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400" r:id="rId2"/>
    <p:sldId id="423" r:id="rId3"/>
    <p:sldId id="448" r:id="rId4"/>
    <p:sldId id="627" r:id="rId5"/>
    <p:sldId id="630" r:id="rId6"/>
    <p:sldId id="641" r:id="rId7"/>
    <p:sldId id="843" r:id="rId8"/>
    <p:sldId id="874" r:id="rId9"/>
    <p:sldId id="800" r:id="rId10"/>
    <p:sldId id="857" r:id="rId11"/>
    <p:sldId id="869" r:id="rId12"/>
    <p:sldId id="870" r:id="rId13"/>
    <p:sldId id="849" r:id="rId14"/>
    <p:sldId id="871" r:id="rId15"/>
    <p:sldId id="860" r:id="rId16"/>
    <p:sldId id="862" r:id="rId17"/>
    <p:sldId id="751" r:id="rId18"/>
    <p:sldId id="853" r:id="rId19"/>
    <p:sldId id="458" r:id="rId20"/>
    <p:sldId id="459" r:id="rId21"/>
    <p:sldId id="854" r:id="rId22"/>
    <p:sldId id="864" r:id="rId23"/>
    <p:sldId id="879" r:id="rId24"/>
    <p:sldId id="875" r:id="rId25"/>
    <p:sldId id="876" r:id="rId26"/>
    <p:sldId id="877" r:id="rId27"/>
  </p:sldIdLst>
  <p:sldSz cx="12192000" cy="6858000"/>
  <p:notesSz cx="6858000" cy="9144000"/>
  <p:custDataLst>
    <p:tags r:id="rId2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2CC"/>
    <a:srgbClr val="4472C4"/>
    <a:srgbClr val="FFCCFF"/>
    <a:srgbClr val="FF99FF"/>
    <a:srgbClr val="8A3500"/>
    <a:srgbClr val="00FFFF"/>
    <a:srgbClr val="444444"/>
    <a:srgbClr val="B1953A"/>
    <a:srgbClr val="E7E6E6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8" autoAdjust="0"/>
    <p:restoredTop sz="90166" autoAdjust="0"/>
  </p:normalViewPr>
  <p:slideViewPr>
    <p:cSldViewPr snapToGrid="0">
      <p:cViewPr>
        <p:scale>
          <a:sx n="70" d="100"/>
          <a:sy n="70" d="100"/>
        </p:scale>
        <p:origin x="394" y="331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AC89D9-4143-4CE6-8C54-F02D74289DBF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A6803F-40F5-437E-BE1A-AAEA2518A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343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70DE4-FF9C-80CF-C5CC-74A127A4BA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E64B6A-43CC-BC88-2615-C72CE1750D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7F18CE-EB28-5DD6-B11F-C69C0BB29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2DF79-D6C2-44B3-8742-A22E7E2B2DFC}" type="datetime1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B2A965-1956-CB40-F7D8-41BA1941E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586D55-6856-8978-D386-5F0DC01AE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0955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61B20D-9436-4192-BF4B-8FB3BEF178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000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BEAB7-07EC-1EA5-53F3-8F4275E4B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724E0C-DA48-06AA-BA2E-49DDBCA76A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68F0FE-25F2-F159-1B9E-3CE051D0A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F0D43-1401-4BC0-A39D-A766495ECF36}" type="datetime1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45A323-6743-3F78-3350-91557D228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EEFC33-9C19-3F3B-CC37-11CD52F70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564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51E061-43B9-715E-10A1-43924C056A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A54F26-8700-5286-046A-F18D1D71C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75B5C2-B43D-EDEA-E6AC-0E7A5EFA5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214FD-A691-403F-8A1F-9E3EDE8FE8F0}" type="datetime1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45AD3D-3C48-B69E-8B2E-A73197BE5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094E5E-E577-449C-B1E5-FED04977E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618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19E84-60CD-2150-A370-2D916ABCF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9FFB9B-E796-4A75-E099-81EE16B661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EDB585-9E6C-6EB7-EF7D-115EDC85F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6C3CF-17B5-4FE7-A6C3-1E55F63BBB29}" type="datetime1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2B97E-968F-0FDD-921C-6846DE861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91786B-4A9A-5DD9-FFE4-54BF3377A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0844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61B20D-9436-4192-BF4B-8FB3BEF178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249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1E31E-5737-97AE-B548-C476F3990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4B9689-C3A0-666A-C71B-F0DE27D349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34547B-E9B5-8BCE-E253-08A353B9E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81A7A-1332-4B30-AF4F-8BCB3CC4E7B6}" type="datetime1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A6709A-57B6-02BB-4C18-2E008E5E5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E117F1-3E92-F3D9-78F3-9326FCB14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227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FE794-A894-D40F-64BE-8D4107051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FCF2C6-A7E3-B9F1-4014-740D27098D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03E3D2-C77F-FBD4-344E-9F8F1EFBCE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A1D8CC-203D-1A00-3272-5C9F97939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6C27B-0845-452C-9314-A19F69723BBD}" type="datetime1">
              <a:rPr lang="en-US" smtClean="0"/>
              <a:t>4/2/2025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740A68-87AE-D0B8-9C75-9538D0C94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014080-4E51-77B1-DE7C-35B79A848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160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46F28-653C-43CC-0F34-2CE78FEB9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E06BFB-CED3-31FF-C336-633076F7C7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0558B5-2476-BE98-66C3-D309FCDD9F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869734-910F-007D-4002-F9D3629140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B49EA7-3FB0-7A34-DE17-C2F34303A2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7B5B7C-620E-B71B-6E6B-739508348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BF1A3-5A5F-4792-B78C-6135637B9452}" type="datetime1">
              <a:rPr lang="en-US" smtClean="0"/>
              <a:t>4/2/2025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180EAE-C2DA-429E-2856-E9A39FCE5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E1E504-838C-DA70-B564-044F08805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506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89578-BA9A-92B8-A46F-FA8D931FC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43D9A0-FA24-33DC-6CBE-DB1E4A2DB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D9451-D3D4-4E42-BABA-51ED05BC4A7B}" type="datetime1">
              <a:rPr lang="en-US" smtClean="0"/>
              <a:t>4/2/2025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981BF0-0DE8-96DB-7CEC-E1B839CD6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FBFE14-C8B0-F638-FFB8-3AE6132C4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80323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61B20D-9436-4192-BF4B-8FB3BEF178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460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EB7E2C-525A-20B9-5ABD-B1F52212B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2536A-191E-4FD3-9217-AC0125948861}" type="datetime1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9A35DC-A81D-D970-E468-E6E7B757B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A3F316-B2B0-A721-09FC-6CF0F3653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6969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61B20D-9436-4192-BF4B-8FB3BEF178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422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F3158-EA36-B587-0F1E-F8F8A4F13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24835D-F4EB-9C46-9D4D-9767BE30B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1D17DB-6CBC-E581-B2D4-E4EBC1115D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D07D0D-F212-A2D4-82A7-5EC7440B1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C3400-7673-4D56-AFCD-41352542AA5B}" type="datetime1">
              <a:rPr lang="en-US" smtClean="0"/>
              <a:t>4/2/2025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E36903-15A5-473D-5C6E-162F415BF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6E457D-CA0C-E56D-EDCA-5301AC1FD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797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6514E-03CF-9826-EE9B-7ACFB1270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61131C-326F-042B-16D4-A65F9D0F21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4A72E3-AD5B-5CD6-4991-51F45174FE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E87A13-CE50-8513-985C-D2C7D8627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6DF79-0AD1-4A96-B09E-944AF8ACECDD}" type="datetime1">
              <a:rPr lang="en-US" smtClean="0"/>
              <a:t>4/2/2025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561B45-13B0-76C7-8BAC-96EBF79D3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3A6D0D-C224-73DC-0143-0881479EE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170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6C8D14-FE37-35F9-6FC5-1BBE58023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8BFB97-4B6A-F842-15DB-F6915CC92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D76798-148C-2E16-43F6-3E69880A9F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0B097-4004-4718-A94A-9D119BA8F2F4}" type="datetime1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1B81AC-BEE3-A42E-6ACF-BDFF7D14A2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3639E-8602-86E4-86A5-EF2B46162F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91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13" Type="http://schemas.openxmlformats.org/officeDocument/2006/relationships/image" Target="../media/image1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12" Type="http://schemas.openxmlformats.org/officeDocument/2006/relationships/image" Target="../media/image16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00.png"/><Relationship Id="rId11" Type="http://schemas.openxmlformats.org/officeDocument/2006/relationships/image" Target="../media/image15.png"/><Relationship Id="rId5" Type="http://schemas.openxmlformats.org/officeDocument/2006/relationships/image" Target="../media/image11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10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8.png"/><Relationship Id="rId2" Type="http://schemas.openxmlformats.org/officeDocument/2006/relationships/image" Target="../media/image1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3.png"/><Relationship Id="rId5" Type="http://schemas.openxmlformats.org/officeDocument/2006/relationships/image" Target="../media/image182.png"/><Relationship Id="rId4" Type="http://schemas.openxmlformats.org/officeDocument/2006/relationships/image" Target="../media/image18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5.png"/><Relationship Id="rId2" Type="http://schemas.openxmlformats.org/officeDocument/2006/relationships/image" Target="../media/image1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8.png"/><Relationship Id="rId5" Type="http://schemas.openxmlformats.org/officeDocument/2006/relationships/image" Target="../media/image187.png"/><Relationship Id="rId4" Type="http://schemas.openxmlformats.org/officeDocument/2006/relationships/image" Target="../media/image18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9.png"/><Relationship Id="rId7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6.jpg"/><Relationship Id="rId9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0.png"/><Relationship Id="rId7" Type="http://schemas.openxmlformats.org/officeDocument/2006/relationships/image" Target="../media/image1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0.png"/><Relationship Id="rId5" Type="http://schemas.openxmlformats.org/officeDocument/2006/relationships/image" Target="../media/image501.png"/><Relationship Id="rId4" Type="http://schemas.openxmlformats.org/officeDocument/2006/relationships/image" Target="../media/image118.png"/><Relationship Id="rId9" Type="http://schemas.openxmlformats.org/officeDocument/2006/relationships/image" Target="../media/image12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7374BE-0883-4AF8-5BC1-5A60CADCE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92E8B08-1E80-5F58-574F-304F84860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9908"/>
            <a:ext cx="5026269" cy="6110936"/>
          </a:xfrm>
        </p:spPr>
        <p:txBody>
          <a:bodyPr>
            <a:normAutofit/>
          </a:bodyPr>
          <a:lstStyle/>
          <a:p>
            <a:pPr marL="0" indent="0"/>
            <a:r>
              <a:rPr lang="en-US" sz="4400" dirty="0"/>
              <a:t>CMSC 28100</a:t>
            </a:r>
            <a:br>
              <a:rPr lang="en-US" sz="4400" dirty="0"/>
            </a:br>
            <a:br>
              <a:rPr lang="en-US" sz="4400" dirty="0"/>
            </a:br>
            <a:r>
              <a:rPr lang="en-US" sz="4400" dirty="0"/>
              <a:t>Introduction to </a:t>
            </a:r>
            <a:r>
              <a:rPr lang="en-US" sz="4400" b="1" dirty="0">
                <a:solidFill>
                  <a:schemeClr val="accent1"/>
                </a:solidFill>
              </a:rPr>
              <a:t>Complexity Theory</a:t>
            </a:r>
            <a:br>
              <a:rPr lang="en-US" sz="4400" dirty="0"/>
            </a:br>
            <a:br>
              <a:rPr lang="en-US" sz="4400" dirty="0"/>
            </a:br>
            <a:r>
              <a:rPr lang="en-US" sz="2800" dirty="0"/>
              <a:t>Spring 2025</a:t>
            </a:r>
            <a:br>
              <a:rPr lang="en-US" sz="2800" dirty="0"/>
            </a:br>
            <a:r>
              <a:rPr lang="en-US" sz="2800" dirty="0"/>
              <a:t>Instructor: William Hoza</a:t>
            </a:r>
            <a:endParaRPr lang="en-US" dirty="0"/>
          </a:p>
        </p:txBody>
      </p:sp>
      <p:pic>
        <p:nvPicPr>
          <p:cNvPr id="8" name="Picture 7" descr="A needle in the hay&#10;&#10;Description automatically generated">
            <a:extLst>
              <a:ext uri="{FF2B5EF4-FFF2-40B4-BE49-F238E27FC236}">
                <a16:creationId xmlns:a16="http://schemas.microsoft.com/office/drawing/2014/main" id="{C752F985-F027-2A8E-D558-A5BCB99D10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9" r="12539"/>
          <a:stretch/>
        </p:blipFill>
        <p:spPr>
          <a:xfrm>
            <a:off x="6734783" y="1303505"/>
            <a:ext cx="4085617" cy="4085617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83570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15506197-29DD-AE83-D5C0-8985C908D1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FB2D9-9135-0F46-C5A8-56D187117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244"/>
            <a:ext cx="10515600" cy="1325563"/>
          </a:xfrm>
        </p:spPr>
        <p:txBody>
          <a:bodyPr/>
          <a:lstStyle/>
          <a:p>
            <a:r>
              <a:rPr lang="en-US" dirty="0"/>
              <a:t>Universal Turing machines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79A77E-C2E1-E9AF-0072-027CBF0EC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10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D3D679F-33D7-0B6F-FEB1-A53AC5EF795A}"/>
                  </a:ext>
                </a:extLst>
              </p:cNvPr>
              <p:cNvSpPr/>
              <p:nvPr/>
            </p:nvSpPr>
            <p:spPr>
              <a:xfrm>
                <a:off x="838200" y="1511744"/>
                <a:ext cx="10236685" cy="3646842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19063">
                  <a:lnSpc>
                    <a:spcPct val="150000"/>
                  </a:lnSpc>
                </a:pPr>
                <a:r>
                  <a:rPr lang="en-US" sz="2800" b="1" dirty="0">
                    <a:solidFill>
                      <a:schemeClr val="tx1"/>
                    </a:solidFill>
                  </a:rPr>
                  <a:t>Theorem: </a:t>
                </a:r>
                <a:r>
                  <a:rPr lang="en-US" sz="2800" dirty="0">
                    <a:solidFill>
                      <a:schemeClr val="tx1"/>
                    </a:solidFill>
                  </a:rPr>
                  <a:t>There exists a Turing machine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sz="28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2800" dirty="0">
                    <a:solidFill>
                      <a:schemeClr val="tx1"/>
                    </a:solidFill>
                  </a:rPr>
                  <a:t>such that for every Turing machine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and every input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:</a:t>
                </a:r>
              </a:p>
              <a:p>
                <a:pPr marL="457200" indent="-338138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accepts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, then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sz="2800" dirty="0">
                    <a:solidFill>
                      <a:schemeClr val="accent1"/>
                    </a:solidFill>
                  </a:rPr>
                  <a:t> accepts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⟨</m:t>
                    </m:r>
                    <m:r>
                      <a:rPr lang="en-US" sz="28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8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8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.</a:t>
                </a:r>
              </a:p>
              <a:p>
                <a:pPr marL="457200" indent="-338138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rejects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, then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sz="2800" dirty="0">
                    <a:solidFill>
                      <a:schemeClr val="accent1"/>
                    </a:solidFill>
                  </a:rPr>
                  <a:t> rejects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⟨</m:t>
                    </m:r>
                    <m:r>
                      <a:rPr lang="en-US" sz="28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8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8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.</a:t>
                </a:r>
              </a:p>
              <a:p>
                <a:pPr marL="457200" indent="-338138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loops on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, then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sz="2800" dirty="0">
                    <a:solidFill>
                      <a:schemeClr val="accent1"/>
                    </a:solidFill>
                  </a:rPr>
                  <a:t> loops on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⟨</m:t>
                    </m:r>
                    <m:r>
                      <a:rPr lang="en-US" sz="28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8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8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.</a:t>
                </a:r>
                <a:endParaRPr lang="en-US" sz="2800" dirty="0"/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D3D679F-33D7-0B6F-FEB1-A53AC5EF79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511744"/>
                <a:ext cx="10236685" cy="3646842"/>
              </a:xfrm>
              <a:prstGeom prst="rect">
                <a:avLst/>
              </a:prstGeom>
              <a:blipFill>
                <a:blip r:embed="rId2"/>
                <a:stretch>
                  <a:fillRect r="-12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0AA8C1-5073-1B6D-87FE-F206D163D6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93523"/>
            <a:ext cx="10515600" cy="883440"/>
          </a:xfrm>
        </p:spPr>
        <p:txBody>
          <a:bodyPr/>
          <a:lstStyle/>
          <a:p>
            <a:r>
              <a:rPr lang="en-US" dirty="0"/>
              <a:t>One </a:t>
            </a:r>
            <a:r>
              <a:rPr lang="en-US" dirty="0">
                <a:solidFill>
                  <a:schemeClr val="accent1"/>
                </a:solidFill>
              </a:rPr>
              <a:t>super-algorithm</a:t>
            </a:r>
            <a:r>
              <a:rPr lang="en-US" dirty="0"/>
              <a:t> that contains all other algorithms inside it!</a:t>
            </a:r>
          </a:p>
        </p:txBody>
      </p:sp>
    </p:spTree>
    <p:extLst>
      <p:ext uri="{BB962C8B-B14F-4D97-AF65-F5344CB8AC3E}">
        <p14:creationId xmlns:p14="http://schemas.microsoft.com/office/powerpoint/2010/main" val="2633200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8875D-8D81-91C4-0B00-873805F0D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3868"/>
            <a:ext cx="10515600" cy="1325563"/>
          </a:xfrm>
        </p:spPr>
        <p:txBody>
          <a:bodyPr/>
          <a:lstStyle/>
          <a:p>
            <a:r>
              <a:rPr lang="en-US" dirty="0"/>
              <a:t>Example: Exercise 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DC7749-7EB9-C73B-95FE-5CF587140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C21333-687B-5E71-D29E-900F3B90E24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47501"/>
          <a:stretch/>
        </p:blipFill>
        <p:spPr>
          <a:xfrm>
            <a:off x="1070240" y="1308716"/>
            <a:ext cx="3775835" cy="170769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B2BB88E-55AA-A2A3-0E8B-512602A826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2240" y="3458562"/>
            <a:ext cx="2104360" cy="93261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4FB2BF9-6211-165B-2D36-3F4474E48F59}"/>
                  </a:ext>
                </a:extLst>
              </p:cNvPr>
              <p:cNvSpPr txBox="1"/>
              <p:nvPr/>
            </p:nvSpPr>
            <p:spPr>
              <a:xfrm>
                <a:off x="1102240" y="4895239"/>
                <a:ext cx="4656236" cy="138499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3B3B3B"/>
                        </a:solidFill>
                        <a:effectLst/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r>
                  <a:rPr lang="pt-BR" sz="1400" b="0" dirty="0">
                    <a:solidFill>
                      <a:srgbClr val="3B3B3B"/>
                    </a:solidFill>
                    <a:effectLst/>
                    <a:latin typeface="Consolas" panose="020B0609020204030204" pitchFamily="49" charset="0"/>
                  </a:rPr>
                  <a:t> {</a:t>
                </a:r>
                <a:r>
                  <a:rPr lang="pt-BR" sz="1400" b="0" dirty="0">
                    <a:solidFill>
                      <a:srgbClr val="0451A5"/>
                    </a:solidFill>
                    <a:effectLst/>
                    <a:latin typeface="Consolas" panose="020B0609020204030204" pitchFamily="49" charset="0"/>
                  </a:rPr>
                  <a:t>"a"</a:t>
                </a:r>
                <a:r>
                  <a:rPr lang="pt-BR" sz="1400" b="0" dirty="0">
                    <a:solidFill>
                      <a:srgbClr val="3B3B3B"/>
                    </a:solidFill>
                    <a:effectLst/>
                    <a:latin typeface="Consolas" panose="020B0609020204030204" pitchFamily="49" charset="0"/>
                  </a:rPr>
                  <a:t>: {</a:t>
                </a:r>
                <a:r>
                  <a:rPr lang="pt-BR" sz="1400" b="0" dirty="0">
                    <a:solidFill>
                      <a:srgbClr val="0451A5"/>
                    </a:solidFill>
                    <a:effectLst/>
                    <a:latin typeface="Consolas" panose="020B0609020204030204" pitchFamily="49" charset="0"/>
                  </a:rPr>
                  <a:t>"0"</a:t>
                </a:r>
                <a:r>
                  <a:rPr lang="pt-BR" sz="1400" b="0" dirty="0">
                    <a:solidFill>
                      <a:srgbClr val="3B3B3B"/>
                    </a:solidFill>
                    <a:effectLst/>
                    <a:latin typeface="Consolas" panose="020B0609020204030204" pitchFamily="49" charset="0"/>
                  </a:rPr>
                  <a:t>: [</a:t>
                </a:r>
                <a:r>
                  <a:rPr lang="pt-BR" sz="1400" b="0" dirty="0">
                    <a:solidFill>
                      <a:srgbClr val="A31515"/>
                    </a:solidFill>
                    <a:effectLst/>
                    <a:latin typeface="Consolas" panose="020B0609020204030204" pitchFamily="49" charset="0"/>
                  </a:rPr>
                  <a:t>"a"</a:t>
                </a:r>
                <a:r>
                  <a:rPr lang="pt-BR" sz="1400" b="0" dirty="0">
                    <a:solidFill>
                      <a:srgbClr val="3B3B3B"/>
                    </a:solidFill>
                    <a:effectLst/>
                    <a:latin typeface="Consolas" panose="020B0609020204030204" pitchFamily="49" charset="0"/>
                  </a:rPr>
                  <a:t>, </a:t>
                </a:r>
                <a:r>
                  <a:rPr lang="pt-BR" sz="1400" b="0" dirty="0">
                    <a:solidFill>
                      <a:srgbClr val="A31515"/>
                    </a:solidFill>
                    <a:effectLst/>
                    <a:latin typeface="Consolas" panose="020B0609020204030204" pitchFamily="49" charset="0"/>
                  </a:rPr>
                  <a:t>"_"</a:t>
                </a:r>
                <a:r>
                  <a:rPr lang="pt-BR" sz="1400" b="0" dirty="0">
                    <a:solidFill>
                      <a:srgbClr val="3B3B3B"/>
                    </a:solidFill>
                    <a:effectLst/>
                    <a:latin typeface="Consolas" panose="020B0609020204030204" pitchFamily="49" charset="0"/>
                  </a:rPr>
                  <a:t>, </a:t>
                </a:r>
                <a:r>
                  <a:rPr lang="pt-BR" sz="1400" b="0" dirty="0">
                    <a:solidFill>
                      <a:srgbClr val="A31515"/>
                    </a:solidFill>
                    <a:effectLst/>
                    <a:latin typeface="Consolas" panose="020B0609020204030204" pitchFamily="49" charset="0"/>
                  </a:rPr>
                  <a:t>"R"</a:t>
                </a:r>
                <a:r>
                  <a:rPr lang="pt-BR" sz="1400" b="0" dirty="0">
                    <a:solidFill>
                      <a:srgbClr val="3B3B3B"/>
                    </a:solidFill>
                    <a:effectLst/>
                    <a:latin typeface="Consolas" panose="020B0609020204030204" pitchFamily="49" charset="0"/>
                  </a:rPr>
                  <a:t>], </a:t>
                </a:r>
                <a:r>
                  <a:rPr lang="pt-BR" sz="1400" b="0" dirty="0">
                    <a:solidFill>
                      <a:srgbClr val="0451A5"/>
                    </a:solidFill>
                    <a:effectLst/>
                    <a:latin typeface="Consolas" panose="020B0609020204030204" pitchFamily="49" charset="0"/>
                  </a:rPr>
                  <a:t>"1"</a:t>
                </a:r>
                <a:r>
                  <a:rPr lang="pt-BR" sz="1400" b="0" dirty="0">
                    <a:solidFill>
                      <a:srgbClr val="3B3B3B"/>
                    </a:solidFill>
                    <a:effectLst/>
                    <a:latin typeface="Consolas" panose="020B0609020204030204" pitchFamily="49" charset="0"/>
                  </a:rPr>
                  <a:t>: [</a:t>
                </a:r>
                <a:r>
                  <a:rPr lang="pt-BR" sz="1400" b="0" dirty="0">
                    <a:solidFill>
                      <a:srgbClr val="A31515"/>
                    </a:solidFill>
                    <a:effectLst/>
                    <a:latin typeface="Consolas" panose="020B0609020204030204" pitchFamily="49" charset="0"/>
                  </a:rPr>
                  <a:t>"b"</a:t>
                </a:r>
                <a:r>
                  <a:rPr lang="pt-BR" sz="1400" b="0" dirty="0">
                    <a:solidFill>
                      <a:srgbClr val="3B3B3B"/>
                    </a:solidFill>
                    <a:effectLst/>
                    <a:latin typeface="Consolas" panose="020B0609020204030204" pitchFamily="49" charset="0"/>
                  </a:rPr>
                  <a:t>, </a:t>
                </a:r>
                <a:r>
                  <a:rPr lang="pt-BR" sz="1400" b="0" dirty="0">
                    <a:solidFill>
                      <a:srgbClr val="A31515"/>
                    </a:solidFill>
                    <a:effectLst/>
                    <a:latin typeface="Consolas" panose="020B0609020204030204" pitchFamily="49" charset="0"/>
                  </a:rPr>
                  <a:t>"_"</a:t>
                </a:r>
                <a:r>
                  <a:rPr lang="pt-BR" sz="1400" b="0" dirty="0">
                    <a:solidFill>
                      <a:srgbClr val="3B3B3B"/>
                    </a:solidFill>
                    <a:effectLst/>
                    <a:latin typeface="Consolas" panose="020B0609020204030204" pitchFamily="49" charset="0"/>
                  </a:rPr>
                  <a:t>, </a:t>
                </a:r>
                <a:r>
                  <a:rPr lang="pt-BR" sz="1400" b="0" dirty="0">
                    <a:solidFill>
                      <a:srgbClr val="A31515"/>
                    </a:solidFill>
                    <a:effectLst/>
                    <a:latin typeface="Consolas" panose="020B0609020204030204" pitchFamily="49" charset="0"/>
                  </a:rPr>
                  <a:t>"R"</a:t>
                </a:r>
                <a:r>
                  <a:rPr lang="pt-BR" sz="1400" b="0" dirty="0">
                    <a:solidFill>
                      <a:srgbClr val="3B3B3B"/>
                    </a:solidFill>
                    <a:effectLst/>
                    <a:latin typeface="Consolas" panose="020B0609020204030204" pitchFamily="49" charset="0"/>
                  </a:rPr>
                  <a:t>], </a:t>
                </a:r>
                <a:r>
                  <a:rPr lang="pt-BR" sz="1400" b="0" dirty="0">
                    <a:solidFill>
                      <a:srgbClr val="0451A5"/>
                    </a:solidFill>
                    <a:effectLst/>
                    <a:latin typeface="Consolas" panose="020B0609020204030204" pitchFamily="49" charset="0"/>
                  </a:rPr>
                  <a:t>"_"</a:t>
                </a:r>
                <a:r>
                  <a:rPr lang="pt-BR" sz="1400" b="0" dirty="0">
                    <a:solidFill>
                      <a:srgbClr val="3B3B3B"/>
                    </a:solidFill>
                    <a:effectLst/>
                    <a:latin typeface="Consolas" panose="020B0609020204030204" pitchFamily="49" charset="0"/>
                  </a:rPr>
                  <a:t>: [</a:t>
                </a:r>
                <a:r>
                  <a:rPr lang="pt-BR" sz="1400" b="0" dirty="0">
                    <a:solidFill>
                      <a:srgbClr val="A31515"/>
                    </a:solidFill>
                    <a:effectLst/>
                    <a:latin typeface="Consolas" panose="020B0609020204030204" pitchFamily="49" charset="0"/>
                  </a:rPr>
                  <a:t>"c"</a:t>
                </a:r>
                <a:r>
                  <a:rPr lang="pt-BR" sz="1400" b="0" dirty="0">
                    <a:solidFill>
                      <a:srgbClr val="3B3B3B"/>
                    </a:solidFill>
                    <a:effectLst/>
                    <a:latin typeface="Consolas" panose="020B0609020204030204" pitchFamily="49" charset="0"/>
                  </a:rPr>
                  <a:t>, </a:t>
                </a:r>
                <a:r>
                  <a:rPr lang="pt-BR" sz="1400" b="0" dirty="0">
                    <a:solidFill>
                      <a:srgbClr val="A31515"/>
                    </a:solidFill>
                    <a:effectLst/>
                    <a:latin typeface="Consolas" panose="020B0609020204030204" pitchFamily="49" charset="0"/>
                  </a:rPr>
                  <a:t>"_"</a:t>
                </a:r>
                <a:r>
                  <a:rPr lang="pt-BR" sz="1400" b="0" dirty="0">
                    <a:solidFill>
                      <a:srgbClr val="3B3B3B"/>
                    </a:solidFill>
                    <a:effectLst/>
                    <a:latin typeface="Consolas" panose="020B0609020204030204" pitchFamily="49" charset="0"/>
                  </a:rPr>
                  <a:t>, </a:t>
                </a:r>
                <a:r>
                  <a:rPr lang="pt-BR" sz="1400" b="0" dirty="0">
                    <a:solidFill>
                      <a:srgbClr val="A31515"/>
                    </a:solidFill>
                    <a:effectLst/>
                    <a:latin typeface="Consolas" panose="020B0609020204030204" pitchFamily="49" charset="0"/>
                  </a:rPr>
                  <a:t>"R"</a:t>
                </a:r>
                <a:r>
                  <a:rPr lang="pt-BR" sz="1400" b="0" dirty="0">
                    <a:solidFill>
                      <a:srgbClr val="3B3B3B"/>
                    </a:solidFill>
                    <a:effectLst/>
                    <a:latin typeface="Consolas" panose="020B0609020204030204" pitchFamily="49" charset="0"/>
                  </a:rPr>
                  <a:t>], </a:t>
                </a:r>
                <a:r>
                  <a:rPr lang="pt-BR" sz="1400" b="0" dirty="0">
                    <a:solidFill>
                      <a:srgbClr val="0451A5"/>
                    </a:solidFill>
                    <a:effectLst/>
                    <a:latin typeface="Consolas" panose="020B0609020204030204" pitchFamily="49" charset="0"/>
                  </a:rPr>
                  <a:t>"#"</a:t>
                </a:r>
                <a:r>
                  <a:rPr lang="pt-BR" sz="1400" b="0" dirty="0">
                    <a:solidFill>
                      <a:srgbClr val="3B3B3B"/>
                    </a:solidFill>
                    <a:effectLst/>
                    <a:latin typeface="Consolas" panose="020B0609020204030204" pitchFamily="49" charset="0"/>
                  </a:rPr>
                  <a:t>: [</a:t>
                </a:r>
                <a:r>
                  <a:rPr lang="pt-BR" sz="1400" b="0" dirty="0">
                    <a:solidFill>
                      <a:srgbClr val="A31515"/>
                    </a:solidFill>
                    <a:effectLst/>
                    <a:latin typeface="Consolas" panose="020B0609020204030204" pitchFamily="49" charset="0"/>
                  </a:rPr>
                  <a:t>"d"</a:t>
                </a:r>
                <a:r>
                  <a:rPr lang="pt-BR" sz="1400" b="0" dirty="0">
                    <a:solidFill>
                      <a:srgbClr val="3B3B3B"/>
                    </a:solidFill>
                    <a:effectLst/>
                    <a:latin typeface="Consolas" panose="020B0609020204030204" pitchFamily="49" charset="0"/>
                  </a:rPr>
                  <a:t>, </a:t>
                </a:r>
                <a:r>
                  <a:rPr lang="pt-BR" sz="1400" b="0" dirty="0">
                    <a:solidFill>
                      <a:srgbClr val="A31515"/>
                    </a:solidFill>
                    <a:effectLst/>
                    <a:latin typeface="Consolas" panose="020B0609020204030204" pitchFamily="49" charset="0"/>
                  </a:rPr>
                  <a:t>"_"</a:t>
                </a:r>
                <a:r>
                  <a:rPr lang="pt-BR" sz="1400" b="0" dirty="0">
                    <a:solidFill>
                      <a:srgbClr val="3B3B3B"/>
                    </a:solidFill>
                    <a:effectLst/>
                    <a:latin typeface="Consolas" panose="020B0609020204030204" pitchFamily="49" charset="0"/>
                  </a:rPr>
                  <a:t>, </a:t>
                </a:r>
                <a:r>
                  <a:rPr lang="pt-BR" sz="1400" b="0" dirty="0">
                    <a:solidFill>
                      <a:srgbClr val="A31515"/>
                    </a:solidFill>
                    <a:effectLst/>
                    <a:latin typeface="Consolas" panose="020B0609020204030204" pitchFamily="49" charset="0"/>
                  </a:rPr>
                  <a:t>"R"</a:t>
                </a:r>
                <a:r>
                  <a:rPr lang="pt-BR" sz="1400" b="0" dirty="0">
                    <a:solidFill>
                      <a:srgbClr val="3B3B3B"/>
                    </a:solidFill>
                    <a:effectLst/>
                    <a:latin typeface="Consolas" panose="020B0609020204030204" pitchFamily="49" charset="0"/>
                  </a:rPr>
                  <a:t>], </a:t>
                </a:r>
                <a:r>
                  <a:rPr lang="pt-BR" sz="1400" b="0" dirty="0">
                    <a:solidFill>
                      <a:srgbClr val="0451A5"/>
                    </a:solidFill>
                    <a:effectLst/>
                    <a:latin typeface="Consolas" panose="020B0609020204030204" pitchFamily="49" charset="0"/>
                  </a:rPr>
                  <a:t>"$"</a:t>
                </a:r>
                <a:r>
                  <a:rPr lang="pt-BR" sz="1400" b="0" dirty="0">
                    <a:solidFill>
                      <a:srgbClr val="3B3B3B"/>
                    </a:solidFill>
                    <a:effectLst/>
                    <a:latin typeface="Consolas" panose="020B0609020204030204" pitchFamily="49" charset="0"/>
                  </a:rPr>
                  <a:t>: </a:t>
                </a:r>
                <a:r>
                  <a:rPr lang="pt-BR" sz="1400" b="0" dirty="0">
                    <a:solidFill>
                      <a:srgbClr val="0000FF"/>
                    </a:solidFill>
                    <a:effectLst/>
                    <a:latin typeface="Consolas" panose="020B0609020204030204" pitchFamily="49" charset="0"/>
                  </a:rPr>
                  <a:t>null</a:t>
                </a:r>
                <a:r>
                  <a:rPr lang="pt-BR" sz="1400" b="0" dirty="0">
                    <a:solidFill>
                      <a:srgbClr val="3B3B3B"/>
                    </a:solidFill>
                    <a:effectLst/>
                    <a:latin typeface="Consolas" panose="020B0609020204030204" pitchFamily="49" charset="0"/>
                  </a:rPr>
                  <a:t>, </a:t>
                </a:r>
                <a:r>
                  <a:rPr lang="pt-BR" sz="1400" b="0" dirty="0">
                    <a:solidFill>
                      <a:srgbClr val="0451A5"/>
                    </a:solidFill>
                    <a:effectLst/>
                    <a:latin typeface="Consolas" panose="020B0609020204030204" pitchFamily="49" charset="0"/>
                  </a:rPr>
                  <a:t>"&amp;"</a:t>
                </a:r>
                <a:r>
                  <a:rPr lang="pt-BR" sz="1400" b="0" dirty="0">
                    <a:solidFill>
                      <a:srgbClr val="3B3B3B"/>
                    </a:solidFill>
                    <a:effectLst/>
                    <a:latin typeface="Consolas" panose="020B0609020204030204" pitchFamily="49" charset="0"/>
                  </a:rPr>
                  <a:t>: </a:t>
                </a:r>
                <a:r>
                  <a:rPr lang="pt-BR" sz="1400" b="0" dirty="0">
                    <a:solidFill>
                      <a:srgbClr val="0000FF"/>
                    </a:solidFill>
                    <a:effectLst/>
                    <a:latin typeface="Consolas" panose="020B0609020204030204" pitchFamily="49" charset="0"/>
                  </a:rPr>
                  <a:t>null</a:t>
                </a:r>
                <a:r>
                  <a:rPr lang="pt-BR" sz="1400" b="0" dirty="0">
                    <a:solidFill>
                      <a:srgbClr val="3B3B3B"/>
                    </a:solidFill>
                    <a:effectLst/>
                    <a:latin typeface="Consolas" panose="020B0609020204030204" pitchFamily="49" charset="0"/>
                  </a:rPr>
                  <a:t>, </a:t>
                </a:r>
                <a:r>
                  <a:rPr lang="pt-BR" sz="1400" b="0" dirty="0">
                    <a:solidFill>
                      <a:srgbClr val="0451A5"/>
                    </a:solidFill>
                    <a:effectLst/>
                    <a:latin typeface="Consolas" panose="020B0609020204030204" pitchFamily="49" charset="0"/>
                  </a:rPr>
                  <a:t>"%"</a:t>
                </a:r>
                <a:r>
                  <a:rPr lang="pt-BR" sz="1400" b="0" dirty="0">
                    <a:solidFill>
                      <a:srgbClr val="3B3B3B"/>
                    </a:solidFill>
                    <a:effectLst/>
                    <a:latin typeface="Consolas" panose="020B0609020204030204" pitchFamily="49" charset="0"/>
                  </a:rPr>
                  <a:t>: </a:t>
                </a:r>
                <a:r>
                  <a:rPr lang="pt-BR" sz="1400" b="0" dirty="0">
                    <a:solidFill>
                      <a:srgbClr val="0000FF"/>
                    </a:solidFill>
                    <a:effectLst/>
                    <a:latin typeface="Consolas" panose="020B0609020204030204" pitchFamily="49" charset="0"/>
                  </a:rPr>
                  <a:t>null</a:t>
                </a:r>
                <a:r>
                  <a:rPr lang="pt-BR" sz="1400" b="0" dirty="0">
                    <a:solidFill>
                      <a:srgbClr val="3B3B3B"/>
                    </a:solidFill>
                    <a:effectLst/>
                    <a:latin typeface="Consolas" panose="020B0609020204030204" pitchFamily="49" charset="0"/>
                  </a:rPr>
                  <a:t>, </a:t>
                </a:r>
                <a:r>
                  <a:rPr lang="pt-BR" sz="1400" b="0" dirty="0">
                    <a:solidFill>
                      <a:srgbClr val="0451A5"/>
                    </a:solidFill>
                    <a:effectLst/>
                    <a:latin typeface="Consolas" panose="020B0609020204030204" pitchFamily="49" charset="0"/>
                  </a:rPr>
                  <a:t>"@"</a:t>
                </a:r>
                <a:r>
                  <a:rPr lang="pt-BR" sz="1400" b="0" dirty="0">
                    <a:solidFill>
                      <a:srgbClr val="3B3B3B"/>
                    </a:solidFill>
                    <a:effectLst/>
                    <a:latin typeface="Consolas" panose="020B0609020204030204" pitchFamily="49" charset="0"/>
                  </a:rPr>
                  <a:t>: </a:t>
                </a:r>
                <a:r>
                  <a:rPr lang="pt-BR" sz="1400" b="0" dirty="0">
                    <a:solidFill>
                      <a:srgbClr val="0000FF"/>
                    </a:solidFill>
                    <a:effectLst/>
                    <a:latin typeface="Consolas" panose="020B0609020204030204" pitchFamily="49" charset="0"/>
                  </a:rPr>
                  <a:t>null</a:t>
                </a:r>
                <a:r>
                  <a:rPr lang="pt-BR" sz="1400" b="0" dirty="0">
                    <a:solidFill>
                      <a:srgbClr val="3B3B3B"/>
                    </a:solidFill>
                    <a:effectLst/>
                    <a:latin typeface="Consolas" panose="020B0609020204030204" pitchFamily="49" charset="0"/>
                  </a:rPr>
                  <a:t>}, </a:t>
                </a:r>
                <a:r>
                  <a:rPr lang="pt-BR" sz="1400" b="0" dirty="0">
                    <a:solidFill>
                      <a:srgbClr val="0451A5"/>
                    </a:solidFill>
                    <a:effectLst/>
                    <a:latin typeface="Consolas" panose="020B0609020204030204" pitchFamily="49" charset="0"/>
                  </a:rPr>
                  <a:t>"b"</a:t>
                </a:r>
                <a:r>
                  <a:rPr lang="pt-BR" sz="1400" b="0" dirty="0">
                    <a:solidFill>
                      <a:srgbClr val="3B3B3B"/>
                    </a:solidFill>
                    <a:effectLst/>
                    <a:latin typeface="Consolas" panose="020B0609020204030204" pitchFamily="49" charset="0"/>
                  </a:rPr>
                  <a:t>: {</a:t>
                </a:r>
                <a:r>
                  <a:rPr lang="pt-BR" sz="1400" b="0" dirty="0">
                    <a:solidFill>
                      <a:srgbClr val="0451A5"/>
                    </a:solidFill>
                    <a:effectLst/>
                    <a:latin typeface="Consolas" panose="020B0609020204030204" pitchFamily="49" charset="0"/>
                  </a:rPr>
                  <a:t>"0"</a:t>
                </a:r>
                <a:r>
                  <a:rPr lang="pt-BR" sz="1400" b="0" dirty="0">
                    <a:solidFill>
                      <a:srgbClr val="3B3B3B"/>
                    </a:solidFill>
                    <a:effectLst/>
                    <a:latin typeface="Consolas" panose="020B0609020204030204" pitchFamily="49" charset="0"/>
                  </a:rPr>
                  <a:t>: [</a:t>
                </a:r>
                <a:r>
                  <a:rPr lang="pt-BR" sz="1400" b="0" dirty="0">
                    <a:solidFill>
                      <a:srgbClr val="A31515"/>
                    </a:solidFill>
                    <a:effectLst/>
                    <a:latin typeface="Consolas" panose="020B0609020204030204" pitchFamily="49" charset="0"/>
                  </a:rPr>
                  <a:t>"y"</a:t>
                </a:r>
                <a:r>
                  <a:rPr lang="pt-BR" sz="1400" b="0" dirty="0">
                    <a:solidFill>
                      <a:srgbClr val="3B3B3B"/>
                    </a:solidFill>
                    <a:effectLst/>
                    <a:latin typeface="Consolas" panose="020B0609020204030204" pitchFamily="49" charset="0"/>
                  </a:rPr>
                  <a:t>, </a:t>
                </a:r>
                <a:r>
                  <a:rPr lang="pt-BR" sz="1400" b="0" dirty="0">
                    <a:solidFill>
                      <a:srgbClr val="A31515"/>
                    </a:solidFill>
                    <a:effectLst/>
                    <a:latin typeface="Consolas" panose="020B0609020204030204" pitchFamily="49" charset="0"/>
                  </a:rPr>
                  <a:t>"0"</a:t>
                </a:r>
                <a:r>
                  <a:rPr lang="pt-BR" sz="1400" b="0" dirty="0">
                    <a:solidFill>
                      <a:srgbClr val="3B3B3B"/>
                    </a:solidFill>
                    <a:effectLst/>
                    <a:latin typeface="Consolas" panose="020B0609020204030204" pitchFamily="49" charset="0"/>
                  </a:rPr>
                  <a:t>, </a:t>
                </a:r>
                <a:r>
                  <a:rPr lang="pt-BR" sz="1400" b="0" dirty="0">
                    <a:solidFill>
                      <a:srgbClr val="A31515"/>
                    </a:solidFill>
                    <a:effectLst/>
                    <a:latin typeface="Consolas" panose="020B0609020204030204" pitchFamily="49" charset="0"/>
                  </a:rPr>
                  <a:t>"R"</a:t>
                </a:r>
                <a:r>
                  <a:rPr lang="pt-BR" sz="1400" b="0" dirty="0">
                    <a:solidFill>
                      <a:srgbClr val="3B3B3B"/>
                    </a:solidFill>
                    <a:effectLst/>
                    <a:latin typeface="Consolas" panose="020B0609020204030204" pitchFamily="49" charset="0"/>
                  </a:rPr>
                  <a:t>], </a:t>
                </a:r>
                <a:r>
                  <a:rPr lang="pt-BR" sz="1400" b="0" dirty="0">
                    <a:solidFill>
                      <a:srgbClr val="0451A5"/>
                    </a:solidFill>
                    <a:effectLst/>
                    <a:latin typeface="Consolas" panose="020B0609020204030204" pitchFamily="49" charset="0"/>
                  </a:rPr>
                  <a:t>"1"</a:t>
                </a:r>
                <a:r>
                  <a:rPr lang="pt-BR" sz="1400" b="0" dirty="0">
                    <a:solidFill>
                      <a:srgbClr val="3B3B3B"/>
                    </a:solidFill>
                    <a:effectLst/>
                    <a:latin typeface="Consolas" panose="020B0609020204030204" pitchFamily="49" charset="0"/>
                  </a:rPr>
                  <a:t>: [</a:t>
                </a:r>
                <a:r>
                  <a:rPr lang="pt-BR" sz="1400" b="0" dirty="0">
                    <a:solidFill>
                      <a:srgbClr val="A31515"/>
                    </a:solidFill>
                    <a:effectLst/>
                    <a:latin typeface="Consolas" panose="020B0609020204030204" pitchFamily="49" charset="0"/>
                  </a:rPr>
                  <a:t>"b"</a:t>
                </a:r>
                <a:r>
                  <a:rPr lang="pt-BR" sz="1400" b="0" dirty="0">
                    <a:solidFill>
                      <a:srgbClr val="3B3B3B"/>
                    </a:solidFill>
                    <a:effectLst/>
                    <a:latin typeface="Consolas" panose="020B0609020204030204" pitchFamily="49" charset="0"/>
                  </a:rPr>
                  <a:t>, </a:t>
                </a:r>
                <a:r>
                  <a:rPr lang="pt-BR" sz="1400" b="0" dirty="0">
                    <a:solidFill>
                      <a:srgbClr val="A31515"/>
                    </a:solidFill>
                    <a:effectLst/>
                    <a:latin typeface="Consolas" panose="020B0609020204030204" pitchFamily="49" charset="0"/>
                  </a:rPr>
                  <a:t>"0"</a:t>
                </a:r>
                <a:r>
                  <a:rPr lang="pt-BR" sz="1400" b="0" dirty="0">
                    <a:solidFill>
                      <a:srgbClr val="3B3B3B"/>
                    </a:solidFill>
                    <a:effectLst/>
                    <a:latin typeface="Consolas" panose="020B0609020204030204" pitchFamily="49" charset="0"/>
                  </a:rPr>
                  <a:t>, </a:t>
                </a:r>
                <a:r>
                  <a:rPr lang="pt-BR" sz="1400" b="0" dirty="0">
                    <a:solidFill>
                      <a:srgbClr val="A31515"/>
                    </a:solidFill>
                    <a:effectLst/>
                    <a:latin typeface="Consolas" panose="020B0609020204030204" pitchFamily="49" charset="0"/>
                  </a:rPr>
                  <a:t>"R"</a:t>
                </a:r>
                <a:r>
                  <a:rPr lang="pt-BR" sz="1400" b="0" dirty="0">
                    <a:solidFill>
                      <a:srgbClr val="3B3B3B"/>
                    </a:solidFill>
                    <a:effectLst/>
                    <a:latin typeface="Consolas" panose="020B0609020204030204" pitchFamily="49" charset="0"/>
                  </a:rPr>
                  <a:t>], </a:t>
                </a:r>
                <a:r>
                  <a:rPr lang="pt-BR" sz="1400" b="0" dirty="0">
                    <a:solidFill>
                      <a:srgbClr val="0451A5"/>
                    </a:solidFill>
                    <a:effectLst/>
                    <a:latin typeface="Consolas" panose="020B0609020204030204" pitchFamily="49" charset="0"/>
                  </a:rPr>
                  <a:t>"_"</a:t>
                </a:r>
                <a:r>
                  <a:rPr lang="pt-BR" sz="1400" b="0" dirty="0">
                    <a:solidFill>
                      <a:srgbClr val="3B3B3B"/>
                    </a:solidFill>
                    <a:effectLst/>
                    <a:latin typeface="Consolas" panose="020B0609020204030204" pitchFamily="49" charset="0"/>
                  </a:rPr>
                  <a:t>: [</a:t>
                </a:r>
                <a:r>
                  <a:rPr lang="pt-BR" sz="1400" b="0" dirty="0">
                    <a:solidFill>
                      <a:srgbClr val="A31515"/>
                    </a:solidFill>
                    <a:effectLst/>
                    <a:latin typeface="Consolas" panose="020B0609020204030204" pitchFamily="49" charset="0"/>
                  </a:rPr>
                  <a:t>"c"</a:t>
                </a:r>
                <a:r>
                  <a:rPr lang="pt-BR" sz="1400" b="0" dirty="0">
                    <a:solidFill>
                      <a:srgbClr val="3B3B3B"/>
                    </a:solidFill>
                    <a:effectLst/>
                    <a:latin typeface="Consolas" panose="020B0609020204030204" pitchFamily="49" charset="0"/>
                  </a:rPr>
                  <a:t>, </a:t>
                </a:r>
                <a:r>
                  <a:rPr lang="pt-BR" sz="1400" b="0" dirty="0">
                    <a:solidFill>
                      <a:srgbClr val="A31515"/>
                    </a:solidFill>
                    <a:effectLst/>
                    <a:latin typeface="Consolas" panose="020B0609020204030204" pitchFamily="49" charset="0"/>
                  </a:rPr>
                  <a:t>"1"</a:t>
                </a:r>
                <a:r>
                  <a:rPr lang="pt-BR" sz="1400" b="0" dirty="0">
                    <a:solidFill>
                      <a:srgbClr val="3B3B3B"/>
                    </a:solidFill>
                    <a:effectLst/>
                    <a:latin typeface="Consolas" panose="020B0609020204030204" pitchFamily="49" charset="0"/>
                  </a:rPr>
                  <a:t>, </a:t>
                </a:r>
                <a:r>
                  <a:rPr lang="pt-BR" sz="1400" b="0" dirty="0">
                    <a:solidFill>
                      <a:srgbClr val="A31515"/>
                    </a:solidFill>
                    <a:effectLst/>
                    <a:latin typeface="Consolas" panose="020B0609020204030204" pitchFamily="49" charset="0"/>
                  </a:rPr>
                  <a:t>"R"</a:t>
                </a:r>
                <a:r>
                  <a:rPr lang="pt-BR" sz="1400" b="0" dirty="0">
                    <a:solidFill>
                      <a:srgbClr val="3B3B3B"/>
                    </a:solidFill>
                    <a:effectLst/>
                    <a:latin typeface="Consolas" panose="020B0609020204030204" pitchFamily="49" charset="0"/>
                  </a:rPr>
                  <a:t>], </a:t>
                </a:r>
                <a:r>
                  <a:rPr lang="pt-BR" sz="1400" b="0" dirty="0">
                    <a:solidFill>
                      <a:srgbClr val="0451A5"/>
                    </a:solidFill>
                    <a:effectLst/>
                    <a:latin typeface="Consolas" panose="020B0609020204030204" pitchFamily="49" charset="0"/>
                  </a:rPr>
                  <a:t>"#"</a:t>
                </a:r>
                <a:r>
                  <a:rPr lang="pt-BR" sz="1400" b="0" dirty="0">
                    <a:solidFill>
                      <a:srgbClr val="3B3B3B"/>
                    </a:solidFill>
                    <a:effectLst/>
                    <a:latin typeface="Consolas" panose="020B0609020204030204" pitchFamily="49" charset="0"/>
                  </a:rPr>
                  <a:t>: [</a:t>
                </a:r>
                <a:r>
                  <a:rPr lang="pt-BR" sz="1400" b="0" dirty="0">
                    <a:solidFill>
                      <a:srgbClr val="A31515"/>
                    </a:solidFill>
                    <a:effectLst/>
                    <a:latin typeface="Consolas" panose="020B0609020204030204" pitchFamily="49" charset="0"/>
                  </a:rPr>
                  <a:t>"d"</a:t>
                </a:r>
                <a:r>
                  <a:rPr lang="pt-BR" sz="1400" b="0" dirty="0">
                    <a:solidFill>
                      <a:srgbClr val="3B3B3B"/>
                    </a:solidFill>
                    <a:effectLst/>
                    <a:latin typeface="Consolas" panose="020B0609020204030204" pitchFamily="49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3B3B3B"/>
                        </a:solidFill>
                        <a:effectLst/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4FB2BF9-6211-165B-2D36-3F4474E48F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2240" y="4895239"/>
                <a:ext cx="4656236" cy="1384995"/>
              </a:xfrm>
              <a:prstGeom prst="rect">
                <a:avLst/>
              </a:prstGeom>
              <a:blipFill>
                <a:blip r:embed="rId6"/>
                <a:stretch>
                  <a:fillRect l="-261" t="-437" b="-305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>
            <a:extLst>
              <a:ext uri="{FF2B5EF4-FFF2-40B4-BE49-F238E27FC236}">
                <a16:creationId xmlns:a16="http://schemas.microsoft.com/office/drawing/2014/main" id="{8790C300-ADDC-0FF2-25C4-C8BAF63CEDD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89913" y="3523623"/>
            <a:ext cx="1665182" cy="8364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177C564-D377-3211-8C91-EC6E9663CFE2}"/>
                  </a:ext>
                </a:extLst>
              </p:cNvPr>
              <p:cNvSpPr txBox="1"/>
              <p:nvPr/>
            </p:nvSpPr>
            <p:spPr>
              <a:xfrm>
                <a:off x="1645744" y="3139550"/>
                <a:ext cx="90066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⇓</m:t>
                      </m:r>
                    </m:oMath>
                  </m:oMathPara>
                </a14:m>
                <a:endParaRPr lang="en-US" sz="24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177C564-D377-3211-8C91-EC6E9663CF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5744" y="3139550"/>
                <a:ext cx="900665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8BFD6CA-A461-5FEE-7939-84438FE5AD52}"/>
                  </a:ext>
                </a:extLst>
              </p:cNvPr>
              <p:cNvSpPr txBox="1"/>
              <p:nvPr/>
            </p:nvSpPr>
            <p:spPr>
              <a:xfrm>
                <a:off x="1645745" y="4433574"/>
                <a:ext cx="90066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⇓</m:t>
                      </m:r>
                    </m:oMath>
                  </m:oMathPara>
                </a14:m>
                <a:endParaRPr lang="en-US" sz="24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8BFD6CA-A461-5FEE-7939-84438FE5AD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5745" y="4433574"/>
                <a:ext cx="900665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A078D18-0C9B-901D-1B48-C2E3127CD0B5}"/>
                  </a:ext>
                </a:extLst>
              </p:cNvPr>
              <p:cNvSpPr txBox="1"/>
              <p:nvPr/>
            </p:nvSpPr>
            <p:spPr>
              <a:xfrm>
                <a:off x="4240444" y="4345056"/>
                <a:ext cx="90066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⇑</m:t>
                      </m:r>
                    </m:oMath>
                  </m:oMathPara>
                </a14:m>
                <a:endParaRPr lang="en-US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A078D18-0C9B-901D-1B48-C2E3127CD0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0444" y="4345056"/>
                <a:ext cx="900665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0A2944C-15D1-838B-8979-48B6D3EB5455}"/>
                  </a:ext>
                </a:extLst>
              </p:cNvPr>
              <p:cNvSpPr txBox="1"/>
              <p:nvPr/>
            </p:nvSpPr>
            <p:spPr>
              <a:xfrm>
                <a:off x="5511936" y="3694036"/>
                <a:ext cx="90066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⇒</m:t>
                      </m:r>
                    </m:oMath>
                  </m:oMathPara>
                </a14:m>
                <a:endParaRPr lang="en-US" sz="24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0A2944C-15D1-838B-8979-48B6D3EB54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1936" y="3694036"/>
                <a:ext cx="900665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BC30F12-1A74-74F6-8D1B-B5567C4BA9EC}"/>
                  </a:ext>
                </a:extLst>
              </p:cNvPr>
              <p:cNvSpPr txBox="1"/>
              <p:nvPr/>
            </p:nvSpPr>
            <p:spPr>
              <a:xfrm>
                <a:off x="263566" y="1761256"/>
                <a:ext cx="6906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BC30F12-1A74-74F6-8D1B-B5567C4BA9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566" y="1761256"/>
                <a:ext cx="690654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42D8734-180D-CF70-CB2B-3D0DB4317710}"/>
                  </a:ext>
                </a:extLst>
              </p:cNvPr>
              <p:cNvSpPr txBox="1"/>
              <p:nvPr/>
            </p:nvSpPr>
            <p:spPr>
              <a:xfrm>
                <a:off x="263566" y="5256769"/>
                <a:ext cx="6906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42D8734-180D-CF70-CB2B-3D0DB43177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566" y="5256769"/>
                <a:ext cx="690654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93F91E2-7DD5-1775-3BF2-4F25AB5C30DA}"/>
                  </a:ext>
                </a:extLst>
              </p:cNvPr>
              <p:cNvSpPr txBox="1"/>
              <p:nvPr/>
            </p:nvSpPr>
            <p:spPr>
              <a:xfrm>
                <a:off x="8386664" y="6269353"/>
                <a:ext cx="6906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93F91E2-7DD5-1775-3BF2-4F25AB5C30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6664" y="6269353"/>
                <a:ext cx="690654" cy="461665"/>
              </a:xfrm>
              <a:prstGeom prst="rect">
                <a:avLst/>
              </a:prstGeom>
              <a:blipFill>
                <a:blip r:embed="rId14"/>
                <a:stretch>
                  <a:fillRect r="-35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page-peel">
            <a:hlinkClick r:id="" action="ppaction://media"/>
            <a:extLst>
              <a:ext uri="{FF2B5EF4-FFF2-40B4-BE49-F238E27FC236}">
                <a16:creationId xmlns:a16="http://schemas.microsoft.com/office/drawing/2014/main" id="{015A7CE0-EC96-AA0C-E498-3A373B9F2D5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6644640" y="0"/>
            <a:ext cx="554736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077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2343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1" fill="hold" display="0">
                  <p:stCondLst>
                    <p:cond delay="indefinite"/>
                  </p:stCondLst>
                </p:cTn>
                <p:tgtEl>
                  <p:spTgt spid="29"/>
                </p:tgtEl>
              </p:cMediaNode>
            </p:video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6" dur="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14" grpId="0" animBg="1"/>
      <p:bldP spid="17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98815A79-0A5A-37DB-E008-ED6421AC0E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F77A0-5620-57D8-772C-781E347B0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244"/>
            <a:ext cx="10515600" cy="1325563"/>
          </a:xfrm>
        </p:spPr>
        <p:txBody>
          <a:bodyPr/>
          <a:lstStyle/>
          <a:p>
            <a:r>
              <a:rPr lang="en-US" dirty="0"/>
              <a:t>Universal Turing machines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4660A3-8BCC-E544-5ABC-CA139D727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76192E5-CCE1-5971-1070-4C49074EB9DC}"/>
                  </a:ext>
                </a:extLst>
              </p:cNvPr>
              <p:cNvSpPr/>
              <p:nvPr/>
            </p:nvSpPr>
            <p:spPr>
              <a:xfrm>
                <a:off x="838200" y="1511744"/>
                <a:ext cx="10236685" cy="3646842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19063">
                  <a:lnSpc>
                    <a:spcPct val="150000"/>
                  </a:lnSpc>
                </a:pPr>
                <a:r>
                  <a:rPr lang="en-US" sz="2800" b="1" dirty="0">
                    <a:solidFill>
                      <a:schemeClr val="tx1"/>
                    </a:solidFill>
                  </a:rPr>
                  <a:t>Theorem: </a:t>
                </a:r>
                <a:r>
                  <a:rPr lang="en-US" sz="2800" dirty="0">
                    <a:solidFill>
                      <a:schemeClr val="tx1"/>
                    </a:solidFill>
                  </a:rPr>
                  <a:t>There exists a single Turing machine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sz="28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2800" dirty="0">
                    <a:solidFill>
                      <a:schemeClr val="tx1"/>
                    </a:solidFill>
                  </a:rPr>
                  <a:t>such that for every Turing machine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and every input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0, 1</m:t>
                            </m:r>
                          </m:e>
                        </m:d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:</a:t>
                </a:r>
              </a:p>
              <a:p>
                <a:pPr marL="457200" indent="-338138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accepts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, then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sz="2800" dirty="0">
                    <a:solidFill>
                      <a:schemeClr val="accent1"/>
                    </a:solidFill>
                  </a:rPr>
                  <a:t> accepts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⟨</m:t>
                    </m:r>
                    <m:r>
                      <a:rPr lang="en-US" sz="28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8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8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.</a:t>
                </a:r>
              </a:p>
              <a:p>
                <a:pPr marL="457200" indent="-338138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rejects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, then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sz="2800" dirty="0">
                    <a:solidFill>
                      <a:schemeClr val="accent1"/>
                    </a:solidFill>
                  </a:rPr>
                  <a:t> rejects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⟨</m:t>
                    </m:r>
                    <m:r>
                      <a:rPr lang="en-US" sz="28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8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8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.</a:t>
                </a:r>
              </a:p>
              <a:p>
                <a:pPr marL="457200" indent="-338138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loops on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, then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sz="2800" dirty="0">
                    <a:solidFill>
                      <a:schemeClr val="accent1"/>
                    </a:solidFill>
                  </a:rPr>
                  <a:t> loops on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⟨</m:t>
                    </m:r>
                    <m:r>
                      <a:rPr lang="en-US" sz="28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8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8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.</a:t>
                </a:r>
                <a:endParaRPr lang="en-US" sz="28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D3D679F-33D7-0B6F-FEB1-A53AC5EF79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511744"/>
                <a:ext cx="10236685" cy="3646842"/>
              </a:xfrm>
              <a:prstGeom prst="rect">
                <a:avLst/>
              </a:prstGeom>
              <a:blipFill>
                <a:blip r:embed="rId2"/>
                <a:stretch>
                  <a:fillRect r="-5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31C48C4C-4BDC-926D-1E5A-F4FDCC3BF85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5293523"/>
                <a:ext cx="10515600" cy="883440"/>
              </a:xfrm>
            </p:spPr>
            <p:txBody>
              <a:bodyPr/>
              <a:lstStyle/>
              <a:p>
                <a:r>
                  <a:rPr lang="en-US" dirty="0"/>
                  <a:t>To properly </a:t>
                </a:r>
                <a:r>
                  <a:rPr lang="en-US" dirty="0">
                    <a:solidFill>
                      <a:schemeClr val="accent1"/>
                    </a:solidFill>
                  </a:rPr>
                  <a:t>prove</a:t>
                </a:r>
                <a:r>
                  <a:rPr lang="en-US" dirty="0"/>
                  <a:t> it, we need to clarify how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</m:oMath>
                </a14:m>
                <a:r>
                  <a:rPr lang="en-US" dirty="0"/>
                  <a:t> is defined</a:t>
                </a: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31C48C4C-4BDC-926D-1E5A-F4FDCC3BF8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5293523"/>
                <a:ext cx="10515600" cy="883440"/>
              </a:xfrm>
              <a:blipFill>
                <a:blip r:embed="rId3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9319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8C493-207E-E17F-859A-FB1457F7C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4849"/>
            <a:ext cx="10515600" cy="1325563"/>
          </a:xfrm>
        </p:spPr>
        <p:txBody>
          <a:bodyPr/>
          <a:lstStyle/>
          <a:p>
            <a:r>
              <a:rPr lang="en-US" dirty="0"/>
              <a:t>Encoding a Turing machine as a string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A8AD23-8644-7D93-5C31-28DE9C4CC2C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11015" y="1540412"/>
                <a:ext cx="11816862" cy="5176911"/>
              </a:xfrm>
            </p:spPr>
            <p:txBody>
              <a:bodyPr>
                <a:normAutofit/>
              </a:bodyPr>
              <a:lstStyle/>
              <a:p>
                <a:r>
                  <a:rPr lang="en-US" sz="3200" dirty="0"/>
                  <a:t>To encode a Turing machine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latin typeface="Cambria Math" panose="02040503050406030204" pitchFamily="18" charset="0"/>
                              </a:rPr>
                              <m:t>accept</m:t>
                            </m:r>
                          </m:sub>
                        </m:s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latin typeface="Cambria Math" panose="02040503050406030204" pitchFamily="18" charset="0"/>
                              </a:rPr>
                              <m:t>reject</m:t>
                            </m:r>
                          </m:sub>
                        </m:s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,⊔,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</m:d>
                  </m:oMath>
                </a14:m>
                <a:r>
                  <a:rPr lang="en-US" sz="3200" dirty="0"/>
                  <a:t>:</a:t>
                </a:r>
              </a:p>
              <a:p>
                <a:pPr lvl="1"/>
                <a:r>
                  <a:rPr lang="en-US" sz="2800" dirty="0"/>
                  <a:t>WLOG,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2800" dirty="0"/>
                  <a:t> for some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endParaRPr lang="en-US" sz="2800" dirty="0"/>
              </a:p>
              <a:p>
                <a:pPr lvl="1"/>
                <a:r>
                  <a:rPr lang="en-US" sz="2800" dirty="0"/>
                  <a:t>WLOG,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accept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/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reject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sz="2800" dirty="0"/>
              </a:p>
              <a:p>
                <a:pPr lvl="1"/>
                <a:r>
                  <a:rPr lang="en-US" sz="2800" dirty="0"/>
                  <a:t>Encode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sz="2800" dirty="0"/>
                  <a:t> as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2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2800" dirty="0"/>
                  <a:t>, with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2800" dirty="0"/>
                  <a:t>, and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⊔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sz="2800" dirty="0"/>
              </a:p>
              <a:p>
                <a:pPr lvl="1"/>
                <a:r>
                  <a:rPr lang="en-US" sz="2800" dirty="0"/>
                  <a:t>Encode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×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L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R</m:t>
                        </m:r>
                      </m:e>
                    </m:d>
                  </m:oMath>
                </a14:m>
                <a:r>
                  <a:rPr lang="en-US" sz="2800" dirty="0"/>
                  <a:t> as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begChr m:val="⟨"/>
                        <m:endChr m:val="⟩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d>
                      <m:dPr>
                        <m:begChr m:val="⟨"/>
                        <m:endChr m:val="⟩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endParaRPr lang="en-US" sz="2800" dirty="0"/>
              </a:p>
              <a:p>
                <a:pPr lvl="1"/>
                <a:r>
                  <a:rPr lang="en-US" sz="2800" dirty="0"/>
                  <a:t>Then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0</m:t>
                    </m:r>
                    <m:d>
                      <m:dPr>
                        <m:begChr m:val="⟨"/>
                        <m:endChr m:val="⟩"/>
                        <m:ctrlP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</m:d>
                  </m:oMath>
                </a14:m>
                <a:r>
                  <a:rPr lang="en-US" sz="2800" dirty="0"/>
                  <a:t>, where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</m:d>
                  </m:oMath>
                </a14:m>
                <a:r>
                  <a:rPr lang="en-US" sz="2800" dirty="0"/>
                  <a:t> is the list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⟨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sz="2800" dirty="0"/>
                  <a:t> for all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A8AD23-8644-7D93-5C31-28DE9C4CC2C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1015" y="1540412"/>
                <a:ext cx="11816862" cy="5176911"/>
              </a:xfrm>
              <a:blipFill>
                <a:blip r:embed="rId2"/>
                <a:stretch>
                  <a:fillRect l="-11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1D0409-C873-0557-4AD9-D7DEE4C85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3913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8A3BC5B6-33C1-9582-21DD-8BA50EEE22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428B8-BA99-17F1-EBE9-99BC3AD4F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244"/>
            <a:ext cx="10515600" cy="1325563"/>
          </a:xfrm>
        </p:spPr>
        <p:txBody>
          <a:bodyPr/>
          <a:lstStyle/>
          <a:p>
            <a:r>
              <a:rPr lang="en-US" dirty="0"/>
              <a:t>Universal Turing machines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95FFC4-50B7-9986-2E62-4C4147DB9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3809976-F233-8CDC-6778-AB4AA920C895}"/>
                  </a:ext>
                </a:extLst>
              </p:cNvPr>
              <p:cNvSpPr/>
              <p:nvPr/>
            </p:nvSpPr>
            <p:spPr>
              <a:xfrm>
                <a:off x="838200" y="1511744"/>
                <a:ext cx="10236685" cy="3646842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19063">
                  <a:lnSpc>
                    <a:spcPct val="150000"/>
                  </a:lnSpc>
                </a:pPr>
                <a:r>
                  <a:rPr lang="en-US" sz="2800" b="1" dirty="0">
                    <a:solidFill>
                      <a:schemeClr val="tx1"/>
                    </a:solidFill>
                  </a:rPr>
                  <a:t>Theorem: </a:t>
                </a:r>
                <a:r>
                  <a:rPr lang="en-US" sz="2800" dirty="0">
                    <a:solidFill>
                      <a:schemeClr val="tx1"/>
                    </a:solidFill>
                  </a:rPr>
                  <a:t>There exists a single Turing machine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sz="28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2800" dirty="0">
                    <a:solidFill>
                      <a:schemeClr val="tx1"/>
                    </a:solidFill>
                  </a:rPr>
                  <a:t>such that for every Turing machine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and every input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0, 1</m:t>
                            </m:r>
                          </m:e>
                        </m:d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:</a:t>
                </a:r>
              </a:p>
              <a:p>
                <a:pPr marL="457200" indent="-338138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accepts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, then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accepts</a:t>
                </a:r>
                <a:r>
                  <a:rPr lang="en-US" sz="2800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≔</m:t>
                    </m:r>
                    <m:d>
                      <m:dPr>
                        <m:begChr m:val="⟨"/>
                        <m:endChr m:val="⟩"/>
                        <m:ctrlP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.</a:t>
                </a:r>
              </a:p>
              <a:p>
                <a:pPr marL="457200" indent="-338138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rejects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, then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rejects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⟨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.</a:t>
                </a:r>
              </a:p>
              <a:p>
                <a:pPr marL="457200" indent="-338138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loops on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, then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loops on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⟨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.</a:t>
                </a:r>
                <a:endParaRPr lang="en-US" sz="28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3809976-F233-8CDC-6778-AB4AA920C8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511744"/>
                <a:ext cx="10236685" cy="3646842"/>
              </a:xfrm>
              <a:prstGeom prst="rect">
                <a:avLst/>
              </a:prstGeom>
              <a:blipFill>
                <a:blip r:embed="rId2"/>
                <a:stretch>
                  <a:fillRect r="-5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6A5F1D1-A9D9-35EB-373C-DF7B795BE2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93523"/>
            <a:ext cx="10515600" cy="883440"/>
          </a:xfrm>
        </p:spPr>
        <p:txBody>
          <a:bodyPr/>
          <a:lstStyle/>
          <a:p>
            <a:r>
              <a:rPr lang="en-US" b="1" dirty="0"/>
              <a:t>Proof sketch:</a:t>
            </a:r>
            <a:r>
              <a:rPr lang="en-US" dirty="0"/>
              <a:t> Next two slides</a:t>
            </a:r>
          </a:p>
        </p:txBody>
      </p:sp>
    </p:spTree>
    <p:extLst>
      <p:ext uri="{BB962C8B-B14F-4D97-AF65-F5344CB8AC3E}">
        <p14:creationId xmlns:p14="http://schemas.microsoft.com/office/powerpoint/2010/main" val="2926870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135D70FC-F797-60D5-8C3A-CDFE98B9AA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50A74-4EAC-3177-9E56-DAF2FE065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144" y="247568"/>
            <a:ext cx="10515600" cy="1325563"/>
          </a:xfrm>
        </p:spPr>
        <p:txBody>
          <a:bodyPr/>
          <a:lstStyle/>
          <a:p>
            <a:r>
              <a:rPr lang="en-US" dirty="0"/>
              <a:t>Initializing the simulation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01A3C4B-AD9E-12AC-19A6-3A49833DDCA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00330" y="1942776"/>
                <a:ext cx="11258227" cy="5165281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b="0" dirty="0"/>
                  <a:t> is given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Initialize a tape containing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Initialize a tape containing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Note: To figure out where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</m:d>
                  </m:oMath>
                </a14:m>
                <a:r>
                  <a:rPr lang="en-US" dirty="0"/>
                  <a:t> ends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starts, </a:t>
                </a:r>
                <a:r>
                  <a:rPr lang="en-US" dirty="0">
                    <a:solidFill>
                      <a:schemeClr val="accent1"/>
                    </a:solidFill>
                  </a:rPr>
                  <a:t>count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Initialize a tape containing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…</m:t>
                    </m:r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Note: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01A3C4B-AD9E-12AC-19A6-3A49833DDCA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00330" y="1942776"/>
                <a:ext cx="11258227" cy="5165281"/>
              </a:xfrm>
              <a:blipFill>
                <a:blip r:embed="rId2"/>
                <a:stretch>
                  <a:fillRect l="-9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EC7E9E-11F6-3BBF-5F40-42BF04CDC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5057"/>
            <a:ext cx="2743200" cy="365125"/>
          </a:xfrm>
        </p:spPr>
        <p:txBody>
          <a:bodyPr/>
          <a:lstStyle/>
          <a:p>
            <a:fld id="{4B61B20D-9436-4192-BF4B-8FB3BEF1787F}" type="slidenum">
              <a:rPr lang="en-US" smtClean="0"/>
              <a:pPr/>
              <a:t>15</a:t>
            </a:fld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2052F19-5DB0-77F3-C2E1-6AED810F61DD}"/>
              </a:ext>
            </a:extLst>
          </p:cNvPr>
          <p:cNvGrpSpPr/>
          <p:nvPr/>
        </p:nvGrpSpPr>
        <p:grpSpPr>
          <a:xfrm>
            <a:off x="7196644" y="3322055"/>
            <a:ext cx="4761913" cy="665397"/>
            <a:chOff x="7196644" y="3322055"/>
            <a:chExt cx="4761913" cy="66539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B9E676B2-6187-00B9-CB31-00DEB0A8EC42}"/>
                    </a:ext>
                  </a:extLst>
                </p:cNvPr>
                <p:cNvSpPr/>
                <p:nvPr/>
              </p:nvSpPr>
              <p:spPr>
                <a:xfrm>
                  <a:off x="7196644" y="3322055"/>
                  <a:ext cx="4761913" cy="498870"/>
                </a:xfrm>
                <a:prstGeom prst="rect">
                  <a:avLst/>
                </a:prstGeom>
                <a:gradFill flip="none" rotWithShape="1">
                  <a:gsLst>
                    <a:gs pos="10000">
                      <a:srgbClr val="F2F2F2"/>
                    </a:gs>
                    <a:gs pos="0">
                      <a:schemeClr val="bg1">
                        <a:lumMod val="95000"/>
                        <a:alpha val="0"/>
                      </a:schemeClr>
                    </a:gs>
                    <a:gs pos="90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95000"/>
                        <a:alpha val="0"/>
                      </a:schemeClr>
                    </a:gs>
                  </a:gsLst>
                  <a:lin ang="0" scaled="1"/>
                  <a:tileRect/>
                </a:gradFill>
                <a:ln>
                  <a:gradFill flip="none" rotWithShape="1">
                    <a:gsLst>
                      <a:gs pos="90000">
                        <a:srgbClr val="000000"/>
                      </a:gs>
                      <a:gs pos="10000">
                        <a:schemeClr val="tx1"/>
                      </a:gs>
                      <a:gs pos="1000">
                        <a:schemeClr val="tx1">
                          <a:alpha val="0"/>
                        </a:schemeClr>
                      </a:gs>
                      <a:gs pos="99000">
                        <a:schemeClr val="tx1">
                          <a:alpha val="0"/>
                        </a:schemeClr>
                      </a:gs>
                    </a:gsLst>
                    <a:lin ang="0" scaled="1"/>
                    <a:tileRect/>
                  </a:gra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⟨"/>
                            <m:endChr m:val="⟩"/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d>
                          <m:dPr>
                            <m:begChr m:val="⟨"/>
                            <m:endChr m:val="⟩"/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…⟨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⟩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B9E676B2-6187-00B9-CB31-00DEB0A8EC4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96644" y="3322055"/>
                  <a:ext cx="4761913" cy="49887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gradFill flip="none" rotWithShape="1">
                    <a:gsLst>
                      <a:gs pos="90000">
                        <a:srgbClr val="000000"/>
                      </a:gs>
                      <a:gs pos="10000">
                        <a:schemeClr val="tx1"/>
                      </a:gs>
                      <a:gs pos="1000">
                        <a:schemeClr val="tx1">
                          <a:alpha val="0"/>
                        </a:schemeClr>
                      </a:gs>
                      <a:gs pos="99000">
                        <a:schemeClr val="tx1">
                          <a:alpha val="0"/>
                        </a:schemeClr>
                      </a:gs>
                    </a:gsLst>
                    <a:lin ang="0" scaled="1"/>
                    <a:tileRect/>
                  </a:gra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id="{55A0E972-35A0-42C2-92C5-3283921A91CA}"/>
                </a:ext>
              </a:extLst>
            </p:cNvPr>
            <p:cNvSpPr/>
            <p:nvPr/>
          </p:nvSpPr>
          <p:spPr>
            <a:xfrm>
              <a:off x="8830708" y="3742815"/>
              <a:ext cx="283779" cy="244637"/>
            </a:xfrm>
            <a:prstGeom prst="triangl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6BF25FB-1FAB-8DDD-3096-140A6F28B40D}"/>
              </a:ext>
            </a:extLst>
          </p:cNvPr>
          <p:cNvGrpSpPr/>
          <p:nvPr/>
        </p:nvGrpSpPr>
        <p:grpSpPr>
          <a:xfrm>
            <a:off x="7196646" y="2309849"/>
            <a:ext cx="4761913" cy="659125"/>
            <a:chOff x="7196646" y="2309849"/>
            <a:chExt cx="4761913" cy="65912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90C75C5F-8D8A-90A5-A08A-4962F17E6233}"/>
                    </a:ext>
                  </a:extLst>
                </p:cNvPr>
                <p:cNvSpPr/>
                <p:nvPr/>
              </p:nvSpPr>
              <p:spPr>
                <a:xfrm>
                  <a:off x="7196646" y="2309849"/>
                  <a:ext cx="4761913" cy="498870"/>
                </a:xfrm>
                <a:prstGeom prst="rect">
                  <a:avLst/>
                </a:prstGeom>
                <a:gradFill flip="none" rotWithShape="1">
                  <a:gsLst>
                    <a:gs pos="10000">
                      <a:srgbClr val="F2F2F2"/>
                    </a:gs>
                    <a:gs pos="0">
                      <a:schemeClr val="bg1">
                        <a:lumMod val="95000"/>
                        <a:alpha val="0"/>
                      </a:schemeClr>
                    </a:gs>
                    <a:gs pos="90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95000"/>
                        <a:alpha val="0"/>
                      </a:schemeClr>
                    </a:gs>
                  </a:gsLst>
                  <a:lin ang="0" scaled="1"/>
                  <a:tileRect/>
                </a:gradFill>
                <a:ln>
                  <a:gradFill flip="none" rotWithShape="1">
                    <a:gsLst>
                      <a:gs pos="90000">
                        <a:srgbClr val="000000"/>
                      </a:gs>
                      <a:gs pos="10000">
                        <a:schemeClr val="tx1"/>
                      </a:gs>
                      <a:gs pos="1000">
                        <a:schemeClr val="tx1">
                          <a:alpha val="0"/>
                        </a:schemeClr>
                      </a:gs>
                      <a:gs pos="99000">
                        <a:schemeClr val="tx1">
                          <a:alpha val="0"/>
                        </a:schemeClr>
                      </a:gs>
                    </a:gsLst>
                    <a:lin ang="0" scaled="1"/>
                    <a:tileRect/>
                  </a:gra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⟨"/>
                            <m:endChr m:val="⟩"/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</m:d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90C75C5F-8D8A-90A5-A08A-4962F17E623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96646" y="2309849"/>
                  <a:ext cx="4761913" cy="49887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gradFill flip="none" rotWithShape="1">
                    <a:gsLst>
                      <a:gs pos="90000">
                        <a:srgbClr val="000000"/>
                      </a:gs>
                      <a:gs pos="10000">
                        <a:schemeClr val="tx1"/>
                      </a:gs>
                      <a:gs pos="1000">
                        <a:schemeClr val="tx1">
                          <a:alpha val="0"/>
                        </a:schemeClr>
                      </a:gs>
                      <a:gs pos="99000">
                        <a:schemeClr val="tx1">
                          <a:alpha val="0"/>
                        </a:schemeClr>
                      </a:gs>
                    </a:gsLst>
                    <a:lin ang="0" scaled="1"/>
                    <a:tileRect/>
                  </a:gra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Isosceles Triangle 6">
              <a:extLst>
                <a:ext uri="{FF2B5EF4-FFF2-40B4-BE49-F238E27FC236}">
                  <a16:creationId xmlns:a16="http://schemas.microsoft.com/office/drawing/2014/main" id="{78A71B04-5D31-672A-6B55-D33637723B96}"/>
                </a:ext>
              </a:extLst>
            </p:cNvPr>
            <p:cNvSpPr/>
            <p:nvPr/>
          </p:nvSpPr>
          <p:spPr>
            <a:xfrm>
              <a:off x="9406855" y="2724337"/>
              <a:ext cx="283779" cy="244637"/>
            </a:xfrm>
            <a:prstGeom prst="triangl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CFA2460-0DA5-35B7-A802-CAAAD9849BCB}"/>
              </a:ext>
            </a:extLst>
          </p:cNvPr>
          <p:cNvGrpSpPr/>
          <p:nvPr/>
        </p:nvGrpSpPr>
        <p:grpSpPr>
          <a:xfrm>
            <a:off x="7196645" y="1297643"/>
            <a:ext cx="4761913" cy="666388"/>
            <a:chOff x="7142075" y="1276790"/>
            <a:chExt cx="4761913" cy="6663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81F0FF78-1E1C-0B33-7B01-4AC1EADBF7B6}"/>
                    </a:ext>
                  </a:extLst>
                </p:cNvPr>
                <p:cNvSpPr/>
                <p:nvPr/>
              </p:nvSpPr>
              <p:spPr>
                <a:xfrm>
                  <a:off x="7142075" y="1276790"/>
                  <a:ext cx="4761913" cy="498870"/>
                </a:xfrm>
                <a:prstGeom prst="rect">
                  <a:avLst/>
                </a:prstGeom>
                <a:gradFill flip="none" rotWithShape="1">
                  <a:gsLst>
                    <a:gs pos="10000">
                      <a:srgbClr val="F2F2F2"/>
                    </a:gs>
                    <a:gs pos="0">
                      <a:schemeClr val="bg1">
                        <a:lumMod val="95000"/>
                        <a:alpha val="0"/>
                      </a:schemeClr>
                    </a:gs>
                    <a:gs pos="90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95000"/>
                        <a:alpha val="0"/>
                      </a:schemeClr>
                    </a:gs>
                  </a:gsLst>
                  <a:lin ang="0" scaled="1"/>
                  <a:tileRect/>
                </a:gradFill>
                <a:ln>
                  <a:gradFill flip="none" rotWithShape="1">
                    <a:gsLst>
                      <a:gs pos="90000">
                        <a:srgbClr val="000000"/>
                      </a:gs>
                      <a:gs pos="10000">
                        <a:schemeClr val="tx1"/>
                      </a:gs>
                      <a:gs pos="1000">
                        <a:schemeClr val="tx1">
                          <a:alpha val="0"/>
                        </a:schemeClr>
                      </a:gs>
                      <a:gs pos="99000">
                        <a:schemeClr val="tx1">
                          <a:alpha val="0"/>
                        </a:schemeClr>
                      </a:gs>
                    </a:gsLst>
                    <a:lin ang="0" scaled="1"/>
                    <a:tileRect/>
                  </a:gra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81F0FF78-1E1C-0B33-7B01-4AC1EADBF7B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075" y="1276790"/>
                  <a:ext cx="4761913" cy="49887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gradFill flip="none" rotWithShape="1">
                    <a:gsLst>
                      <a:gs pos="90000">
                        <a:srgbClr val="000000"/>
                      </a:gs>
                      <a:gs pos="10000">
                        <a:schemeClr val="tx1"/>
                      </a:gs>
                      <a:gs pos="1000">
                        <a:schemeClr val="tx1">
                          <a:alpha val="0"/>
                        </a:schemeClr>
                      </a:gs>
                      <a:gs pos="99000">
                        <a:schemeClr val="tx1">
                          <a:alpha val="0"/>
                        </a:schemeClr>
                      </a:gs>
                    </a:gsLst>
                    <a:lin ang="0" scaled="1"/>
                    <a:tileRect/>
                  </a:gra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Isosceles Triangle 7">
              <a:extLst>
                <a:ext uri="{FF2B5EF4-FFF2-40B4-BE49-F238E27FC236}">
                  <a16:creationId xmlns:a16="http://schemas.microsoft.com/office/drawing/2014/main" id="{142A6F46-A681-FBF1-124A-A6B5825E47E4}"/>
                </a:ext>
              </a:extLst>
            </p:cNvPr>
            <p:cNvSpPr/>
            <p:nvPr/>
          </p:nvSpPr>
          <p:spPr>
            <a:xfrm>
              <a:off x="9381140" y="1698541"/>
              <a:ext cx="283779" cy="244637"/>
            </a:xfrm>
            <a:prstGeom prst="triangl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09EFBB4-E94F-1590-546B-4B5249E9510E}"/>
                  </a:ext>
                </a:extLst>
              </p:cNvPr>
              <p:cNvSpPr/>
              <p:nvPr/>
            </p:nvSpPr>
            <p:spPr>
              <a:xfrm>
                <a:off x="7196644" y="304648"/>
                <a:ext cx="4761913" cy="498870"/>
              </a:xfrm>
              <a:prstGeom prst="rect">
                <a:avLst/>
              </a:prstGeom>
              <a:gradFill flip="none" rotWithShape="1">
                <a:gsLst>
                  <a:gs pos="10000">
                    <a:srgbClr val="F2F2F2"/>
                  </a:gs>
                  <a:gs pos="0">
                    <a:schemeClr val="bg1">
                      <a:lumMod val="95000"/>
                      <a:alpha val="0"/>
                    </a:schemeClr>
                  </a:gs>
                  <a:gs pos="90000">
                    <a:schemeClr val="bg1">
                      <a:lumMod val="95000"/>
                    </a:schemeClr>
                  </a:gs>
                  <a:gs pos="100000">
                    <a:schemeClr val="bg1">
                      <a:lumMod val="95000"/>
                      <a:alpha val="0"/>
                    </a:schemeClr>
                  </a:gs>
                </a:gsLst>
                <a:lin ang="0" scaled="1"/>
                <a:tileRect/>
              </a:gradFill>
              <a:ln>
                <a:gradFill flip="none" rotWithShape="1">
                  <a:gsLst>
                    <a:gs pos="90000">
                      <a:srgbClr val="000000"/>
                    </a:gs>
                    <a:gs pos="10000">
                      <a:schemeClr val="tx1"/>
                    </a:gs>
                    <a:gs pos="1000">
                      <a:schemeClr val="tx1">
                        <a:alpha val="0"/>
                      </a:schemeClr>
                    </a:gs>
                    <a:gs pos="99000">
                      <a:schemeClr val="tx1">
                        <a:alpha val="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09EFBB4-E94F-1590-546B-4B5249E951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6644" y="304648"/>
                <a:ext cx="4761913" cy="49887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gradFill flip="none" rotWithShape="1">
                  <a:gsLst>
                    <a:gs pos="90000">
                      <a:srgbClr val="000000"/>
                    </a:gs>
                    <a:gs pos="10000">
                      <a:schemeClr val="tx1"/>
                    </a:gs>
                    <a:gs pos="1000">
                      <a:schemeClr val="tx1">
                        <a:alpha val="0"/>
                      </a:schemeClr>
                    </a:gs>
                    <a:gs pos="99000">
                      <a:schemeClr val="tx1">
                        <a:alpha val="0"/>
                      </a:schemeClr>
                    </a:gs>
                  </a:gsLst>
                  <a:lin ang="0" scaled="1"/>
                  <a:tileRect/>
                </a:gra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2D831681-17F3-CA00-58EC-B1036A9B96A9}"/>
              </a:ext>
            </a:extLst>
          </p:cNvPr>
          <p:cNvSpPr/>
          <p:nvPr/>
        </p:nvSpPr>
        <p:spPr>
          <a:xfrm>
            <a:off x="9042936" y="745111"/>
            <a:ext cx="283779" cy="244637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121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168249BE-0DD5-0820-F7F4-23FDBF85E8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23832-3880-2829-2053-35E1AC946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Advancing the simulation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C6E29E-32A1-45B8-DE4E-82B30A86D19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69291" y="2279571"/>
                <a:ext cx="11258227" cy="5165281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Until the simulation reaches a halt state: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Find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</m:oMath>
                </a14:m>
                <a:r>
                  <a:rPr lang="en-US" dirty="0"/>
                  <a:t> within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Idea: Treat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as a number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in binary</a:t>
                </a:r>
              </a:p>
              <a:p>
                <a:pPr lvl="1"/>
                <a:r>
                  <a:rPr lang="en-US" dirty="0"/>
                  <a:t>Count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Replace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and replace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Move this head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cells in direction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C6E29E-32A1-45B8-DE4E-82B30A86D1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9291" y="2279571"/>
                <a:ext cx="11258227" cy="5165281"/>
              </a:xfrm>
              <a:blipFill>
                <a:blip r:embed="rId2"/>
                <a:stretch>
                  <a:fillRect l="-1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DD5F43-D020-AB9E-B5CC-1A99A895B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32C4D1C-4CC8-2E1C-C92F-224F4F1E4DC6}"/>
              </a:ext>
            </a:extLst>
          </p:cNvPr>
          <p:cNvSpPr/>
          <p:nvPr/>
        </p:nvSpPr>
        <p:spPr>
          <a:xfrm>
            <a:off x="6451121" y="4222621"/>
            <a:ext cx="3071908" cy="2041185"/>
          </a:xfrm>
          <a:custGeom>
            <a:avLst/>
            <a:gdLst>
              <a:gd name="connsiteX0" fmla="*/ 0 w 2630543"/>
              <a:gd name="connsiteY0" fmla="*/ 2186151 h 2186151"/>
              <a:gd name="connsiteX1" fmla="*/ 2354317 w 2630543"/>
              <a:gd name="connsiteY1" fmla="*/ 1345324 h 2186151"/>
              <a:gd name="connsiteX2" fmla="*/ 2490952 w 2630543"/>
              <a:gd name="connsiteY2" fmla="*/ 0 h 2186151"/>
              <a:gd name="connsiteX0" fmla="*/ 0 w 2879908"/>
              <a:gd name="connsiteY0" fmla="*/ 2275360 h 2275360"/>
              <a:gd name="connsiteX1" fmla="*/ 2354317 w 2879908"/>
              <a:gd name="connsiteY1" fmla="*/ 1434533 h 2275360"/>
              <a:gd name="connsiteX2" fmla="*/ 2836640 w 2879908"/>
              <a:gd name="connsiteY2" fmla="*/ 0 h 2275360"/>
              <a:gd name="connsiteX0" fmla="*/ 0 w 2838583"/>
              <a:gd name="connsiteY0" fmla="*/ 2275360 h 2275360"/>
              <a:gd name="connsiteX1" fmla="*/ 2354317 w 2838583"/>
              <a:gd name="connsiteY1" fmla="*/ 1434533 h 2275360"/>
              <a:gd name="connsiteX2" fmla="*/ 2836640 w 2838583"/>
              <a:gd name="connsiteY2" fmla="*/ 0 h 2275360"/>
              <a:gd name="connsiteX0" fmla="*/ 0 w 2836640"/>
              <a:gd name="connsiteY0" fmla="*/ 2275360 h 2275360"/>
              <a:gd name="connsiteX1" fmla="*/ 2836640 w 2836640"/>
              <a:gd name="connsiteY1" fmla="*/ 0 h 2275360"/>
              <a:gd name="connsiteX0" fmla="*/ 0 w 2836640"/>
              <a:gd name="connsiteY0" fmla="*/ 2275360 h 2275360"/>
              <a:gd name="connsiteX1" fmla="*/ 2836640 w 2836640"/>
              <a:gd name="connsiteY1" fmla="*/ 0 h 2275360"/>
              <a:gd name="connsiteX0" fmla="*/ 0 w 2836640"/>
              <a:gd name="connsiteY0" fmla="*/ 2275360 h 2275360"/>
              <a:gd name="connsiteX1" fmla="*/ 2836640 w 2836640"/>
              <a:gd name="connsiteY1" fmla="*/ 0 h 2275360"/>
              <a:gd name="connsiteX0" fmla="*/ 0 w 2837932"/>
              <a:gd name="connsiteY0" fmla="*/ 2275360 h 2275360"/>
              <a:gd name="connsiteX1" fmla="*/ 2836640 w 2837932"/>
              <a:gd name="connsiteY1" fmla="*/ 0 h 2275360"/>
              <a:gd name="connsiteX0" fmla="*/ 0 w 2860212"/>
              <a:gd name="connsiteY0" fmla="*/ 1450170 h 1450170"/>
              <a:gd name="connsiteX1" fmla="*/ 2858942 w 2860212"/>
              <a:gd name="connsiteY1" fmla="*/ 0 h 1450170"/>
              <a:gd name="connsiteX0" fmla="*/ 0 w 2759956"/>
              <a:gd name="connsiteY0" fmla="*/ 2096941 h 2096941"/>
              <a:gd name="connsiteX1" fmla="*/ 2758581 w 2759956"/>
              <a:gd name="connsiteY1" fmla="*/ 0 h 2096941"/>
              <a:gd name="connsiteX0" fmla="*/ 0 w 3071908"/>
              <a:gd name="connsiteY0" fmla="*/ 2041185 h 2041185"/>
              <a:gd name="connsiteX1" fmla="*/ 3070815 w 3071908"/>
              <a:gd name="connsiteY1" fmla="*/ 0 h 2041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71908" h="2041185">
                <a:moveTo>
                  <a:pt x="0" y="2041185"/>
                </a:moveTo>
                <a:cubicBezTo>
                  <a:pt x="1648074" y="1962956"/>
                  <a:pt x="3117726" y="1137595"/>
                  <a:pt x="3070815" y="0"/>
                </a:cubicBezTo>
              </a:path>
            </a:pathLst>
          </a:custGeom>
          <a:noFill/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15E4A627-70D2-E5DA-9AB8-92ABA54AB1CA}"/>
                  </a:ext>
                </a:extLst>
              </p:cNvPr>
              <p:cNvSpPr/>
              <p:nvPr/>
            </p:nvSpPr>
            <p:spPr>
              <a:xfrm>
                <a:off x="7142076" y="2288996"/>
                <a:ext cx="4761913" cy="498870"/>
              </a:xfrm>
              <a:prstGeom prst="rect">
                <a:avLst/>
              </a:prstGeom>
              <a:gradFill flip="none" rotWithShape="1">
                <a:gsLst>
                  <a:gs pos="10000">
                    <a:srgbClr val="F2F2F2"/>
                  </a:gs>
                  <a:gs pos="0">
                    <a:schemeClr val="bg1">
                      <a:lumMod val="95000"/>
                      <a:alpha val="0"/>
                    </a:schemeClr>
                  </a:gs>
                  <a:gs pos="90000">
                    <a:schemeClr val="bg1">
                      <a:lumMod val="95000"/>
                    </a:schemeClr>
                  </a:gs>
                  <a:gs pos="100000">
                    <a:schemeClr val="bg1">
                      <a:lumMod val="95000"/>
                      <a:alpha val="0"/>
                    </a:schemeClr>
                  </a:gs>
                </a:gsLst>
                <a:lin ang="0" scaled="1"/>
                <a:tileRect/>
              </a:gradFill>
              <a:ln>
                <a:gradFill flip="none" rotWithShape="1">
                  <a:gsLst>
                    <a:gs pos="90000">
                      <a:srgbClr val="000000"/>
                    </a:gs>
                    <a:gs pos="10000">
                      <a:schemeClr val="tx1"/>
                    </a:gs>
                    <a:gs pos="1000">
                      <a:schemeClr val="tx1">
                        <a:alpha val="0"/>
                      </a:schemeClr>
                    </a:gs>
                    <a:gs pos="99000">
                      <a:schemeClr val="tx1">
                        <a:alpha val="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15E4A627-70D2-E5DA-9AB8-92ABA54AB1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2076" y="2288996"/>
                <a:ext cx="4761913" cy="49887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gradFill flip="none" rotWithShape="1">
                  <a:gsLst>
                    <a:gs pos="90000">
                      <a:srgbClr val="000000"/>
                    </a:gs>
                    <a:gs pos="10000">
                      <a:schemeClr val="tx1"/>
                    </a:gs>
                    <a:gs pos="1000">
                      <a:schemeClr val="tx1">
                        <a:alpha val="0"/>
                      </a:schemeClr>
                    </a:gs>
                    <a:gs pos="99000">
                      <a:schemeClr val="tx1">
                        <a:alpha val="0"/>
                      </a:schemeClr>
                    </a:gs>
                  </a:gsLst>
                  <a:lin ang="0" scaled="1"/>
                  <a:tileRect/>
                </a:gra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ABD1CBEC-9EB5-41B2-EB6E-6DF39C8976BC}"/>
                  </a:ext>
                </a:extLst>
              </p:cNvPr>
              <p:cNvSpPr/>
              <p:nvPr/>
            </p:nvSpPr>
            <p:spPr>
              <a:xfrm>
                <a:off x="7142075" y="1276790"/>
                <a:ext cx="4761913" cy="498870"/>
              </a:xfrm>
              <a:prstGeom prst="rect">
                <a:avLst/>
              </a:prstGeom>
              <a:gradFill flip="none" rotWithShape="1">
                <a:gsLst>
                  <a:gs pos="10000">
                    <a:srgbClr val="F2F2F2"/>
                  </a:gs>
                  <a:gs pos="0">
                    <a:schemeClr val="bg1">
                      <a:lumMod val="95000"/>
                      <a:alpha val="0"/>
                    </a:schemeClr>
                  </a:gs>
                  <a:gs pos="90000">
                    <a:schemeClr val="bg1">
                      <a:lumMod val="95000"/>
                    </a:schemeClr>
                  </a:gs>
                  <a:gs pos="100000">
                    <a:schemeClr val="bg1">
                      <a:lumMod val="95000"/>
                      <a:alpha val="0"/>
                    </a:schemeClr>
                  </a:gs>
                </a:gsLst>
                <a:lin ang="0" scaled="1"/>
                <a:tileRect/>
              </a:gradFill>
              <a:ln>
                <a:gradFill flip="none" rotWithShape="1">
                  <a:gsLst>
                    <a:gs pos="90000">
                      <a:srgbClr val="000000"/>
                    </a:gs>
                    <a:gs pos="10000">
                      <a:schemeClr val="tx1"/>
                    </a:gs>
                    <a:gs pos="1000">
                      <a:schemeClr val="tx1">
                        <a:alpha val="0"/>
                      </a:schemeClr>
                    </a:gs>
                    <a:gs pos="99000">
                      <a:schemeClr val="tx1">
                        <a:alpha val="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ABD1CBEC-9EB5-41B2-EB6E-6DF39C8976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2075" y="1276790"/>
                <a:ext cx="4761913" cy="49887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gradFill flip="none" rotWithShape="1">
                  <a:gsLst>
                    <a:gs pos="90000">
                      <a:srgbClr val="000000"/>
                    </a:gs>
                    <a:gs pos="10000">
                      <a:schemeClr val="tx1"/>
                    </a:gs>
                    <a:gs pos="1000">
                      <a:schemeClr val="tx1">
                        <a:alpha val="0"/>
                      </a:schemeClr>
                    </a:gs>
                    <a:gs pos="99000">
                      <a:schemeClr val="tx1">
                        <a:alpha val="0"/>
                      </a:schemeClr>
                    </a:gs>
                  </a:gsLst>
                  <a:lin ang="0" scaled="1"/>
                  <a:tileRect/>
                </a:gra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BFCBB076-852B-87F4-5AEE-1D4D38BEEBAB}"/>
                  </a:ext>
                </a:extLst>
              </p:cNvPr>
              <p:cNvSpPr/>
              <p:nvPr/>
            </p:nvSpPr>
            <p:spPr>
              <a:xfrm>
                <a:off x="7142074" y="3301202"/>
                <a:ext cx="4761913" cy="498870"/>
              </a:xfrm>
              <a:prstGeom prst="rect">
                <a:avLst/>
              </a:prstGeom>
              <a:gradFill flip="none" rotWithShape="1">
                <a:gsLst>
                  <a:gs pos="10000">
                    <a:srgbClr val="F2F2F2"/>
                  </a:gs>
                  <a:gs pos="0">
                    <a:schemeClr val="bg1">
                      <a:lumMod val="95000"/>
                      <a:alpha val="0"/>
                    </a:schemeClr>
                  </a:gs>
                  <a:gs pos="90000">
                    <a:schemeClr val="bg1">
                      <a:lumMod val="95000"/>
                    </a:schemeClr>
                  </a:gs>
                  <a:gs pos="100000">
                    <a:schemeClr val="bg1">
                      <a:lumMod val="95000"/>
                      <a:alpha val="0"/>
                    </a:schemeClr>
                  </a:gs>
                </a:gsLst>
                <a:lin ang="0" scaled="1"/>
                <a:tileRect/>
              </a:gradFill>
              <a:ln>
                <a:gradFill flip="none" rotWithShape="1">
                  <a:gsLst>
                    <a:gs pos="90000">
                      <a:srgbClr val="000000"/>
                    </a:gs>
                    <a:gs pos="10000">
                      <a:schemeClr val="tx1"/>
                    </a:gs>
                    <a:gs pos="1000">
                      <a:schemeClr val="tx1">
                        <a:alpha val="0"/>
                      </a:schemeClr>
                    </a:gs>
                    <a:gs pos="99000">
                      <a:schemeClr val="tx1">
                        <a:alpha val="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d>
                        <m:dPr>
                          <m:begChr m:val="⟨"/>
                          <m:endChr m:val="⟩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d>
                        <m:dPr>
                          <m:begChr m:val="⟨"/>
                          <m:endChr m:val="⟩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d>
                        <m:dPr>
                          <m:begChr m:val="⟨"/>
                          <m:endChr m:val="⟩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d>
                        <m:dPr>
                          <m:begChr m:val="⟨"/>
                          <m:endChr m:val="⟩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BFCBB076-852B-87F4-5AEE-1D4D38BEEB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2074" y="3301202"/>
                <a:ext cx="4761913" cy="49887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gradFill flip="none" rotWithShape="1">
                  <a:gsLst>
                    <a:gs pos="90000">
                      <a:srgbClr val="000000"/>
                    </a:gs>
                    <a:gs pos="10000">
                      <a:schemeClr val="tx1"/>
                    </a:gs>
                    <a:gs pos="1000">
                      <a:schemeClr val="tx1">
                        <a:alpha val="0"/>
                      </a:schemeClr>
                    </a:gs>
                    <a:gs pos="99000">
                      <a:schemeClr val="tx1">
                        <a:alpha val="0"/>
                      </a:schemeClr>
                    </a:gs>
                  </a:gsLst>
                  <a:lin ang="0" scaled="1"/>
                  <a:tileRect/>
                </a:gra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0959728E-62E0-BE22-6FE3-FE07DBBD42B0}"/>
              </a:ext>
            </a:extLst>
          </p:cNvPr>
          <p:cNvSpPr/>
          <p:nvPr/>
        </p:nvSpPr>
        <p:spPr>
          <a:xfrm>
            <a:off x="9352285" y="3750947"/>
            <a:ext cx="283779" cy="244637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D2AFF8D0-F6AB-DCB0-AA5F-1E21440D4D16}"/>
              </a:ext>
            </a:extLst>
          </p:cNvPr>
          <p:cNvSpPr/>
          <p:nvPr/>
        </p:nvSpPr>
        <p:spPr>
          <a:xfrm>
            <a:off x="9352285" y="2703484"/>
            <a:ext cx="283779" cy="244637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9976BA93-AB4B-03C1-4986-3954CD123748}"/>
              </a:ext>
            </a:extLst>
          </p:cNvPr>
          <p:cNvSpPr/>
          <p:nvPr/>
        </p:nvSpPr>
        <p:spPr>
          <a:xfrm>
            <a:off x="9381140" y="1698541"/>
            <a:ext cx="283779" cy="244637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04E87D47-A982-D298-BEFE-E3D038EE472D}"/>
                  </a:ext>
                </a:extLst>
              </p:cNvPr>
              <p:cNvSpPr/>
              <p:nvPr/>
            </p:nvSpPr>
            <p:spPr>
              <a:xfrm>
                <a:off x="7142074" y="283795"/>
                <a:ext cx="4761913" cy="498870"/>
              </a:xfrm>
              <a:prstGeom prst="rect">
                <a:avLst/>
              </a:prstGeom>
              <a:gradFill flip="none" rotWithShape="1">
                <a:gsLst>
                  <a:gs pos="10000">
                    <a:srgbClr val="F2F2F2"/>
                  </a:gs>
                  <a:gs pos="0">
                    <a:schemeClr val="bg1">
                      <a:lumMod val="95000"/>
                      <a:alpha val="0"/>
                    </a:schemeClr>
                  </a:gs>
                  <a:gs pos="90000">
                    <a:schemeClr val="bg1">
                      <a:lumMod val="95000"/>
                    </a:schemeClr>
                  </a:gs>
                  <a:gs pos="100000">
                    <a:schemeClr val="bg1">
                      <a:lumMod val="95000"/>
                      <a:alpha val="0"/>
                    </a:schemeClr>
                  </a:gs>
                </a:gsLst>
                <a:lin ang="0" scaled="1"/>
                <a:tileRect/>
              </a:gradFill>
              <a:ln>
                <a:gradFill flip="none" rotWithShape="1">
                  <a:gsLst>
                    <a:gs pos="90000">
                      <a:srgbClr val="000000"/>
                    </a:gs>
                    <a:gs pos="10000">
                      <a:schemeClr val="tx1"/>
                    </a:gs>
                    <a:gs pos="1000">
                      <a:schemeClr val="tx1">
                        <a:alpha val="0"/>
                      </a:schemeClr>
                    </a:gs>
                    <a:gs pos="99000">
                      <a:schemeClr val="tx1">
                        <a:alpha val="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04E87D47-A982-D298-BEFE-E3D038EE47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2074" y="283795"/>
                <a:ext cx="4761913" cy="49887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gradFill flip="none" rotWithShape="1">
                  <a:gsLst>
                    <a:gs pos="90000">
                      <a:srgbClr val="000000"/>
                    </a:gs>
                    <a:gs pos="10000">
                      <a:schemeClr val="tx1"/>
                    </a:gs>
                    <a:gs pos="1000">
                      <a:schemeClr val="tx1">
                        <a:alpha val="0"/>
                      </a:schemeClr>
                    </a:gs>
                    <a:gs pos="99000">
                      <a:schemeClr val="tx1">
                        <a:alpha val="0"/>
                      </a:schemeClr>
                    </a:gs>
                  </a:gsLst>
                  <a:lin ang="0" scaled="1"/>
                  <a:tileRect/>
                </a:gra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113ADB36-034C-20C7-0308-6228B4E0FCD4}"/>
              </a:ext>
            </a:extLst>
          </p:cNvPr>
          <p:cNvSpPr/>
          <p:nvPr/>
        </p:nvSpPr>
        <p:spPr>
          <a:xfrm>
            <a:off x="9155280" y="724278"/>
            <a:ext cx="283779" cy="244637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319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0A314-5EB3-6BB4-6051-06162063A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Interpretation of universal Turing machines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6F7977-45CD-BF1E-8864-83849FD3D7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678" y="1825625"/>
            <a:ext cx="11011546" cy="4351338"/>
          </a:xfrm>
        </p:spPr>
        <p:txBody>
          <a:bodyPr>
            <a:normAutofit/>
          </a:bodyPr>
          <a:lstStyle/>
          <a:p>
            <a:r>
              <a:rPr lang="en-US" dirty="0"/>
              <a:t>A universal Turing machine </a:t>
            </a:r>
            <a:r>
              <a:rPr lang="en-US" dirty="0">
                <a:solidFill>
                  <a:schemeClr val="accent1"/>
                </a:solidFill>
              </a:rPr>
              <a:t>can be “programmed” to do anything</a:t>
            </a:r>
            <a:r>
              <a:rPr lang="en-US" dirty="0"/>
              <a:t> that is computationally possible</a:t>
            </a:r>
          </a:p>
          <a:p>
            <a:r>
              <a:rPr lang="en-US" dirty="0"/>
              <a:t>This is why you don’t need a separate laptop for each task</a:t>
            </a:r>
          </a:p>
          <a:p>
            <a:r>
              <a:rPr lang="en-US" dirty="0"/>
              <a:t>If you want to build a computer from scratch in some post-apocalyptic future, then </a:t>
            </a:r>
            <a:r>
              <a:rPr lang="en-US" dirty="0">
                <a:solidFill>
                  <a:schemeClr val="accent1"/>
                </a:solidFill>
              </a:rPr>
              <a:t>your job is to build a universal Turing machine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84CBA9-36B3-ACC9-65B5-97B712195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7559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8A480BF6-DE17-570E-A101-9481F0107B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510C5-9177-BEB5-FBB3-30D2A0C89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Church-Turing Thesis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ECFAC3-3B4E-03AB-2958-E3D8A3AB85C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19125" y="1728280"/>
                <a:ext cx="10515600" cy="2079625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A56B58-F46D-492B-F0E9-76096D6201F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9125" y="1728280"/>
                <a:ext cx="10515600" cy="2079625"/>
              </a:xfrm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7599DD-3085-58B2-7F8D-1F24E05DB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239698B-101A-09B7-91FA-5B6906F1C501}"/>
                  </a:ext>
                </a:extLst>
              </p:cNvPr>
              <p:cNvSpPr/>
              <p:nvPr/>
            </p:nvSpPr>
            <p:spPr>
              <a:xfrm>
                <a:off x="448959" y="2895644"/>
                <a:ext cx="8429625" cy="27051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sz="2800" b="1" dirty="0">
                    <a:solidFill>
                      <a:schemeClr val="tx1"/>
                    </a:solidFill>
                  </a:rPr>
                  <a:t>Church-Turing Thesis: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2800" dirty="0">
                    <a:solidFill>
                      <a:schemeClr val="tx1"/>
                    </a:solidFill>
                  </a:rPr>
                  <a:t>There exists an “algorithm” / “procedure” for figuring out whether a given string is in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:r>
                  <a:rPr lang="en-US" sz="2800" dirty="0">
                    <a:solidFill>
                      <a:schemeClr val="accent1"/>
                    </a:solidFill>
                  </a:rPr>
                  <a:t>if and only if</a:t>
                </a:r>
                <a:r>
                  <a:rPr lang="en-US" sz="2800" dirty="0">
                    <a:solidFill>
                      <a:schemeClr val="tx1"/>
                    </a:solidFill>
                  </a:rPr>
                  <a:t> there exists a Turing machine that decides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86F0F0A-5F7B-E12C-44FC-D32ABA9B4A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959" y="2895644"/>
                <a:ext cx="8429625" cy="2705100"/>
              </a:xfrm>
              <a:prstGeom prst="rect">
                <a:avLst/>
              </a:prstGeom>
              <a:blipFill>
                <a:blip r:embed="rId3"/>
                <a:stretch>
                  <a:fillRect b="-40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048A34F1-1AB7-C852-EAA3-B4126915C6E2}"/>
              </a:ext>
            </a:extLst>
          </p:cNvPr>
          <p:cNvSpPr txBox="1"/>
          <p:nvPr/>
        </p:nvSpPr>
        <p:spPr>
          <a:xfrm>
            <a:off x="9877425" y="3848030"/>
            <a:ext cx="1695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Intuitive notion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EFBCE6-6F77-7949-8112-34EC020C8DDE}"/>
              </a:ext>
            </a:extLst>
          </p:cNvPr>
          <p:cNvSpPr txBox="1"/>
          <p:nvPr/>
        </p:nvSpPr>
        <p:spPr>
          <a:xfrm>
            <a:off x="9939070" y="4938605"/>
            <a:ext cx="1695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Mathematically precise notion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F189CD0-CEAC-6843-9908-5E09A2235B27}"/>
              </a:ext>
            </a:extLst>
          </p:cNvPr>
          <p:cNvCxnSpPr/>
          <p:nvPr/>
        </p:nvCxnSpPr>
        <p:spPr>
          <a:xfrm flipH="1">
            <a:off x="9182100" y="4032696"/>
            <a:ext cx="6096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CBFCD1D-AED2-CBD6-704F-7B907C25951A}"/>
              </a:ext>
            </a:extLst>
          </p:cNvPr>
          <p:cNvCxnSpPr/>
          <p:nvPr/>
        </p:nvCxnSpPr>
        <p:spPr>
          <a:xfrm flipH="1">
            <a:off x="9205645" y="5254428"/>
            <a:ext cx="6096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76581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33189-67A2-F908-8972-EF42921F6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38901"/>
            <a:ext cx="10515600" cy="3980198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dirty="0"/>
              <a:t>Which problems</a:t>
            </a:r>
            <a:br>
              <a:rPr lang="en-US" sz="5400" b="1" dirty="0"/>
            </a:br>
            <a:r>
              <a:rPr lang="en-US" sz="5400" b="1" dirty="0"/>
              <a:t>can be solved</a:t>
            </a:r>
            <a:br>
              <a:rPr lang="en-US" sz="5400" b="1" dirty="0"/>
            </a:br>
            <a:r>
              <a:rPr lang="en-US" sz="5400" b="1" dirty="0"/>
              <a:t>through computation?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02E194-1D63-C891-073A-210B682C1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188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lelogram 4">
            <a:extLst>
              <a:ext uri="{FF2B5EF4-FFF2-40B4-BE49-F238E27FC236}">
                <a16:creationId xmlns:a16="http://schemas.microsoft.com/office/drawing/2014/main" id="{7EA034AA-95D2-C1EF-84EE-0F454B6FF7BA}"/>
              </a:ext>
            </a:extLst>
          </p:cNvPr>
          <p:cNvSpPr/>
          <p:nvPr/>
        </p:nvSpPr>
        <p:spPr>
          <a:xfrm>
            <a:off x="5293702" y="4367579"/>
            <a:ext cx="3612173" cy="940777"/>
          </a:xfrm>
          <a:prstGeom prst="parallelogram">
            <a:avLst>
              <a:gd name="adj" fmla="val 911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E33189-67A2-F908-8972-EF42921F6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38901"/>
            <a:ext cx="10515600" cy="3980198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dirty="0"/>
              <a:t>Which problems</a:t>
            </a:r>
            <a:br>
              <a:rPr lang="en-US" sz="5400" b="1" dirty="0"/>
            </a:br>
            <a:r>
              <a:rPr lang="en-US" sz="5400" b="1" dirty="0"/>
              <a:t>can be solved</a:t>
            </a:r>
            <a:br>
              <a:rPr lang="en-US" sz="5400" b="1" dirty="0"/>
            </a:br>
            <a:r>
              <a:rPr lang="en-US" sz="5400" b="1" dirty="0"/>
              <a:t>through computation?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02E194-1D63-C891-073A-210B682C1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186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33189-67A2-F908-8972-EF42921F6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38901"/>
            <a:ext cx="10515600" cy="3980198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dirty="0"/>
              <a:t>What are Turing machines</a:t>
            </a:r>
            <a:br>
              <a:rPr lang="en-US" sz="5400" b="1" dirty="0"/>
            </a:br>
            <a:r>
              <a:rPr lang="en-US" sz="5400" b="1" dirty="0"/>
              <a:t>capable of?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02E194-1D63-C891-073A-210B682C1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2247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73DEC3-F48E-F259-4C6A-334485FA03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27642-DC4D-F104-7BE9-D6EA54F2B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38901"/>
            <a:ext cx="10515600" cy="3980198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dirty="0"/>
              <a:t>Which languages are decidable?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79B568-207D-CDDD-1687-59BD92599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175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A1726-8498-149A-7FF8-D7CD72960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Contrived vs. natural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67B3003-6018-0AE0-A388-244755A98A2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67397" y="1800665"/>
                <a:ext cx="11057206" cy="4929330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SELF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REJECTORS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={</m:t>
                    </m:r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: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is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self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rejecting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Turing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machine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/>
                  <a:t>We proved that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SELF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REJECTORS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/>
                  <a:t>is </a:t>
                </a:r>
                <a:r>
                  <a:rPr lang="en-US" dirty="0">
                    <a:solidFill>
                      <a:schemeClr val="accent1"/>
                    </a:solidFill>
                  </a:rPr>
                  <a:t>undecidable</a:t>
                </a:r>
              </a:p>
              <a:p>
                <a:r>
                  <a:rPr lang="en-US" b="1" dirty="0"/>
                  <a:t>OBJECTION:</a:t>
                </a:r>
                <a:r>
                  <a:rPr lang="en-US" dirty="0"/>
                  <a:t> “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mtClean="0">
                        <a:latin typeface="Cambria Math" panose="02040503050406030204" pitchFamily="18" charset="0"/>
                      </a:rPr>
                      <m:t>SELF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REJECTORS</m:t>
                    </m:r>
                  </m:oMath>
                </a14:m>
                <a:r>
                  <a:rPr lang="en-US" dirty="0"/>
                  <a:t> seems like a very </a:t>
                </a:r>
                <a:r>
                  <a:rPr lang="en-US" dirty="0">
                    <a:solidFill>
                      <a:schemeClr val="accent1"/>
                    </a:solidFill>
                  </a:rPr>
                  <a:t>contrived</a:t>
                </a:r>
                <a:r>
                  <a:rPr lang="en-US" dirty="0"/>
                  <a:t> example.”</a:t>
                </a:r>
              </a:p>
              <a:p>
                <a:r>
                  <a:rPr lang="en-US" b="1" dirty="0"/>
                  <a:t>RESPONSE:</a:t>
                </a:r>
                <a:r>
                  <a:rPr lang="en-US" dirty="0"/>
                  <a:t> There are other undecidable languages that are </a:t>
                </a:r>
                <a:r>
                  <a:rPr lang="en-US" dirty="0">
                    <a:solidFill>
                      <a:schemeClr val="accent1"/>
                    </a:solidFill>
                  </a:rPr>
                  <a:t>natural/well</a:t>
                </a:r>
                <a:r>
                  <a:rPr lang="en-US" dirty="0">
                    <a:solidFill>
                      <a:schemeClr val="accent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‑</a:t>
                </a:r>
                <a:r>
                  <a:rPr lang="en-US" dirty="0">
                    <a:solidFill>
                      <a:schemeClr val="accent1"/>
                    </a:solidFill>
                  </a:rPr>
                  <a:t>motivated/interesting</a:t>
                </a:r>
                <a:r>
                  <a:rPr lang="en-US" dirty="0"/>
                  <a:t>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67B3003-6018-0AE0-A388-244755A98A2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7397" y="1800665"/>
                <a:ext cx="11057206" cy="4929330"/>
              </a:xfrm>
              <a:blipFill>
                <a:blip r:embed="rId2"/>
                <a:stretch>
                  <a:fillRect l="-9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663FD7-063E-6622-C889-B151EA697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3662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F77A4-67D9-59EF-5D31-8C73F72AF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771"/>
            <a:ext cx="10515600" cy="1325563"/>
          </a:xfrm>
        </p:spPr>
        <p:txBody>
          <a:bodyPr/>
          <a:lstStyle/>
          <a:p>
            <a:r>
              <a:rPr lang="en-US" dirty="0"/>
              <a:t>The rejection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2EBDA35-93D2-C354-07D4-1DF389DCE43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09334"/>
                <a:ext cx="10515600" cy="4767629"/>
              </a:xfrm>
            </p:spPr>
            <p:txBody>
              <a:bodyPr/>
              <a:lstStyle/>
              <a:p>
                <a:r>
                  <a:rPr lang="en-US" b="1" dirty="0"/>
                  <a:t>Informal problem statement:</a:t>
                </a:r>
                <a:r>
                  <a:rPr lang="en-US" dirty="0"/>
                  <a:t> Given a Turing machine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and an input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, determine whether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rejects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1" dirty="0"/>
                  <a:t>The same problem, formulated as a language: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REJECT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is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Turing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machine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that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rejects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Attempted algorithm: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2EBDA35-93D2-C354-07D4-1DF389DCE43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09334"/>
                <a:ext cx="10515600" cy="4767629"/>
              </a:xfrm>
              <a:blipFill>
                <a:blip r:embed="rId2"/>
                <a:stretch>
                  <a:fillRect l="-1043" r="-1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F4F5CC-9D29-25D1-0F0C-C46BA514B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23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9E91D6D-3147-258F-05BA-3273C1475605}"/>
                  </a:ext>
                </a:extLst>
              </p:cNvPr>
              <p:cNvSpPr txBox="1"/>
              <p:nvPr/>
            </p:nvSpPr>
            <p:spPr>
              <a:xfrm>
                <a:off x="4988003" y="4420910"/>
                <a:ext cx="5581597" cy="169706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/>
                  <a:t>Given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r>
                  <a:rPr lang="en-US" sz="2400" dirty="0"/>
                  <a:t>:</a:t>
                </a:r>
              </a:p>
              <a:p>
                <a:pPr marL="342900" indent="-342900">
                  <a:lnSpc>
                    <a:spcPct val="150000"/>
                  </a:lnSpc>
                  <a:buAutoNum type="arabicPeriod"/>
                </a:pPr>
                <a:r>
                  <a:rPr lang="en-US" sz="2400" dirty="0"/>
                  <a:t>Simulate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400" dirty="0"/>
                  <a:t> 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 marL="342900" indent="-342900">
                  <a:lnSpc>
                    <a:spcPct val="150000"/>
                  </a:lnSpc>
                  <a:buAutoNum type="arabicPeriod"/>
                </a:pPr>
                <a:r>
                  <a:rPr lang="en-US" sz="2400" dirty="0"/>
                  <a:t>If it rejects, accept. Otherwise, reject.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9E91D6D-3147-258F-05BA-3273C14756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8003" y="4420910"/>
                <a:ext cx="5581597" cy="1697068"/>
              </a:xfrm>
              <a:prstGeom prst="rect">
                <a:avLst/>
              </a:prstGeom>
              <a:blipFill>
                <a:blip r:embed="rId3"/>
                <a:stretch>
                  <a:fillRect l="-1634" b="-711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1F0D35F9-218C-5728-1A84-B949801F4C07}"/>
              </a:ext>
            </a:extLst>
          </p:cNvPr>
          <p:cNvGrpSpPr/>
          <p:nvPr/>
        </p:nvGrpSpPr>
        <p:grpSpPr>
          <a:xfrm>
            <a:off x="4787036" y="141446"/>
            <a:ext cx="7267433" cy="2657374"/>
            <a:chOff x="4602804" y="3977893"/>
            <a:chExt cx="7267433" cy="265737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2E6D68A-40C3-7CDD-DA3C-2B716D5E1431}"/>
                </a:ext>
              </a:extLst>
            </p:cNvPr>
            <p:cNvSpPr/>
            <p:nvPr/>
          </p:nvSpPr>
          <p:spPr>
            <a:xfrm>
              <a:off x="4602804" y="3977893"/>
              <a:ext cx="7267433" cy="2657374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ffectLst>
              <a:outerShdw blurRad="279400" dist="38100" dir="13500000" sx="102000" sy="102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Hexagon 7">
                  <a:extLst>
                    <a:ext uri="{FF2B5EF4-FFF2-40B4-BE49-F238E27FC236}">
                      <a16:creationId xmlns:a16="http://schemas.microsoft.com/office/drawing/2014/main" id="{2B48CDDC-9D18-9813-94FE-D02A76412F1D}"/>
                    </a:ext>
                  </a:extLst>
                </p:cNvPr>
                <p:cNvSpPr/>
                <p:nvPr/>
              </p:nvSpPr>
              <p:spPr>
                <a:xfrm>
                  <a:off x="4702115" y="4071809"/>
                  <a:ext cx="7053278" cy="606055"/>
                </a:xfrm>
                <a:prstGeom prst="hexagon">
                  <a:avLst>
                    <a:gd name="adj" fmla="val 60088"/>
                    <a:gd name="vf" fmla="val 115470"/>
                  </a:avLst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381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rIns="0" rtlCol="0" anchor="ctr"/>
                <a:lstStyle/>
                <a:p>
                  <a:pPr algn="ctr"/>
                  <a:r>
                    <a:rPr lang="en-US" sz="1800" b="1" dirty="0">
                      <a:solidFill>
                        <a:schemeClr val="tx1"/>
                      </a:solidFill>
                    </a:rPr>
                    <a:t>Does the proposed algorithm </a:t>
                  </a:r>
                  <a:r>
                    <a:rPr lang="en-US" b="1" dirty="0">
                      <a:solidFill>
                        <a:schemeClr val="tx1"/>
                      </a:solidFill>
                    </a:rPr>
                    <a:t>successfully decide 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REJECT</m:t>
                      </m:r>
                    </m:oMath>
                  </a14:m>
                  <a:r>
                    <a:rPr lang="en-US" sz="1800" b="1" dirty="0">
                      <a:solidFill>
                        <a:schemeClr val="tx1"/>
                      </a:solidFill>
                    </a:rPr>
                    <a:t>?</a:t>
                  </a:r>
                </a:p>
              </p:txBody>
            </p:sp>
          </mc:Choice>
          <mc:Fallback>
            <p:sp>
              <p:nvSpPr>
                <p:cNvPr id="8" name="Hexagon 7">
                  <a:extLst>
                    <a:ext uri="{FF2B5EF4-FFF2-40B4-BE49-F238E27FC236}">
                      <a16:creationId xmlns:a16="http://schemas.microsoft.com/office/drawing/2014/main" id="{2B48CDDC-9D18-9813-94FE-D02A76412F1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02115" y="4071809"/>
                  <a:ext cx="7053278" cy="606055"/>
                </a:xfrm>
                <a:prstGeom prst="hexagon">
                  <a:avLst>
                    <a:gd name="adj" fmla="val 60088"/>
                    <a:gd name="vf" fmla="val 115470"/>
                  </a:avLst>
                </a:prstGeom>
                <a:blipFill>
                  <a:blip r:embed="rId4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E7A194B-6060-7E20-F2A7-04B39322C365}"/>
                </a:ext>
              </a:extLst>
            </p:cNvPr>
            <p:cNvSpPr txBox="1"/>
            <p:nvPr/>
          </p:nvSpPr>
          <p:spPr>
            <a:xfrm>
              <a:off x="4702115" y="6254664"/>
              <a:ext cx="70851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Respond at PollEv.com/</a:t>
              </a:r>
              <a:r>
                <a:rPr lang="en-US" sz="1600" dirty="0" err="1"/>
                <a:t>whoza</a:t>
              </a:r>
              <a:r>
                <a:rPr lang="en-US" sz="1600" dirty="0"/>
                <a:t> or text “</a:t>
              </a:r>
              <a:r>
                <a:rPr lang="en-US" sz="1600" dirty="0" err="1"/>
                <a:t>whoza</a:t>
              </a:r>
              <a:r>
                <a:rPr lang="en-US" sz="1600" dirty="0"/>
                <a:t>” to 22333 </a:t>
              </a:r>
            </a:p>
          </p:txBody>
        </p:sp>
      </p:grpSp>
      <p:sp>
        <p:nvSpPr>
          <p:cNvPr id="10" name="Hexagon 9">
            <a:extLst>
              <a:ext uri="{FF2B5EF4-FFF2-40B4-BE49-F238E27FC236}">
                <a16:creationId xmlns:a16="http://schemas.microsoft.com/office/drawing/2014/main" id="{FCD41737-EA24-2648-CFD8-7F4B9213A170}"/>
              </a:ext>
            </a:extLst>
          </p:cNvPr>
          <p:cNvSpPr/>
          <p:nvPr/>
        </p:nvSpPr>
        <p:spPr>
          <a:xfrm>
            <a:off x="4873229" y="1694791"/>
            <a:ext cx="3549147" cy="606055"/>
          </a:xfrm>
          <a:prstGeom prst="hexagon">
            <a:avLst>
              <a:gd name="adj" fmla="val 60088"/>
              <a:gd name="vf" fmla="val 115470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r>
              <a:rPr lang="en-US" sz="1600" b="1" dirty="0">
                <a:solidFill>
                  <a:schemeClr val="accent1"/>
                </a:solidFill>
              </a:rPr>
              <a:t>C:</a:t>
            </a:r>
            <a:r>
              <a:rPr lang="en-US" sz="1600" dirty="0">
                <a:solidFill>
                  <a:schemeClr val="tx1"/>
                </a:solidFill>
              </a:rPr>
              <a:t> Yes</a:t>
            </a:r>
          </a:p>
        </p:txBody>
      </p:sp>
      <p:sp>
        <p:nvSpPr>
          <p:cNvPr id="11" name="Hexagon 10">
            <a:extLst>
              <a:ext uri="{FF2B5EF4-FFF2-40B4-BE49-F238E27FC236}">
                <a16:creationId xmlns:a16="http://schemas.microsoft.com/office/drawing/2014/main" id="{FA8532C7-8AD2-0DF7-EFA5-22ABE0B801E8}"/>
              </a:ext>
            </a:extLst>
          </p:cNvPr>
          <p:cNvSpPr/>
          <p:nvPr/>
        </p:nvSpPr>
        <p:spPr>
          <a:xfrm>
            <a:off x="4873229" y="971365"/>
            <a:ext cx="3549147" cy="606055"/>
          </a:xfrm>
          <a:prstGeom prst="hexagon">
            <a:avLst>
              <a:gd name="adj" fmla="val 60088"/>
              <a:gd name="vf" fmla="val 115470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r>
              <a:rPr lang="en-US" sz="1600" b="1" dirty="0">
                <a:solidFill>
                  <a:schemeClr val="accent1"/>
                </a:solidFill>
              </a:rPr>
              <a:t>A:</a:t>
            </a:r>
            <a:r>
              <a:rPr lang="en-US" sz="1600" dirty="0">
                <a:solidFill>
                  <a:schemeClr val="tx1"/>
                </a:solidFill>
              </a:rPr>
              <a:t> No. Step 1 isn’t legal, so the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algorithm isn’t well-defined</a:t>
            </a:r>
          </a:p>
        </p:txBody>
      </p:sp>
      <p:sp>
        <p:nvSpPr>
          <p:cNvPr id="12" name="Hexagon 11">
            <a:extLst>
              <a:ext uri="{FF2B5EF4-FFF2-40B4-BE49-F238E27FC236}">
                <a16:creationId xmlns:a16="http://schemas.microsoft.com/office/drawing/2014/main" id="{7827467C-9E13-A118-717D-1760EE3CA4E8}"/>
              </a:ext>
            </a:extLst>
          </p:cNvPr>
          <p:cNvSpPr/>
          <p:nvPr/>
        </p:nvSpPr>
        <p:spPr>
          <a:xfrm>
            <a:off x="8422376" y="1694791"/>
            <a:ext cx="3549147" cy="606055"/>
          </a:xfrm>
          <a:prstGeom prst="hexagon">
            <a:avLst>
              <a:gd name="adj" fmla="val 60088"/>
              <a:gd name="vf" fmla="val 115470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r>
              <a:rPr lang="en-US" sz="1600" b="1" dirty="0">
                <a:solidFill>
                  <a:schemeClr val="accent1"/>
                </a:solidFill>
              </a:rPr>
              <a:t>D:</a:t>
            </a:r>
            <a:r>
              <a:rPr lang="en-US" sz="1600" dirty="0">
                <a:solidFill>
                  <a:schemeClr val="tx1"/>
                </a:solidFill>
              </a:rPr>
              <a:t> No. The algorithm behaves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incorrectly in some cases</a:t>
            </a:r>
          </a:p>
        </p:txBody>
      </p:sp>
      <p:sp>
        <p:nvSpPr>
          <p:cNvPr id="16" name="Hexagon 15">
            <a:extLst>
              <a:ext uri="{FF2B5EF4-FFF2-40B4-BE49-F238E27FC236}">
                <a16:creationId xmlns:a16="http://schemas.microsoft.com/office/drawing/2014/main" id="{369C602D-C1FF-779D-B17B-CDFB2B8C845D}"/>
              </a:ext>
            </a:extLst>
          </p:cNvPr>
          <p:cNvSpPr/>
          <p:nvPr/>
        </p:nvSpPr>
        <p:spPr>
          <a:xfrm>
            <a:off x="8422376" y="971365"/>
            <a:ext cx="3549147" cy="606055"/>
          </a:xfrm>
          <a:prstGeom prst="hexagon">
            <a:avLst>
              <a:gd name="adj" fmla="val 60088"/>
              <a:gd name="vf" fmla="val 115470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r>
              <a:rPr lang="en-US" sz="1600" b="1" dirty="0">
                <a:solidFill>
                  <a:schemeClr val="accent1"/>
                </a:solidFill>
              </a:rPr>
              <a:t>B:</a:t>
            </a:r>
            <a:r>
              <a:rPr lang="en-US" sz="1600" dirty="0">
                <a:solidFill>
                  <a:schemeClr val="tx1"/>
                </a:solidFill>
              </a:rPr>
              <a:t> No. Step 2 isn’t legal, so the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algorithm isn’t well-defined</a:t>
            </a:r>
          </a:p>
        </p:txBody>
      </p:sp>
    </p:spTree>
    <p:extLst>
      <p:ext uri="{BB962C8B-B14F-4D97-AF65-F5344CB8AC3E}">
        <p14:creationId xmlns:p14="http://schemas.microsoft.com/office/powerpoint/2010/main" val="3280657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ABF4A0BE-B25B-07ED-4C1A-C183A07060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15BE2-691D-02FE-D92A-6235205E7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8763"/>
            <a:ext cx="10515600" cy="1137749"/>
          </a:xfrm>
        </p:spPr>
        <p:txBody>
          <a:bodyPr/>
          <a:lstStyle/>
          <a:p>
            <a:r>
              <a:rPr lang="en-US" dirty="0"/>
              <a:t>The rejection problem is undecidable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A89AEE-56D9-A749-8182-7D5D30EDC3A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27364" y="2434303"/>
                <a:ext cx="10515600" cy="5718220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REJECT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is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Turing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machine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that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rejects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marL="0" indent="0">
                  <a:lnSpc>
                    <a:spcPct val="200000"/>
                  </a:lnSpc>
                  <a:buNone/>
                </a:pPr>
                <a:endParaRPr lang="en-US" dirty="0"/>
              </a:p>
              <a:p>
                <a:r>
                  <a:rPr lang="en-US" dirty="0"/>
                  <a:t>How should we prove it?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A89AEE-56D9-A749-8182-7D5D30EDC3A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27364" y="2434303"/>
                <a:ext cx="10515600" cy="5718220"/>
              </a:xfrm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CAAC23-0A2A-408C-E068-8A9E53E14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DFFDD18-C3C8-49EF-2612-4D1736686C71}"/>
                  </a:ext>
                </a:extLst>
              </p:cNvPr>
              <p:cNvSpPr/>
              <p:nvPr/>
            </p:nvSpPr>
            <p:spPr>
              <a:xfrm>
                <a:off x="3219778" y="3430417"/>
                <a:ext cx="5530772" cy="67150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</a:rPr>
                  <a:t>Theorem: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REJECT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is undecidable.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DFFDD18-C3C8-49EF-2612-4D1736686C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9778" y="3430417"/>
                <a:ext cx="5530772" cy="671505"/>
              </a:xfrm>
              <a:prstGeom prst="rect">
                <a:avLst/>
              </a:prstGeom>
              <a:blipFill>
                <a:blip r:embed="rId3"/>
                <a:stretch>
                  <a:fillRect b="-13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4713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E64F1-A039-2675-3B0D-9332C6564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B13A08-A636-EF4E-B224-783577D9F95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already proved that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SELF</m:t>
                    </m:r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REJECTORS</m:t>
                    </m:r>
                  </m:oMath>
                </a14:m>
                <a:r>
                  <a:rPr lang="en-US" dirty="0"/>
                  <a:t> is</a:t>
                </a:r>
                <a:br>
                  <a:rPr lang="en-US" dirty="0"/>
                </a:br>
                <a:r>
                  <a:rPr lang="en-US" dirty="0"/>
                  <a:t>undecidable</a:t>
                </a:r>
              </a:p>
              <a:p>
                <a:r>
                  <a:rPr lang="en-US" dirty="0"/>
                  <a:t>Plan: Let’s show that if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REJECT</m:t>
                    </m:r>
                  </m:oMath>
                </a14:m>
                <a:r>
                  <a:rPr lang="en-US" dirty="0"/>
                  <a:t> were decidable, then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SELF</m:t>
                    </m:r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REJECTORS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/>
                  <a:t>would also be decidable – a contradiction</a:t>
                </a:r>
              </a:p>
              <a:p>
                <a:r>
                  <a:rPr lang="en-US" dirty="0"/>
                  <a:t>“Proof by reduction”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B13A08-A636-EF4E-B224-783577D9F9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5120A1-7089-2310-A34A-9E5F7F8B5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6" name="Picture 5" descr="A domino effect on a grey surface&#10;&#10;Description automatically generated">
            <a:extLst>
              <a:ext uri="{FF2B5EF4-FFF2-40B4-BE49-F238E27FC236}">
                <a16:creationId xmlns:a16="http://schemas.microsoft.com/office/drawing/2014/main" id="{18DCB76B-30B0-9411-3A83-8239A367B3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184" y="304063"/>
            <a:ext cx="3594067" cy="2729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2187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8B57894F-5A84-A340-148D-2D14296FF2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693CF9F-3469-5EA2-3452-748A472AFC2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8546"/>
                <a:ext cx="10515600" cy="1325563"/>
              </a:xfrm>
            </p:spPr>
            <p:txBody>
              <a:bodyPr/>
              <a:lstStyle/>
              <a:p>
                <a:r>
                  <a:rPr lang="en-US" dirty="0"/>
                  <a:t>Proof that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REJECT</m:t>
                    </m:r>
                  </m:oMath>
                </a14:m>
                <a:r>
                  <a:rPr lang="en-US" dirty="0"/>
                  <a:t> is undecidable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693CF9F-3469-5EA2-3452-748A472AFC2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8546"/>
                <a:ext cx="10515600" cy="1325563"/>
              </a:xfrm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CE681C-FAB7-0A7C-8AC0-4E145157AED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27363" y="1364109"/>
                <a:ext cx="10928927" cy="5195525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Assume for the sake of contradiction that there is</a:t>
                </a:r>
                <a:br>
                  <a:rPr lang="en-US" dirty="0"/>
                </a:br>
                <a:r>
                  <a:rPr lang="en-US" dirty="0"/>
                  <a:t>some Turing machine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that decides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REJECT</m:t>
                    </m:r>
                  </m:oMath>
                </a14:m>
                <a:endParaRPr lang="en-US" dirty="0"/>
              </a:p>
              <a:p>
                <a:r>
                  <a:rPr lang="en-US" dirty="0"/>
                  <a:t>Let’s construct a new TM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that decides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SELF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REJECTORS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CE681C-FAB7-0A7C-8AC0-4E145157AED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27363" y="1364109"/>
                <a:ext cx="10928927" cy="5195525"/>
              </a:xfrm>
              <a:blipFill>
                <a:blip r:embed="rId3"/>
                <a:stretch>
                  <a:fillRect l="-10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11A0B0-4163-3037-9BD3-4EB8AAF1F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8" name="Picture 7" descr="A cartoon of a alien in a ufo&#10;&#10;AI-generated content may be incorrect.">
            <a:extLst>
              <a:ext uri="{FF2B5EF4-FFF2-40B4-BE49-F238E27FC236}">
                <a16:creationId xmlns:a16="http://schemas.microsoft.com/office/drawing/2014/main" id="{81805E6E-8C78-97F0-49D4-E126B88576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92" b="15954"/>
          <a:stretch/>
        </p:blipFill>
        <p:spPr>
          <a:xfrm>
            <a:off x="9972458" y="433"/>
            <a:ext cx="2219542" cy="1621465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BB147553-EBEE-B9C2-E4A2-74099BED34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151193" y="13679"/>
            <a:ext cx="1690913" cy="16909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A4BBE700-1190-E400-528B-338A1A5A44AA}"/>
                  </a:ext>
                </a:extLst>
              </p:cNvPr>
              <p:cNvSpPr/>
              <p:nvPr/>
            </p:nvSpPr>
            <p:spPr>
              <a:xfrm>
                <a:off x="1107191" y="3677306"/>
                <a:ext cx="7404841" cy="281353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rtlCol="0" anchor="ctr"/>
              <a:lstStyle/>
              <a:p>
                <a:pPr lvl="1">
                  <a:lnSpc>
                    <a:spcPct val="150000"/>
                  </a:lnSpc>
                </a:pPr>
                <a:r>
                  <a:rPr lang="en-US" sz="2400" dirty="0">
                    <a:solidFill>
                      <a:schemeClr val="tx1"/>
                    </a:solidFill>
                  </a:rPr>
                  <a:t>Given the input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:</a:t>
                </a:r>
              </a:p>
              <a:p>
                <a:pPr marL="971550" lvl="1" indent="-51435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2400" dirty="0">
                    <a:solidFill>
                      <a:schemeClr val="tx1"/>
                    </a:solidFill>
                  </a:rPr>
                  <a:t>“Copy and paste” to construct the string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d>
                      </m:e>
                    </m:d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 marL="971550" lvl="1" indent="-51435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2400" dirty="0">
                    <a:solidFill>
                      <a:schemeClr val="tx1"/>
                    </a:solidFill>
                  </a:rPr>
                  <a:t>Simulate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on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d>
                      </m:e>
                    </m:d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 marL="971550" lvl="1" indent="-51435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2400" dirty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accepts, accept.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rejects, reject.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A4BBE700-1190-E400-528B-338A1A5A44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7191" y="3677306"/>
                <a:ext cx="7404841" cy="281353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BDD2CDEF-BFF5-2FF3-D950-4456EDFD012B}"/>
              </a:ext>
            </a:extLst>
          </p:cNvPr>
          <p:cNvGrpSpPr/>
          <p:nvPr/>
        </p:nvGrpSpPr>
        <p:grpSpPr>
          <a:xfrm>
            <a:off x="53333" y="3677306"/>
            <a:ext cx="868728" cy="2813538"/>
            <a:chOff x="53333" y="3677306"/>
            <a:chExt cx="868728" cy="2813538"/>
          </a:xfrm>
        </p:grpSpPr>
        <p:sp>
          <p:nvSpPr>
            <p:cNvPr id="9" name="Left Brace 8">
              <a:extLst>
                <a:ext uri="{FF2B5EF4-FFF2-40B4-BE49-F238E27FC236}">
                  <a16:creationId xmlns:a16="http://schemas.microsoft.com/office/drawing/2014/main" id="{28F5A6C6-9DEF-46ED-8F15-CFE5AD6DE799}"/>
                </a:ext>
              </a:extLst>
            </p:cNvPr>
            <p:cNvSpPr/>
            <p:nvPr/>
          </p:nvSpPr>
          <p:spPr>
            <a:xfrm>
              <a:off x="542233" y="3677306"/>
              <a:ext cx="379828" cy="2813538"/>
            </a:xfrm>
            <a:prstGeom prst="leftBrace">
              <a:avLst>
                <a:gd name="adj1" fmla="val 47479"/>
                <a:gd name="adj2" fmla="val 50000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1D4CE53A-D1C4-E4D2-A962-E67F2F1CA43A}"/>
                    </a:ext>
                  </a:extLst>
                </p:cNvPr>
                <p:cNvSpPr txBox="1"/>
                <p:nvPr/>
              </p:nvSpPr>
              <p:spPr>
                <a:xfrm>
                  <a:off x="53333" y="4832251"/>
                  <a:ext cx="55450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1D4CE53A-D1C4-E4D2-A962-E67F2F1CA43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333" y="4832251"/>
                  <a:ext cx="554502" cy="46166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EA7C3F2-699B-E0FF-5A7C-4D36441121F7}"/>
                  </a:ext>
                </a:extLst>
              </p:cNvPr>
              <p:cNvSpPr txBox="1"/>
              <p:nvPr/>
            </p:nvSpPr>
            <p:spPr>
              <a:xfrm>
                <a:off x="8817114" y="3760000"/>
                <a:ext cx="3084282" cy="26396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3038" indent="-173038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SELF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REJECTORS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accepts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, and therefore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chemeClr val="accent1"/>
                    </a:solidFill>
                  </a:rPr>
                  <a:t>accepts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</m:oMath>
                </a14:m>
                <a:r>
                  <a:rPr lang="en-US" dirty="0"/>
                  <a:t> ✔️</a:t>
                </a:r>
              </a:p>
              <a:p>
                <a:pPr marL="173038" indent="-173038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∉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SELF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REJECTORS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rejects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, and therefore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chemeClr val="accent1"/>
                    </a:solidFill>
                  </a:rPr>
                  <a:t>rejects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</m:oMath>
                </a14:m>
                <a:r>
                  <a:rPr lang="en-US" dirty="0"/>
                  <a:t> ✔️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EA7C3F2-699B-E0FF-5A7C-4D36441121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7114" y="3760000"/>
                <a:ext cx="3084282" cy="2639633"/>
              </a:xfrm>
              <a:prstGeom prst="rect">
                <a:avLst/>
              </a:prstGeom>
              <a:blipFill>
                <a:blip r:embed="rId9"/>
                <a:stretch>
                  <a:fillRect l="-1186" r="-3162" b="-27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5631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-0.00324 C -0.07304 -0.04352 -0.125 0.03426 -0.11575 0.1507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33" y="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uiExpand="1" build="p" animBg="1"/>
      <p:bldP spid="11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DD05C-5A16-99A1-5DAF-A72C03A5D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Church-Turing Thesis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9FCFB9-83A8-F76A-5BEC-D5248CDB59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19125" y="1728280"/>
                <a:ext cx="10515600" cy="2079625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9FCFB9-83A8-F76A-5BEC-D5248CDB59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9125" y="1728280"/>
                <a:ext cx="10515600" cy="2079625"/>
              </a:xfrm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95A252-0010-A905-0AA6-D5F6E7232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E989D65-8220-FD3C-2158-6676371B388F}"/>
                  </a:ext>
                </a:extLst>
              </p:cNvPr>
              <p:cNvSpPr/>
              <p:nvPr/>
            </p:nvSpPr>
            <p:spPr>
              <a:xfrm>
                <a:off x="448959" y="2895644"/>
                <a:ext cx="8429625" cy="27051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sz="2800" b="1" dirty="0">
                    <a:solidFill>
                      <a:schemeClr val="tx1"/>
                    </a:solidFill>
                  </a:rPr>
                  <a:t>Church-Turing Thesis: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2800" dirty="0">
                    <a:solidFill>
                      <a:schemeClr val="tx1"/>
                    </a:solidFill>
                  </a:rPr>
                  <a:t>There exists an “algorithm” / “procedure” for figuring out whether a given string is in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:r>
                  <a:rPr lang="en-US" sz="2800" dirty="0">
                    <a:solidFill>
                      <a:schemeClr val="accent1"/>
                    </a:solidFill>
                  </a:rPr>
                  <a:t>if and only if</a:t>
                </a:r>
                <a:r>
                  <a:rPr lang="en-US" sz="2800" dirty="0">
                    <a:solidFill>
                      <a:schemeClr val="tx1"/>
                    </a:solidFill>
                  </a:rPr>
                  <a:t> there exists a Turing machine that decides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E989D65-8220-FD3C-2158-6676371B38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959" y="2895644"/>
                <a:ext cx="8429625" cy="2705100"/>
              </a:xfrm>
              <a:prstGeom prst="rect">
                <a:avLst/>
              </a:prstGeom>
              <a:blipFill>
                <a:blip r:embed="rId3"/>
                <a:stretch>
                  <a:fillRect b="-40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B06F6F07-05C8-CCF7-53CB-4034A1EF4F01}"/>
              </a:ext>
            </a:extLst>
          </p:cNvPr>
          <p:cNvSpPr txBox="1"/>
          <p:nvPr/>
        </p:nvSpPr>
        <p:spPr>
          <a:xfrm>
            <a:off x="9877425" y="3848030"/>
            <a:ext cx="1695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Intuitive notion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DE931F-C719-2A95-BAAC-3141BF530534}"/>
              </a:ext>
            </a:extLst>
          </p:cNvPr>
          <p:cNvSpPr txBox="1"/>
          <p:nvPr/>
        </p:nvSpPr>
        <p:spPr>
          <a:xfrm>
            <a:off x="9939070" y="4938605"/>
            <a:ext cx="1695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Mathematically precise notion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EA8A4FB-3BE7-E27E-915B-23441D054363}"/>
              </a:ext>
            </a:extLst>
          </p:cNvPr>
          <p:cNvCxnSpPr/>
          <p:nvPr/>
        </p:nvCxnSpPr>
        <p:spPr>
          <a:xfrm flipH="1">
            <a:off x="9182100" y="4032696"/>
            <a:ext cx="6096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A4B4209-E739-F29E-0403-24BE7D03CCCB}"/>
              </a:ext>
            </a:extLst>
          </p:cNvPr>
          <p:cNvCxnSpPr/>
          <p:nvPr/>
        </p:nvCxnSpPr>
        <p:spPr>
          <a:xfrm flipH="1">
            <a:off x="9205645" y="5254428"/>
            <a:ext cx="6096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1144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A1A25-93C3-6F82-FC0B-04639F6D9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2364"/>
            <a:ext cx="10515600" cy="1325563"/>
          </a:xfrm>
        </p:spPr>
        <p:txBody>
          <a:bodyPr/>
          <a:lstStyle/>
          <a:p>
            <a:r>
              <a:rPr lang="en-US" dirty="0"/>
              <a:t>Multi-tape Turing machines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8941FB-19D9-7C6E-6D7B-4FB55E801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4</a:t>
            </a:fld>
            <a:endParaRPr lang="en-US" dirty="0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AAFDE918-8CA8-E2C6-B95A-43E41B2E25B3}"/>
              </a:ext>
            </a:extLst>
          </p:cNvPr>
          <p:cNvGrpSpPr/>
          <p:nvPr/>
        </p:nvGrpSpPr>
        <p:grpSpPr>
          <a:xfrm>
            <a:off x="4690444" y="2397531"/>
            <a:ext cx="7501556" cy="4092652"/>
            <a:chOff x="4690444" y="2397531"/>
            <a:chExt cx="7501556" cy="4092652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3761F4C6-F562-6E1E-B5FC-90E9C682F7AE}"/>
                </a:ext>
              </a:extLst>
            </p:cNvPr>
            <p:cNvGrpSpPr/>
            <p:nvPr/>
          </p:nvGrpSpPr>
          <p:grpSpPr>
            <a:xfrm>
              <a:off x="6751320" y="2397531"/>
              <a:ext cx="5440680" cy="1031469"/>
              <a:chOff x="6751320" y="680484"/>
              <a:chExt cx="5440680" cy="1031469"/>
            </a:xfrm>
          </p:grpSpPr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D33DBD1E-DA7E-A2C8-62FF-FAAEF68683D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51320" y="701749"/>
                <a:ext cx="544068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311B8681-8CDC-9A42-B37E-8BC516AC786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51320" y="1690688"/>
                <a:ext cx="544068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4C90D786-F3C4-B044-C046-7507DAA24957}"/>
                  </a:ext>
                </a:extLst>
              </p:cNvPr>
              <p:cNvCxnSpPr/>
              <p:nvPr/>
            </p:nvCxnSpPr>
            <p:spPr>
              <a:xfrm>
                <a:off x="7187610" y="701749"/>
                <a:ext cx="0" cy="101020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C63E7060-B767-DEF9-889C-9F314F1D89C4}"/>
                  </a:ext>
                </a:extLst>
              </p:cNvPr>
              <p:cNvCxnSpPr/>
              <p:nvPr/>
            </p:nvCxnSpPr>
            <p:spPr>
              <a:xfrm>
                <a:off x="8165805" y="701749"/>
                <a:ext cx="0" cy="101020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FCBC3F5E-D91E-EA50-740C-52B7BFFD31FC}"/>
                  </a:ext>
                </a:extLst>
              </p:cNvPr>
              <p:cNvCxnSpPr/>
              <p:nvPr/>
            </p:nvCxnSpPr>
            <p:spPr>
              <a:xfrm>
                <a:off x="9122735" y="701749"/>
                <a:ext cx="0" cy="101020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05AECD9A-D98F-D357-10B5-63EAF8A27961}"/>
                  </a:ext>
                </a:extLst>
              </p:cNvPr>
              <p:cNvCxnSpPr/>
              <p:nvPr/>
            </p:nvCxnSpPr>
            <p:spPr>
              <a:xfrm>
                <a:off x="10090298" y="680484"/>
                <a:ext cx="0" cy="101020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D7405FE6-CFC6-F636-00EA-85F32B8034D2}"/>
                  </a:ext>
                </a:extLst>
              </p:cNvPr>
              <p:cNvCxnSpPr/>
              <p:nvPr/>
            </p:nvCxnSpPr>
            <p:spPr>
              <a:xfrm>
                <a:off x="11100391" y="680484"/>
                <a:ext cx="0" cy="101020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B5C881CF-8147-436B-A571-FC8A745FA444}"/>
                  </a:ext>
                </a:extLst>
              </p:cNvPr>
              <p:cNvCxnSpPr/>
              <p:nvPr/>
            </p:nvCxnSpPr>
            <p:spPr>
              <a:xfrm>
                <a:off x="12046688" y="701749"/>
                <a:ext cx="0" cy="101020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6" name="A0">
              <a:extLst>
                <a:ext uri="{FF2B5EF4-FFF2-40B4-BE49-F238E27FC236}">
                  <a16:creationId xmlns:a16="http://schemas.microsoft.com/office/drawing/2014/main" id="{0794A8CE-682D-F74B-A1B2-3FAB7510F14D}"/>
                </a:ext>
              </a:extLst>
            </p:cNvPr>
            <p:cNvSpPr txBox="1"/>
            <p:nvPr/>
          </p:nvSpPr>
          <p:spPr>
            <a:xfrm>
              <a:off x="7432162" y="2610244"/>
              <a:ext cx="53162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1</a:t>
              </a:r>
              <a:endParaRPr lang="en-US" dirty="0"/>
            </a:p>
          </p:txBody>
        </p:sp>
        <p:sp>
          <p:nvSpPr>
            <p:cNvPr id="57" name="B1">
              <a:extLst>
                <a:ext uri="{FF2B5EF4-FFF2-40B4-BE49-F238E27FC236}">
                  <a16:creationId xmlns:a16="http://schemas.microsoft.com/office/drawing/2014/main" id="{DE42D8C5-F113-0E53-23C7-9743DD9E3E78}"/>
                </a:ext>
              </a:extLst>
            </p:cNvPr>
            <p:cNvSpPr txBox="1"/>
            <p:nvPr/>
          </p:nvSpPr>
          <p:spPr>
            <a:xfrm>
              <a:off x="8378458" y="2610245"/>
              <a:ext cx="53162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1</a:t>
              </a:r>
              <a:endParaRPr lang="en-US" dirty="0"/>
            </a:p>
          </p:txBody>
        </p:sp>
        <p:sp>
          <p:nvSpPr>
            <p:cNvPr id="58" name="C1">
              <a:extLst>
                <a:ext uri="{FF2B5EF4-FFF2-40B4-BE49-F238E27FC236}">
                  <a16:creationId xmlns:a16="http://schemas.microsoft.com/office/drawing/2014/main" id="{BDE6CE31-0BD9-0F59-46CD-50C04D22B377}"/>
                </a:ext>
              </a:extLst>
            </p:cNvPr>
            <p:cNvSpPr txBox="1"/>
            <p:nvPr/>
          </p:nvSpPr>
          <p:spPr>
            <a:xfrm>
              <a:off x="9367285" y="2634881"/>
              <a:ext cx="53162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0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A0">
                  <a:extLst>
                    <a:ext uri="{FF2B5EF4-FFF2-40B4-BE49-F238E27FC236}">
                      <a16:creationId xmlns:a16="http://schemas.microsoft.com/office/drawing/2014/main" id="{0FCD2C19-2EFB-FF22-1545-E9367E614A76}"/>
                    </a:ext>
                  </a:extLst>
                </p:cNvPr>
                <p:cNvSpPr txBox="1"/>
                <p:nvPr/>
              </p:nvSpPr>
              <p:spPr>
                <a:xfrm>
                  <a:off x="6491181" y="2617759"/>
                  <a:ext cx="531627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59" name="A0">
                  <a:extLst>
                    <a:ext uri="{FF2B5EF4-FFF2-40B4-BE49-F238E27FC236}">
                      <a16:creationId xmlns:a16="http://schemas.microsoft.com/office/drawing/2014/main" id="{0FCD2C19-2EFB-FF22-1545-E9367E614A7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91181" y="2617759"/>
                  <a:ext cx="531627" cy="58477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374561E7-EA27-E770-951A-CF061E1A6332}"/>
                </a:ext>
              </a:extLst>
            </p:cNvPr>
            <p:cNvGrpSpPr/>
            <p:nvPr/>
          </p:nvGrpSpPr>
          <p:grpSpPr>
            <a:xfrm>
              <a:off x="6751320" y="4568459"/>
              <a:ext cx="5440680" cy="1031469"/>
              <a:chOff x="6751320" y="680484"/>
              <a:chExt cx="5440680" cy="1031469"/>
            </a:xfrm>
          </p:grpSpPr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768D9549-F326-D990-3450-70EB22C16E1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51320" y="701749"/>
                <a:ext cx="544068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B59E67E4-7BC5-B1FB-0514-EAE2C801923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51320" y="1690688"/>
                <a:ext cx="544068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4500E7EC-3501-8783-A416-CD5357F7EBAB}"/>
                  </a:ext>
                </a:extLst>
              </p:cNvPr>
              <p:cNvCxnSpPr/>
              <p:nvPr/>
            </p:nvCxnSpPr>
            <p:spPr>
              <a:xfrm>
                <a:off x="7187610" y="701749"/>
                <a:ext cx="0" cy="101020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3D4F19CD-C7F1-750F-AC7A-620718A8AA26}"/>
                  </a:ext>
                </a:extLst>
              </p:cNvPr>
              <p:cNvCxnSpPr/>
              <p:nvPr/>
            </p:nvCxnSpPr>
            <p:spPr>
              <a:xfrm>
                <a:off x="8165805" y="701749"/>
                <a:ext cx="0" cy="101020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FB8752EC-C63B-C34F-1C33-7D2267B39309}"/>
                  </a:ext>
                </a:extLst>
              </p:cNvPr>
              <p:cNvCxnSpPr/>
              <p:nvPr/>
            </p:nvCxnSpPr>
            <p:spPr>
              <a:xfrm>
                <a:off x="9122735" y="701749"/>
                <a:ext cx="0" cy="101020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D9C827BC-3351-2084-0A41-5CA9881B1292}"/>
                  </a:ext>
                </a:extLst>
              </p:cNvPr>
              <p:cNvCxnSpPr/>
              <p:nvPr/>
            </p:nvCxnSpPr>
            <p:spPr>
              <a:xfrm>
                <a:off x="10090298" y="680484"/>
                <a:ext cx="0" cy="101020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0A708150-A82B-3B1C-EB42-9187E1E87839}"/>
                  </a:ext>
                </a:extLst>
              </p:cNvPr>
              <p:cNvCxnSpPr/>
              <p:nvPr/>
            </p:nvCxnSpPr>
            <p:spPr>
              <a:xfrm>
                <a:off x="11100391" y="680484"/>
                <a:ext cx="0" cy="101020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F14A8CD5-4629-BA3B-0E0C-D853BCD3E0CC}"/>
                  </a:ext>
                </a:extLst>
              </p:cNvPr>
              <p:cNvCxnSpPr/>
              <p:nvPr/>
            </p:nvCxnSpPr>
            <p:spPr>
              <a:xfrm>
                <a:off x="12046688" y="701749"/>
                <a:ext cx="0" cy="101020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1" name="Isosceles Triangle 60">
              <a:extLst>
                <a:ext uri="{FF2B5EF4-FFF2-40B4-BE49-F238E27FC236}">
                  <a16:creationId xmlns:a16="http://schemas.microsoft.com/office/drawing/2014/main" id="{55CEA137-57EE-DC5E-7963-2241610C12FA}"/>
                </a:ext>
              </a:extLst>
            </p:cNvPr>
            <p:cNvSpPr/>
            <p:nvPr/>
          </p:nvSpPr>
          <p:spPr>
            <a:xfrm>
              <a:off x="8222513" y="5385934"/>
              <a:ext cx="832882" cy="729030"/>
            </a:xfrm>
            <a:prstGeom prst="triangle">
              <a:avLst/>
            </a:prstGeom>
            <a:solidFill>
              <a:srgbClr val="FF99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BB44ECFF-EDDF-34E9-5A59-8A7E6D3E450A}"/>
                </a:ext>
              </a:extLst>
            </p:cNvPr>
            <p:cNvSpPr/>
            <p:nvPr/>
          </p:nvSpPr>
          <p:spPr>
            <a:xfrm>
              <a:off x="5121823" y="3930358"/>
              <a:ext cx="2574133" cy="1940709"/>
            </a:xfrm>
            <a:custGeom>
              <a:avLst/>
              <a:gdLst>
                <a:gd name="connsiteX0" fmla="*/ 2276272 w 2324068"/>
                <a:gd name="connsiteY0" fmla="*/ 0 h 360615"/>
                <a:gd name="connsiteX1" fmla="*/ 2023353 w 2324068"/>
                <a:gd name="connsiteY1" fmla="*/ 340469 h 360615"/>
                <a:gd name="connsiteX2" fmla="*/ 0 w 2324068"/>
                <a:gd name="connsiteY2" fmla="*/ 291830 h 360615"/>
                <a:gd name="connsiteX0" fmla="*/ 2276272 w 2283976"/>
                <a:gd name="connsiteY0" fmla="*/ 0 h 360615"/>
                <a:gd name="connsiteX1" fmla="*/ 1624519 w 2283976"/>
                <a:gd name="connsiteY1" fmla="*/ 340469 h 360615"/>
                <a:gd name="connsiteX2" fmla="*/ 0 w 2283976"/>
                <a:gd name="connsiteY2" fmla="*/ 291830 h 360615"/>
                <a:gd name="connsiteX0" fmla="*/ 2276272 w 2276272"/>
                <a:gd name="connsiteY0" fmla="*/ 0 h 360615"/>
                <a:gd name="connsiteX1" fmla="*/ 1624519 w 2276272"/>
                <a:gd name="connsiteY1" fmla="*/ 340469 h 360615"/>
                <a:gd name="connsiteX2" fmla="*/ 0 w 2276272"/>
                <a:gd name="connsiteY2" fmla="*/ 291830 h 360615"/>
                <a:gd name="connsiteX0" fmla="*/ 2276272 w 2276272"/>
                <a:gd name="connsiteY0" fmla="*/ 0 h 385604"/>
                <a:gd name="connsiteX1" fmla="*/ 1435675 w 2276272"/>
                <a:gd name="connsiteY1" fmla="*/ 370286 h 385604"/>
                <a:gd name="connsiteX2" fmla="*/ 0 w 2276272"/>
                <a:gd name="connsiteY2" fmla="*/ 291830 h 385604"/>
                <a:gd name="connsiteX0" fmla="*/ 1242602 w 1242602"/>
                <a:gd name="connsiteY0" fmla="*/ 0 h 1893171"/>
                <a:gd name="connsiteX1" fmla="*/ 402005 w 1242602"/>
                <a:gd name="connsiteY1" fmla="*/ 370286 h 1893171"/>
                <a:gd name="connsiteX2" fmla="*/ 0 w 1242602"/>
                <a:gd name="connsiteY2" fmla="*/ 1892030 h 1893171"/>
                <a:gd name="connsiteX0" fmla="*/ 1242602 w 1242602"/>
                <a:gd name="connsiteY0" fmla="*/ 0 h 1892030"/>
                <a:gd name="connsiteX1" fmla="*/ 402005 w 1242602"/>
                <a:gd name="connsiteY1" fmla="*/ 370286 h 1892030"/>
                <a:gd name="connsiteX2" fmla="*/ 0 w 1242602"/>
                <a:gd name="connsiteY2" fmla="*/ 1892030 h 1892030"/>
                <a:gd name="connsiteX0" fmla="*/ 1242602 w 1242602"/>
                <a:gd name="connsiteY0" fmla="*/ 0 h 1892030"/>
                <a:gd name="connsiteX1" fmla="*/ 570970 w 1242602"/>
                <a:gd name="connsiteY1" fmla="*/ 439860 h 1892030"/>
                <a:gd name="connsiteX2" fmla="*/ 0 w 1242602"/>
                <a:gd name="connsiteY2" fmla="*/ 1892030 h 1892030"/>
                <a:gd name="connsiteX0" fmla="*/ 1242602 w 1242602"/>
                <a:gd name="connsiteY0" fmla="*/ 0 h 1892030"/>
                <a:gd name="connsiteX1" fmla="*/ 570970 w 1242602"/>
                <a:gd name="connsiteY1" fmla="*/ 439860 h 1892030"/>
                <a:gd name="connsiteX2" fmla="*/ 0 w 1242602"/>
                <a:gd name="connsiteY2" fmla="*/ 1892030 h 1892030"/>
                <a:gd name="connsiteX0" fmla="*/ 1242602 w 1242602"/>
                <a:gd name="connsiteY0" fmla="*/ 0 h 1892030"/>
                <a:gd name="connsiteX1" fmla="*/ 570970 w 1242602"/>
                <a:gd name="connsiteY1" fmla="*/ 439860 h 1892030"/>
                <a:gd name="connsiteX2" fmla="*/ 0 w 1242602"/>
                <a:gd name="connsiteY2" fmla="*/ 1892030 h 1892030"/>
                <a:gd name="connsiteX0" fmla="*/ 1242602 w 1242602"/>
                <a:gd name="connsiteY0" fmla="*/ 0 h 1892030"/>
                <a:gd name="connsiteX1" fmla="*/ 570970 w 1242602"/>
                <a:gd name="connsiteY1" fmla="*/ 439860 h 1892030"/>
                <a:gd name="connsiteX2" fmla="*/ 0 w 1242602"/>
                <a:gd name="connsiteY2" fmla="*/ 1892030 h 1892030"/>
                <a:gd name="connsiteX0" fmla="*/ 1242602 w 1242602"/>
                <a:gd name="connsiteY0" fmla="*/ 0 h 1892030"/>
                <a:gd name="connsiteX1" fmla="*/ 570970 w 1242602"/>
                <a:gd name="connsiteY1" fmla="*/ 439860 h 1892030"/>
                <a:gd name="connsiteX2" fmla="*/ 0 w 1242602"/>
                <a:gd name="connsiteY2" fmla="*/ 1892030 h 1892030"/>
                <a:gd name="connsiteX0" fmla="*/ 1242602 w 1242602"/>
                <a:gd name="connsiteY0" fmla="*/ 0 h 1892030"/>
                <a:gd name="connsiteX1" fmla="*/ 620666 w 1242602"/>
                <a:gd name="connsiteY1" fmla="*/ 519373 h 1892030"/>
                <a:gd name="connsiteX2" fmla="*/ 0 w 1242602"/>
                <a:gd name="connsiteY2" fmla="*/ 1892030 h 1892030"/>
                <a:gd name="connsiteX0" fmla="*/ 1242602 w 1242602"/>
                <a:gd name="connsiteY0" fmla="*/ 0 h 1892030"/>
                <a:gd name="connsiteX1" fmla="*/ 620666 w 1242602"/>
                <a:gd name="connsiteY1" fmla="*/ 519373 h 1892030"/>
                <a:gd name="connsiteX2" fmla="*/ 0 w 1242602"/>
                <a:gd name="connsiteY2" fmla="*/ 1892030 h 1892030"/>
                <a:gd name="connsiteX0" fmla="*/ 1242602 w 1242602"/>
                <a:gd name="connsiteY0" fmla="*/ 0 h 1892030"/>
                <a:gd name="connsiteX1" fmla="*/ 620666 w 1242602"/>
                <a:gd name="connsiteY1" fmla="*/ 519373 h 1892030"/>
                <a:gd name="connsiteX2" fmla="*/ 0 w 1242602"/>
                <a:gd name="connsiteY2" fmla="*/ 1892030 h 1892030"/>
                <a:gd name="connsiteX0" fmla="*/ 1580533 w 1580533"/>
                <a:gd name="connsiteY0" fmla="*/ 0 h 1911909"/>
                <a:gd name="connsiteX1" fmla="*/ 958597 w 1580533"/>
                <a:gd name="connsiteY1" fmla="*/ 519373 h 1911909"/>
                <a:gd name="connsiteX2" fmla="*/ 0 w 1580533"/>
                <a:gd name="connsiteY2" fmla="*/ 1911909 h 1911909"/>
                <a:gd name="connsiteX0" fmla="*/ 1580533 w 1580533"/>
                <a:gd name="connsiteY0" fmla="*/ 0 h 1911909"/>
                <a:gd name="connsiteX1" fmla="*/ 958597 w 1580533"/>
                <a:gd name="connsiteY1" fmla="*/ 519373 h 1911909"/>
                <a:gd name="connsiteX2" fmla="*/ 0 w 1580533"/>
                <a:gd name="connsiteY2" fmla="*/ 1911909 h 1911909"/>
                <a:gd name="connsiteX0" fmla="*/ 1580533 w 1580533"/>
                <a:gd name="connsiteY0" fmla="*/ 0 h 1911909"/>
                <a:gd name="connsiteX1" fmla="*/ 958597 w 1580533"/>
                <a:gd name="connsiteY1" fmla="*/ 519373 h 1911909"/>
                <a:gd name="connsiteX2" fmla="*/ 0 w 1580533"/>
                <a:gd name="connsiteY2" fmla="*/ 1911909 h 1911909"/>
                <a:gd name="connsiteX0" fmla="*/ 2574133 w 2574133"/>
                <a:gd name="connsiteY0" fmla="*/ 0 h 1940709"/>
                <a:gd name="connsiteX1" fmla="*/ 958597 w 2574133"/>
                <a:gd name="connsiteY1" fmla="*/ 548173 h 1940709"/>
                <a:gd name="connsiteX2" fmla="*/ 0 w 2574133"/>
                <a:gd name="connsiteY2" fmla="*/ 1940709 h 1940709"/>
                <a:gd name="connsiteX0" fmla="*/ 2574133 w 2574133"/>
                <a:gd name="connsiteY0" fmla="*/ 0 h 1940709"/>
                <a:gd name="connsiteX1" fmla="*/ 972997 w 2574133"/>
                <a:gd name="connsiteY1" fmla="*/ 461773 h 1940709"/>
                <a:gd name="connsiteX2" fmla="*/ 0 w 2574133"/>
                <a:gd name="connsiteY2" fmla="*/ 1940709 h 1940709"/>
                <a:gd name="connsiteX0" fmla="*/ 2574133 w 2574133"/>
                <a:gd name="connsiteY0" fmla="*/ 0 h 1940709"/>
                <a:gd name="connsiteX1" fmla="*/ 972997 w 2574133"/>
                <a:gd name="connsiteY1" fmla="*/ 461773 h 1940709"/>
                <a:gd name="connsiteX2" fmla="*/ 0 w 2574133"/>
                <a:gd name="connsiteY2" fmla="*/ 1940709 h 1940709"/>
                <a:gd name="connsiteX0" fmla="*/ 2574133 w 2574133"/>
                <a:gd name="connsiteY0" fmla="*/ 0 h 1940709"/>
                <a:gd name="connsiteX1" fmla="*/ 972997 w 2574133"/>
                <a:gd name="connsiteY1" fmla="*/ 461773 h 1940709"/>
                <a:gd name="connsiteX2" fmla="*/ 0 w 2574133"/>
                <a:gd name="connsiteY2" fmla="*/ 1940709 h 1940709"/>
                <a:gd name="connsiteX0" fmla="*/ 2574133 w 2574133"/>
                <a:gd name="connsiteY0" fmla="*/ 0 h 1940709"/>
                <a:gd name="connsiteX1" fmla="*/ 972997 w 2574133"/>
                <a:gd name="connsiteY1" fmla="*/ 461773 h 1940709"/>
                <a:gd name="connsiteX2" fmla="*/ 0 w 2574133"/>
                <a:gd name="connsiteY2" fmla="*/ 1940709 h 1940709"/>
                <a:gd name="connsiteX0" fmla="*/ 2574133 w 2574133"/>
                <a:gd name="connsiteY0" fmla="*/ 0 h 1940709"/>
                <a:gd name="connsiteX1" fmla="*/ 972997 w 2574133"/>
                <a:gd name="connsiteY1" fmla="*/ 461773 h 1940709"/>
                <a:gd name="connsiteX2" fmla="*/ 0 w 2574133"/>
                <a:gd name="connsiteY2" fmla="*/ 1940709 h 1940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74133" h="1940709">
                  <a:moveTo>
                    <a:pt x="2574133" y="0"/>
                  </a:moveTo>
                  <a:cubicBezTo>
                    <a:pt x="2510902" y="399447"/>
                    <a:pt x="1272732" y="275382"/>
                    <a:pt x="972997" y="461773"/>
                  </a:cubicBezTo>
                  <a:cubicBezTo>
                    <a:pt x="673262" y="648164"/>
                    <a:pt x="215702" y="1462575"/>
                    <a:pt x="0" y="1940709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992BE2A5-361A-10BB-6AEF-81DDA6CB584C}"/>
                </a:ext>
              </a:extLst>
            </p:cNvPr>
            <p:cNvSpPr/>
            <p:nvPr/>
          </p:nvSpPr>
          <p:spPr>
            <a:xfrm>
              <a:off x="5171519" y="6116553"/>
              <a:ext cx="3466643" cy="373630"/>
            </a:xfrm>
            <a:custGeom>
              <a:avLst/>
              <a:gdLst>
                <a:gd name="connsiteX0" fmla="*/ 4192622 w 4429764"/>
                <a:gd name="connsiteY0" fmla="*/ 1712068 h 2024265"/>
                <a:gd name="connsiteX1" fmla="*/ 4085617 w 4429764"/>
                <a:gd name="connsiteY1" fmla="*/ 2023353 h 2024265"/>
                <a:gd name="connsiteX2" fmla="*/ 894945 w 4429764"/>
                <a:gd name="connsiteY2" fmla="*/ 1624519 h 2024265"/>
                <a:gd name="connsiteX3" fmla="*/ 1342417 w 4429764"/>
                <a:gd name="connsiteY3" fmla="*/ 379379 h 2024265"/>
                <a:gd name="connsiteX4" fmla="*/ 0 w 4429764"/>
                <a:gd name="connsiteY4" fmla="*/ 0 h 2024265"/>
                <a:gd name="connsiteX0" fmla="*/ 4192622 w 4232318"/>
                <a:gd name="connsiteY0" fmla="*/ 1712068 h 1995260"/>
                <a:gd name="connsiteX1" fmla="*/ 3112851 w 4232318"/>
                <a:gd name="connsiteY1" fmla="*/ 1994170 h 1995260"/>
                <a:gd name="connsiteX2" fmla="*/ 894945 w 4232318"/>
                <a:gd name="connsiteY2" fmla="*/ 1624519 h 1995260"/>
                <a:gd name="connsiteX3" fmla="*/ 1342417 w 4232318"/>
                <a:gd name="connsiteY3" fmla="*/ 379379 h 1995260"/>
                <a:gd name="connsiteX4" fmla="*/ 0 w 4232318"/>
                <a:gd name="connsiteY4" fmla="*/ 0 h 1995260"/>
                <a:gd name="connsiteX0" fmla="*/ 4192622 w 4192622"/>
                <a:gd name="connsiteY0" fmla="*/ 1712068 h 1996589"/>
                <a:gd name="connsiteX1" fmla="*/ 3112851 w 4192622"/>
                <a:gd name="connsiteY1" fmla="*/ 1994170 h 1996589"/>
                <a:gd name="connsiteX2" fmla="*/ 894945 w 4192622"/>
                <a:gd name="connsiteY2" fmla="*/ 1624519 h 1996589"/>
                <a:gd name="connsiteX3" fmla="*/ 1342417 w 4192622"/>
                <a:gd name="connsiteY3" fmla="*/ 379379 h 1996589"/>
                <a:gd name="connsiteX4" fmla="*/ 0 w 4192622"/>
                <a:gd name="connsiteY4" fmla="*/ 0 h 1996589"/>
                <a:gd name="connsiteX0" fmla="*/ 4192622 w 4192622"/>
                <a:gd name="connsiteY0" fmla="*/ 1712068 h 1996589"/>
                <a:gd name="connsiteX1" fmla="*/ 2782111 w 4192622"/>
                <a:gd name="connsiteY1" fmla="*/ 1994170 h 1996589"/>
                <a:gd name="connsiteX2" fmla="*/ 894945 w 4192622"/>
                <a:gd name="connsiteY2" fmla="*/ 1624519 h 1996589"/>
                <a:gd name="connsiteX3" fmla="*/ 1342417 w 4192622"/>
                <a:gd name="connsiteY3" fmla="*/ 379379 h 1996589"/>
                <a:gd name="connsiteX4" fmla="*/ 0 w 4192622"/>
                <a:gd name="connsiteY4" fmla="*/ 0 h 1996589"/>
                <a:gd name="connsiteX0" fmla="*/ 4192622 w 4192622"/>
                <a:gd name="connsiteY0" fmla="*/ 1712068 h 1994420"/>
                <a:gd name="connsiteX1" fmla="*/ 2782111 w 4192622"/>
                <a:gd name="connsiteY1" fmla="*/ 1994170 h 1994420"/>
                <a:gd name="connsiteX2" fmla="*/ 1034093 w 4192622"/>
                <a:gd name="connsiteY2" fmla="*/ 1723910 h 1994420"/>
                <a:gd name="connsiteX3" fmla="*/ 1342417 w 4192622"/>
                <a:gd name="connsiteY3" fmla="*/ 379379 h 1994420"/>
                <a:gd name="connsiteX4" fmla="*/ 0 w 4192622"/>
                <a:gd name="connsiteY4" fmla="*/ 0 h 1994420"/>
                <a:gd name="connsiteX0" fmla="*/ 4192622 w 4192622"/>
                <a:gd name="connsiteY0" fmla="*/ 1712068 h 1999620"/>
                <a:gd name="connsiteX1" fmla="*/ 2782111 w 4192622"/>
                <a:gd name="connsiteY1" fmla="*/ 1994170 h 1999620"/>
                <a:gd name="connsiteX2" fmla="*/ 1034093 w 4192622"/>
                <a:gd name="connsiteY2" fmla="*/ 1723910 h 1999620"/>
                <a:gd name="connsiteX3" fmla="*/ 0 w 4192622"/>
                <a:gd name="connsiteY3" fmla="*/ 0 h 1999620"/>
                <a:gd name="connsiteX0" fmla="*/ 3158529 w 3158529"/>
                <a:gd name="connsiteY0" fmla="*/ 0 h 287552"/>
                <a:gd name="connsiteX1" fmla="*/ 1748018 w 3158529"/>
                <a:gd name="connsiteY1" fmla="*/ 282102 h 287552"/>
                <a:gd name="connsiteX2" fmla="*/ 0 w 3158529"/>
                <a:gd name="connsiteY2" fmla="*/ 11842 h 287552"/>
                <a:gd name="connsiteX0" fmla="*/ 3128712 w 3128712"/>
                <a:gd name="connsiteY0" fmla="*/ 0 h 300583"/>
                <a:gd name="connsiteX1" fmla="*/ 1718201 w 3128712"/>
                <a:gd name="connsiteY1" fmla="*/ 282102 h 300583"/>
                <a:gd name="connsiteX2" fmla="*/ 0 w 3128712"/>
                <a:gd name="connsiteY2" fmla="*/ 51598 h 300583"/>
                <a:gd name="connsiteX0" fmla="*/ 3128712 w 3128712"/>
                <a:gd name="connsiteY0" fmla="*/ 0 h 51598"/>
                <a:gd name="connsiteX1" fmla="*/ 0 w 3128712"/>
                <a:gd name="connsiteY1" fmla="*/ 51598 h 51598"/>
                <a:gd name="connsiteX0" fmla="*/ 3128712 w 3128712"/>
                <a:gd name="connsiteY0" fmla="*/ 0 h 264978"/>
                <a:gd name="connsiteX1" fmla="*/ 0 w 3128712"/>
                <a:gd name="connsiteY1" fmla="*/ 51598 h 264978"/>
                <a:gd name="connsiteX0" fmla="*/ 3128712 w 3128712"/>
                <a:gd name="connsiteY0" fmla="*/ 0 h 377356"/>
                <a:gd name="connsiteX1" fmla="*/ 0 w 3128712"/>
                <a:gd name="connsiteY1" fmla="*/ 51598 h 377356"/>
                <a:gd name="connsiteX0" fmla="*/ 3466643 w 3466643"/>
                <a:gd name="connsiteY0" fmla="*/ 0 h 364082"/>
                <a:gd name="connsiteX1" fmla="*/ 0 w 3466643"/>
                <a:gd name="connsiteY1" fmla="*/ 21781 h 364082"/>
                <a:gd name="connsiteX0" fmla="*/ 3466643 w 3466643"/>
                <a:gd name="connsiteY0" fmla="*/ 0 h 373630"/>
                <a:gd name="connsiteX1" fmla="*/ 0 w 3466643"/>
                <a:gd name="connsiteY1" fmla="*/ 43381 h 373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66643" h="373630">
                  <a:moveTo>
                    <a:pt x="3466643" y="0"/>
                  </a:moveTo>
                  <a:cubicBezTo>
                    <a:pt x="3338139" y="573790"/>
                    <a:pt x="784487" y="403869"/>
                    <a:pt x="0" y="43381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A0">
                  <a:extLst>
                    <a:ext uri="{FF2B5EF4-FFF2-40B4-BE49-F238E27FC236}">
                      <a16:creationId xmlns:a16="http://schemas.microsoft.com/office/drawing/2014/main" id="{D123DE3B-4EC4-6E02-1263-485558D4DB1F}"/>
                    </a:ext>
                  </a:extLst>
                </p:cNvPr>
                <p:cNvSpPr txBox="1"/>
                <p:nvPr/>
              </p:nvSpPr>
              <p:spPr>
                <a:xfrm>
                  <a:off x="10392652" y="2610243"/>
                  <a:ext cx="531627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⊔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16" name="A0">
                  <a:extLst>
                    <a:ext uri="{FF2B5EF4-FFF2-40B4-BE49-F238E27FC236}">
                      <a16:creationId xmlns:a16="http://schemas.microsoft.com/office/drawing/2014/main" id="{54FB4DBF-C49B-9B06-081A-E15F7F058B3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92652" y="2610243"/>
                  <a:ext cx="531627" cy="58477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A0">
                  <a:extLst>
                    <a:ext uri="{FF2B5EF4-FFF2-40B4-BE49-F238E27FC236}">
                      <a16:creationId xmlns:a16="http://schemas.microsoft.com/office/drawing/2014/main" id="{37DE2D23-5B90-A98B-31FE-B92A18C7D1CE}"/>
                    </a:ext>
                  </a:extLst>
                </p:cNvPr>
                <p:cNvSpPr txBox="1"/>
                <p:nvPr/>
              </p:nvSpPr>
              <p:spPr>
                <a:xfrm>
                  <a:off x="11338948" y="2621898"/>
                  <a:ext cx="531627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⊔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17" name="A0">
                  <a:extLst>
                    <a:ext uri="{FF2B5EF4-FFF2-40B4-BE49-F238E27FC236}">
                      <a16:creationId xmlns:a16="http://schemas.microsoft.com/office/drawing/2014/main" id="{A6B73E79-3542-0489-D09D-35B3B1FF140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38948" y="2621898"/>
                  <a:ext cx="531627" cy="58477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A0">
                  <a:extLst>
                    <a:ext uri="{FF2B5EF4-FFF2-40B4-BE49-F238E27FC236}">
                      <a16:creationId xmlns:a16="http://schemas.microsoft.com/office/drawing/2014/main" id="{514CAEBC-1397-4EE0-35FE-8CF4732B55BF}"/>
                    </a:ext>
                  </a:extLst>
                </p:cNvPr>
                <p:cNvSpPr txBox="1"/>
                <p:nvPr/>
              </p:nvSpPr>
              <p:spPr>
                <a:xfrm>
                  <a:off x="6495408" y="4791806"/>
                  <a:ext cx="531627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67" name="A0">
                  <a:extLst>
                    <a:ext uri="{FF2B5EF4-FFF2-40B4-BE49-F238E27FC236}">
                      <a16:creationId xmlns:a16="http://schemas.microsoft.com/office/drawing/2014/main" id="{514CAEBC-1397-4EE0-35FE-8CF4732B55B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95408" y="4791806"/>
                  <a:ext cx="531627" cy="58477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8" name="A0">
              <a:extLst>
                <a:ext uri="{FF2B5EF4-FFF2-40B4-BE49-F238E27FC236}">
                  <a16:creationId xmlns:a16="http://schemas.microsoft.com/office/drawing/2014/main" id="{08781281-E107-32FE-7FD7-DBC6BF77177B}"/>
                </a:ext>
              </a:extLst>
            </p:cNvPr>
            <p:cNvSpPr txBox="1"/>
            <p:nvPr/>
          </p:nvSpPr>
          <p:spPr>
            <a:xfrm>
              <a:off x="7423298" y="4791806"/>
              <a:ext cx="53162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0</a:t>
              </a:r>
            </a:p>
          </p:txBody>
        </p:sp>
        <p:sp>
          <p:nvSpPr>
            <p:cNvPr id="69" name="A0">
              <a:extLst>
                <a:ext uri="{FF2B5EF4-FFF2-40B4-BE49-F238E27FC236}">
                  <a16:creationId xmlns:a16="http://schemas.microsoft.com/office/drawing/2014/main" id="{5F9DD672-E400-6951-951D-E68CCEE6EA2E}"/>
                </a:ext>
              </a:extLst>
            </p:cNvPr>
            <p:cNvSpPr txBox="1"/>
            <p:nvPr/>
          </p:nvSpPr>
          <p:spPr>
            <a:xfrm>
              <a:off x="8369594" y="4775900"/>
              <a:ext cx="53162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#</a:t>
              </a:r>
            </a:p>
          </p:txBody>
        </p:sp>
        <p:sp>
          <p:nvSpPr>
            <p:cNvPr id="70" name="A0">
              <a:extLst>
                <a:ext uri="{FF2B5EF4-FFF2-40B4-BE49-F238E27FC236}">
                  <a16:creationId xmlns:a16="http://schemas.microsoft.com/office/drawing/2014/main" id="{8D9C0FF6-51D5-58D5-6914-2758B0538936}"/>
                </a:ext>
              </a:extLst>
            </p:cNvPr>
            <p:cNvSpPr txBox="1"/>
            <p:nvPr/>
          </p:nvSpPr>
          <p:spPr>
            <a:xfrm>
              <a:off x="9351337" y="4781175"/>
              <a:ext cx="53162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1</a:t>
              </a:r>
            </a:p>
          </p:txBody>
        </p:sp>
        <p:sp>
          <p:nvSpPr>
            <p:cNvPr id="71" name="A0">
              <a:extLst>
                <a:ext uri="{FF2B5EF4-FFF2-40B4-BE49-F238E27FC236}">
                  <a16:creationId xmlns:a16="http://schemas.microsoft.com/office/drawing/2014/main" id="{3A6646B5-7EE6-966B-F0C3-27EF628AE371}"/>
                </a:ext>
              </a:extLst>
            </p:cNvPr>
            <p:cNvSpPr txBox="1"/>
            <p:nvPr/>
          </p:nvSpPr>
          <p:spPr>
            <a:xfrm>
              <a:off x="10329531" y="4793831"/>
              <a:ext cx="53162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$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A0">
                  <a:extLst>
                    <a:ext uri="{FF2B5EF4-FFF2-40B4-BE49-F238E27FC236}">
                      <a16:creationId xmlns:a16="http://schemas.microsoft.com/office/drawing/2014/main" id="{4726176D-108E-CD3F-4F86-1893B347AC54}"/>
                    </a:ext>
                  </a:extLst>
                </p:cNvPr>
                <p:cNvSpPr txBox="1"/>
                <p:nvPr/>
              </p:nvSpPr>
              <p:spPr>
                <a:xfrm>
                  <a:off x="11395200" y="4779409"/>
                  <a:ext cx="531627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⊔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23" name="A0">
                  <a:extLst>
                    <a:ext uri="{FF2B5EF4-FFF2-40B4-BE49-F238E27FC236}">
                      <a16:creationId xmlns:a16="http://schemas.microsoft.com/office/drawing/2014/main" id="{8852D6D4-B91E-F5E7-A5DA-60A72195B3D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95200" y="4779409"/>
                  <a:ext cx="531627" cy="58477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Oval 62">
                  <a:extLst>
                    <a:ext uri="{FF2B5EF4-FFF2-40B4-BE49-F238E27FC236}">
                      <a16:creationId xmlns:a16="http://schemas.microsoft.com/office/drawing/2014/main" id="{B2B29E61-6128-9980-54DB-3B73D8F1094E}"/>
                    </a:ext>
                  </a:extLst>
                </p:cNvPr>
                <p:cNvSpPr/>
                <p:nvPr/>
              </p:nvSpPr>
              <p:spPr>
                <a:xfrm>
                  <a:off x="4690444" y="5725203"/>
                  <a:ext cx="603113" cy="623191"/>
                </a:xfrm>
                <a:prstGeom prst="ellipse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3" name="Oval 62">
                  <a:extLst>
                    <a:ext uri="{FF2B5EF4-FFF2-40B4-BE49-F238E27FC236}">
                      <a16:creationId xmlns:a16="http://schemas.microsoft.com/office/drawing/2014/main" id="{B2B29E61-6128-9980-54DB-3B73D8F1094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90444" y="5725203"/>
                  <a:ext cx="603113" cy="623191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5" name="Isosceles Triangle 54">
              <a:extLst>
                <a:ext uri="{FF2B5EF4-FFF2-40B4-BE49-F238E27FC236}">
                  <a16:creationId xmlns:a16="http://schemas.microsoft.com/office/drawing/2014/main" id="{667D70C3-4507-3253-104C-A9875448055C}"/>
                </a:ext>
              </a:extLst>
            </p:cNvPr>
            <p:cNvSpPr/>
            <p:nvPr/>
          </p:nvSpPr>
          <p:spPr>
            <a:xfrm>
              <a:off x="7272671" y="3227235"/>
              <a:ext cx="832882" cy="729030"/>
            </a:xfrm>
            <a:prstGeom prst="triangle">
              <a:avLst/>
            </a:prstGeom>
            <a:solidFill>
              <a:srgbClr val="00FF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876E695-AC16-C671-F038-942FCA5606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773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B81A2-F78D-18FA-B5D5-8BA117591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Multi-tape Turing machines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A4AE65-32CC-E47A-369F-BC4E3C7B259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19031"/>
                <a:ext cx="10515600" cy="4574207"/>
              </a:xfrm>
            </p:spPr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be any positive integer and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be a language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A4AE65-32CC-E47A-369F-BC4E3C7B25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19031"/>
                <a:ext cx="10515600" cy="4574207"/>
              </a:xfrm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278A40-C7B9-D43E-19A7-3FCC0F447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4103F61-BDED-650A-59D7-9523A7287341}"/>
                  </a:ext>
                </a:extLst>
              </p:cNvPr>
              <p:cNvSpPr/>
              <p:nvPr/>
            </p:nvSpPr>
            <p:spPr>
              <a:xfrm>
                <a:off x="1202822" y="2514030"/>
                <a:ext cx="9617578" cy="157673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sz="2800" b="1" dirty="0">
                    <a:solidFill>
                      <a:prstClr val="black"/>
                    </a:solidFill>
                  </a:rPr>
                  <a:t>Theorem: </a:t>
                </a:r>
                <a:r>
                  <a:rPr lang="en-US" sz="2800" dirty="0">
                    <a:solidFill>
                      <a:prstClr val="black"/>
                    </a:solidFill>
                  </a:rPr>
                  <a:t>There exists a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</a:rPr>
                  <a:t>-tape TM that decides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</a:rPr>
                  <a:t> </a:t>
                </a:r>
                <a:r>
                  <a:rPr lang="en-US" sz="2800" dirty="0">
                    <a:solidFill>
                      <a:schemeClr val="accent1"/>
                    </a:solidFill>
                  </a:rPr>
                  <a:t>if and only if</a:t>
                </a:r>
                <a:r>
                  <a:rPr lang="en-US" sz="2800" dirty="0">
                    <a:solidFill>
                      <a:prstClr val="black"/>
                    </a:solidFill>
                  </a:rPr>
                  <a:t> there exists a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</a:rPr>
                  <a:t>-tape TM that decides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4103F61-BDED-650A-59D7-9523A72873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2822" y="2514030"/>
                <a:ext cx="9617578" cy="1576736"/>
              </a:xfrm>
              <a:prstGeom prst="rect">
                <a:avLst/>
              </a:prstGeom>
              <a:blipFill>
                <a:blip r:embed="rId3"/>
                <a:stretch>
                  <a:fillRect b="-2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05302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42C2E-F0FF-7F83-D1A5-7C4772D2B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TMs can simulate all “reasonable” machines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7121CA-4418-F3C3-0B87-F0C827C9E7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We could add various </a:t>
            </a:r>
            <a:r>
              <a:rPr lang="en-US" dirty="0">
                <a:solidFill>
                  <a:schemeClr val="accent1"/>
                </a:solidFill>
              </a:rPr>
              <a:t>other bells and whistles</a:t>
            </a:r>
            <a:r>
              <a:rPr lang="en-US" dirty="0"/>
              <a:t> to the basic TM model</a:t>
            </a:r>
          </a:p>
          <a:p>
            <a:pPr lvl="1"/>
            <a:r>
              <a:rPr lang="en-US" dirty="0"/>
              <a:t>The ability to observe the two neighboring cells</a:t>
            </a:r>
          </a:p>
          <a:p>
            <a:pPr lvl="1"/>
            <a:r>
              <a:rPr lang="en-US" dirty="0"/>
              <a:t>The ability to “teleport” back to the initial cell in a single step</a:t>
            </a:r>
          </a:p>
          <a:p>
            <a:pPr lvl="1"/>
            <a:r>
              <a:rPr lang="en-US" dirty="0"/>
              <a:t>A two-dimensional tape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accent1"/>
                </a:solidFill>
              </a:rPr>
              <a:t>None of these changes has any effect </a:t>
            </a:r>
            <a:r>
              <a:rPr lang="en-US" dirty="0"/>
              <a:t>on the power of the 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B60001-F443-F9B5-35E1-32F9518A0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6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E7E22D3-9E57-88E5-EAB0-062B1104C67D}"/>
              </a:ext>
            </a:extLst>
          </p:cNvPr>
          <p:cNvGrpSpPr/>
          <p:nvPr/>
        </p:nvGrpSpPr>
        <p:grpSpPr>
          <a:xfrm>
            <a:off x="9559237" y="3036689"/>
            <a:ext cx="1988866" cy="923330"/>
            <a:chOff x="9871295" y="490044"/>
            <a:chExt cx="1988866" cy="923330"/>
          </a:xfrm>
        </p:grpSpPr>
        <p:pic>
          <p:nvPicPr>
            <p:cNvPr id="6" name="Picture 5" descr="A close-up of a whistle&#10;&#10;AI-generated content may be incorrect.">
              <a:extLst>
                <a:ext uri="{FF2B5EF4-FFF2-40B4-BE49-F238E27FC236}">
                  <a16:creationId xmlns:a16="http://schemas.microsoft.com/office/drawing/2014/main" id="{2627D387-BFAE-56D9-5855-4BE8808319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06218" y="633418"/>
              <a:ext cx="1053943" cy="636582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3517B29-E06C-88E7-EF11-178A15BBC4BC}"/>
                </a:ext>
              </a:extLst>
            </p:cNvPr>
            <p:cNvSpPr txBox="1"/>
            <p:nvPr/>
          </p:nvSpPr>
          <p:spPr>
            <a:xfrm>
              <a:off x="9871295" y="490044"/>
              <a:ext cx="105394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/>
                <a:t>🔔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10703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BF62D8AD-D4E1-82E5-6982-2FC2920343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BEEAF-3EFF-C0E5-9B94-CFE989259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Church-Turing Thesis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9E84C15-7C1C-AD06-24B3-9CF9A6AD5FD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19125" y="1728280"/>
                <a:ext cx="10515600" cy="2079625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A56B58-F46D-492B-F0E9-76096D6201F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9125" y="1728280"/>
                <a:ext cx="10515600" cy="2079625"/>
              </a:xfrm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C3D294-42A1-CB2E-1789-D5509AEE8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B4DAEDE-2268-5FA2-A5AE-B1299C944463}"/>
                  </a:ext>
                </a:extLst>
              </p:cNvPr>
              <p:cNvSpPr/>
              <p:nvPr/>
            </p:nvSpPr>
            <p:spPr>
              <a:xfrm>
                <a:off x="448959" y="2895644"/>
                <a:ext cx="8429625" cy="27051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sz="2800" b="1" dirty="0">
                    <a:solidFill>
                      <a:schemeClr val="tx1"/>
                    </a:solidFill>
                  </a:rPr>
                  <a:t>Church-Turing Thesis: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2800" dirty="0">
                    <a:solidFill>
                      <a:schemeClr val="tx1"/>
                    </a:solidFill>
                  </a:rPr>
                  <a:t>There exists an “algorithm” / “procedure” for figuring out whether a given string is in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:r>
                  <a:rPr lang="en-US" sz="2800" dirty="0">
                    <a:solidFill>
                      <a:schemeClr val="accent1"/>
                    </a:solidFill>
                  </a:rPr>
                  <a:t>if and only if</a:t>
                </a:r>
                <a:r>
                  <a:rPr lang="en-US" sz="2800" dirty="0">
                    <a:solidFill>
                      <a:schemeClr val="tx1"/>
                    </a:solidFill>
                  </a:rPr>
                  <a:t> there exists a Turing machine that decides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86F0F0A-5F7B-E12C-44FC-D32ABA9B4A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959" y="2895644"/>
                <a:ext cx="8429625" cy="2705100"/>
              </a:xfrm>
              <a:prstGeom prst="rect">
                <a:avLst/>
              </a:prstGeom>
              <a:blipFill>
                <a:blip r:embed="rId3"/>
                <a:stretch>
                  <a:fillRect b="-40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BF0A00A2-11BE-F956-EDCE-68CD53536F3B}"/>
              </a:ext>
            </a:extLst>
          </p:cNvPr>
          <p:cNvSpPr txBox="1"/>
          <p:nvPr/>
        </p:nvSpPr>
        <p:spPr>
          <a:xfrm>
            <a:off x="9877425" y="3848030"/>
            <a:ext cx="1695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Intuitive notion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603DF0-D0D6-17E6-2393-6EB02A486501}"/>
              </a:ext>
            </a:extLst>
          </p:cNvPr>
          <p:cNvSpPr txBox="1"/>
          <p:nvPr/>
        </p:nvSpPr>
        <p:spPr>
          <a:xfrm>
            <a:off x="9939070" y="4938605"/>
            <a:ext cx="1695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Mathematically precise notion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82118D2-3647-0301-AF01-775B155CF978}"/>
              </a:ext>
            </a:extLst>
          </p:cNvPr>
          <p:cNvCxnSpPr/>
          <p:nvPr/>
        </p:nvCxnSpPr>
        <p:spPr>
          <a:xfrm flipH="1">
            <a:off x="9182100" y="4032696"/>
            <a:ext cx="6096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6B93E99-0948-06AC-160D-6D2A9924133D}"/>
              </a:ext>
            </a:extLst>
          </p:cNvPr>
          <p:cNvCxnSpPr/>
          <p:nvPr/>
        </p:nvCxnSpPr>
        <p:spPr>
          <a:xfrm flipH="1">
            <a:off x="9205645" y="5254428"/>
            <a:ext cx="6096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55632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E84703EA-5AF4-2C0F-3D5F-3A148EB955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9C054-91A4-FA18-A3F9-C894E344E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557"/>
            <a:ext cx="10515600" cy="1325563"/>
          </a:xfrm>
        </p:spPr>
        <p:txBody>
          <a:bodyPr/>
          <a:lstStyle/>
          <a:p>
            <a:r>
              <a:rPr lang="en-US" dirty="0"/>
              <a:t>Turing machines vs. your laptop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5057AA-F21D-B34E-46ED-2114A1840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685" y="1209822"/>
            <a:ext cx="11264630" cy="5648178"/>
          </a:xfrm>
        </p:spPr>
        <p:txBody>
          <a:bodyPr>
            <a:normAutofit/>
          </a:bodyPr>
          <a:lstStyle/>
          <a:p>
            <a:r>
              <a:rPr lang="en-US" b="1" dirty="0"/>
              <a:t>OBJECTION:</a:t>
            </a:r>
            <a:endParaRPr lang="en-US" dirty="0"/>
          </a:p>
          <a:p>
            <a:pPr lvl="1"/>
            <a:r>
              <a:rPr lang="en-US" sz="2800" dirty="0"/>
              <a:t>“Each individual Turing machine can only solve </a:t>
            </a:r>
            <a:r>
              <a:rPr lang="en-US" sz="2800" dirty="0">
                <a:solidFill>
                  <a:schemeClr val="accent1"/>
                </a:solidFill>
              </a:rPr>
              <a:t>one</a:t>
            </a:r>
            <a:r>
              <a:rPr lang="en-US" sz="2800" dirty="0"/>
              <a:t> problem.</a:t>
            </a:r>
          </a:p>
          <a:p>
            <a:pPr lvl="1"/>
            <a:r>
              <a:rPr lang="en-US" sz="2800" dirty="0"/>
              <a:t>My laptop is a </a:t>
            </a:r>
            <a:r>
              <a:rPr lang="en-US" sz="2800" dirty="0">
                <a:solidFill>
                  <a:schemeClr val="accent1"/>
                </a:solidFill>
              </a:rPr>
              <a:t>single</a:t>
            </a:r>
            <a:r>
              <a:rPr lang="en-US" sz="2800" dirty="0"/>
              <a:t> device that can run </a:t>
            </a:r>
            <a:r>
              <a:rPr lang="en-US" sz="2800" dirty="0">
                <a:solidFill>
                  <a:schemeClr val="accent1"/>
                </a:solidFill>
              </a:rPr>
              <a:t>arbitrary</a:t>
            </a:r>
            <a:r>
              <a:rPr lang="en-US" sz="2800" dirty="0"/>
              <a:t> computations.</a:t>
            </a:r>
            <a:endParaRPr lang="en-US" sz="2400" dirty="0"/>
          </a:p>
          <a:p>
            <a:pPr lvl="1"/>
            <a:r>
              <a:rPr lang="en-US" sz="2800" dirty="0"/>
              <a:t>Therefore, Turing machines don’t properly model my laptop.”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0C01C5-0FB8-8563-780A-CFEC047C0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6E15E097-7EDB-0A49-2872-428E11109E42}"/>
              </a:ext>
            </a:extLst>
          </p:cNvPr>
          <p:cNvSpPr/>
          <p:nvPr/>
        </p:nvSpPr>
        <p:spPr>
          <a:xfrm>
            <a:off x="582977" y="4113990"/>
            <a:ext cx="10688421" cy="255941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Graphic 43">
            <a:extLst>
              <a:ext uri="{FF2B5EF4-FFF2-40B4-BE49-F238E27FC236}">
                <a16:creationId xmlns:a16="http://schemas.microsoft.com/office/drawing/2014/main" id="{E4F045C7-94E3-70FC-03BD-10F5EE7B83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2552" y="4332147"/>
            <a:ext cx="1690913" cy="1690913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AA57DD4D-AD24-8D2E-B1A1-F1F6DCDFF532}"/>
              </a:ext>
            </a:extLst>
          </p:cNvPr>
          <p:cNvSpPr txBox="1"/>
          <p:nvPr/>
        </p:nvSpPr>
        <p:spPr>
          <a:xfrm>
            <a:off x="1065547" y="6064548"/>
            <a:ext cx="1784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Email machine??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6ED7CB6-E769-1CAC-AAAB-AA4F66218E11}"/>
              </a:ext>
            </a:extLst>
          </p:cNvPr>
          <p:cNvSpPr txBox="1"/>
          <p:nvPr/>
        </p:nvSpPr>
        <p:spPr>
          <a:xfrm>
            <a:off x="3830320" y="6075319"/>
            <a:ext cx="1784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Zoom machine??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91E5F6F-BF06-7A49-AB94-DEF6B29F668A}"/>
              </a:ext>
            </a:extLst>
          </p:cNvPr>
          <p:cNvSpPr txBox="1"/>
          <p:nvPr/>
        </p:nvSpPr>
        <p:spPr>
          <a:xfrm>
            <a:off x="6314555" y="6083366"/>
            <a:ext cx="1784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Tetris machine??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994FA1B-6D28-4697-FDA8-9EAD63838EE9}"/>
              </a:ext>
            </a:extLst>
          </p:cNvPr>
          <p:cNvSpPr txBox="1"/>
          <p:nvPr/>
        </p:nvSpPr>
        <p:spPr>
          <a:xfrm>
            <a:off x="8611683" y="6087110"/>
            <a:ext cx="2392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Photoshop machine??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F1A8CAB5-B5FA-1A7A-A651-7A555EECFF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8253" y="4328839"/>
            <a:ext cx="1690914" cy="1690914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0605B93D-AAF8-45CE-74C0-D18B5BE8A0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9075" y="4332015"/>
            <a:ext cx="1690915" cy="1690915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3B11257D-4288-9F58-BF47-38C3243B12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56" y="4328838"/>
            <a:ext cx="1690915" cy="16909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2089227-B419-3B92-DD70-A995C64B5B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99123" y="4354185"/>
            <a:ext cx="1690916" cy="169091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2763937-04DB-C952-BA71-1F713EFCD583}"/>
              </a:ext>
            </a:extLst>
          </p:cNvPr>
          <p:cNvSpPr txBox="1"/>
          <p:nvPr/>
        </p:nvSpPr>
        <p:spPr>
          <a:xfrm>
            <a:off x="4304888" y="6075282"/>
            <a:ext cx="290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General purpose computer</a:t>
            </a:r>
          </a:p>
        </p:txBody>
      </p:sp>
    </p:spTree>
    <p:extLst>
      <p:ext uri="{BB962C8B-B14F-4D97-AF65-F5344CB8AC3E}">
        <p14:creationId xmlns:p14="http://schemas.microsoft.com/office/powerpoint/2010/main" val="1647107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1.11111E-6 L 0.30729 0.00208 " pathEditMode="relative" rAng="0" ptsTypes="AA">
                                      <p:cBhvr>
                                        <p:cTn id="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65" y="93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1.85185E-6 L 0.09635 0.00254 " pathEditMode="relative" rAng="0" ptsTypes="AA">
                                      <p:cBhvr>
                                        <p:cTn id="4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18" y="116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11111E-6 L -0.11432 0.00417 " pathEditMode="relative" rAng="0" ptsTypes="AA">
                                      <p:cBhvr>
                                        <p:cTn id="4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16" y="208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1.85185E-6 L -0.32942 0.00254 " pathEditMode="relative" rAng="0" ptsTypes="AA">
                                      <p:cBhvr>
                                        <p:cTn id="4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71" y="116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50"/>
                            </p:stCondLst>
                            <p:childTnLst>
                              <p:par>
                                <p:cTn id="77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3" grpId="0" animBg="1"/>
      <p:bldP spid="45" grpId="0"/>
      <p:bldP spid="45" grpId="1"/>
      <p:bldP spid="46" grpId="0"/>
      <p:bldP spid="46" grpId="1"/>
      <p:bldP spid="47" grpId="0"/>
      <p:bldP spid="47" grpId="1"/>
      <p:bldP spid="48" grpId="0"/>
      <p:bldP spid="48" grpId="1"/>
      <p:bldP spid="7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D90C4-E015-FF42-7EDB-E4A8D475D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as data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AE8581-8656-097A-98B6-0AB2A506720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response to this objection is based on the “code as data” idea</a:t>
                </a:r>
                <a:endParaRPr lang="en-US" dirty="0">
                  <a:solidFill>
                    <a:schemeClr val="accent1"/>
                  </a:solidFill>
                </a:endParaRPr>
              </a:p>
              <a:p>
                <a:r>
                  <a:rPr lang="en-US" dirty="0"/>
                  <a:t>A </a:t>
                </a:r>
                <a:r>
                  <a:rPr lang="en-US" dirty="0">
                    <a:solidFill>
                      <a:schemeClr val="accent1"/>
                    </a:solidFill>
                  </a:rPr>
                  <a:t>Turing machine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can be encoded as a </a:t>
                </a:r>
                <a:r>
                  <a:rPr lang="en-US" dirty="0">
                    <a:solidFill>
                      <a:schemeClr val="accent1"/>
                    </a:solidFill>
                  </a:rPr>
                  <a:t>binary string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Plan: We will show how to </a:t>
                </a:r>
                <a:r>
                  <a:rPr lang="en-US" dirty="0">
                    <a:solidFill>
                      <a:schemeClr val="accent1"/>
                    </a:solidFill>
                  </a:rPr>
                  <a:t>simulate</a:t>
                </a:r>
                <a:r>
                  <a:rPr lang="en-US" dirty="0"/>
                  <a:t> a Turing machine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, given its </a:t>
                </a:r>
                <a:r>
                  <a:rPr lang="en-US" dirty="0">
                    <a:solidFill>
                      <a:schemeClr val="accent1"/>
                    </a:solidFill>
                  </a:rPr>
                  <a:t>encoding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AE8581-8656-097A-98B6-0AB2A506720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B33BDC-6A44-D21F-28F6-4947F46F7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29790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VIOUS_ACTIVE_SLIDE" val="64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182832</TotalTime>
  <Words>1414</Words>
  <Application>Microsoft Office PowerPoint</Application>
  <PresentationFormat>Widescreen</PresentationFormat>
  <Paragraphs>185</Paragraphs>
  <Slides>26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Cambria Math</vt:lpstr>
      <vt:lpstr>Consolas</vt:lpstr>
      <vt:lpstr>Courier New</vt:lpstr>
      <vt:lpstr>Office Theme</vt:lpstr>
      <vt:lpstr>CMSC 28100  Introduction to Complexity Theory  Spring 2025 Instructor: William Hoza</vt:lpstr>
      <vt:lpstr>Which problems can be solved through computation?</vt:lpstr>
      <vt:lpstr>The Church-Turing Thesis</vt:lpstr>
      <vt:lpstr>Multi-tape Turing machines</vt:lpstr>
      <vt:lpstr>Multi-tape Turing machines</vt:lpstr>
      <vt:lpstr>TMs can simulate all “reasonable” machines</vt:lpstr>
      <vt:lpstr>The Church-Turing Thesis</vt:lpstr>
      <vt:lpstr>Turing machines vs. your laptop</vt:lpstr>
      <vt:lpstr>Code as data</vt:lpstr>
      <vt:lpstr>Universal Turing machines</vt:lpstr>
      <vt:lpstr>Example: Exercise 4</vt:lpstr>
      <vt:lpstr>Universal Turing machines</vt:lpstr>
      <vt:lpstr>Encoding a Turing machine as a string</vt:lpstr>
      <vt:lpstr>Universal Turing machines</vt:lpstr>
      <vt:lpstr>Initializing the simulation</vt:lpstr>
      <vt:lpstr>Advancing the simulation</vt:lpstr>
      <vt:lpstr>Interpretation of universal Turing machines</vt:lpstr>
      <vt:lpstr>The Church-Turing Thesis</vt:lpstr>
      <vt:lpstr>Which problems can be solved through computation?</vt:lpstr>
      <vt:lpstr>What are Turing machines capable of?</vt:lpstr>
      <vt:lpstr>Which languages are decidable?</vt:lpstr>
      <vt:lpstr>Contrived vs. natural</vt:lpstr>
      <vt:lpstr>The rejection problem</vt:lpstr>
      <vt:lpstr>The rejection problem is undecidable</vt:lpstr>
      <vt:lpstr>Reductions</vt:lpstr>
      <vt:lpstr>Proof that "REJECT" is undecidable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to Complexity Theory</dc:title>
  <dc:creator>William Hoza</dc:creator>
  <cp:lastModifiedBy>William Hoza</cp:lastModifiedBy>
  <cp:revision>785</cp:revision>
  <dcterms:created xsi:type="dcterms:W3CDTF">2022-12-12T23:26:37Z</dcterms:created>
  <dcterms:modified xsi:type="dcterms:W3CDTF">2025-04-03T01:16:01Z</dcterms:modified>
</cp:coreProperties>
</file>