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00" r:id="rId2"/>
    <p:sldId id="423" r:id="rId3"/>
    <p:sldId id="448" r:id="rId4"/>
    <p:sldId id="451" r:id="rId5"/>
    <p:sldId id="453" r:id="rId6"/>
    <p:sldId id="627" r:id="rId7"/>
    <p:sldId id="630" r:id="rId8"/>
    <p:sldId id="635" r:id="rId9"/>
    <p:sldId id="636" r:id="rId10"/>
    <p:sldId id="644" r:id="rId11"/>
    <p:sldId id="643" r:id="rId12"/>
    <p:sldId id="840" r:id="rId13"/>
    <p:sldId id="816" r:id="rId14"/>
    <p:sldId id="817" r:id="rId15"/>
    <p:sldId id="818" r:id="rId16"/>
    <p:sldId id="841" r:id="rId17"/>
    <p:sldId id="842" r:id="rId18"/>
    <p:sldId id="658" r:id="rId19"/>
    <p:sldId id="656" r:id="rId20"/>
    <p:sldId id="641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4472C4"/>
    <a:srgbClr val="FFCCFF"/>
    <a:srgbClr val="FF99FF"/>
    <a:srgbClr val="8A3500"/>
    <a:srgbClr val="00FFFF"/>
    <a:srgbClr val="444444"/>
    <a:srgbClr val="B1953A"/>
    <a:srgbClr val="E7E6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90166" autoAdjust="0"/>
  </p:normalViewPr>
  <p:slideViewPr>
    <p:cSldViewPr snapToGrid="0">
      <p:cViewPr>
        <p:scale>
          <a:sx n="82" d="100"/>
          <a:sy n="82" d="100"/>
        </p:scale>
        <p:origin x="1406" y="6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6803F-40F5-437E-BE1A-AAEA2518AA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26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3/28/2025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3/28/2025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3/28/2025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0.png"/><Relationship Id="rId4" Type="http://schemas.openxmlformats.org/officeDocument/2006/relationships/image" Target="../media/image99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1.png"/><Relationship Id="rId18" Type="http://schemas.openxmlformats.org/officeDocument/2006/relationships/image" Target="../media/image136.png"/><Relationship Id="rId26" Type="http://schemas.openxmlformats.org/officeDocument/2006/relationships/image" Target="../media/image145.png"/><Relationship Id="rId3" Type="http://schemas.openxmlformats.org/officeDocument/2006/relationships/image" Target="../media/image105.png"/><Relationship Id="rId21" Type="http://schemas.openxmlformats.org/officeDocument/2006/relationships/image" Target="../media/image139.png"/><Relationship Id="rId7" Type="http://schemas.openxmlformats.org/officeDocument/2006/relationships/image" Target="../media/image124.png"/><Relationship Id="rId12" Type="http://schemas.openxmlformats.org/officeDocument/2006/relationships/image" Target="../media/image130.png"/><Relationship Id="rId17" Type="http://schemas.openxmlformats.org/officeDocument/2006/relationships/image" Target="../media/image135.png"/><Relationship Id="rId25" Type="http://schemas.openxmlformats.org/officeDocument/2006/relationships/image" Target="../media/image144.png"/><Relationship Id="rId2" Type="http://schemas.openxmlformats.org/officeDocument/2006/relationships/image" Target="../media/image102.png"/><Relationship Id="rId16" Type="http://schemas.openxmlformats.org/officeDocument/2006/relationships/image" Target="../media/image134.png"/><Relationship Id="rId20" Type="http://schemas.openxmlformats.org/officeDocument/2006/relationships/image" Target="../media/image138.png"/><Relationship Id="rId29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29.png"/><Relationship Id="rId24" Type="http://schemas.openxmlformats.org/officeDocument/2006/relationships/image" Target="../media/image143.png"/><Relationship Id="rId5" Type="http://schemas.openxmlformats.org/officeDocument/2006/relationships/image" Target="../media/image112.png"/><Relationship Id="rId15" Type="http://schemas.openxmlformats.org/officeDocument/2006/relationships/image" Target="../media/image133.png"/><Relationship Id="rId23" Type="http://schemas.openxmlformats.org/officeDocument/2006/relationships/image" Target="../media/image142.png"/><Relationship Id="rId28" Type="http://schemas.openxmlformats.org/officeDocument/2006/relationships/image" Target="../media/image147.png"/><Relationship Id="rId10" Type="http://schemas.openxmlformats.org/officeDocument/2006/relationships/image" Target="../media/image128.png"/><Relationship Id="rId19" Type="http://schemas.openxmlformats.org/officeDocument/2006/relationships/image" Target="../media/image137.png"/><Relationship Id="rId4" Type="http://schemas.openxmlformats.org/officeDocument/2006/relationships/image" Target="../media/image108.png"/><Relationship Id="rId9" Type="http://schemas.openxmlformats.org/officeDocument/2006/relationships/image" Target="../media/image126.png"/><Relationship Id="rId14" Type="http://schemas.openxmlformats.org/officeDocument/2006/relationships/image" Target="../media/image132.png"/><Relationship Id="rId22" Type="http://schemas.openxmlformats.org/officeDocument/2006/relationships/image" Target="../media/image141.png"/><Relationship Id="rId27" Type="http://schemas.openxmlformats.org/officeDocument/2006/relationships/image" Target="../media/image1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3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0.png"/><Relationship Id="rId2" Type="http://schemas.openxmlformats.org/officeDocument/2006/relationships/image" Target="../media/image14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8.png"/><Relationship Id="rId2" Type="http://schemas.openxmlformats.org/officeDocument/2006/relationships/image" Target="../media/image1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4" Type="http://schemas.openxmlformats.org/officeDocument/2006/relationships/image" Target="../media/image1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5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1.png"/><Relationship Id="rId4" Type="http://schemas.openxmlformats.org/officeDocument/2006/relationships/image" Target="../media/image1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0.png"/><Relationship Id="rId2" Type="http://schemas.openxmlformats.org/officeDocument/2006/relationships/image" Target="../media/image16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3" Type="http://schemas.openxmlformats.org/officeDocument/2006/relationships/image" Target="../media/image117.png"/><Relationship Id="rId7" Type="http://schemas.openxmlformats.org/officeDocument/2006/relationships/image" Target="../media/image1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5" Type="http://schemas.openxmlformats.org/officeDocument/2006/relationships/image" Target="../media/image501.png"/><Relationship Id="rId4" Type="http://schemas.openxmlformats.org/officeDocument/2006/relationships/image" Target="../media/image118.png"/><Relationship Id="rId9" Type="http://schemas.openxmlformats.org/officeDocument/2006/relationships/image" Target="../media/image1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51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18.png"/><Relationship Id="rId10" Type="http://schemas.openxmlformats.org/officeDocument/2006/relationships/image" Target="../media/image127.png"/><Relationship Id="rId4" Type="http://schemas.openxmlformats.org/officeDocument/2006/relationships/image" Target="../media/image160.png"/><Relationship Id="rId9" Type="http://schemas.openxmlformats.org/officeDocument/2006/relationships/image" Target="../media/image2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160.png"/><Relationship Id="rId7" Type="http://schemas.openxmlformats.org/officeDocument/2006/relationships/image" Target="../media/image123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118.png"/><Relationship Id="rId9" Type="http://schemas.openxmlformats.org/officeDocument/2006/relationships/image" Target="../media/image2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74BE-0883-4AF8-5BC1-5A60CADC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2E8B08-1E80-5F58-574F-304F848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08"/>
            <a:ext cx="5026269" cy="6110936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CMSC 28100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Introduction to </a:t>
            </a:r>
            <a:r>
              <a:rPr lang="en-US" sz="4400" b="1" dirty="0">
                <a:solidFill>
                  <a:schemeClr val="accent1"/>
                </a:solidFill>
              </a:rPr>
              <a:t>Complexity Theory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Spring 2025</a:t>
            </a:r>
            <a:br>
              <a:rPr lang="en-US" sz="2800" dirty="0"/>
            </a:br>
            <a:r>
              <a:rPr lang="en-US" sz="2800" dirty="0"/>
              <a:t>Instructor: William Hoza</a:t>
            </a:r>
            <a:endParaRPr lang="en-US" dirty="0"/>
          </a:p>
        </p:txBody>
      </p:sp>
      <p:pic>
        <p:nvPicPr>
          <p:cNvPr id="8" name="Picture 7" descr="A needle in the hay&#10;&#10;Description automatically generated">
            <a:extLst>
              <a:ext uri="{FF2B5EF4-FFF2-40B4-BE49-F238E27FC236}">
                <a16:creationId xmlns:a16="http://schemas.microsoft.com/office/drawing/2014/main" id="{C752F985-F027-2A8E-D558-A5BCB99D1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6734783" y="1303505"/>
            <a:ext cx="4085617" cy="40856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8357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4106637-CDDD-D22F-A0CA-3494AE7927E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Simulating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tapes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tape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4106637-CDDD-D22F-A0CA-3494AE7927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5391C4-4B76-96EE-0EA3-6F60FCA177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reject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,⊔,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dirty="0"/>
                  <a:t> be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-tape Turing machine that decides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will define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-tape Turing machine</a:t>
                </a:r>
                <a:br>
                  <a:rPr lang="en-US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accept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reject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⊔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br>
                  <a:rPr lang="en-US" dirty="0"/>
                </a:br>
                <a:r>
                  <a:rPr lang="en-US" dirty="0"/>
                  <a:t>that also decides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5391C4-4B76-96EE-0EA3-6F60FCA177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C1E703-FCFF-4331-6301-33989039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242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282904F-5D29-D4D7-C6E5-347706E4F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569E6AF-2592-F7E0-2E0F-5D8EA4FF16E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Simulating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tapes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tape: Alphabet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569E6AF-2592-F7E0-2E0F-5D8EA4FF16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223FEC-3A86-38F0-C242-33F5944B6D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945" y="1614948"/>
                <a:ext cx="11735912" cy="5080820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̲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</m:oMath>
                </a14:m>
                <a:r>
                  <a:rPr lang="en-US" dirty="0"/>
                  <a:t>, i.e., two disjoint copies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Interpretation: An underline indicates the presence of a </a:t>
                </a:r>
                <a:r>
                  <a:rPr lang="en-US" dirty="0">
                    <a:solidFill>
                      <a:schemeClr val="accent1"/>
                    </a:solidFill>
                  </a:rPr>
                  <a:t>simulated head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New alphabet: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/>
                          </m:mr>
                          <m:mr>
                            <m:e/>
                          </m:mr>
                          <m:mr>
                            <m:e/>
                          </m:mr>
                        </m: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 :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Interpretation: One symbol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is one “simulated column”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Technicality: Encode input over the alphabet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/>
                          </m:mr>
                          <m:mr>
                            <m:e/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/>
                                <m:e/>
                              </m:eqArr>
                            </m:e>
                          </m:mr>
                        </m: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,              </m:t>
                        </m:r>
                      </m:e>
                    </m:d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223FEC-3A86-38F0-C242-33F5944B6D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945" y="1614948"/>
                <a:ext cx="11735912" cy="5080820"/>
              </a:xfrm>
              <a:blipFill>
                <a:blip r:embed="rId3"/>
                <a:stretch>
                  <a:fillRect l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E158D-DE61-8D0C-8C81-2F43923E0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F778FBA-A61C-D7CA-4757-B610888AA5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4692116"/>
                  </p:ext>
                </p:extLst>
              </p:nvPr>
            </p:nvGraphicFramePr>
            <p:xfrm>
              <a:off x="4891315" y="3080708"/>
              <a:ext cx="703942" cy="111252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703942">
                      <a:extLst>
                        <a:ext uri="{9D8B030D-6E8A-4147-A177-3AD203B41FA5}">
                          <a16:colId xmlns:a16="http://schemas.microsoft.com/office/drawing/2014/main" val="20564968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275720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8518178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5470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F778FBA-A61C-D7CA-4757-B610888AA5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4692116"/>
                  </p:ext>
                </p:extLst>
              </p:nvPr>
            </p:nvGraphicFramePr>
            <p:xfrm>
              <a:off x="4891315" y="3080708"/>
              <a:ext cx="703942" cy="111252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703942">
                      <a:extLst>
                        <a:ext uri="{9D8B030D-6E8A-4147-A177-3AD203B41FA5}">
                          <a16:colId xmlns:a16="http://schemas.microsoft.com/office/drawing/2014/main" val="20564968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862" t="-1639" r="-1724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75720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862" t="-101639" r="-1724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18178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62" t="-201639" r="-1724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4707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E81AD61-2E5A-7094-6166-A7C447878B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3590582"/>
                  </p:ext>
                </p:extLst>
              </p:nvPr>
            </p:nvGraphicFramePr>
            <p:xfrm>
              <a:off x="7421540" y="5007484"/>
              <a:ext cx="703942" cy="148336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703942">
                      <a:extLst>
                        <a:ext uri="{9D8B030D-6E8A-4147-A177-3AD203B41FA5}">
                          <a16:colId xmlns:a16="http://schemas.microsoft.com/office/drawing/2014/main" val="20564968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275720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⊔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873249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8518178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⊔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5470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E81AD61-2E5A-7094-6166-A7C447878B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3590582"/>
                  </p:ext>
                </p:extLst>
              </p:nvPr>
            </p:nvGraphicFramePr>
            <p:xfrm>
              <a:off x="7421540" y="5007484"/>
              <a:ext cx="703942" cy="148336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703942">
                      <a:extLst>
                        <a:ext uri="{9D8B030D-6E8A-4147-A177-3AD203B41FA5}">
                          <a16:colId xmlns:a16="http://schemas.microsoft.com/office/drawing/2014/main" val="20564968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l="-862" t="-1639" r="-2586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75720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862" t="-101639" r="-2586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73249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862" t="-201639" r="-2586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18178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862" t="-301639" r="-2586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4707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0A27EA8A-62E3-0156-A657-17D3B129CC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0394928"/>
                  </p:ext>
                </p:extLst>
              </p:nvPr>
            </p:nvGraphicFramePr>
            <p:xfrm>
              <a:off x="8411028" y="5007484"/>
              <a:ext cx="703942" cy="148336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703942">
                      <a:extLst>
                        <a:ext uri="{9D8B030D-6E8A-4147-A177-3AD203B41FA5}">
                          <a16:colId xmlns:a16="http://schemas.microsoft.com/office/drawing/2014/main" val="20564968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275720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⊔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873249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8518178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⊔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5470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0A27EA8A-62E3-0156-A657-17D3B129CC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0394928"/>
                  </p:ext>
                </p:extLst>
              </p:nvPr>
            </p:nvGraphicFramePr>
            <p:xfrm>
              <a:off x="8411028" y="5007484"/>
              <a:ext cx="703942" cy="148336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703942">
                      <a:extLst>
                        <a:ext uri="{9D8B030D-6E8A-4147-A177-3AD203B41FA5}">
                          <a16:colId xmlns:a16="http://schemas.microsoft.com/office/drawing/2014/main" val="20564968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855" t="-1639" r="-1709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75720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6"/>
                          <a:stretch>
                            <a:fillRect l="-855" t="-101639" r="-1709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73249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6"/>
                          <a:stretch>
                            <a:fillRect l="-855" t="-201639" r="-1709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18178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855" t="-301639" r="-1709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4707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5261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171F3-7D78-B106-8226-12AEF220D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78CEBE8-14E2-580C-767D-E6A5947508B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Simulating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tapes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tape: States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78CEBE8-14E2-580C-767D-E6A5947508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1D39E-9D2D-535A-187D-E334C09A7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4A9A4DA-817A-60A7-06F8-E979D4B6635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2948681"/>
                  </p:ext>
                </p:extLst>
              </p:nvPr>
            </p:nvGraphicFramePr>
            <p:xfrm>
              <a:off x="2285898" y="5139617"/>
              <a:ext cx="1720898" cy="1371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706008">
                      <a:extLst>
                        <a:ext uri="{9D8B030D-6E8A-4147-A177-3AD203B41FA5}">
                          <a16:colId xmlns:a16="http://schemas.microsoft.com/office/drawing/2014/main" val="205649681"/>
                        </a:ext>
                      </a:extLst>
                    </a:gridCol>
                    <a:gridCol w="1014890">
                      <a:extLst>
                        <a:ext uri="{9D8B030D-6E8A-4147-A177-3AD203B41FA5}">
                          <a16:colId xmlns:a16="http://schemas.microsoft.com/office/drawing/2014/main" val="13292901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400" b="0" smtClean="0">
                                    <a:solidFill>
                                      <a:schemeClr val="accent1"/>
                                    </a:solidFill>
                                  </a:rPr>
                                  <m:t>R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68113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0, 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 b="0" smtClean="0">
                                        <a:solidFill>
                                          <a:schemeClr val="accent1"/>
                                        </a:solidFill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275720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lit/>
                                  </m:rPr>
                                  <a:rPr lang="en-US" sz="2400" b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#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⊔,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 b="0" smtClean="0">
                                        <a:solidFill>
                                          <a:schemeClr val="accent1"/>
                                        </a:solidFill>
                                      </a:rPr>
                                      <m:t>L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996053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4A9A4DA-817A-60A7-06F8-E979D4B6635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2948681"/>
                  </p:ext>
                </p:extLst>
              </p:nvPr>
            </p:nvGraphicFramePr>
            <p:xfrm>
              <a:off x="2285898" y="5139617"/>
              <a:ext cx="1720898" cy="1371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706008">
                      <a:extLst>
                        <a:ext uri="{9D8B030D-6E8A-4147-A177-3AD203B41FA5}">
                          <a16:colId xmlns:a16="http://schemas.microsoft.com/office/drawing/2014/main" val="205649681"/>
                        </a:ext>
                      </a:extLst>
                    </a:gridCol>
                    <a:gridCol w="1014890">
                      <a:extLst>
                        <a:ext uri="{9D8B030D-6E8A-4147-A177-3AD203B41FA5}">
                          <a16:colId xmlns:a16="http://schemas.microsoft.com/office/drawing/2014/main" val="132929018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55" t="-1333" r="-144444" b="-2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659" t="-1333" r="-1198" b="-2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811381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855" t="-100000" r="-144444" b="-10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70659" t="-100000" r="-1198" b="-101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757208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55" t="-202667" r="-144444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659" t="-202667" r="-1198" b="-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9605318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A538F74-237F-46C4-8A18-B5183F7A1E23}"/>
              </a:ext>
            </a:extLst>
          </p:cNvPr>
          <p:cNvCxnSpPr>
            <a:cxnSpLocks/>
          </p:cNvCxnSpPr>
          <p:nvPr/>
        </p:nvCxnSpPr>
        <p:spPr>
          <a:xfrm>
            <a:off x="0" y="1992172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7B6847-74C1-E4D7-BEEB-DC134E376C6F}"/>
              </a:ext>
            </a:extLst>
          </p:cNvPr>
          <p:cNvCxnSpPr>
            <a:cxnSpLocks/>
          </p:cNvCxnSpPr>
          <p:nvPr/>
        </p:nvCxnSpPr>
        <p:spPr>
          <a:xfrm>
            <a:off x="7187610" y="1992172"/>
            <a:ext cx="0" cy="17910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A4FB5C-025A-D199-65D4-E3CFB627E165}"/>
              </a:ext>
            </a:extLst>
          </p:cNvPr>
          <p:cNvCxnSpPr>
            <a:cxnSpLocks/>
          </p:cNvCxnSpPr>
          <p:nvPr/>
        </p:nvCxnSpPr>
        <p:spPr>
          <a:xfrm>
            <a:off x="8165805" y="1992172"/>
            <a:ext cx="0" cy="17910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2DB932-06A1-722B-2997-B20C7C3C96B4}"/>
              </a:ext>
            </a:extLst>
          </p:cNvPr>
          <p:cNvCxnSpPr>
            <a:cxnSpLocks/>
          </p:cNvCxnSpPr>
          <p:nvPr/>
        </p:nvCxnSpPr>
        <p:spPr>
          <a:xfrm>
            <a:off x="9122735" y="1992172"/>
            <a:ext cx="0" cy="17910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721EA6-5B42-7740-F0C5-F64F3848133B}"/>
              </a:ext>
            </a:extLst>
          </p:cNvPr>
          <p:cNvCxnSpPr>
            <a:cxnSpLocks/>
          </p:cNvCxnSpPr>
          <p:nvPr/>
        </p:nvCxnSpPr>
        <p:spPr>
          <a:xfrm>
            <a:off x="10090298" y="1970907"/>
            <a:ext cx="0" cy="18123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07C748F-434E-4553-9F64-C1B542FBC042}"/>
              </a:ext>
            </a:extLst>
          </p:cNvPr>
          <p:cNvCxnSpPr>
            <a:cxnSpLocks/>
          </p:cNvCxnSpPr>
          <p:nvPr/>
        </p:nvCxnSpPr>
        <p:spPr>
          <a:xfrm>
            <a:off x="11100391" y="1970907"/>
            <a:ext cx="0" cy="18123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96EF1C4-AE77-B938-CF03-B4F06DBB0738}"/>
              </a:ext>
            </a:extLst>
          </p:cNvPr>
          <p:cNvCxnSpPr>
            <a:cxnSpLocks/>
          </p:cNvCxnSpPr>
          <p:nvPr/>
        </p:nvCxnSpPr>
        <p:spPr>
          <a:xfrm>
            <a:off x="12046688" y="1992172"/>
            <a:ext cx="0" cy="17910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0">
            <a:extLst>
              <a:ext uri="{FF2B5EF4-FFF2-40B4-BE49-F238E27FC236}">
                <a16:creationId xmlns:a16="http://schemas.microsoft.com/office/drawing/2014/main" id="{28CADEE1-3E37-5A37-DC0C-3CEAC57C2998}"/>
              </a:ext>
            </a:extLst>
          </p:cNvPr>
          <p:cNvSpPr txBox="1"/>
          <p:nvPr/>
        </p:nvSpPr>
        <p:spPr>
          <a:xfrm>
            <a:off x="7432162" y="2183620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  <a:endParaRPr lang="en-US" dirty="0"/>
          </a:p>
        </p:txBody>
      </p:sp>
      <p:sp>
        <p:nvSpPr>
          <p:cNvPr id="16" name="B1">
            <a:extLst>
              <a:ext uri="{FF2B5EF4-FFF2-40B4-BE49-F238E27FC236}">
                <a16:creationId xmlns:a16="http://schemas.microsoft.com/office/drawing/2014/main" id="{C3C95AD9-82B3-53E4-D0AD-CD9A9C8284AD}"/>
              </a:ext>
            </a:extLst>
          </p:cNvPr>
          <p:cNvSpPr txBox="1"/>
          <p:nvPr/>
        </p:nvSpPr>
        <p:spPr>
          <a:xfrm>
            <a:off x="8378458" y="2183621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  <a:endParaRPr lang="en-US" dirty="0"/>
          </a:p>
        </p:txBody>
      </p:sp>
      <p:sp>
        <p:nvSpPr>
          <p:cNvPr id="17" name="C1">
            <a:extLst>
              <a:ext uri="{FF2B5EF4-FFF2-40B4-BE49-F238E27FC236}">
                <a16:creationId xmlns:a16="http://schemas.microsoft.com/office/drawing/2014/main" id="{3DB7B1F3-6B16-98A9-9880-97F33078F2B7}"/>
              </a:ext>
            </a:extLst>
          </p:cNvPr>
          <p:cNvSpPr txBox="1"/>
          <p:nvPr/>
        </p:nvSpPr>
        <p:spPr>
          <a:xfrm>
            <a:off x="9367285" y="2208257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0</a:t>
            </a:r>
            <a:endParaRPr lang="en-US" dirty="0"/>
          </a:p>
        </p:txBody>
      </p:sp>
      <p:cxnSp>
        <p:nvCxnSpPr>
          <p:cNvPr id="19" name="!!b">
            <a:extLst>
              <a:ext uri="{FF2B5EF4-FFF2-40B4-BE49-F238E27FC236}">
                <a16:creationId xmlns:a16="http://schemas.microsoft.com/office/drawing/2014/main" id="{82F84009-8F82-B72A-1CF8-BBAB7DC14D56}"/>
              </a:ext>
            </a:extLst>
          </p:cNvPr>
          <p:cNvCxnSpPr>
            <a:cxnSpLocks/>
          </p:cNvCxnSpPr>
          <p:nvPr/>
        </p:nvCxnSpPr>
        <p:spPr>
          <a:xfrm>
            <a:off x="0" y="3783216"/>
            <a:ext cx="1219400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A9131CF-AEB2-17FA-3F56-B902106C8483}"/>
              </a:ext>
            </a:extLst>
          </p:cNvPr>
          <p:cNvSpPr/>
          <p:nvPr/>
        </p:nvSpPr>
        <p:spPr>
          <a:xfrm>
            <a:off x="8502468" y="3482041"/>
            <a:ext cx="237484" cy="207872"/>
          </a:xfrm>
          <a:prstGeom prst="triangle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A0">
                <a:extLst>
                  <a:ext uri="{FF2B5EF4-FFF2-40B4-BE49-F238E27FC236}">
                    <a16:creationId xmlns:a16="http://schemas.microsoft.com/office/drawing/2014/main" id="{0A4398D5-E89A-E717-E387-D8772A5322C0}"/>
                  </a:ext>
                </a:extLst>
              </p:cNvPr>
              <p:cNvSpPr txBox="1"/>
              <p:nvPr/>
            </p:nvSpPr>
            <p:spPr>
              <a:xfrm>
                <a:off x="10392652" y="2183619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A0">
                <a:extLst>
                  <a:ext uri="{FF2B5EF4-FFF2-40B4-BE49-F238E27FC236}">
                    <a16:creationId xmlns:a16="http://schemas.microsoft.com/office/drawing/2014/main" id="{0A4398D5-E89A-E717-E387-D8772A532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2652" y="2183619"/>
                <a:ext cx="53162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A0">
                <a:extLst>
                  <a:ext uri="{FF2B5EF4-FFF2-40B4-BE49-F238E27FC236}">
                    <a16:creationId xmlns:a16="http://schemas.microsoft.com/office/drawing/2014/main" id="{87D70258-FF28-76F0-240E-F36A21BEC087}"/>
                  </a:ext>
                </a:extLst>
              </p:cNvPr>
              <p:cNvSpPr txBox="1"/>
              <p:nvPr/>
            </p:nvSpPr>
            <p:spPr>
              <a:xfrm>
                <a:off x="11338948" y="2195274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A0">
                <a:extLst>
                  <a:ext uri="{FF2B5EF4-FFF2-40B4-BE49-F238E27FC236}">
                    <a16:creationId xmlns:a16="http://schemas.microsoft.com/office/drawing/2014/main" id="{87D70258-FF28-76F0-240E-F36A21BEC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8948" y="2195274"/>
                <a:ext cx="53162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0">
            <a:extLst>
              <a:ext uri="{FF2B5EF4-FFF2-40B4-BE49-F238E27FC236}">
                <a16:creationId xmlns:a16="http://schemas.microsoft.com/office/drawing/2014/main" id="{A03D4732-683A-D882-4597-4402DBA0D065}"/>
              </a:ext>
            </a:extLst>
          </p:cNvPr>
          <p:cNvSpPr txBox="1"/>
          <p:nvPr/>
        </p:nvSpPr>
        <p:spPr>
          <a:xfrm>
            <a:off x="7425307" y="2996359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0</a:t>
            </a:r>
          </a:p>
        </p:txBody>
      </p:sp>
      <p:sp>
        <p:nvSpPr>
          <p:cNvPr id="25" name="A0">
            <a:extLst>
              <a:ext uri="{FF2B5EF4-FFF2-40B4-BE49-F238E27FC236}">
                <a16:creationId xmlns:a16="http://schemas.microsoft.com/office/drawing/2014/main" id="{322EA72C-29C5-7B4A-19EC-712DEA13E98C}"/>
              </a:ext>
            </a:extLst>
          </p:cNvPr>
          <p:cNvSpPr txBox="1"/>
          <p:nvPr/>
        </p:nvSpPr>
        <p:spPr>
          <a:xfrm>
            <a:off x="8371603" y="2980453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#</a:t>
            </a:r>
          </a:p>
        </p:txBody>
      </p:sp>
      <p:sp>
        <p:nvSpPr>
          <p:cNvPr id="26" name="A0">
            <a:extLst>
              <a:ext uri="{FF2B5EF4-FFF2-40B4-BE49-F238E27FC236}">
                <a16:creationId xmlns:a16="http://schemas.microsoft.com/office/drawing/2014/main" id="{72CE6375-91E3-D6B7-CBAF-07639741CEC3}"/>
              </a:ext>
            </a:extLst>
          </p:cNvPr>
          <p:cNvSpPr txBox="1"/>
          <p:nvPr/>
        </p:nvSpPr>
        <p:spPr>
          <a:xfrm>
            <a:off x="9353346" y="2985728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27" name="A0">
            <a:extLst>
              <a:ext uri="{FF2B5EF4-FFF2-40B4-BE49-F238E27FC236}">
                <a16:creationId xmlns:a16="http://schemas.microsoft.com/office/drawing/2014/main" id="{13271F9C-B921-0A24-B695-853CFC709828}"/>
              </a:ext>
            </a:extLst>
          </p:cNvPr>
          <p:cNvSpPr txBox="1"/>
          <p:nvPr/>
        </p:nvSpPr>
        <p:spPr>
          <a:xfrm>
            <a:off x="10331540" y="2998384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$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A0">
                <a:extLst>
                  <a:ext uri="{FF2B5EF4-FFF2-40B4-BE49-F238E27FC236}">
                    <a16:creationId xmlns:a16="http://schemas.microsoft.com/office/drawing/2014/main" id="{71D396E3-C749-1B40-2D98-6AF6CDA67C43}"/>
                  </a:ext>
                </a:extLst>
              </p:cNvPr>
              <p:cNvSpPr txBox="1"/>
              <p:nvPr/>
            </p:nvSpPr>
            <p:spPr>
              <a:xfrm>
                <a:off x="11353701" y="2980453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A0">
                <a:extLst>
                  <a:ext uri="{FF2B5EF4-FFF2-40B4-BE49-F238E27FC236}">
                    <a16:creationId xmlns:a16="http://schemas.microsoft.com/office/drawing/2014/main" id="{71D396E3-C749-1B40-2D98-6AF6CDA67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3701" y="2980453"/>
                <a:ext cx="53162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EE4D35F6-7D83-691E-66C1-915D77D8ADD8}"/>
              </a:ext>
            </a:extLst>
          </p:cNvPr>
          <p:cNvSpPr/>
          <p:nvPr/>
        </p:nvSpPr>
        <p:spPr>
          <a:xfrm>
            <a:off x="7586711" y="2689967"/>
            <a:ext cx="222527" cy="194780"/>
          </a:xfrm>
          <a:prstGeom prst="triangle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CD7448D4-AE2D-83B0-BB27-9B954AC990B4}"/>
              </a:ext>
            </a:extLst>
          </p:cNvPr>
          <p:cNvSpPr/>
          <p:nvPr/>
        </p:nvSpPr>
        <p:spPr>
          <a:xfrm>
            <a:off x="6290899" y="3648065"/>
            <a:ext cx="832882" cy="729030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C1">
            <a:extLst>
              <a:ext uri="{FF2B5EF4-FFF2-40B4-BE49-F238E27FC236}">
                <a16:creationId xmlns:a16="http://schemas.microsoft.com/office/drawing/2014/main" id="{38FAF3FD-D99D-D55C-B694-C2E2A1509A63}"/>
              </a:ext>
            </a:extLst>
          </p:cNvPr>
          <p:cNvSpPr txBox="1"/>
          <p:nvPr/>
        </p:nvSpPr>
        <p:spPr>
          <a:xfrm>
            <a:off x="7432162" y="2183619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A0">
                <a:extLst>
                  <a:ext uri="{FF2B5EF4-FFF2-40B4-BE49-F238E27FC236}">
                    <a16:creationId xmlns:a16="http://schemas.microsoft.com/office/drawing/2014/main" id="{F32714E6-00B0-1A38-3E9F-61B86689894E}"/>
                  </a:ext>
                </a:extLst>
              </p:cNvPr>
              <p:cNvSpPr txBox="1"/>
              <p:nvPr/>
            </p:nvSpPr>
            <p:spPr>
              <a:xfrm>
                <a:off x="8421909" y="2973827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A0">
                <a:extLst>
                  <a:ext uri="{FF2B5EF4-FFF2-40B4-BE49-F238E27FC236}">
                    <a16:creationId xmlns:a16="http://schemas.microsoft.com/office/drawing/2014/main" id="{F32714E6-00B0-1A38-3E9F-61B866898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909" y="2973827"/>
                <a:ext cx="53162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A1304DA-ED64-1771-6959-19D231E92B22}"/>
              </a:ext>
            </a:extLst>
          </p:cNvPr>
          <p:cNvCxnSpPr>
            <a:cxnSpLocks/>
          </p:cNvCxnSpPr>
          <p:nvPr/>
        </p:nvCxnSpPr>
        <p:spPr>
          <a:xfrm>
            <a:off x="6207079" y="1970907"/>
            <a:ext cx="0" cy="17910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67306FB-00C2-125B-447B-53678EAA1ADE}"/>
                  </a:ext>
                </a:extLst>
              </p:cNvPr>
              <p:cNvSpPr txBox="1"/>
              <p:nvPr/>
            </p:nvSpPr>
            <p:spPr>
              <a:xfrm>
                <a:off x="761898" y="5207102"/>
                <a:ext cx="152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67306FB-00C2-125B-447B-53678EAA1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98" y="5207102"/>
                <a:ext cx="1524000" cy="369332"/>
              </a:xfrm>
              <a:prstGeom prst="rect">
                <a:avLst/>
              </a:prstGeom>
              <a:blipFill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A6869A-CFE4-9122-A305-35024B50FB61}"/>
                  </a:ext>
                </a:extLst>
              </p:cNvPr>
              <p:cNvSpPr txBox="1"/>
              <p:nvPr/>
            </p:nvSpPr>
            <p:spPr>
              <a:xfrm>
                <a:off x="478362" y="5640751"/>
                <a:ext cx="18075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Head 1 symbol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A6869A-CFE4-9122-A305-35024B50F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62" y="5640751"/>
                <a:ext cx="1807536" cy="369332"/>
              </a:xfrm>
              <a:prstGeom prst="rect">
                <a:avLst/>
              </a:prstGeom>
              <a:blipFill>
                <a:blip r:embed="rId9"/>
                <a:stretch>
                  <a:fillRect l="-269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10A1C9-BAE6-BBCC-AA63-A661D6D08FA5}"/>
                  </a:ext>
                </a:extLst>
              </p:cNvPr>
              <p:cNvSpPr txBox="1"/>
              <p:nvPr/>
            </p:nvSpPr>
            <p:spPr>
              <a:xfrm>
                <a:off x="478362" y="6118557"/>
                <a:ext cx="18075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Head 2 symbol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10A1C9-BAE6-BBCC-AA63-A661D6D08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62" y="6118557"/>
                <a:ext cx="1807536" cy="369332"/>
              </a:xfrm>
              <a:prstGeom prst="rect">
                <a:avLst/>
              </a:prstGeom>
              <a:blipFill>
                <a:blip r:embed="rId10"/>
                <a:stretch>
                  <a:fillRect l="-269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5A74BD4-5E53-A0F5-F204-825404847025}"/>
                  </a:ext>
                </a:extLst>
              </p:cNvPr>
              <p:cNvSpPr txBox="1"/>
              <p:nvPr/>
            </p:nvSpPr>
            <p:spPr>
              <a:xfrm>
                <a:off x="4006796" y="5171604"/>
                <a:ext cx="2769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 Direction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motion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5A74BD4-5E53-A0F5-F204-825404847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796" y="5171604"/>
                <a:ext cx="2769365" cy="369332"/>
              </a:xfrm>
              <a:prstGeom prst="rect">
                <a:avLst/>
              </a:prstGeom>
              <a:blipFill>
                <a:blip r:embed="rId11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5878DE5-4CE5-911F-FF8F-717542D915E5}"/>
                  </a:ext>
                </a:extLst>
              </p:cNvPr>
              <p:cNvSpPr txBox="1"/>
              <p:nvPr/>
            </p:nvSpPr>
            <p:spPr>
              <a:xfrm>
                <a:off x="4006795" y="5634755"/>
                <a:ext cx="2769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 Head 1 instruction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5878DE5-4CE5-911F-FF8F-717542D91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795" y="5634755"/>
                <a:ext cx="2769365" cy="369332"/>
              </a:xfrm>
              <a:prstGeom prst="rect">
                <a:avLst/>
              </a:prstGeom>
              <a:blipFill>
                <a:blip r:embed="rId1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74E3719-9F5B-9FB5-91B3-8DDC657D2EB0}"/>
                  </a:ext>
                </a:extLst>
              </p:cNvPr>
              <p:cNvSpPr txBox="1"/>
              <p:nvPr/>
            </p:nvSpPr>
            <p:spPr>
              <a:xfrm>
                <a:off x="4006795" y="6085299"/>
                <a:ext cx="2769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 Head 2 instruction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74E3719-9F5B-9FB5-91B3-8DDC657D2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795" y="6085299"/>
                <a:ext cx="2769365" cy="369332"/>
              </a:xfrm>
              <a:prstGeom prst="rect">
                <a:avLst/>
              </a:prstGeom>
              <a:blipFill>
                <a:blip r:embed="rId1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ight Brace 39">
            <a:extLst>
              <a:ext uri="{FF2B5EF4-FFF2-40B4-BE49-F238E27FC236}">
                <a16:creationId xmlns:a16="http://schemas.microsoft.com/office/drawing/2014/main" id="{704C7AB6-1801-CAA4-15DA-636381A2AE4A}"/>
              </a:ext>
            </a:extLst>
          </p:cNvPr>
          <p:cNvSpPr/>
          <p:nvPr/>
        </p:nvSpPr>
        <p:spPr>
          <a:xfrm rot="16200000">
            <a:off x="3004581" y="3932269"/>
            <a:ext cx="283533" cy="1720897"/>
          </a:xfrm>
          <a:prstGeom prst="rightBrace">
            <a:avLst>
              <a:gd name="adj1" fmla="val 433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772BF61-27BF-44A2-18B2-58EB9A3D1F15}"/>
                  </a:ext>
                </a:extLst>
              </p:cNvPr>
              <p:cNvSpPr txBox="1"/>
              <p:nvPr/>
            </p:nvSpPr>
            <p:spPr>
              <a:xfrm>
                <a:off x="2384347" y="4152923"/>
                <a:ext cx="1524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State of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772BF61-27BF-44A2-18B2-58EB9A3D1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347" y="4152923"/>
                <a:ext cx="1524000" cy="400110"/>
              </a:xfrm>
              <a:prstGeom prst="rect">
                <a:avLst/>
              </a:prstGeom>
              <a:blipFill>
                <a:blip r:embed="rId1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1D8DA8A-BAD6-9530-67D6-E39CCA7499B4}"/>
              </a:ext>
            </a:extLst>
          </p:cNvPr>
          <p:cNvCxnSpPr>
            <a:cxnSpLocks/>
          </p:cNvCxnSpPr>
          <p:nvPr/>
        </p:nvCxnSpPr>
        <p:spPr>
          <a:xfrm>
            <a:off x="5242352" y="1989225"/>
            <a:ext cx="0" cy="17910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7383676-268E-FB04-CAFA-F09838BF496A}"/>
              </a:ext>
            </a:extLst>
          </p:cNvPr>
          <p:cNvCxnSpPr>
            <a:cxnSpLocks/>
          </p:cNvCxnSpPr>
          <p:nvPr/>
        </p:nvCxnSpPr>
        <p:spPr>
          <a:xfrm>
            <a:off x="4266992" y="1970907"/>
            <a:ext cx="0" cy="17910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B37BD0D-B61C-3723-4F5C-5C30549F8C6F}"/>
              </a:ext>
            </a:extLst>
          </p:cNvPr>
          <p:cNvCxnSpPr>
            <a:cxnSpLocks/>
          </p:cNvCxnSpPr>
          <p:nvPr/>
        </p:nvCxnSpPr>
        <p:spPr>
          <a:xfrm>
            <a:off x="3276392" y="1989225"/>
            <a:ext cx="0" cy="17910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73B9372-5520-F5B2-8047-61AE5046C612}"/>
              </a:ext>
            </a:extLst>
          </p:cNvPr>
          <p:cNvCxnSpPr>
            <a:cxnSpLocks/>
          </p:cNvCxnSpPr>
          <p:nvPr/>
        </p:nvCxnSpPr>
        <p:spPr>
          <a:xfrm>
            <a:off x="2262669" y="1970907"/>
            <a:ext cx="0" cy="17910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680C50C-FF99-64D5-D306-1F27B0F02BC4}"/>
              </a:ext>
            </a:extLst>
          </p:cNvPr>
          <p:cNvCxnSpPr>
            <a:cxnSpLocks/>
          </p:cNvCxnSpPr>
          <p:nvPr/>
        </p:nvCxnSpPr>
        <p:spPr>
          <a:xfrm>
            <a:off x="1211372" y="1970907"/>
            <a:ext cx="0" cy="17910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6DE49F2-7A7D-FB0F-D562-4F8215CB7D0B}"/>
              </a:ext>
            </a:extLst>
          </p:cNvPr>
          <p:cNvCxnSpPr>
            <a:cxnSpLocks/>
          </p:cNvCxnSpPr>
          <p:nvPr/>
        </p:nvCxnSpPr>
        <p:spPr>
          <a:xfrm>
            <a:off x="170445" y="1970907"/>
            <a:ext cx="0" cy="17910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A0">
                <a:extLst>
                  <a:ext uri="{FF2B5EF4-FFF2-40B4-BE49-F238E27FC236}">
                    <a16:creationId xmlns:a16="http://schemas.microsoft.com/office/drawing/2014/main" id="{C99DDDE0-E440-8813-F9BE-E06CBBFD3AEA}"/>
                  </a:ext>
                </a:extLst>
              </p:cNvPr>
              <p:cNvSpPr txBox="1"/>
              <p:nvPr/>
            </p:nvSpPr>
            <p:spPr>
              <a:xfrm>
                <a:off x="5565699" y="2598010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⊔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5" name="A0">
                <a:extLst>
                  <a:ext uri="{FF2B5EF4-FFF2-40B4-BE49-F238E27FC236}">
                    <a16:creationId xmlns:a16="http://schemas.microsoft.com/office/drawing/2014/main" id="{C99DDDE0-E440-8813-F9BE-E06CBBFD3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699" y="2598010"/>
                <a:ext cx="531627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A0">
                <a:extLst>
                  <a:ext uri="{FF2B5EF4-FFF2-40B4-BE49-F238E27FC236}">
                    <a16:creationId xmlns:a16="http://schemas.microsoft.com/office/drawing/2014/main" id="{FC70D4E8-F908-0C93-A578-CCB10E3E4142}"/>
                  </a:ext>
                </a:extLst>
              </p:cNvPr>
              <p:cNvSpPr txBox="1"/>
              <p:nvPr/>
            </p:nvSpPr>
            <p:spPr>
              <a:xfrm>
                <a:off x="4582355" y="2604563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⊔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6" name="A0">
                <a:extLst>
                  <a:ext uri="{FF2B5EF4-FFF2-40B4-BE49-F238E27FC236}">
                    <a16:creationId xmlns:a16="http://schemas.microsoft.com/office/drawing/2014/main" id="{FC70D4E8-F908-0C93-A578-CCB10E3E4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355" y="2604563"/>
                <a:ext cx="531627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A0">
                <a:extLst>
                  <a:ext uri="{FF2B5EF4-FFF2-40B4-BE49-F238E27FC236}">
                    <a16:creationId xmlns:a16="http://schemas.microsoft.com/office/drawing/2014/main" id="{218CD7B1-F1C1-3082-4757-71A143B3BE0E}"/>
                  </a:ext>
                </a:extLst>
              </p:cNvPr>
              <p:cNvSpPr txBox="1"/>
              <p:nvPr/>
            </p:nvSpPr>
            <p:spPr>
              <a:xfrm>
                <a:off x="3606974" y="2597937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⊔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7" name="A0">
                <a:extLst>
                  <a:ext uri="{FF2B5EF4-FFF2-40B4-BE49-F238E27FC236}">
                    <a16:creationId xmlns:a16="http://schemas.microsoft.com/office/drawing/2014/main" id="{218CD7B1-F1C1-3082-4757-71A143B3B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974" y="2597937"/>
                <a:ext cx="531627" cy="5847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A0">
                <a:extLst>
                  <a:ext uri="{FF2B5EF4-FFF2-40B4-BE49-F238E27FC236}">
                    <a16:creationId xmlns:a16="http://schemas.microsoft.com/office/drawing/2014/main" id="{E56D34AA-35B3-38F6-3511-1C4978D765B8}"/>
                  </a:ext>
                </a:extLst>
              </p:cNvPr>
              <p:cNvSpPr txBox="1"/>
              <p:nvPr/>
            </p:nvSpPr>
            <p:spPr>
              <a:xfrm>
                <a:off x="2586250" y="2597937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⊔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8" name="A0">
                <a:extLst>
                  <a:ext uri="{FF2B5EF4-FFF2-40B4-BE49-F238E27FC236}">
                    <a16:creationId xmlns:a16="http://schemas.microsoft.com/office/drawing/2014/main" id="{E56D34AA-35B3-38F6-3511-1C4978D76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250" y="2597937"/>
                <a:ext cx="531627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A0">
                <a:extLst>
                  <a:ext uri="{FF2B5EF4-FFF2-40B4-BE49-F238E27FC236}">
                    <a16:creationId xmlns:a16="http://schemas.microsoft.com/office/drawing/2014/main" id="{4187C5B1-E5C7-C763-D0DC-6E2A9F360D8A}"/>
                  </a:ext>
                </a:extLst>
              </p:cNvPr>
              <p:cNvSpPr txBox="1"/>
              <p:nvPr/>
            </p:nvSpPr>
            <p:spPr>
              <a:xfrm>
                <a:off x="1572260" y="2605857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⊔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9" name="A0">
                <a:extLst>
                  <a:ext uri="{FF2B5EF4-FFF2-40B4-BE49-F238E27FC236}">
                    <a16:creationId xmlns:a16="http://schemas.microsoft.com/office/drawing/2014/main" id="{4187C5B1-E5C7-C763-D0DC-6E2A9F360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260" y="2605857"/>
                <a:ext cx="531627" cy="5847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A0">
                <a:extLst>
                  <a:ext uri="{FF2B5EF4-FFF2-40B4-BE49-F238E27FC236}">
                    <a16:creationId xmlns:a16="http://schemas.microsoft.com/office/drawing/2014/main" id="{F0F00CA0-F141-B6BA-0EDF-275711006F98}"/>
                  </a:ext>
                </a:extLst>
              </p:cNvPr>
              <p:cNvSpPr txBox="1"/>
              <p:nvPr/>
            </p:nvSpPr>
            <p:spPr>
              <a:xfrm>
                <a:off x="520762" y="2597937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⊔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0" name="A0">
                <a:extLst>
                  <a:ext uri="{FF2B5EF4-FFF2-40B4-BE49-F238E27FC236}">
                    <a16:creationId xmlns:a16="http://schemas.microsoft.com/office/drawing/2014/main" id="{F0F00CA0-F141-B6BA-0EDF-275711006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62" y="2597937"/>
                <a:ext cx="531627" cy="58477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1" name="Table 60">
                <a:extLst>
                  <a:ext uri="{FF2B5EF4-FFF2-40B4-BE49-F238E27FC236}">
                    <a16:creationId xmlns:a16="http://schemas.microsoft.com/office/drawing/2014/main" id="{DE208477-31FC-AB42-D3E1-863F591F4E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3628349"/>
                  </p:ext>
                </p:extLst>
              </p:nvPr>
            </p:nvGraphicFramePr>
            <p:xfrm>
              <a:off x="2290433" y="5138841"/>
              <a:ext cx="1720898" cy="1371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706009">
                      <a:extLst>
                        <a:ext uri="{9D8B030D-6E8A-4147-A177-3AD203B41FA5}">
                          <a16:colId xmlns:a16="http://schemas.microsoft.com/office/drawing/2014/main" val="205649681"/>
                        </a:ext>
                      </a:extLst>
                    </a:gridCol>
                    <a:gridCol w="1014889">
                      <a:extLst>
                        <a:ext uri="{9D8B030D-6E8A-4147-A177-3AD203B41FA5}">
                          <a16:colId xmlns:a16="http://schemas.microsoft.com/office/drawing/2014/main" val="13292901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400" b="0" smtClean="0">
                                    <a:solidFill>
                                      <a:schemeClr val="accent1"/>
                                    </a:solidFill>
                                  </a:rPr>
                                  <m:t>R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68113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275720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lit/>
                                  </m:rPr>
                                  <a:rPr lang="en-US" sz="2400" b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#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⊔,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 b="0" smtClean="0">
                                        <a:solidFill>
                                          <a:schemeClr val="accent1"/>
                                        </a:solidFill>
                                      </a:rPr>
                                      <m:t>L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996053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1" name="Table 60">
                <a:extLst>
                  <a:ext uri="{FF2B5EF4-FFF2-40B4-BE49-F238E27FC236}">
                    <a16:creationId xmlns:a16="http://schemas.microsoft.com/office/drawing/2014/main" id="{DE208477-31FC-AB42-D3E1-863F591F4E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3628349"/>
                  </p:ext>
                </p:extLst>
              </p:nvPr>
            </p:nvGraphicFramePr>
            <p:xfrm>
              <a:off x="2290433" y="5138841"/>
              <a:ext cx="1720898" cy="1371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706009">
                      <a:extLst>
                        <a:ext uri="{9D8B030D-6E8A-4147-A177-3AD203B41FA5}">
                          <a16:colId xmlns:a16="http://schemas.microsoft.com/office/drawing/2014/main" val="205649681"/>
                        </a:ext>
                      </a:extLst>
                    </a:gridCol>
                    <a:gridCol w="1014889">
                      <a:extLst>
                        <a:ext uri="{9D8B030D-6E8A-4147-A177-3AD203B41FA5}">
                          <a16:colId xmlns:a16="http://schemas.microsoft.com/office/drawing/2014/main" val="132929018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1"/>
                          <a:stretch>
                            <a:fillRect l="-855" t="-1333" r="-144444" b="-205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1"/>
                          <a:stretch>
                            <a:fillRect l="-70659" t="-1333" r="-1198" b="-205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811381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1"/>
                          <a:stretch>
                            <a:fillRect l="-855" t="-100000" r="-144444" b="-10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1"/>
                          <a:stretch>
                            <a:fillRect l="-70659" t="-100000" r="-1198" b="-10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757208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1"/>
                          <a:stretch>
                            <a:fillRect l="-855" t="-202667" r="-144444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1"/>
                          <a:stretch>
                            <a:fillRect l="-70659" t="-202667" r="-1198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960531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2" name="Table 61">
                <a:extLst>
                  <a:ext uri="{FF2B5EF4-FFF2-40B4-BE49-F238E27FC236}">
                    <a16:creationId xmlns:a16="http://schemas.microsoft.com/office/drawing/2014/main" id="{1AD71623-ED0B-C524-EA9C-D4BB86BD0E6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1196780"/>
                  </p:ext>
                </p:extLst>
              </p:nvPr>
            </p:nvGraphicFramePr>
            <p:xfrm>
              <a:off x="2290433" y="5138841"/>
              <a:ext cx="1720898" cy="1371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706009">
                      <a:extLst>
                        <a:ext uri="{9D8B030D-6E8A-4147-A177-3AD203B41FA5}">
                          <a16:colId xmlns:a16="http://schemas.microsoft.com/office/drawing/2014/main" val="205649681"/>
                        </a:ext>
                      </a:extLst>
                    </a:gridCol>
                    <a:gridCol w="1014889">
                      <a:extLst>
                        <a:ext uri="{9D8B030D-6E8A-4147-A177-3AD203B41FA5}">
                          <a16:colId xmlns:a16="http://schemas.microsoft.com/office/drawing/2014/main" val="13292901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400" b="0" smtClean="0">
                                    <a:solidFill>
                                      <a:schemeClr val="accent1"/>
                                    </a:solidFill>
                                  </a:rPr>
                                  <m:t>R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68113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275720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lit/>
                                  </m:rPr>
                                  <a:rPr lang="en-US" sz="2400" b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#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⊔,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 b="0" smtClean="0">
                                        <a:solidFill>
                                          <a:schemeClr val="accent1"/>
                                        </a:solidFill>
                                      </a:rPr>
                                      <m:t>L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996053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2" name="Table 61">
                <a:extLst>
                  <a:ext uri="{FF2B5EF4-FFF2-40B4-BE49-F238E27FC236}">
                    <a16:creationId xmlns:a16="http://schemas.microsoft.com/office/drawing/2014/main" id="{1AD71623-ED0B-C524-EA9C-D4BB86BD0E6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1196780"/>
                  </p:ext>
                </p:extLst>
              </p:nvPr>
            </p:nvGraphicFramePr>
            <p:xfrm>
              <a:off x="2290433" y="5138841"/>
              <a:ext cx="1720898" cy="1371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706009">
                      <a:extLst>
                        <a:ext uri="{9D8B030D-6E8A-4147-A177-3AD203B41FA5}">
                          <a16:colId xmlns:a16="http://schemas.microsoft.com/office/drawing/2014/main" val="205649681"/>
                        </a:ext>
                      </a:extLst>
                    </a:gridCol>
                    <a:gridCol w="1014889">
                      <a:extLst>
                        <a:ext uri="{9D8B030D-6E8A-4147-A177-3AD203B41FA5}">
                          <a16:colId xmlns:a16="http://schemas.microsoft.com/office/drawing/2014/main" val="132929018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2"/>
                          <a:stretch>
                            <a:fillRect l="-855" t="-1333" r="-144444" b="-205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2"/>
                          <a:stretch>
                            <a:fillRect l="-70659" t="-1333" r="-1198" b="-205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811381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2"/>
                          <a:stretch>
                            <a:fillRect l="-855" t="-100000" r="-144444" b="-10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2"/>
                          <a:stretch>
                            <a:fillRect l="-70659" t="-100000" r="-1198" b="-10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757208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2"/>
                          <a:stretch>
                            <a:fillRect l="-855" t="-202667" r="-144444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2"/>
                          <a:stretch>
                            <a:fillRect l="-70659" t="-202667" r="-1198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960531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3" name="Table 62">
                <a:extLst>
                  <a:ext uri="{FF2B5EF4-FFF2-40B4-BE49-F238E27FC236}">
                    <a16:creationId xmlns:a16="http://schemas.microsoft.com/office/drawing/2014/main" id="{2220F221-7586-9759-ED90-EC9C40D9D7E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9890704"/>
                  </p:ext>
                </p:extLst>
              </p:nvPr>
            </p:nvGraphicFramePr>
            <p:xfrm>
              <a:off x="2290433" y="5138841"/>
              <a:ext cx="1720898" cy="1371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706009">
                      <a:extLst>
                        <a:ext uri="{9D8B030D-6E8A-4147-A177-3AD203B41FA5}">
                          <a16:colId xmlns:a16="http://schemas.microsoft.com/office/drawing/2014/main" val="205649681"/>
                        </a:ext>
                      </a:extLst>
                    </a:gridCol>
                    <a:gridCol w="1014889">
                      <a:extLst>
                        <a:ext uri="{9D8B030D-6E8A-4147-A177-3AD203B41FA5}">
                          <a16:colId xmlns:a16="http://schemas.microsoft.com/office/drawing/2014/main" val="13292901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400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L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68113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275720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lit/>
                                  </m:rPr>
                                  <a:rPr lang="en-US" sz="2400" b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#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⊔,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 b="0" smtClean="0">
                                        <a:solidFill>
                                          <a:schemeClr val="accent1"/>
                                        </a:solidFill>
                                      </a:rPr>
                                      <m:t>L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996053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3" name="Table 62">
                <a:extLst>
                  <a:ext uri="{FF2B5EF4-FFF2-40B4-BE49-F238E27FC236}">
                    <a16:creationId xmlns:a16="http://schemas.microsoft.com/office/drawing/2014/main" id="{2220F221-7586-9759-ED90-EC9C40D9D7E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9890704"/>
                  </p:ext>
                </p:extLst>
              </p:nvPr>
            </p:nvGraphicFramePr>
            <p:xfrm>
              <a:off x="2290433" y="5138841"/>
              <a:ext cx="1720898" cy="1371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706009">
                      <a:extLst>
                        <a:ext uri="{9D8B030D-6E8A-4147-A177-3AD203B41FA5}">
                          <a16:colId xmlns:a16="http://schemas.microsoft.com/office/drawing/2014/main" val="205649681"/>
                        </a:ext>
                      </a:extLst>
                    </a:gridCol>
                    <a:gridCol w="1014889">
                      <a:extLst>
                        <a:ext uri="{9D8B030D-6E8A-4147-A177-3AD203B41FA5}">
                          <a16:colId xmlns:a16="http://schemas.microsoft.com/office/drawing/2014/main" val="132929018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3"/>
                          <a:stretch>
                            <a:fillRect l="-855" t="-1333" r="-144444" b="-205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3"/>
                          <a:stretch>
                            <a:fillRect l="-70659" t="-1333" r="-1198" b="-205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811381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3"/>
                          <a:stretch>
                            <a:fillRect l="-855" t="-100000" r="-144444" b="-10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3"/>
                          <a:stretch>
                            <a:fillRect l="-70659" t="-100000" r="-1198" b="-10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757208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3"/>
                          <a:stretch>
                            <a:fillRect l="-855" t="-202667" r="-144444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3"/>
                          <a:stretch>
                            <a:fillRect l="-70659" t="-202667" r="-1198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960531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5" name="Table 64">
                <a:extLst>
                  <a:ext uri="{FF2B5EF4-FFF2-40B4-BE49-F238E27FC236}">
                    <a16:creationId xmlns:a16="http://schemas.microsoft.com/office/drawing/2014/main" id="{2CE8A4A3-C6C4-9E27-7039-F3587C9CB5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9393802"/>
                  </p:ext>
                </p:extLst>
              </p:nvPr>
            </p:nvGraphicFramePr>
            <p:xfrm>
              <a:off x="2290433" y="5138841"/>
              <a:ext cx="1720898" cy="1371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706009">
                      <a:extLst>
                        <a:ext uri="{9D8B030D-6E8A-4147-A177-3AD203B41FA5}">
                          <a16:colId xmlns:a16="http://schemas.microsoft.com/office/drawing/2014/main" val="205649681"/>
                        </a:ext>
                      </a:extLst>
                    </a:gridCol>
                    <a:gridCol w="1014889">
                      <a:extLst>
                        <a:ext uri="{9D8B030D-6E8A-4147-A177-3AD203B41FA5}">
                          <a16:colId xmlns:a16="http://schemas.microsoft.com/office/drawing/2014/main" val="13292901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400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L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68113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275720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996053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5" name="Table 64">
                <a:extLst>
                  <a:ext uri="{FF2B5EF4-FFF2-40B4-BE49-F238E27FC236}">
                    <a16:creationId xmlns:a16="http://schemas.microsoft.com/office/drawing/2014/main" id="{2CE8A4A3-C6C4-9E27-7039-F3587C9CB5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9393802"/>
                  </p:ext>
                </p:extLst>
              </p:nvPr>
            </p:nvGraphicFramePr>
            <p:xfrm>
              <a:off x="2290433" y="5138841"/>
              <a:ext cx="1720898" cy="1371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706009">
                      <a:extLst>
                        <a:ext uri="{9D8B030D-6E8A-4147-A177-3AD203B41FA5}">
                          <a16:colId xmlns:a16="http://schemas.microsoft.com/office/drawing/2014/main" val="205649681"/>
                        </a:ext>
                      </a:extLst>
                    </a:gridCol>
                    <a:gridCol w="1014889">
                      <a:extLst>
                        <a:ext uri="{9D8B030D-6E8A-4147-A177-3AD203B41FA5}">
                          <a16:colId xmlns:a16="http://schemas.microsoft.com/office/drawing/2014/main" val="132929018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4"/>
                          <a:stretch>
                            <a:fillRect l="-855" t="-1333" r="-144444" b="-205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4"/>
                          <a:stretch>
                            <a:fillRect l="-70659" t="-1333" r="-1198" b="-205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811381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4"/>
                          <a:stretch>
                            <a:fillRect l="-855" t="-100000" r="-144444" b="-10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4"/>
                          <a:stretch>
                            <a:fillRect l="-70659" t="-100000" r="-1198" b="-10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757208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4"/>
                          <a:stretch>
                            <a:fillRect l="-855" t="-202667" r="-144444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4"/>
                          <a:stretch>
                            <a:fillRect l="-70659" t="-202667" r="-1198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960531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6" name="Table 65">
                <a:extLst>
                  <a:ext uri="{FF2B5EF4-FFF2-40B4-BE49-F238E27FC236}">
                    <a16:creationId xmlns:a16="http://schemas.microsoft.com/office/drawing/2014/main" id="{2241AC96-3C16-7A08-C3A5-D0178BA4376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8844040"/>
                  </p:ext>
                </p:extLst>
              </p:nvPr>
            </p:nvGraphicFramePr>
            <p:xfrm>
              <a:off x="2290433" y="5138841"/>
              <a:ext cx="1720898" cy="1371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706009">
                      <a:extLst>
                        <a:ext uri="{9D8B030D-6E8A-4147-A177-3AD203B41FA5}">
                          <a16:colId xmlns:a16="http://schemas.microsoft.com/office/drawing/2014/main" val="205649681"/>
                        </a:ext>
                      </a:extLst>
                    </a:gridCol>
                    <a:gridCol w="1014889">
                      <a:extLst>
                        <a:ext uri="{9D8B030D-6E8A-4147-A177-3AD203B41FA5}">
                          <a16:colId xmlns:a16="http://schemas.microsoft.com/office/drawing/2014/main" val="13292901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400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L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68113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275720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996053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6" name="Table 65">
                <a:extLst>
                  <a:ext uri="{FF2B5EF4-FFF2-40B4-BE49-F238E27FC236}">
                    <a16:creationId xmlns:a16="http://schemas.microsoft.com/office/drawing/2014/main" id="{2241AC96-3C16-7A08-C3A5-D0178BA4376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8844040"/>
                  </p:ext>
                </p:extLst>
              </p:nvPr>
            </p:nvGraphicFramePr>
            <p:xfrm>
              <a:off x="2290433" y="5138841"/>
              <a:ext cx="1720898" cy="1371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706009">
                      <a:extLst>
                        <a:ext uri="{9D8B030D-6E8A-4147-A177-3AD203B41FA5}">
                          <a16:colId xmlns:a16="http://schemas.microsoft.com/office/drawing/2014/main" val="205649681"/>
                        </a:ext>
                      </a:extLst>
                    </a:gridCol>
                    <a:gridCol w="1014889">
                      <a:extLst>
                        <a:ext uri="{9D8B030D-6E8A-4147-A177-3AD203B41FA5}">
                          <a16:colId xmlns:a16="http://schemas.microsoft.com/office/drawing/2014/main" val="132929018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5"/>
                          <a:stretch>
                            <a:fillRect l="-855" t="-1333" r="-144444" b="-205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5"/>
                          <a:stretch>
                            <a:fillRect l="-70659" t="-1333" r="-1198" b="-205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811381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5"/>
                          <a:stretch>
                            <a:fillRect l="-855" t="-100000" r="-144444" b="-10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5"/>
                          <a:stretch>
                            <a:fillRect l="-70659" t="-100000" r="-1198" b="-10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757208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5"/>
                          <a:stretch>
                            <a:fillRect l="-855" t="-202667" r="-144444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5"/>
                          <a:stretch>
                            <a:fillRect l="-70659" t="-202667" r="-1198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960531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A0">
                <a:extLst>
                  <a:ext uri="{FF2B5EF4-FFF2-40B4-BE49-F238E27FC236}">
                    <a16:creationId xmlns:a16="http://schemas.microsoft.com/office/drawing/2014/main" id="{A6094710-7D91-485E-CC61-FEFE52DA3A30}"/>
                  </a:ext>
                </a:extLst>
              </p:cNvPr>
              <p:cNvSpPr txBox="1"/>
              <p:nvPr/>
            </p:nvSpPr>
            <p:spPr>
              <a:xfrm>
                <a:off x="5505880" y="2980452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7" name="A0">
                <a:extLst>
                  <a:ext uri="{FF2B5EF4-FFF2-40B4-BE49-F238E27FC236}">
                    <a16:creationId xmlns:a16="http://schemas.microsoft.com/office/drawing/2014/main" id="{A6094710-7D91-485E-CC61-FEFE52DA3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880" y="2980452"/>
                <a:ext cx="531627" cy="58477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A0">
                <a:extLst>
                  <a:ext uri="{FF2B5EF4-FFF2-40B4-BE49-F238E27FC236}">
                    <a16:creationId xmlns:a16="http://schemas.microsoft.com/office/drawing/2014/main" id="{80F19E1B-5727-105B-5128-E7E143A9DF50}"/>
                  </a:ext>
                </a:extLst>
              </p:cNvPr>
              <p:cNvSpPr txBox="1"/>
              <p:nvPr/>
            </p:nvSpPr>
            <p:spPr>
              <a:xfrm>
                <a:off x="5508622" y="2137399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8" name="A0">
                <a:extLst>
                  <a:ext uri="{FF2B5EF4-FFF2-40B4-BE49-F238E27FC236}">
                    <a16:creationId xmlns:a16="http://schemas.microsoft.com/office/drawing/2014/main" id="{80F19E1B-5727-105B-5128-E7E143A9D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622" y="2137399"/>
                <a:ext cx="531627" cy="58477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A0">
                <a:extLst>
                  <a:ext uri="{FF2B5EF4-FFF2-40B4-BE49-F238E27FC236}">
                    <a16:creationId xmlns:a16="http://schemas.microsoft.com/office/drawing/2014/main" id="{145513FF-8EF4-7D7C-941F-A27D10D87DD0}"/>
                  </a:ext>
                </a:extLst>
              </p:cNvPr>
              <p:cNvSpPr txBox="1"/>
              <p:nvPr/>
            </p:nvSpPr>
            <p:spPr>
              <a:xfrm>
                <a:off x="11402744" y="2604563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⊔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9" name="A0">
                <a:extLst>
                  <a:ext uri="{FF2B5EF4-FFF2-40B4-BE49-F238E27FC236}">
                    <a16:creationId xmlns:a16="http://schemas.microsoft.com/office/drawing/2014/main" id="{145513FF-8EF4-7D7C-941F-A27D10D87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2744" y="2604563"/>
                <a:ext cx="531627" cy="58477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A0">
            <a:extLst>
              <a:ext uri="{FF2B5EF4-FFF2-40B4-BE49-F238E27FC236}">
                <a16:creationId xmlns:a16="http://schemas.microsoft.com/office/drawing/2014/main" id="{35C6A648-E2B5-4EC2-24AB-2DF6D4A222F1}"/>
              </a:ext>
            </a:extLst>
          </p:cNvPr>
          <p:cNvSpPr txBox="1"/>
          <p:nvPr/>
        </p:nvSpPr>
        <p:spPr>
          <a:xfrm>
            <a:off x="6479011" y="2989245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$</a:t>
            </a:r>
          </a:p>
        </p:txBody>
      </p:sp>
      <p:sp>
        <p:nvSpPr>
          <p:cNvPr id="71" name="A0">
            <a:extLst>
              <a:ext uri="{FF2B5EF4-FFF2-40B4-BE49-F238E27FC236}">
                <a16:creationId xmlns:a16="http://schemas.microsoft.com/office/drawing/2014/main" id="{44741559-A541-8E91-434B-E61D6A85BA0F}"/>
              </a:ext>
            </a:extLst>
          </p:cNvPr>
          <p:cNvSpPr txBox="1"/>
          <p:nvPr/>
        </p:nvSpPr>
        <p:spPr>
          <a:xfrm>
            <a:off x="6477699" y="2190612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#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2" name="Table 71">
                <a:extLst>
                  <a:ext uri="{FF2B5EF4-FFF2-40B4-BE49-F238E27FC236}">
                    <a16:creationId xmlns:a16="http://schemas.microsoft.com/office/drawing/2014/main" id="{9AD7379D-BD31-BE4B-CC64-2B7C358CD22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5794702"/>
                  </p:ext>
                </p:extLst>
              </p:nvPr>
            </p:nvGraphicFramePr>
            <p:xfrm>
              <a:off x="2290433" y="5138841"/>
              <a:ext cx="1720898" cy="1371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706009">
                      <a:extLst>
                        <a:ext uri="{9D8B030D-6E8A-4147-A177-3AD203B41FA5}">
                          <a16:colId xmlns:a16="http://schemas.microsoft.com/office/drawing/2014/main" val="205649681"/>
                        </a:ext>
                      </a:extLst>
                    </a:gridCol>
                    <a:gridCol w="1014889">
                      <a:extLst>
                        <a:ext uri="{9D8B030D-6E8A-4147-A177-3AD203B41FA5}">
                          <a16:colId xmlns:a16="http://schemas.microsoft.com/office/drawing/2014/main" val="13292901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2400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400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68113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 b="0" i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275720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#,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 b="0" i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996053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2" name="Table 71">
                <a:extLst>
                  <a:ext uri="{FF2B5EF4-FFF2-40B4-BE49-F238E27FC236}">
                    <a16:creationId xmlns:a16="http://schemas.microsoft.com/office/drawing/2014/main" id="{9AD7379D-BD31-BE4B-CC64-2B7C358CD22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5794702"/>
                  </p:ext>
                </p:extLst>
              </p:nvPr>
            </p:nvGraphicFramePr>
            <p:xfrm>
              <a:off x="2290433" y="5138841"/>
              <a:ext cx="1720898" cy="1371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706009">
                      <a:extLst>
                        <a:ext uri="{9D8B030D-6E8A-4147-A177-3AD203B41FA5}">
                          <a16:colId xmlns:a16="http://schemas.microsoft.com/office/drawing/2014/main" val="205649681"/>
                        </a:ext>
                      </a:extLst>
                    </a:gridCol>
                    <a:gridCol w="1014889">
                      <a:extLst>
                        <a:ext uri="{9D8B030D-6E8A-4147-A177-3AD203B41FA5}">
                          <a16:colId xmlns:a16="http://schemas.microsoft.com/office/drawing/2014/main" val="132929018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9"/>
                          <a:stretch>
                            <a:fillRect l="-855" t="-1333" r="-144444" b="-205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9"/>
                          <a:stretch>
                            <a:fillRect l="-70659" t="-1333" r="-1198" b="-205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811381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9"/>
                          <a:stretch>
                            <a:fillRect l="-855" t="-100000" r="-144444" b="-10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9"/>
                          <a:stretch>
                            <a:fillRect l="-70659" t="-100000" r="-1198" b="-10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757208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9"/>
                          <a:stretch>
                            <a:fillRect l="-855" t="-202667" r="-144444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9"/>
                          <a:stretch>
                            <a:fillRect l="-70659" t="-202667" r="-1198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960531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5545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0.07982 0.00093 " pathEditMode="relative" rAng="0" ptsTypes="AA">
                                      <p:cBhvr>
                                        <p:cTn id="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2 0.00093 L 0.15781 0.00186 " pathEditMode="relative" rAng="0" ptsTypes="AA">
                                      <p:cBhvr>
                                        <p:cTn id="10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0.07747 0.00139 " pathEditMode="relative" rAng="0" ptsTypes="AA">
                                      <p:cBhvr>
                                        <p:cTn id="20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81 0.00186 L 0.23932 0.00278 " pathEditMode="relative" rAng="0" ptsTypes="AA">
                                      <p:cBhvr>
                                        <p:cTn id="24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4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932 0.00278 L 0.32135 0.00278 " pathEditMode="relative" rAng="0" ptsTypes="AA">
                                      <p:cBhvr>
                                        <p:cTn id="32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135 0.00278 L 0.40286 0.00278 " pathEditMode="relative" rAng="0" ptsTypes="AA">
                                      <p:cBhvr>
                                        <p:cTn id="3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286 0.00278 L 0.32135 0.00278 " pathEditMode="relative" rAng="0" ptsTypes="AA">
                                      <p:cBhvr>
                                        <p:cTn id="40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76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135 0.00278 L 0.23932 0.00278 " pathEditMode="relative" rAng="0" ptsTypes="AA">
                                      <p:cBhvr>
                                        <p:cTn id="52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932 0.00278 L 0.15781 0.00186 " pathEditMode="relative" rAng="0" ptsTypes="AA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7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81 0.00186 L 0.07982 0.00093 " pathEditMode="relative" rAng="0" ptsTypes="AA">
                                      <p:cBhvr>
                                        <p:cTn id="60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-4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25E-6 4.81481E-6 L -0.07682 4.81481E-6 " pathEditMode="relative" rAng="0" ptsTypes="AA">
                                      <p:cBhvr>
                                        <p:cTn id="70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2 0.00093 L -2.08333E-7 -3.7037E-6 " pathEditMode="relative" rAng="0" ptsTypes="AA">
                                      <p:cBhvr>
                                        <p:cTn id="74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-46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07825 0.00209 " pathEditMode="relative" rAng="0" ptsTypes="AA">
                                      <p:cBhvr>
                                        <p:cTn id="82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26 0.00208 L -2.08333E-7 -3.7037E-6 " pathEditMode="relative" rAng="0" ptsTypes="AA">
                                      <p:cBhvr>
                                        <p:cTn id="8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" y="-4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  <p:bldP spid="20" grpId="1" animBg="1"/>
      <p:bldP spid="20" grpId="2" animBg="1"/>
      <p:bldP spid="22" grpId="0"/>
      <p:bldP spid="25" grpId="0"/>
      <p:bldP spid="28" grpId="0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30" grpId="6" animBg="1"/>
      <p:bldP spid="30" grpId="7" animBg="1"/>
      <p:bldP spid="30" grpId="8" animBg="1"/>
      <p:bldP spid="30" grpId="9" animBg="1"/>
      <p:bldP spid="30" grpId="10" animBg="1"/>
      <p:bldP spid="30" grpId="11" animBg="1"/>
      <p:bldP spid="31" grpId="0"/>
      <p:bldP spid="32" grpId="0"/>
      <p:bldP spid="55" grpId="0"/>
      <p:bldP spid="67" grpId="0"/>
      <p:bldP spid="68" grpId="0"/>
      <p:bldP spid="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A0DFBDA-9C06-1759-7C38-E5540DF8D26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Simulating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tapes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tape: States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A0DFBDA-9C06-1759-7C38-E5540DF8D2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A3DD26-3B5F-2D5C-ACD8-4467644765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7657" y="1825625"/>
                <a:ext cx="10958285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New state set: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/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/>
                                  <m:e/>
                                  <m:e/>
                                  <m:e/>
                                </m:eqArr>
                              </m:e>
                            </m:mr>
                          </m: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                   : 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      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,…, 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∪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lit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?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                      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,…, 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Σ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×</m:t>
                                        </m:r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L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R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S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∪{</m:t>
                                    </m:r>
                                    <m:r>
                                      <m:rPr>
                                        <m:lit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?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e>
                                </m:eqArr>
                              </m:e>
                            </m:mr>
                          </m: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A3DD26-3B5F-2D5C-ACD8-44676447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7657" y="1825625"/>
                <a:ext cx="10958285" cy="4351338"/>
              </a:xfrm>
              <a:blipFill>
                <a:blip r:embed="rId3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8A825E-D7C3-35F3-BCCD-F919A5543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7653757B-B283-27AA-86AF-E486E87D52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4189648"/>
                  </p:ext>
                </p:extLst>
              </p:nvPr>
            </p:nvGraphicFramePr>
            <p:xfrm>
              <a:off x="2957183" y="3590704"/>
              <a:ext cx="1720898" cy="18288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706009">
                      <a:extLst>
                        <a:ext uri="{9D8B030D-6E8A-4147-A177-3AD203B41FA5}">
                          <a16:colId xmlns:a16="http://schemas.microsoft.com/office/drawing/2014/main" val="205649681"/>
                        </a:ext>
                      </a:extLst>
                    </a:gridCol>
                    <a:gridCol w="1014889">
                      <a:extLst>
                        <a:ext uri="{9D8B030D-6E8A-4147-A177-3AD203B41FA5}">
                          <a16:colId xmlns:a16="http://schemas.microsoft.com/office/drawing/2014/main" val="13292901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68113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275720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8140061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996053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7653757B-B283-27AA-86AF-E486E87D52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4189648"/>
                  </p:ext>
                </p:extLst>
              </p:nvPr>
            </p:nvGraphicFramePr>
            <p:xfrm>
              <a:off x="2957183" y="3590704"/>
              <a:ext cx="1720898" cy="18288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706009">
                      <a:extLst>
                        <a:ext uri="{9D8B030D-6E8A-4147-A177-3AD203B41FA5}">
                          <a16:colId xmlns:a16="http://schemas.microsoft.com/office/drawing/2014/main" val="205649681"/>
                        </a:ext>
                      </a:extLst>
                    </a:gridCol>
                    <a:gridCol w="1014889">
                      <a:extLst>
                        <a:ext uri="{9D8B030D-6E8A-4147-A177-3AD203B41FA5}">
                          <a16:colId xmlns:a16="http://schemas.microsoft.com/office/drawing/2014/main" val="132929018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62" t="-2667" r="-145690" b="-3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0060" t="-2667" r="-1198" b="-3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811381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862" t="-101316" r="-14569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70060" t="-101316" r="-1198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757208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862" t="-204000" r="-145690" b="-1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70060" t="-204000" r="-1198" b="-10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400616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62" t="-304000" r="-145690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0060" t="-304000" r="-1198" b="-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960531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883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6438245-A071-3FDC-929B-389BC234B6B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Simulating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tapes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tape: Start state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6438245-A071-3FDC-929B-389BC234B6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C8C982-FE7C-DE59-814F-D277FC800A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New start state: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                                                  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C8C982-FE7C-DE59-814F-D277FC800A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FC625-BDB7-3878-6A97-D2EFE4181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50EA000-9EA9-D8C4-5789-AC34848519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120009"/>
                  </p:ext>
                </p:extLst>
              </p:nvPr>
            </p:nvGraphicFramePr>
            <p:xfrm>
              <a:off x="4681208" y="3590704"/>
              <a:ext cx="1720898" cy="18288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706009">
                      <a:extLst>
                        <a:ext uri="{9D8B030D-6E8A-4147-A177-3AD203B41FA5}">
                          <a16:colId xmlns:a16="http://schemas.microsoft.com/office/drawing/2014/main" val="205649681"/>
                        </a:ext>
                      </a:extLst>
                    </a:gridCol>
                    <a:gridCol w="1014889">
                      <a:extLst>
                        <a:ext uri="{9D8B030D-6E8A-4147-A177-3AD203B41FA5}">
                          <a16:colId xmlns:a16="http://schemas.microsoft.com/office/drawing/2014/main" val="13292901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400" b="0" i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400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68113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275720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8140061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996053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50EA000-9EA9-D8C4-5789-AC34848519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120009"/>
                  </p:ext>
                </p:extLst>
              </p:nvPr>
            </p:nvGraphicFramePr>
            <p:xfrm>
              <a:off x="4681208" y="3590704"/>
              <a:ext cx="1720898" cy="18288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706009">
                      <a:extLst>
                        <a:ext uri="{9D8B030D-6E8A-4147-A177-3AD203B41FA5}">
                          <a16:colId xmlns:a16="http://schemas.microsoft.com/office/drawing/2014/main" val="205649681"/>
                        </a:ext>
                      </a:extLst>
                    </a:gridCol>
                    <a:gridCol w="1014889">
                      <a:extLst>
                        <a:ext uri="{9D8B030D-6E8A-4147-A177-3AD203B41FA5}">
                          <a16:colId xmlns:a16="http://schemas.microsoft.com/office/drawing/2014/main" val="132929018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55" t="-2667" r="-144444" b="-3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0659" t="-2667" r="-1198" b="-3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811381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855" t="-101316" r="-14444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70659" t="-101316" r="-1198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757208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855" t="-204000" r="-144444" b="-1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70659" t="-204000" r="-1198" b="-10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400616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55" t="-304000" r="-144444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0659" t="-304000" r="-1198" b="-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960531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17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6CA9207-EE4F-7F7F-1430-A6704092D5F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0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Simulating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tapes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tape: Transitions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6CA9207-EE4F-7F7F-1430-A6704092D5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0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4DCB86-357C-6D09-386A-7ED1B61B83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6743" y="1052286"/>
                <a:ext cx="11850913" cy="567508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/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/>
                                  <m:e/>
                                  <m:e/>
                                  <m:e/>
                                </m:eqArr>
                              </m:e>
                            </m:mr>
                          </m: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               ,            </m:t>
                          </m:r>
                          <m: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/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/>
                                  <m:e/>
                                  <m:e/>
                                  <m:e/>
                                </m:eqArr>
                              </m:e>
                            </m:mr>
                          </m: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                    ,    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bar>
                  </m:oMath>
                </a14:m>
                <a:r>
                  <a:rPr lang="en-US" dirty="0"/>
                  <a:t>:		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dirty="0"/>
                  <a:t>,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dirty="0"/>
                  <a:t>,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bar>
                  </m:oMath>
                </a14:m>
                <a:r>
                  <a:rPr lang="en-US" dirty="0"/>
                  <a:t>:		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dirty="0"/>
                  <a:t>,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bar>
                  </m:oMath>
                </a14:m>
                <a:endParaRPr lang="en-US" dirty="0"/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dirty="0"/>
                  <a:t>:			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,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dirty="0"/>
                  <a:t>,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bar>
                  </m:oMath>
                </a14:m>
                <a:endParaRPr lang="en-US" dirty="0"/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In all other cases:				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,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,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10000"/>
                  </a:lnSpc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4DCB86-357C-6D09-386A-7ED1B61B83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6743" y="1052286"/>
                <a:ext cx="11850913" cy="5675085"/>
              </a:xfrm>
              <a:blipFill>
                <a:blip r:embed="rId3"/>
                <a:stretch>
                  <a:fillRect l="-925" b="-1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06BD0-2067-1295-382E-70A458263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09E61A39-C9A7-D30F-8F74-851F0888281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8362949"/>
                  </p:ext>
                </p:extLst>
              </p:nvPr>
            </p:nvGraphicFramePr>
            <p:xfrm>
              <a:off x="4690756" y="1850803"/>
              <a:ext cx="703942" cy="1371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703942">
                      <a:extLst>
                        <a:ext uri="{9D8B030D-6E8A-4147-A177-3AD203B41FA5}">
                          <a16:colId xmlns:a16="http://schemas.microsoft.com/office/drawing/2014/main" val="20564968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275720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8518178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5470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09E61A39-C9A7-D30F-8F74-851F0888281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8362949"/>
                  </p:ext>
                </p:extLst>
              </p:nvPr>
            </p:nvGraphicFramePr>
            <p:xfrm>
              <a:off x="4690756" y="1850803"/>
              <a:ext cx="703942" cy="1371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703942">
                      <a:extLst>
                        <a:ext uri="{9D8B030D-6E8A-4147-A177-3AD203B41FA5}">
                          <a16:colId xmlns:a16="http://schemas.microsoft.com/office/drawing/2014/main" val="20564968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862" t="-1333" r="-2586" b="-2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757208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862" t="-100000" r="-2586" b="-101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181781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62" t="-202667" r="-2586" b="-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4707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55450E2A-E5F2-2D91-D667-687470A2A3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0535601"/>
                  </p:ext>
                </p:extLst>
              </p:nvPr>
            </p:nvGraphicFramePr>
            <p:xfrm>
              <a:off x="8931366" y="1828800"/>
              <a:ext cx="703942" cy="1371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703942">
                      <a:extLst>
                        <a:ext uri="{9D8B030D-6E8A-4147-A177-3AD203B41FA5}">
                          <a16:colId xmlns:a16="http://schemas.microsoft.com/office/drawing/2014/main" val="20564968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275720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8518178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5470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55450E2A-E5F2-2D91-D667-687470A2A3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0535601"/>
                  </p:ext>
                </p:extLst>
              </p:nvPr>
            </p:nvGraphicFramePr>
            <p:xfrm>
              <a:off x="8931366" y="1828800"/>
              <a:ext cx="703942" cy="1371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703942">
                      <a:extLst>
                        <a:ext uri="{9D8B030D-6E8A-4147-A177-3AD203B41FA5}">
                          <a16:colId xmlns:a16="http://schemas.microsoft.com/office/drawing/2014/main" val="20564968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l="-862" t="-2667" r="-1724" b="-205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757208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862" t="-102667" r="-1724" b="-105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181781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862" t="-202667" r="-1724" b="-5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4707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6DC90F37-6908-6508-34EA-FAFEFB436B1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7344624"/>
                  </p:ext>
                </p:extLst>
              </p:nvPr>
            </p:nvGraphicFramePr>
            <p:xfrm>
              <a:off x="2585469" y="1619482"/>
              <a:ext cx="1720898" cy="18288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706009">
                      <a:extLst>
                        <a:ext uri="{9D8B030D-6E8A-4147-A177-3AD203B41FA5}">
                          <a16:colId xmlns:a16="http://schemas.microsoft.com/office/drawing/2014/main" val="205649681"/>
                        </a:ext>
                      </a:extLst>
                    </a:gridCol>
                    <a:gridCol w="1014889">
                      <a:extLst>
                        <a:ext uri="{9D8B030D-6E8A-4147-A177-3AD203B41FA5}">
                          <a16:colId xmlns:a16="http://schemas.microsoft.com/office/drawing/2014/main" val="13292901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68113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275720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8140061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996053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6DC90F37-6908-6508-34EA-FAFEFB436B1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7344624"/>
                  </p:ext>
                </p:extLst>
              </p:nvPr>
            </p:nvGraphicFramePr>
            <p:xfrm>
              <a:off x="2585469" y="1619482"/>
              <a:ext cx="1720898" cy="18288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706009">
                      <a:extLst>
                        <a:ext uri="{9D8B030D-6E8A-4147-A177-3AD203B41FA5}">
                          <a16:colId xmlns:a16="http://schemas.microsoft.com/office/drawing/2014/main" val="205649681"/>
                        </a:ext>
                      </a:extLst>
                    </a:gridCol>
                    <a:gridCol w="1014889">
                      <a:extLst>
                        <a:ext uri="{9D8B030D-6E8A-4147-A177-3AD203B41FA5}">
                          <a16:colId xmlns:a16="http://schemas.microsoft.com/office/drawing/2014/main" val="132929018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862" t="-1333" r="-145690" b="-3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70060" t="-1333" r="-1198" b="-3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811381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862" t="-100000" r="-14569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70060" t="-100000" r="-1198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757208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6"/>
                          <a:stretch>
                            <a:fillRect l="-862" t="-202667" r="-145690" b="-1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6"/>
                          <a:stretch>
                            <a:fillRect l="-70060" t="-202667" r="-1198" b="-10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400616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862" t="-302667" r="-145690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70060" t="-302667" r="-1198" b="-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960531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7F21037B-D007-B473-2088-DBCDC72649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4840598"/>
                  </p:ext>
                </p:extLst>
              </p:nvPr>
            </p:nvGraphicFramePr>
            <p:xfrm>
              <a:off x="6603023" y="1600200"/>
              <a:ext cx="1720898" cy="18288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706009">
                      <a:extLst>
                        <a:ext uri="{9D8B030D-6E8A-4147-A177-3AD203B41FA5}">
                          <a16:colId xmlns:a16="http://schemas.microsoft.com/office/drawing/2014/main" val="205649681"/>
                        </a:ext>
                      </a:extLst>
                    </a:gridCol>
                    <a:gridCol w="1014889">
                      <a:extLst>
                        <a:ext uri="{9D8B030D-6E8A-4147-A177-3AD203B41FA5}">
                          <a16:colId xmlns:a16="http://schemas.microsoft.com/office/drawing/2014/main" val="13292901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68113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275720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8140061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996053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7F21037B-D007-B473-2088-DBCDC72649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4840598"/>
                  </p:ext>
                </p:extLst>
              </p:nvPr>
            </p:nvGraphicFramePr>
            <p:xfrm>
              <a:off x="6603023" y="1600200"/>
              <a:ext cx="1720898" cy="18288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706009">
                      <a:extLst>
                        <a:ext uri="{9D8B030D-6E8A-4147-A177-3AD203B41FA5}">
                          <a16:colId xmlns:a16="http://schemas.microsoft.com/office/drawing/2014/main" val="205649681"/>
                        </a:ext>
                      </a:extLst>
                    </a:gridCol>
                    <a:gridCol w="1014889">
                      <a:extLst>
                        <a:ext uri="{9D8B030D-6E8A-4147-A177-3AD203B41FA5}">
                          <a16:colId xmlns:a16="http://schemas.microsoft.com/office/drawing/2014/main" val="132929018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862" t="-1333" r="-145690" b="-3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70060" t="-1333" r="-1198" b="-30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811381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862" t="-100000" r="-145690" b="-20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70060" t="-100000" r="-1198" b="-20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757208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7"/>
                          <a:stretch>
                            <a:fillRect l="-862" t="-202667" r="-145690" b="-105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l="-70060" t="-202667" r="-1198" b="-105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400616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862" t="-302667" r="-145690" b="-5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70060" t="-302667" r="-1198" b="-5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960531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6368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A3D4D61-5514-96CD-6D3D-F271FF91F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56F4615-A08D-AEF8-5B0C-24A10D193CF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0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Simulating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tapes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tape: Transitions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56F4615-A08D-AEF8-5B0C-24A10D193C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0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0B2614-834E-F62E-C695-2871E9C891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6743" y="1052286"/>
                <a:ext cx="11850913" cy="567508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/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/>
                                  <m:e/>
                                  <m:e/>
                                  <m:e/>
                                </m:eqArr>
                              </m:e>
                            </m:mr>
                          </m: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               , 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 ⊔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/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/>
                                  <m:e/>
                                  <m:e/>
                                  <m:e/>
                                </m:eqArr>
                              </m:e>
                            </m:mr>
                          </m: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                 ,    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lnSpc>
                    <a:spcPct val="110000"/>
                  </a:lnSpc>
                </a:pPr>
                <a:endParaRPr lang="en-US" dirty="0"/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r>
                  <a:rPr lang="en-US" dirty="0"/>
                  <a:t>:			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 ⊔</m:t>
                    </m:r>
                  </m:oMath>
                </a14:m>
                <a:r>
                  <a:rPr lang="en-US" dirty="0"/>
                  <a:t>,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dirty="0"/>
                  <a:t>,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bar>
                      <m:bar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⊔</m:t>
                        </m:r>
                      </m:e>
                    </m:bar>
                  </m:oMath>
                </a14:m>
                <a:r>
                  <a:rPr lang="en-US" dirty="0"/>
                  <a:t> 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In all other cases:				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,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,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⊔</m:t>
                    </m:r>
                  </m:oMath>
                </a14:m>
                <a:endParaRPr lang="en-US" dirty="0"/>
              </a:p>
              <a:p>
                <a:pPr>
                  <a:lnSpc>
                    <a:spcPct val="11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0B2614-834E-F62E-C695-2871E9C891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6743" y="1052286"/>
                <a:ext cx="11850913" cy="5675085"/>
              </a:xfrm>
              <a:blipFill>
                <a:blip r:embed="rId3"/>
                <a:stretch>
                  <a:fillRect l="-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E3438-A7E5-0896-1128-9D874E882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E20149B5-FFA3-7487-35FF-A65C545860A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2753349"/>
                  </p:ext>
                </p:extLst>
              </p:nvPr>
            </p:nvGraphicFramePr>
            <p:xfrm>
              <a:off x="8697233" y="1828800"/>
              <a:ext cx="703942" cy="1371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703942">
                      <a:extLst>
                        <a:ext uri="{9D8B030D-6E8A-4147-A177-3AD203B41FA5}">
                          <a16:colId xmlns:a16="http://schemas.microsoft.com/office/drawing/2014/main" val="20564968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275720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8518178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5470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E20149B5-FFA3-7487-35FF-A65C545860A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2753349"/>
                  </p:ext>
                </p:extLst>
              </p:nvPr>
            </p:nvGraphicFramePr>
            <p:xfrm>
              <a:off x="8697233" y="1828800"/>
              <a:ext cx="703942" cy="1371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703942">
                      <a:extLst>
                        <a:ext uri="{9D8B030D-6E8A-4147-A177-3AD203B41FA5}">
                          <a16:colId xmlns:a16="http://schemas.microsoft.com/office/drawing/2014/main" val="20564968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855" t="-2667" r="-1709" b="-205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757208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855" t="-102667" r="-1709" b="-105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181781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55" t="-202667" r="-1709" b="-5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4707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035005B5-A918-AB8B-0F28-FD38DF63AF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7803659"/>
                  </p:ext>
                </p:extLst>
              </p:nvPr>
            </p:nvGraphicFramePr>
            <p:xfrm>
              <a:off x="2880744" y="1600200"/>
              <a:ext cx="1720898" cy="18288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706009">
                      <a:extLst>
                        <a:ext uri="{9D8B030D-6E8A-4147-A177-3AD203B41FA5}">
                          <a16:colId xmlns:a16="http://schemas.microsoft.com/office/drawing/2014/main" val="205649681"/>
                        </a:ext>
                      </a:extLst>
                    </a:gridCol>
                    <a:gridCol w="1014889">
                      <a:extLst>
                        <a:ext uri="{9D8B030D-6E8A-4147-A177-3AD203B41FA5}">
                          <a16:colId xmlns:a16="http://schemas.microsoft.com/office/drawing/2014/main" val="13292901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68113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275720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8140061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996053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035005B5-A918-AB8B-0F28-FD38DF63AF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7803659"/>
                  </p:ext>
                </p:extLst>
              </p:nvPr>
            </p:nvGraphicFramePr>
            <p:xfrm>
              <a:off x="2880744" y="1600200"/>
              <a:ext cx="1720898" cy="18288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706009">
                      <a:extLst>
                        <a:ext uri="{9D8B030D-6E8A-4147-A177-3AD203B41FA5}">
                          <a16:colId xmlns:a16="http://schemas.microsoft.com/office/drawing/2014/main" val="205649681"/>
                        </a:ext>
                      </a:extLst>
                    </a:gridCol>
                    <a:gridCol w="1014889">
                      <a:extLst>
                        <a:ext uri="{9D8B030D-6E8A-4147-A177-3AD203B41FA5}">
                          <a16:colId xmlns:a16="http://schemas.microsoft.com/office/drawing/2014/main" val="132929018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862" t="-1333" r="-145690" b="-3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0060" t="-1333" r="-1198" b="-3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811381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l="-862" t="-100000" r="-14569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l="-70060" t="-100000" r="-1198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757208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862" t="-202667" r="-145690" b="-1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70060" t="-202667" r="-1198" b="-10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400616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862" t="-302667" r="-145690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0060" t="-302667" r="-1198" b="-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960531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D35B9DFE-B3C6-B447-5C52-868A8A9F000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3418221"/>
                  </p:ext>
                </p:extLst>
              </p:nvPr>
            </p:nvGraphicFramePr>
            <p:xfrm>
              <a:off x="6557313" y="1600200"/>
              <a:ext cx="1720898" cy="18288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706009">
                      <a:extLst>
                        <a:ext uri="{9D8B030D-6E8A-4147-A177-3AD203B41FA5}">
                          <a16:colId xmlns:a16="http://schemas.microsoft.com/office/drawing/2014/main" val="205649681"/>
                        </a:ext>
                      </a:extLst>
                    </a:gridCol>
                    <a:gridCol w="1014889">
                      <a:extLst>
                        <a:ext uri="{9D8B030D-6E8A-4147-A177-3AD203B41FA5}">
                          <a16:colId xmlns:a16="http://schemas.microsoft.com/office/drawing/2014/main" val="13292901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400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L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68113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275720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8140061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996053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D35B9DFE-B3C6-B447-5C52-868A8A9F000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3418221"/>
                  </p:ext>
                </p:extLst>
              </p:nvPr>
            </p:nvGraphicFramePr>
            <p:xfrm>
              <a:off x="6557313" y="1600200"/>
              <a:ext cx="1720898" cy="18288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706009">
                      <a:extLst>
                        <a:ext uri="{9D8B030D-6E8A-4147-A177-3AD203B41FA5}">
                          <a16:colId xmlns:a16="http://schemas.microsoft.com/office/drawing/2014/main" val="205649681"/>
                        </a:ext>
                      </a:extLst>
                    </a:gridCol>
                    <a:gridCol w="1014889">
                      <a:extLst>
                        <a:ext uri="{9D8B030D-6E8A-4147-A177-3AD203B41FA5}">
                          <a16:colId xmlns:a16="http://schemas.microsoft.com/office/drawing/2014/main" val="132929018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862" t="-1333" r="-146552" b="-3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70060" t="-1333" r="-1796" b="-30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811381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862" t="-100000" r="-146552" b="-20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70060" t="-100000" r="-1796" b="-20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757208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6"/>
                          <a:stretch>
                            <a:fillRect l="-862" t="-202667" r="-146552" b="-105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6"/>
                          <a:stretch>
                            <a:fillRect l="-70060" t="-202667" r="-1796" b="-105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400616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862" t="-302667" r="-146552" b="-5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70060" t="-302667" r="-1796" b="-5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960531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4958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1FCFBF3-EE3D-9608-4FC9-2CCF6BFF5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D2613F7-A968-8D3E-7602-DE3299AA732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0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Simulating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tapes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tape: Transitions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D2613F7-A968-8D3E-7602-DE3299AA73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0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0F4018-540A-413F-518C-5FE33FAD5B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6743" y="1052286"/>
                <a:ext cx="11850913" cy="567508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/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/>
                                  <m:e/>
                                  <m:e/>
                                  <m:e/>
                                </m:eqArr>
                              </m:e>
                            </m:mr>
                          </m: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               , 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⊔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/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/>
                                  <m:e/>
                                  <m:e/>
                                  <m:e/>
                                </m:eqArr>
                              </m:e>
                            </m:mr>
                          </m: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                 ,    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treating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⊔</m:t>
                    </m:r>
                  </m:oMath>
                </a14:m>
                <a:endParaRPr lang="en-US" dirty="0"/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a halting state:		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r>
                  <a:rPr lang="en-US" dirty="0"/>
                  <a:t>,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r>
                  <a:rPr lang="en-US" dirty="0"/>
                  <a:t>,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 ⊔</m:t>
                    </m:r>
                  </m:oMath>
                </a14:m>
                <a:endParaRPr lang="en-US" dirty="0"/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r>
                  <a:rPr lang="en-US" dirty="0"/>
                  <a:t>:		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 ⊔</m:t>
                    </m:r>
                  </m:oMath>
                </a14:m>
                <a:r>
                  <a:rPr lang="en-US" dirty="0"/>
                  <a:t>,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bar>
                      <m:bar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⊔</m:t>
                        </m:r>
                      </m:e>
                    </m:bar>
                  </m:oMath>
                </a14:m>
                <a:r>
                  <a:rPr lang="en-US" dirty="0"/>
                  <a:t> 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In all other cases:			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,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⊔</m:t>
                    </m:r>
                  </m:oMath>
                </a14:m>
                <a:endParaRPr lang="en-US" dirty="0"/>
              </a:p>
              <a:p>
                <a:pPr>
                  <a:lnSpc>
                    <a:spcPct val="11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0F4018-540A-413F-518C-5FE33FAD5B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6743" y="1052286"/>
                <a:ext cx="11850913" cy="5675085"/>
              </a:xfrm>
              <a:blipFill>
                <a:blip r:embed="rId3"/>
                <a:stretch>
                  <a:fillRect l="-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E0185-D648-2A5B-8D4F-1112ACE5A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36652100-06A8-FEBE-B2A3-6E22C1E517B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97233" y="1828800"/>
              <a:ext cx="703942" cy="1371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703942">
                      <a:extLst>
                        <a:ext uri="{9D8B030D-6E8A-4147-A177-3AD203B41FA5}">
                          <a16:colId xmlns:a16="http://schemas.microsoft.com/office/drawing/2014/main" val="20564968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275720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8518178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5470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36652100-06A8-FEBE-B2A3-6E22C1E517B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97233" y="1828800"/>
              <a:ext cx="703942" cy="1371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703942">
                      <a:extLst>
                        <a:ext uri="{9D8B030D-6E8A-4147-A177-3AD203B41FA5}">
                          <a16:colId xmlns:a16="http://schemas.microsoft.com/office/drawing/2014/main" val="20564968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855" t="-2667" r="-1709" b="-205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757208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855" t="-102667" r="-1709" b="-105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181781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55" t="-202667" r="-1709" b="-5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4707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D91CC8D6-2D9C-ABC2-77F0-07A9014C6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7693283"/>
                  </p:ext>
                </p:extLst>
              </p:nvPr>
            </p:nvGraphicFramePr>
            <p:xfrm>
              <a:off x="2880744" y="1600200"/>
              <a:ext cx="1720898" cy="18288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706009">
                      <a:extLst>
                        <a:ext uri="{9D8B030D-6E8A-4147-A177-3AD203B41FA5}">
                          <a16:colId xmlns:a16="http://schemas.microsoft.com/office/drawing/2014/main" val="205649681"/>
                        </a:ext>
                      </a:extLst>
                    </a:gridCol>
                    <a:gridCol w="1014889">
                      <a:extLst>
                        <a:ext uri="{9D8B030D-6E8A-4147-A177-3AD203B41FA5}">
                          <a16:colId xmlns:a16="http://schemas.microsoft.com/office/drawing/2014/main" val="13292901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400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L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68113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275720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8140061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996053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D91CC8D6-2D9C-ABC2-77F0-07A9014C6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7693283"/>
                  </p:ext>
                </p:extLst>
              </p:nvPr>
            </p:nvGraphicFramePr>
            <p:xfrm>
              <a:off x="2880744" y="1600200"/>
              <a:ext cx="1720898" cy="18288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706009">
                      <a:extLst>
                        <a:ext uri="{9D8B030D-6E8A-4147-A177-3AD203B41FA5}">
                          <a16:colId xmlns:a16="http://schemas.microsoft.com/office/drawing/2014/main" val="205649681"/>
                        </a:ext>
                      </a:extLst>
                    </a:gridCol>
                    <a:gridCol w="1014889">
                      <a:extLst>
                        <a:ext uri="{9D8B030D-6E8A-4147-A177-3AD203B41FA5}">
                          <a16:colId xmlns:a16="http://schemas.microsoft.com/office/drawing/2014/main" val="132929018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862" t="-1333" r="-145690" b="-3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0060" t="-1333" r="-1198" b="-3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811381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l="-862" t="-100000" r="-14569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l="-70060" t="-100000" r="-1198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757208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862" t="-202667" r="-145690" b="-1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70060" t="-202667" r="-1198" b="-10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400616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862" t="-302667" r="-145690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0060" t="-302667" r="-1198" b="-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960531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B5F5740D-F28F-FB61-9287-B46A3F61ED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3327495"/>
                  </p:ext>
                </p:extLst>
              </p:nvPr>
            </p:nvGraphicFramePr>
            <p:xfrm>
              <a:off x="6557313" y="1600200"/>
              <a:ext cx="1720898" cy="18288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706009">
                      <a:extLst>
                        <a:ext uri="{9D8B030D-6E8A-4147-A177-3AD203B41FA5}">
                          <a16:colId xmlns:a16="http://schemas.microsoft.com/office/drawing/2014/main" val="205649681"/>
                        </a:ext>
                      </a:extLst>
                    </a:gridCol>
                    <a:gridCol w="1014889">
                      <a:extLst>
                        <a:ext uri="{9D8B030D-6E8A-4147-A177-3AD203B41FA5}">
                          <a16:colId xmlns:a16="http://schemas.microsoft.com/office/drawing/2014/main" val="13292901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en-US" sz="2400" b="0" i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400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68113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275720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8140061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996053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B5F5740D-F28F-FB61-9287-B46A3F61ED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3327495"/>
                  </p:ext>
                </p:extLst>
              </p:nvPr>
            </p:nvGraphicFramePr>
            <p:xfrm>
              <a:off x="6557313" y="1600200"/>
              <a:ext cx="1720898" cy="18288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706009">
                      <a:extLst>
                        <a:ext uri="{9D8B030D-6E8A-4147-A177-3AD203B41FA5}">
                          <a16:colId xmlns:a16="http://schemas.microsoft.com/office/drawing/2014/main" val="205649681"/>
                        </a:ext>
                      </a:extLst>
                    </a:gridCol>
                    <a:gridCol w="1014889">
                      <a:extLst>
                        <a:ext uri="{9D8B030D-6E8A-4147-A177-3AD203B41FA5}">
                          <a16:colId xmlns:a16="http://schemas.microsoft.com/office/drawing/2014/main" val="132929018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862" t="-1333" r="-146552" b="-3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70060" t="-1333" r="-1796" b="-30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811381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862" t="-100000" r="-146552" b="-20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70060" t="-100000" r="-1796" b="-20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757208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6"/>
                          <a:stretch>
                            <a:fillRect l="-862" t="-202667" r="-146552" b="-105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6"/>
                          <a:stretch>
                            <a:fillRect l="-70060" t="-202667" r="-1796" b="-105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400616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862" t="-302667" r="-146552" b="-5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70060" t="-302667" r="-1796" b="-5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960531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0777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FBD7F9E-AE81-6971-6F3C-ADA1E341FFD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Simulating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tapes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tape: Halting states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FBD7F9E-AE81-6971-6F3C-ADA1E341FF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r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8D7637-8A85-3EAC-98F6-1B4119B112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307770"/>
                <a:ext cx="10267950" cy="4183073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accept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0" dirty="0"/>
                  <a:t>			</a:t>
                </a:r>
                <a:r>
                  <a:rPr lang="en-US" dirty="0"/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reject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8D7637-8A85-3EAC-98F6-1B4119B112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307770"/>
                <a:ext cx="10267950" cy="418307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F96F7-5DCD-ED28-F4F8-FB0307946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B3374C08-FEB7-7E4B-237C-81F9424876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9670870"/>
                  </p:ext>
                </p:extLst>
              </p:nvPr>
            </p:nvGraphicFramePr>
            <p:xfrm>
              <a:off x="2604519" y="2628900"/>
              <a:ext cx="1996056" cy="1861376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034031">
                      <a:extLst>
                        <a:ext uri="{9D8B030D-6E8A-4147-A177-3AD203B41FA5}">
                          <a16:colId xmlns:a16="http://schemas.microsoft.com/office/drawing/2014/main" val="205649681"/>
                        </a:ext>
                      </a:extLst>
                    </a:gridCol>
                    <a:gridCol w="962025">
                      <a:extLst>
                        <a:ext uri="{9D8B030D-6E8A-4147-A177-3AD203B41FA5}">
                          <a16:colId xmlns:a16="http://schemas.microsoft.com/office/drawing/2014/main" val="13292901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accept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68113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275720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8140061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996053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B3374C08-FEB7-7E4B-237C-81F9424876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9670870"/>
                  </p:ext>
                </p:extLst>
              </p:nvPr>
            </p:nvGraphicFramePr>
            <p:xfrm>
              <a:off x="2604519" y="2628900"/>
              <a:ext cx="1996056" cy="1861376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034031">
                      <a:extLst>
                        <a:ext uri="{9D8B030D-6E8A-4147-A177-3AD203B41FA5}">
                          <a16:colId xmlns:a16="http://schemas.microsoft.com/office/drawing/2014/main" val="205649681"/>
                        </a:ext>
                      </a:extLst>
                    </a:gridCol>
                    <a:gridCol w="962025">
                      <a:extLst>
                        <a:ext uri="{9D8B030D-6E8A-4147-A177-3AD203B41FA5}">
                          <a16:colId xmlns:a16="http://schemas.microsoft.com/office/drawing/2014/main" val="1329290186"/>
                        </a:ext>
                      </a:extLst>
                    </a:gridCol>
                  </a:tblGrid>
                  <a:tr h="4897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88" t="-1235" r="-94118" b="-2802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8228" t="-1235" r="-1266" b="-2802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811381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588" t="-109333" r="-94118" b="-2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108228" t="-109333" r="-1266" b="-20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757208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588" t="-209333" r="-94118" b="-1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08228" t="-209333" r="-1266" b="-10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400616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88" t="-309333" r="-94118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8228" t="-309333" r="-1266" b="-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960531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5BEEF896-6138-93E1-953C-06D8171FA7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2408031"/>
                  </p:ext>
                </p:extLst>
              </p:nvPr>
            </p:nvGraphicFramePr>
            <p:xfrm>
              <a:off x="7986144" y="2628900"/>
              <a:ext cx="1996056" cy="1862709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034031">
                      <a:extLst>
                        <a:ext uri="{9D8B030D-6E8A-4147-A177-3AD203B41FA5}">
                          <a16:colId xmlns:a16="http://schemas.microsoft.com/office/drawing/2014/main" val="205649681"/>
                        </a:ext>
                      </a:extLst>
                    </a:gridCol>
                    <a:gridCol w="962025">
                      <a:extLst>
                        <a:ext uri="{9D8B030D-6E8A-4147-A177-3AD203B41FA5}">
                          <a16:colId xmlns:a16="http://schemas.microsoft.com/office/drawing/2014/main" val="13292901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reject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68113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275720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8140061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996053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5BEEF896-6138-93E1-953C-06D8171FA7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2408031"/>
                  </p:ext>
                </p:extLst>
              </p:nvPr>
            </p:nvGraphicFramePr>
            <p:xfrm>
              <a:off x="7986144" y="2628900"/>
              <a:ext cx="1996056" cy="1862709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034031">
                      <a:extLst>
                        <a:ext uri="{9D8B030D-6E8A-4147-A177-3AD203B41FA5}">
                          <a16:colId xmlns:a16="http://schemas.microsoft.com/office/drawing/2014/main" val="205649681"/>
                        </a:ext>
                      </a:extLst>
                    </a:gridCol>
                    <a:gridCol w="962025">
                      <a:extLst>
                        <a:ext uri="{9D8B030D-6E8A-4147-A177-3AD203B41FA5}">
                          <a16:colId xmlns:a16="http://schemas.microsoft.com/office/drawing/2014/main" val="1329290186"/>
                        </a:ext>
                      </a:extLst>
                    </a:gridCol>
                  </a:tblGrid>
                  <a:tr h="4911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88" t="-1235" r="-94118" b="-2802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8228" t="-1235" r="-1266" b="-2802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811381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l="-588" t="-109333" r="-94118" b="-2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l="-108228" t="-109333" r="-1266" b="-20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757208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588" t="-209333" r="-94118" b="-1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108228" t="-209333" r="-1266" b="-10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400616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88" t="-309333" r="-94118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8228" t="-309333" r="-1266" b="-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960531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9711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21C61-6FBF-EFC3-71F5-06F31CCDA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CCEA066-63DE-E70D-59D4-C9F4890EDC2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Simulating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tapes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tape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CCEA066-63DE-E70D-59D4-C9F4890EDC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F76D0-3FCE-0824-A3EC-28A906CCF4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6697" y="1825624"/>
                <a:ext cx="10867103" cy="466521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70000"/>
                  </a:lnSpc>
                </a:pPr>
                <a:r>
                  <a:rPr lang="en-US" dirty="0"/>
                  <a:t>That completes the definition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Exercise: Rigorously prove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decides the language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F76D0-3FCE-0824-A3EC-28A906CCF4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6697" y="1825624"/>
                <a:ext cx="10867103" cy="4665219"/>
              </a:xfrm>
              <a:blipFill>
                <a:blip r:embed="rId3"/>
                <a:stretch>
                  <a:fillRect l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B0CB0-6DF2-4D2A-A40D-D889B5D06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890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7EA034AA-95D2-C1EF-84EE-0F454B6FF7BA}"/>
              </a:ext>
            </a:extLst>
          </p:cNvPr>
          <p:cNvSpPr/>
          <p:nvPr/>
        </p:nvSpPr>
        <p:spPr>
          <a:xfrm>
            <a:off x="5293702" y="4367579"/>
            <a:ext cx="3612173" cy="940777"/>
          </a:xfrm>
          <a:prstGeom prst="parallelogram">
            <a:avLst>
              <a:gd name="adj" fmla="val 911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Which problems</a:t>
            </a:r>
            <a:br>
              <a:rPr lang="en-US" sz="5400" b="1" dirty="0"/>
            </a:br>
            <a:r>
              <a:rPr lang="en-US" sz="5400" b="1" dirty="0"/>
              <a:t>can be solved</a:t>
            </a:r>
            <a:br>
              <a:rPr lang="en-US" sz="5400" b="1" dirty="0"/>
            </a:br>
            <a:r>
              <a:rPr lang="en-US" sz="5400" b="1" dirty="0"/>
              <a:t>through computation?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18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42C2E-F0FF-7F83-D1A5-7C4772D2B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TMs can simulate all “reasonable”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121CA-4418-F3C3-0B87-F0C827C9E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We could add various </a:t>
            </a:r>
            <a:r>
              <a:rPr lang="en-US" dirty="0">
                <a:solidFill>
                  <a:schemeClr val="accent1"/>
                </a:solidFill>
              </a:rPr>
              <a:t>other bells and whistles</a:t>
            </a:r>
            <a:r>
              <a:rPr lang="en-US" dirty="0"/>
              <a:t> to the basic TM model</a:t>
            </a:r>
          </a:p>
          <a:p>
            <a:pPr lvl="1"/>
            <a:r>
              <a:rPr lang="en-US" dirty="0"/>
              <a:t>The ability to observe the two neighboring cells</a:t>
            </a:r>
          </a:p>
          <a:p>
            <a:pPr lvl="1"/>
            <a:r>
              <a:rPr lang="en-US" dirty="0"/>
              <a:t>The ability to “teleport” back to the initial cell in a single step</a:t>
            </a:r>
          </a:p>
          <a:p>
            <a:pPr lvl="1"/>
            <a:r>
              <a:rPr lang="en-US" dirty="0"/>
              <a:t>A two-dimensional tape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</a:rPr>
              <a:t>None of these changes has any effect </a:t>
            </a:r>
            <a:r>
              <a:rPr lang="en-US" dirty="0"/>
              <a:t>on the power of the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60001-F443-F9B5-35E1-32F9518A0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7E22D3-9E57-88E5-EAB0-062B1104C67D}"/>
              </a:ext>
            </a:extLst>
          </p:cNvPr>
          <p:cNvGrpSpPr/>
          <p:nvPr/>
        </p:nvGrpSpPr>
        <p:grpSpPr>
          <a:xfrm>
            <a:off x="9559237" y="3036689"/>
            <a:ext cx="1988866" cy="923330"/>
            <a:chOff x="9871295" y="490044"/>
            <a:chExt cx="1988866" cy="923330"/>
          </a:xfrm>
        </p:grpSpPr>
        <p:pic>
          <p:nvPicPr>
            <p:cNvPr id="6" name="Picture 5" descr="A close-up of a whistle&#10;&#10;AI-generated content may be incorrect.">
              <a:extLst>
                <a:ext uri="{FF2B5EF4-FFF2-40B4-BE49-F238E27FC236}">
                  <a16:creationId xmlns:a16="http://schemas.microsoft.com/office/drawing/2014/main" id="{2627D387-BFAE-56D9-5855-4BE880831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6218" y="633418"/>
              <a:ext cx="1053943" cy="63658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3517B29-E06C-88E7-EF11-178A15BBC4BC}"/>
                </a:ext>
              </a:extLst>
            </p:cNvPr>
            <p:cNvSpPr txBox="1"/>
            <p:nvPr/>
          </p:nvSpPr>
          <p:spPr>
            <a:xfrm>
              <a:off x="9871295" y="490044"/>
              <a:ext cx="10539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070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DD05C-5A16-99A1-5DAF-A72C03A5D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Church-Turing 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9FCFB9-83A8-F76A-5BEC-D5248CDB59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9125" y="1728280"/>
                <a:ext cx="10515600" cy="2079625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9FCFB9-83A8-F76A-5BEC-D5248CDB59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125" y="1728280"/>
                <a:ext cx="10515600" cy="2079625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95A252-0010-A905-0AA6-D5F6E7232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E989D65-8220-FD3C-2158-6676371B388F}"/>
                  </a:ext>
                </a:extLst>
              </p:cNvPr>
              <p:cNvSpPr/>
              <p:nvPr/>
            </p:nvSpPr>
            <p:spPr>
              <a:xfrm>
                <a:off x="448959" y="2895644"/>
                <a:ext cx="8429625" cy="27051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Church-Turing Thesis: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</a:rPr>
                  <a:t>There exists an “algorithm” / “procedure” for figuring out whether a given string is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if and only if</a:t>
                </a:r>
                <a:r>
                  <a:rPr lang="en-US" sz="2800" dirty="0">
                    <a:solidFill>
                      <a:schemeClr val="tx1"/>
                    </a:solidFill>
                  </a:rPr>
                  <a:t> there exists a Turing machine that decides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E989D65-8220-FD3C-2158-6676371B38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59" y="2895644"/>
                <a:ext cx="8429625" cy="2705100"/>
              </a:xfrm>
              <a:prstGeom prst="rect">
                <a:avLst/>
              </a:prstGeom>
              <a:blipFill>
                <a:blip r:embed="rId3"/>
                <a:stretch>
                  <a:fillRect b="-4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06F6F07-05C8-CCF7-53CB-4034A1EF4F01}"/>
              </a:ext>
            </a:extLst>
          </p:cNvPr>
          <p:cNvSpPr txBox="1"/>
          <p:nvPr/>
        </p:nvSpPr>
        <p:spPr>
          <a:xfrm>
            <a:off x="9877425" y="3848030"/>
            <a:ext cx="169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Intuitive notion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DE931F-C719-2A95-BAAC-3141BF530534}"/>
              </a:ext>
            </a:extLst>
          </p:cNvPr>
          <p:cNvSpPr txBox="1"/>
          <p:nvPr/>
        </p:nvSpPr>
        <p:spPr>
          <a:xfrm>
            <a:off x="9939070" y="4938605"/>
            <a:ext cx="1695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Mathematically precise notion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EA8A4FB-3BE7-E27E-915B-23441D054363}"/>
              </a:ext>
            </a:extLst>
          </p:cNvPr>
          <p:cNvCxnSpPr/>
          <p:nvPr/>
        </p:nvCxnSpPr>
        <p:spPr>
          <a:xfrm flipH="1">
            <a:off x="9182100" y="4032696"/>
            <a:ext cx="6096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A4B4209-E739-F29E-0403-24BE7D03CCCB}"/>
              </a:ext>
            </a:extLst>
          </p:cNvPr>
          <p:cNvCxnSpPr/>
          <p:nvPr/>
        </p:nvCxnSpPr>
        <p:spPr>
          <a:xfrm flipH="1">
            <a:off x="9205645" y="5254428"/>
            <a:ext cx="6096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14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A5EAB-03D9-9024-91E7-B9D5A13F0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Turing machines powerful enough?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96835E-1127-7CA1-C8BD-5455CF3BB7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1839" y="1690687"/>
                <a:ext cx="11621729" cy="503457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OBJECTION:</a:t>
                </a:r>
                <a:r>
                  <a:rPr lang="en-US" dirty="0"/>
                  <a:t> “To encompass all possible algorithms, we should add various </a:t>
                </a:r>
                <a:r>
                  <a:rPr lang="en-US" dirty="0">
                    <a:solidFill>
                      <a:schemeClr val="accent1"/>
                    </a:solidFill>
                  </a:rPr>
                  <a:t>bells and whistles</a:t>
                </a:r>
                <a:r>
                  <a:rPr lang="en-US" dirty="0"/>
                  <a:t> to the Turing machine model.”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Example: </a:t>
                </a:r>
                <a:r>
                  <a:rPr lang="en-US" dirty="0">
                    <a:solidFill>
                      <a:schemeClr val="accent1"/>
                    </a:solidFill>
                  </a:rPr>
                  <a:t>Left-Right-Stationary Turing Machine</a:t>
                </a:r>
                <a:r>
                  <a:rPr lang="en-US" dirty="0"/>
                  <a:t>: Like an ordinary Turing machine, except it has a transition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means the head </a:t>
                </a:r>
                <a:r>
                  <a:rPr lang="en-US" dirty="0">
                    <a:solidFill>
                      <a:schemeClr val="accent1"/>
                    </a:solidFill>
                  </a:rPr>
                  <a:t>does not move </a:t>
                </a:r>
                <a:r>
                  <a:rPr lang="en-US" dirty="0"/>
                  <a:t>in this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step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(Exercise: Rigorously define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NEXT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accepting, rejecting, etc.)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96835E-1127-7CA1-C8BD-5455CF3BB7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839" y="1690687"/>
                <a:ext cx="11621729" cy="5034578"/>
              </a:xfrm>
              <a:blipFill>
                <a:blip r:embed="rId2"/>
                <a:stretch>
                  <a:fillRect l="-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0F29F-C483-4749-F260-E7B938471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37E5FBB-8CE8-56C6-EEE6-E36563720F26}"/>
              </a:ext>
            </a:extLst>
          </p:cNvPr>
          <p:cNvGrpSpPr/>
          <p:nvPr/>
        </p:nvGrpSpPr>
        <p:grpSpPr>
          <a:xfrm>
            <a:off x="9871295" y="490044"/>
            <a:ext cx="1988866" cy="923330"/>
            <a:chOff x="9871295" y="490044"/>
            <a:chExt cx="1988866" cy="923330"/>
          </a:xfrm>
        </p:grpSpPr>
        <p:pic>
          <p:nvPicPr>
            <p:cNvPr id="7" name="Picture 6" descr="A close-up of a whistle&#10;&#10;AI-generated content may be incorrect.">
              <a:extLst>
                <a:ext uri="{FF2B5EF4-FFF2-40B4-BE49-F238E27FC236}">
                  <a16:creationId xmlns:a16="http://schemas.microsoft.com/office/drawing/2014/main" id="{9890B74D-BDBD-D31F-4D07-71262DAD9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6218" y="633418"/>
              <a:ext cx="1053943" cy="63658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AD0F442-14BA-6515-995C-A3EAD020198C}"/>
                </a:ext>
              </a:extLst>
            </p:cNvPr>
            <p:cNvSpPr txBox="1"/>
            <p:nvPr/>
          </p:nvSpPr>
          <p:spPr>
            <a:xfrm>
              <a:off x="9871295" y="490044"/>
              <a:ext cx="10539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0991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49693-1A01-F934-8E25-74B00BA16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Left-right-stationary Turing machines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3A1F83-B7C4-29C9-DF6D-B4E683C0B1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66521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a language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3A1F83-B7C4-29C9-DF6D-B4E683C0B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665219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E0726-E182-314E-B246-B70037C74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F7D23E7-4608-6A2E-E702-4391F740DEA2}"/>
                  </a:ext>
                </a:extLst>
              </p:cNvPr>
              <p:cNvSpPr/>
              <p:nvPr/>
            </p:nvSpPr>
            <p:spPr>
              <a:xfrm>
                <a:off x="1375789" y="3251112"/>
                <a:ext cx="9340175" cy="181424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prstClr val="black"/>
                    </a:solidFill>
                  </a:rPr>
                  <a:t>Theorem: </a:t>
                </a:r>
                <a:r>
                  <a:rPr lang="en-US" sz="2800" dirty="0">
                    <a:solidFill>
                      <a:prstClr val="black"/>
                    </a:solidFill>
                  </a:rPr>
                  <a:t>There exists a left-right-stationary TM that decides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if and only if</a:t>
                </a:r>
                <a:r>
                  <a:rPr lang="en-US" sz="2800" dirty="0">
                    <a:solidFill>
                      <a:prstClr val="black"/>
                    </a:solidFill>
                  </a:rPr>
                  <a:t> there exists a TM that decides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F7D23E7-4608-6A2E-E702-4391F740DE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789" y="3251112"/>
                <a:ext cx="9340175" cy="1814242"/>
              </a:xfrm>
              <a:prstGeom prst="rect">
                <a:avLst/>
              </a:prstGeom>
              <a:blipFill>
                <a:blip r:embed="rId3"/>
                <a:stretch>
                  <a:fillRect l="-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A15F0FB-DD44-D8C1-2300-567C5BB66D95}"/>
              </a:ext>
            </a:extLst>
          </p:cNvPr>
          <p:cNvSpPr txBox="1"/>
          <p:nvPr/>
        </p:nvSpPr>
        <p:spPr>
          <a:xfrm>
            <a:off x="9741738" y="490044"/>
            <a:ext cx="1053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🔔</a:t>
            </a:r>
          </a:p>
        </p:txBody>
      </p:sp>
      <p:pic>
        <p:nvPicPr>
          <p:cNvPr id="9" name="Picture 8" descr="A close-up of a whistle&#10;&#10;AI-generated content may be incorrect.">
            <a:extLst>
              <a:ext uri="{FF2B5EF4-FFF2-40B4-BE49-F238E27FC236}">
                <a16:creationId xmlns:a16="http://schemas.microsoft.com/office/drawing/2014/main" id="{CEDB782B-4DDB-36DE-310B-8CD3B646FB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218" y="633418"/>
            <a:ext cx="1053943" cy="63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626DD60-96AF-4B24-38DA-933654C6B8C4}"/>
              </a:ext>
            </a:extLst>
          </p:cNvPr>
          <p:cNvGrpSpPr/>
          <p:nvPr/>
        </p:nvGrpSpPr>
        <p:grpSpPr>
          <a:xfrm>
            <a:off x="9871295" y="490044"/>
            <a:ext cx="1988866" cy="923330"/>
            <a:chOff x="9871295" y="490044"/>
            <a:chExt cx="1988866" cy="923330"/>
          </a:xfrm>
        </p:grpSpPr>
        <p:pic>
          <p:nvPicPr>
            <p:cNvPr id="6" name="Picture 5" descr="A close-up of a whistle&#10;&#10;AI-generated content may be incorrect.">
              <a:extLst>
                <a:ext uri="{FF2B5EF4-FFF2-40B4-BE49-F238E27FC236}">
                  <a16:creationId xmlns:a16="http://schemas.microsoft.com/office/drawing/2014/main" id="{0B10F06D-E987-A906-1BF1-2589B8915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6218" y="633418"/>
              <a:ext cx="1053943" cy="63658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0AB0908-BCE0-802F-F44C-DD79A86417CD}"/>
                </a:ext>
              </a:extLst>
            </p:cNvPr>
            <p:cNvSpPr txBox="1"/>
            <p:nvPr/>
          </p:nvSpPr>
          <p:spPr>
            <a:xfrm>
              <a:off x="9871295" y="490044"/>
              <a:ext cx="10539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🔔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0A1A25-93C3-6F82-FC0B-04639F6D9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364"/>
            <a:ext cx="10515600" cy="1325563"/>
          </a:xfrm>
        </p:spPr>
        <p:txBody>
          <a:bodyPr/>
          <a:lstStyle/>
          <a:p>
            <a:r>
              <a:rPr lang="en-US" dirty="0"/>
              <a:t>Multi-tape Turing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448F8B-0CEC-E9BD-3AF5-A26C466101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4293" y="1464560"/>
                <a:ext cx="5610488" cy="482823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Another TM variant: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-tape TM”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0" dirty="0"/>
                  <a:t>Transition function:</a:t>
                </a:r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(Exercise: Rigorously define acceptance, rejection, etc.)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448F8B-0CEC-E9BD-3AF5-A26C466101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4293" y="1464560"/>
                <a:ext cx="5610488" cy="4828239"/>
              </a:xfrm>
              <a:blipFill>
                <a:blip r:embed="rId3"/>
                <a:stretch>
                  <a:fillRect l="-1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8941FB-19D9-7C6E-6D7B-4FB55E801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AFDE918-8CA8-E2C6-B95A-43E41B2E25B3}"/>
              </a:ext>
            </a:extLst>
          </p:cNvPr>
          <p:cNvGrpSpPr/>
          <p:nvPr/>
        </p:nvGrpSpPr>
        <p:grpSpPr>
          <a:xfrm>
            <a:off x="4690444" y="2397531"/>
            <a:ext cx="7501556" cy="4092652"/>
            <a:chOff x="4690444" y="2397531"/>
            <a:chExt cx="7501556" cy="4092652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761F4C6-F562-6E1E-B5FC-90E9C682F7AE}"/>
                </a:ext>
              </a:extLst>
            </p:cNvPr>
            <p:cNvGrpSpPr/>
            <p:nvPr/>
          </p:nvGrpSpPr>
          <p:grpSpPr>
            <a:xfrm>
              <a:off x="6751320" y="2397531"/>
              <a:ext cx="5440680" cy="1031469"/>
              <a:chOff x="6751320" y="680484"/>
              <a:chExt cx="5440680" cy="1031469"/>
            </a:xfrm>
          </p:grpSpPr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D33DBD1E-DA7E-A2C8-62FF-FAAEF68683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51320" y="701749"/>
                <a:ext cx="54406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311B8681-8CDC-9A42-B37E-8BC516AC78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51320" y="1690688"/>
                <a:ext cx="54406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4C90D786-F3C4-B044-C046-7507DAA24957}"/>
                  </a:ext>
                </a:extLst>
              </p:cNvPr>
              <p:cNvCxnSpPr/>
              <p:nvPr/>
            </p:nvCxnSpPr>
            <p:spPr>
              <a:xfrm>
                <a:off x="7187610" y="701749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C63E7060-B767-DEF9-889C-9F314F1D89C4}"/>
                  </a:ext>
                </a:extLst>
              </p:cNvPr>
              <p:cNvCxnSpPr/>
              <p:nvPr/>
            </p:nvCxnSpPr>
            <p:spPr>
              <a:xfrm>
                <a:off x="8165805" y="701749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FCBC3F5E-D91E-EA50-740C-52B7BFFD31FC}"/>
                  </a:ext>
                </a:extLst>
              </p:cNvPr>
              <p:cNvCxnSpPr/>
              <p:nvPr/>
            </p:nvCxnSpPr>
            <p:spPr>
              <a:xfrm>
                <a:off x="9122735" y="701749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05AECD9A-D98F-D357-10B5-63EAF8A27961}"/>
                  </a:ext>
                </a:extLst>
              </p:cNvPr>
              <p:cNvCxnSpPr/>
              <p:nvPr/>
            </p:nvCxnSpPr>
            <p:spPr>
              <a:xfrm>
                <a:off x="10090298" y="680484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D7405FE6-CFC6-F636-00EA-85F32B8034D2}"/>
                  </a:ext>
                </a:extLst>
              </p:cNvPr>
              <p:cNvCxnSpPr/>
              <p:nvPr/>
            </p:nvCxnSpPr>
            <p:spPr>
              <a:xfrm>
                <a:off x="11100391" y="680484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B5C881CF-8147-436B-A571-FC8A745FA444}"/>
                  </a:ext>
                </a:extLst>
              </p:cNvPr>
              <p:cNvCxnSpPr/>
              <p:nvPr/>
            </p:nvCxnSpPr>
            <p:spPr>
              <a:xfrm>
                <a:off x="12046688" y="701749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A0">
              <a:extLst>
                <a:ext uri="{FF2B5EF4-FFF2-40B4-BE49-F238E27FC236}">
                  <a16:creationId xmlns:a16="http://schemas.microsoft.com/office/drawing/2014/main" id="{0794A8CE-682D-F74B-A1B2-3FAB7510F14D}"/>
                </a:ext>
              </a:extLst>
            </p:cNvPr>
            <p:cNvSpPr txBox="1"/>
            <p:nvPr/>
          </p:nvSpPr>
          <p:spPr>
            <a:xfrm>
              <a:off x="7432162" y="2610244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  <a:endParaRPr lang="en-US" dirty="0"/>
            </a:p>
          </p:txBody>
        </p:sp>
        <p:sp>
          <p:nvSpPr>
            <p:cNvPr id="57" name="B1">
              <a:extLst>
                <a:ext uri="{FF2B5EF4-FFF2-40B4-BE49-F238E27FC236}">
                  <a16:creationId xmlns:a16="http://schemas.microsoft.com/office/drawing/2014/main" id="{DE42D8C5-F113-0E53-23C7-9743DD9E3E78}"/>
                </a:ext>
              </a:extLst>
            </p:cNvPr>
            <p:cNvSpPr txBox="1"/>
            <p:nvPr/>
          </p:nvSpPr>
          <p:spPr>
            <a:xfrm>
              <a:off x="8378458" y="2610245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  <a:endParaRPr lang="en-US" dirty="0"/>
            </a:p>
          </p:txBody>
        </p:sp>
        <p:sp>
          <p:nvSpPr>
            <p:cNvPr id="58" name="C1">
              <a:extLst>
                <a:ext uri="{FF2B5EF4-FFF2-40B4-BE49-F238E27FC236}">
                  <a16:creationId xmlns:a16="http://schemas.microsoft.com/office/drawing/2014/main" id="{BDE6CE31-0BD9-0F59-46CD-50C04D22B377}"/>
                </a:ext>
              </a:extLst>
            </p:cNvPr>
            <p:cNvSpPr txBox="1"/>
            <p:nvPr/>
          </p:nvSpPr>
          <p:spPr>
            <a:xfrm>
              <a:off x="9367285" y="2634881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0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A0">
                  <a:extLst>
                    <a:ext uri="{FF2B5EF4-FFF2-40B4-BE49-F238E27FC236}">
                      <a16:creationId xmlns:a16="http://schemas.microsoft.com/office/drawing/2014/main" id="{0FCD2C19-2EFB-FF22-1545-E9367E614A76}"/>
                    </a:ext>
                  </a:extLst>
                </p:cNvPr>
                <p:cNvSpPr txBox="1"/>
                <p:nvPr/>
              </p:nvSpPr>
              <p:spPr>
                <a:xfrm>
                  <a:off x="6491181" y="2617759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9" name="A0">
                  <a:extLst>
                    <a:ext uri="{FF2B5EF4-FFF2-40B4-BE49-F238E27FC236}">
                      <a16:creationId xmlns:a16="http://schemas.microsoft.com/office/drawing/2014/main" id="{0FCD2C19-2EFB-FF22-1545-E9367E614A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1181" y="2617759"/>
                  <a:ext cx="531627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74561E7-EA27-E770-951A-CF061E1A6332}"/>
                </a:ext>
              </a:extLst>
            </p:cNvPr>
            <p:cNvGrpSpPr/>
            <p:nvPr/>
          </p:nvGrpSpPr>
          <p:grpSpPr>
            <a:xfrm>
              <a:off x="6751320" y="4568459"/>
              <a:ext cx="5440680" cy="1031469"/>
              <a:chOff x="6751320" y="680484"/>
              <a:chExt cx="5440680" cy="1031469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768D9549-F326-D990-3450-70EB22C16E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51320" y="701749"/>
                <a:ext cx="54406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B59E67E4-7BC5-B1FB-0514-EAE2C80192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51320" y="1690688"/>
                <a:ext cx="54406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4500E7EC-3501-8783-A416-CD5357F7EBAB}"/>
                  </a:ext>
                </a:extLst>
              </p:cNvPr>
              <p:cNvCxnSpPr/>
              <p:nvPr/>
            </p:nvCxnSpPr>
            <p:spPr>
              <a:xfrm>
                <a:off x="7187610" y="701749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3D4F19CD-C7F1-750F-AC7A-620718A8AA26}"/>
                  </a:ext>
                </a:extLst>
              </p:cNvPr>
              <p:cNvCxnSpPr/>
              <p:nvPr/>
            </p:nvCxnSpPr>
            <p:spPr>
              <a:xfrm>
                <a:off x="8165805" y="701749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FB8752EC-C63B-C34F-1C33-7D2267B39309}"/>
                  </a:ext>
                </a:extLst>
              </p:cNvPr>
              <p:cNvCxnSpPr/>
              <p:nvPr/>
            </p:nvCxnSpPr>
            <p:spPr>
              <a:xfrm>
                <a:off x="9122735" y="701749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D9C827BC-3351-2084-0A41-5CA9881B1292}"/>
                  </a:ext>
                </a:extLst>
              </p:cNvPr>
              <p:cNvCxnSpPr/>
              <p:nvPr/>
            </p:nvCxnSpPr>
            <p:spPr>
              <a:xfrm>
                <a:off x="10090298" y="680484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0A708150-A82B-3B1C-EB42-9187E1E87839}"/>
                  </a:ext>
                </a:extLst>
              </p:cNvPr>
              <p:cNvCxnSpPr/>
              <p:nvPr/>
            </p:nvCxnSpPr>
            <p:spPr>
              <a:xfrm>
                <a:off x="11100391" y="680484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F14A8CD5-4629-BA3B-0E0C-D853BCD3E0CC}"/>
                  </a:ext>
                </a:extLst>
              </p:cNvPr>
              <p:cNvCxnSpPr/>
              <p:nvPr/>
            </p:nvCxnSpPr>
            <p:spPr>
              <a:xfrm>
                <a:off x="12046688" y="701749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55CEA137-57EE-DC5E-7963-2241610C12FA}"/>
                </a:ext>
              </a:extLst>
            </p:cNvPr>
            <p:cNvSpPr/>
            <p:nvPr/>
          </p:nvSpPr>
          <p:spPr>
            <a:xfrm>
              <a:off x="8222513" y="5385934"/>
              <a:ext cx="832882" cy="729030"/>
            </a:xfrm>
            <a:prstGeom prst="triangle">
              <a:avLst/>
            </a:prstGeom>
            <a:solidFill>
              <a:srgbClr val="FF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B44ECFF-EDDF-34E9-5A59-8A7E6D3E450A}"/>
                </a:ext>
              </a:extLst>
            </p:cNvPr>
            <p:cNvSpPr/>
            <p:nvPr/>
          </p:nvSpPr>
          <p:spPr>
            <a:xfrm>
              <a:off x="5121823" y="3930358"/>
              <a:ext cx="2574133" cy="1940709"/>
            </a:xfrm>
            <a:custGeom>
              <a:avLst/>
              <a:gdLst>
                <a:gd name="connsiteX0" fmla="*/ 2276272 w 2324068"/>
                <a:gd name="connsiteY0" fmla="*/ 0 h 360615"/>
                <a:gd name="connsiteX1" fmla="*/ 2023353 w 2324068"/>
                <a:gd name="connsiteY1" fmla="*/ 340469 h 360615"/>
                <a:gd name="connsiteX2" fmla="*/ 0 w 2324068"/>
                <a:gd name="connsiteY2" fmla="*/ 291830 h 360615"/>
                <a:gd name="connsiteX0" fmla="*/ 2276272 w 2283976"/>
                <a:gd name="connsiteY0" fmla="*/ 0 h 360615"/>
                <a:gd name="connsiteX1" fmla="*/ 1624519 w 2283976"/>
                <a:gd name="connsiteY1" fmla="*/ 340469 h 360615"/>
                <a:gd name="connsiteX2" fmla="*/ 0 w 2283976"/>
                <a:gd name="connsiteY2" fmla="*/ 291830 h 360615"/>
                <a:gd name="connsiteX0" fmla="*/ 2276272 w 2276272"/>
                <a:gd name="connsiteY0" fmla="*/ 0 h 360615"/>
                <a:gd name="connsiteX1" fmla="*/ 1624519 w 2276272"/>
                <a:gd name="connsiteY1" fmla="*/ 340469 h 360615"/>
                <a:gd name="connsiteX2" fmla="*/ 0 w 2276272"/>
                <a:gd name="connsiteY2" fmla="*/ 291830 h 360615"/>
                <a:gd name="connsiteX0" fmla="*/ 2276272 w 2276272"/>
                <a:gd name="connsiteY0" fmla="*/ 0 h 385604"/>
                <a:gd name="connsiteX1" fmla="*/ 1435675 w 2276272"/>
                <a:gd name="connsiteY1" fmla="*/ 370286 h 385604"/>
                <a:gd name="connsiteX2" fmla="*/ 0 w 2276272"/>
                <a:gd name="connsiteY2" fmla="*/ 291830 h 385604"/>
                <a:gd name="connsiteX0" fmla="*/ 1242602 w 1242602"/>
                <a:gd name="connsiteY0" fmla="*/ 0 h 1893171"/>
                <a:gd name="connsiteX1" fmla="*/ 402005 w 1242602"/>
                <a:gd name="connsiteY1" fmla="*/ 370286 h 1893171"/>
                <a:gd name="connsiteX2" fmla="*/ 0 w 1242602"/>
                <a:gd name="connsiteY2" fmla="*/ 1892030 h 1893171"/>
                <a:gd name="connsiteX0" fmla="*/ 1242602 w 1242602"/>
                <a:gd name="connsiteY0" fmla="*/ 0 h 1892030"/>
                <a:gd name="connsiteX1" fmla="*/ 402005 w 1242602"/>
                <a:gd name="connsiteY1" fmla="*/ 370286 h 1892030"/>
                <a:gd name="connsiteX2" fmla="*/ 0 w 1242602"/>
                <a:gd name="connsiteY2" fmla="*/ 1892030 h 1892030"/>
                <a:gd name="connsiteX0" fmla="*/ 1242602 w 1242602"/>
                <a:gd name="connsiteY0" fmla="*/ 0 h 1892030"/>
                <a:gd name="connsiteX1" fmla="*/ 570970 w 1242602"/>
                <a:gd name="connsiteY1" fmla="*/ 439860 h 1892030"/>
                <a:gd name="connsiteX2" fmla="*/ 0 w 1242602"/>
                <a:gd name="connsiteY2" fmla="*/ 1892030 h 1892030"/>
                <a:gd name="connsiteX0" fmla="*/ 1242602 w 1242602"/>
                <a:gd name="connsiteY0" fmla="*/ 0 h 1892030"/>
                <a:gd name="connsiteX1" fmla="*/ 570970 w 1242602"/>
                <a:gd name="connsiteY1" fmla="*/ 439860 h 1892030"/>
                <a:gd name="connsiteX2" fmla="*/ 0 w 1242602"/>
                <a:gd name="connsiteY2" fmla="*/ 1892030 h 1892030"/>
                <a:gd name="connsiteX0" fmla="*/ 1242602 w 1242602"/>
                <a:gd name="connsiteY0" fmla="*/ 0 h 1892030"/>
                <a:gd name="connsiteX1" fmla="*/ 570970 w 1242602"/>
                <a:gd name="connsiteY1" fmla="*/ 439860 h 1892030"/>
                <a:gd name="connsiteX2" fmla="*/ 0 w 1242602"/>
                <a:gd name="connsiteY2" fmla="*/ 1892030 h 1892030"/>
                <a:gd name="connsiteX0" fmla="*/ 1242602 w 1242602"/>
                <a:gd name="connsiteY0" fmla="*/ 0 h 1892030"/>
                <a:gd name="connsiteX1" fmla="*/ 570970 w 1242602"/>
                <a:gd name="connsiteY1" fmla="*/ 439860 h 1892030"/>
                <a:gd name="connsiteX2" fmla="*/ 0 w 1242602"/>
                <a:gd name="connsiteY2" fmla="*/ 1892030 h 1892030"/>
                <a:gd name="connsiteX0" fmla="*/ 1242602 w 1242602"/>
                <a:gd name="connsiteY0" fmla="*/ 0 h 1892030"/>
                <a:gd name="connsiteX1" fmla="*/ 570970 w 1242602"/>
                <a:gd name="connsiteY1" fmla="*/ 439860 h 1892030"/>
                <a:gd name="connsiteX2" fmla="*/ 0 w 1242602"/>
                <a:gd name="connsiteY2" fmla="*/ 1892030 h 1892030"/>
                <a:gd name="connsiteX0" fmla="*/ 1242602 w 1242602"/>
                <a:gd name="connsiteY0" fmla="*/ 0 h 1892030"/>
                <a:gd name="connsiteX1" fmla="*/ 620666 w 1242602"/>
                <a:gd name="connsiteY1" fmla="*/ 519373 h 1892030"/>
                <a:gd name="connsiteX2" fmla="*/ 0 w 1242602"/>
                <a:gd name="connsiteY2" fmla="*/ 1892030 h 1892030"/>
                <a:gd name="connsiteX0" fmla="*/ 1242602 w 1242602"/>
                <a:gd name="connsiteY0" fmla="*/ 0 h 1892030"/>
                <a:gd name="connsiteX1" fmla="*/ 620666 w 1242602"/>
                <a:gd name="connsiteY1" fmla="*/ 519373 h 1892030"/>
                <a:gd name="connsiteX2" fmla="*/ 0 w 1242602"/>
                <a:gd name="connsiteY2" fmla="*/ 1892030 h 1892030"/>
                <a:gd name="connsiteX0" fmla="*/ 1242602 w 1242602"/>
                <a:gd name="connsiteY0" fmla="*/ 0 h 1892030"/>
                <a:gd name="connsiteX1" fmla="*/ 620666 w 1242602"/>
                <a:gd name="connsiteY1" fmla="*/ 519373 h 1892030"/>
                <a:gd name="connsiteX2" fmla="*/ 0 w 1242602"/>
                <a:gd name="connsiteY2" fmla="*/ 1892030 h 1892030"/>
                <a:gd name="connsiteX0" fmla="*/ 1580533 w 1580533"/>
                <a:gd name="connsiteY0" fmla="*/ 0 h 1911909"/>
                <a:gd name="connsiteX1" fmla="*/ 958597 w 1580533"/>
                <a:gd name="connsiteY1" fmla="*/ 519373 h 1911909"/>
                <a:gd name="connsiteX2" fmla="*/ 0 w 1580533"/>
                <a:gd name="connsiteY2" fmla="*/ 1911909 h 1911909"/>
                <a:gd name="connsiteX0" fmla="*/ 1580533 w 1580533"/>
                <a:gd name="connsiteY0" fmla="*/ 0 h 1911909"/>
                <a:gd name="connsiteX1" fmla="*/ 958597 w 1580533"/>
                <a:gd name="connsiteY1" fmla="*/ 519373 h 1911909"/>
                <a:gd name="connsiteX2" fmla="*/ 0 w 1580533"/>
                <a:gd name="connsiteY2" fmla="*/ 1911909 h 1911909"/>
                <a:gd name="connsiteX0" fmla="*/ 1580533 w 1580533"/>
                <a:gd name="connsiteY0" fmla="*/ 0 h 1911909"/>
                <a:gd name="connsiteX1" fmla="*/ 958597 w 1580533"/>
                <a:gd name="connsiteY1" fmla="*/ 519373 h 1911909"/>
                <a:gd name="connsiteX2" fmla="*/ 0 w 1580533"/>
                <a:gd name="connsiteY2" fmla="*/ 1911909 h 1911909"/>
                <a:gd name="connsiteX0" fmla="*/ 2574133 w 2574133"/>
                <a:gd name="connsiteY0" fmla="*/ 0 h 1940709"/>
                <a:gd name="connsiteX1" fmla="*/ 958597 w 2574133"/>
                <a:gd name="connsiteY1" fmla="*/ 548173 h 1940709"/>
                <a:gd name="connsiteX2" fmla="*/ 0 w 2574133"/>
                <a:gd name="connsiteY2" fmla="*/ 1940709 h 1940709"/>
                <a:gd name="connsiteX0" fmla="*/ 2574133 w 2574133"/>
                <a:gd name="connsiteY0" fmla="*/ 0 h 1940709"/>
                <a:gd name="connsiteX1" fmla="*/ 972997 w 2574133"/>
                <a:gd name="connsiteY1" fmla="*/ 461773 h 1940709"/>
                <a:gd name="connsiteX2" fmla="*/ 0 w 2574133"/>
                <a:gd name="connsiteY2" fmla="*/ 1940709 h 1940709"/>
                <a:gd name="connsiteX0" fmla="*/ 2574133 w 2574133"/>
                <a:gd name="connsiteY0" fmla="*/ 0 h 1940709"/>
                <a:gd name="connsiteX1" fmla="*/ 972997 w 2574133"/>
                <a:gd name="connsiteY1" fmla="*/ 461773 h 1940709"/>
                <a:gd name="connsiteX2" fmla="*/ 0 w 2574133"/>
                <a:gd name="connsiteY2" fmla="*/ 1940709 h 1940709"/>
                <a:gd name="connsiteX0" fmla="*/ 2574133 w 2574133"/>
                <a:gd name="connsiteY0" fmla="*/ 0 h 1940709"/>
                <a:gd name="connsiteX1" fmla="*/ 972997 w 2574133"/>
                <a:gd name="connsiteY1" fmla="*/ 461773 h 1940709"/>
                <a:gd name="connsiteX2" fmla="*/ 0 w 2574133"/>
                <a:gd name="connsiteY2" fmla="*/ 1940709 h 1940709"/>
                <a:gd name="connsiteX0" fmla="*/ 2574133 w 2574133"/>
                <a:gd name="connsiteY0" fmla="*/ 0 h 1940709"/>
                <a:gd name="connsiteX1" fmla="*/ 972997 w 2574133"/>
                <a:gd name="connsiteY1" fmla="*/ 461773 h 1940709"/>
                <a:gd name="connsiteX2" fmla="*/ 0 w 2574133"/>
                <a:gd name="connsiteY2" fmla="*/ 1940709 h 1940709"/>
                <a:gd name="connsiteX0" fmla="*/ 2574133 w 2574133"/>
                <a:gd name="connsiteY0" fmla="*/ 0 h 1940709"/>
                <a:gd name="connsiteX1" fmla="*/ 972997 w 2574133"/>
                <a:gd name="connsiteY1" fmla="*/ 461773 h 1940709"/>
                <a:gd name="connsiteX2" fmla="*/ 0 w 2574133"/>
                <a:gd name="connsiteY2" fmla="*/ 1940709 h 194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4133" h="1940709">
                  <a:moveTo>
                    <a:pt x="2574133" y="0"/>
                  </a:moveTo>
                  <a:cubicBezTo>
                    <a:pt x="2510902" y="399447"/>
                    <a:pt x="1272732" y="275382"/>
                    <a:pt x="972997" y="461773"/>
                  </a:cubicBezTo>
                  <a:cubicBezTo>
                    <a:pt x="673262" y="648164"/>
                    <a:pt x="215702" y="1462575"/>
                    <a:pt x="0" y="194070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92BE2A5-361A-10BB-6AEF-81DDA6CB584C}"/>
                </a:ext>
              </a:extLst>
            </p:cNvPr>
            <p:cNvSpPr/>
            <p:nvPr/>
          </p:nvSpPr>
          <p:spPr>
            <a:xfrm>
              <a:off x="5171519" y="6116553"/>
              <a:ext cx="3466643" cy="373630"/>
            </a:xfrm>
            <a:custGeom>
              <a:avLst/>
              <a:gdLst>
                <a:gd name="connsiteX0" fmla="*/ 4192622 w 4429764"/>
                <a:gd name="connsiteY0" fmla="*/ 1712068 h 2024265"/>
                <a:gd name="connsiteX1" fmla="*/ 4085617 w 4429764"/>
                <a:gd name="connsiteY1" fmla="*/ 2023353 h 2024265"/>
                <a:gd name="connsiteX2" fmla="*/ 894945 w 4429764"/>
                <a:gd name="connsiteY2" fmla="*/ 1624519 h 2024265"/>
                <a:gd name="connsiteX3" fmla="*/ 1342417 w 4429764"/>
                <a:gd name="connsiteY3" fmla="*/ 379379 h 2024265"/>
                <a:gd name="connsiteX4" fmla="*/ 0 w 4429764"/>
                <a:gd name="connsiteY4" fmla="*/ 0 h 2024265"/>
                <a:gd name="connsiteX0" fmla="*/ 4192622 w 4232318"/>
                <a:gd name="connsiteY0" fmla="*/ 1712068 h 1995260"/>
                <a:gd name="connsiteX1" fmla="*/ 3112851 w 4232318"/>
                <a:gd name="connsiteY1" fmla="*/ 1994170 h 1995260"/>
                <a:gd name="connsiteX2" fmla="*/ 894945 w 4232318"/>
                <a:gd name="connsiteY2" fmla="*/ 1624519 h 1995260"/>
                <a:gd name="connsiteX3" fmla="*/ 1342417 w 4232318"/>
                <a:gd name="connsiteY3" fmla="*/ 379379 h 1995260"/>
                <a:gd name="connsiteX4" fmla="*/ 0 w 4232318"/>
                <a:gd name="connsiteY4" fmla="*/ 0 h 1995260"/>
                <a:gd name="connsiteX0" fmla="*/ 4192622 w 4192622"/>
                <a:gd name="connsiteY0" fmla="*/ 1712068 h 1996589"/>
                <a:gd name="connsiteX1" fmla="*/ 3112851 w 4192622"/>
                <a:gd name="connsiteY1" fmla="*/ 1994170 h 1996589"/>
                <a:gd name="connsiteX2" fmla="*/ 894945 w 4192622"/>
                <a:gd name="connsiteY2" fmla="*/ 1624519 h 1996589"/>
                <a:gd name="connsiteX3" fmla="*/ 1342417 w 4192622"/>
                <a:gd name="connsiteY3" fmla="*/ 379379 h 1996589"/>
                <a:gd name="connsiteX4" fmla="*/ 0 w 4192622"/>
                <a:gd name="connsiteY4" fmla="*/ 0 h 1996589"/>
                <a:gd name="connsiteX0" fmla="*/ 4192622 w 4192622"/>
                <a:gd name="connsiteY0" fmla="*/ 1712068 h 1996589"/>
                <a:gd name="connsiteX1" fmla="*/ 2782111 w 4192622"/>
                <a:gd name="connsiteY1" fmla="*/ 1994170 h 1996589"/>
                <a:gd name="connsiteX2" fmla="*/ 894945 w 4192622"/>
                <a:gd name="connsiteY2" fmla="*/ 1624519 h 1996589"/>
                <a:gd name="connsiteX3" fmla="*/ 1342417 w 4192622"/>
                <a:gd name="connsiteY3" fmla="*/ 379379 h 1996589"/>
                <a:gd name="connsiteX4" fmla="*/ 0 w 4192622"/>
                <a:gd name="connsiteY4" fmla="*/ 0 h 1996589"/>
                <a:gd name="connsiteX0" fmla="*/ 4192622 w 4192622"/>
                <a:gd name="connsiteY0" fmla="*/ 1712068 h 1994420"/>
                <a:gd name="connsiteX1" fmla="*/ 2782111 w 4192622"/>
                <a:gd name="connsiteY1" fmla="*/ 1994170 h 1994420"/>
                <a:gd name="connsiteX2" fmla="*/ 1034093 w 4192622"/>
                <a:gd name="connsiteY2" fmla="*/ 1723910 h 1994420"/>
                <a:gd name="connsiteX3" fmla="*/ 1342417 w 4192622"/>
                <a:gd name="connsiteY3" fmla="*/ 379379 h 1994420"/>
                <a:gd name="connsiteX4" fmla="*/ 0 w 4192622"/>
                <a:gd name="connsiteY4" fmla="*/ 0 h 1994420"/>
                <a:gd name="connsiteX0" fmla="*/ 4192622 w 4192622"/>
                <a:gd name="connsiteY0" fmla="*/ 1712068 h 1999620"/>
                <a:gd name="connsiteX1" fmla="*/ 2782111 w 4192622"/>
                <a:gd name="connsiteY1" fmla="*/ 1994170 h 1999620"/>
                <a:gd name="connsiteX2" fmla="*/ 1034093 w 4192622"/>
                <a:gd name="connsiteY2" fmla="*/ 1723910 h 1999620"/>
                <a:gd name="connsiteX3" fmla="*/ 0 w 4192622"/>
                <a:gd name="connsiteY3" fmla="*/ 0 h 1999620"/>
                <a:gd name="connsiteX0" fmla="*/ 3158529 w 3158529"/>
                <a:gd name="connsiteY0" fmla="*/ 0 h 287552"/>
                <a:gd name="connsiteX1" fmla="*/ 1748018 w 3158529"/>
                <a:gd name="connsiteY1" fmla="*/ 282102 h 287552"/>
                <a:gd name="connsiteX2" fmla="*/ 0 w 3158529"/>
                <a:gd name="connsiteY2" fmla="*/ 11842 h 287552"/>
                <a:gd name="connsiteX0" fmla="*/ 3128712 w 3128712"/>
                <a:gd name="connsiteY0" fmla="*/ 0 h 300583"/>
                <a:gd name="connsiteX1" fmla="*/ 1718201 w 3128712"/>
                <a:gd name="connsiteY1" fmla="*/ 282102 h 300583"/>
                <a:gd name="connsiteX2" fmla="*/ 0 w 3128712"/>
                <a:gd name="connsiteY2" fmla="*/ 51598 h 300583"/>
                <a:gd name="connsiteX0" fmla="*/ 3128712 w 3128712"/>
                <a:gd name="connsiteY0" fmla="*/ 0 h 51598"/>
                <a:gd name="connsiteX1" fmla="*/ 0 w 3128712"/>
                <a:gd name="connsiteY1" fmla="*/ 51598 h 51598"/>
                <a:gd name="connsiteX0" fmla="*/ 3128712 w 3128712"/>
                <a:gd name="connsiteY0" fmla="*/ 0 h 264978"/>
                <a:gd name="connsiteX1" fmla="*/ 0 w 3128712"/>
                <a:gd name="connsiteY1" fmla="*/ 51598 h 264978"/>
                <a:gd name="connsiteX0" fmla="*/ 3128712 w 3128712"/>
                <a:gd name="connsiteY0" fmla="*/ 0 h 377356"/>
                <a:gd name="connsiteX1" fmla="*/ 0 w 3128712"/>
                <a:gd name="connsiteY1" fmla="*/ 51598 h 377356"/>
                <a:gd name="connsiteX0" fmla="*/ 3466643 w 3466643"/>
                <a:gd name="connsiteY0" fmla="*/ 0 h 364082"/>
                <a:gd name="connsiteX1" fmla="*/ 0 w 3466643"/>
                <a:gd name="connsiteY1" fmla="*/ 21781 h 364082"/>
                <a:gd name="connsiteX0" fmla="*/ 3466643 w 3466643"/>
                <a:gd name="connsiteY0" fmla="*/ 0 h 373630"/>
                <a:gd name="connsiteX1" fmla="*/ 0 w 3466643"/>
                <a:gd name="connsiteY1" fmla="*/ 43381 h 37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66643" h="373630">
                  <a:moveTo>
                    <a:pt x="3466643" y="0"/>
                  </a:moveTo>
                  <a:cubicBezTo>
                    <a:pt x="3338139" y="573790"/>
                    <a:pt x="784487" y="403869"/>
                    <a:pt x="0" y="4338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A0">
                  <a:extLst>
                    <a:ext uri="{FF2B5EF4-FFF2-40B4-BE49-F238E27FC236}">
                      <a16:creationId xmlns:a16="http://schemas.microsoft.com/office/drawing/2014/main" id="{D123DE3B-4EC4-6E02-1263-485558D4DB1F}"/>
                    </a:ext>
                  </a:extLst>
                </p:cNvPr>
                <p:cNvSpPr txBox="1"/>
                <p:nvPr/>
              </p:nvSpPr>
              <p:spPr>
                <a:xfrm>
                  <a:off x="10392652" y="2610243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⊔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6" name="A0">
                  <a:extLst>
                    <a:ext uri="{FF2B5EF4-FFF2-40B4-BE49-F238E27FC236}">
                      <a16:creationId xmlns:a16="http://schemas.microsoft.com/office/drawing/2014/main" id="{54FB4DBF-C49B-9B06-081A-E15F7F058B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92652" y="2610243"/>
                  <a:ext cx="531627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A0">
                  <a:extLst>
                    <a:ext uri="{FF2B5EF4-FFF2-40B4-BE49-F238E27FC236}">
                      <a16:creationId xmlns:a16="http://schemas.microsoft.com/office/drawing/2014/main" id="{37DE2D23-5B90-A98B-31FE-B92A18C7D1CE}"/>
                    </a:ext>
                  </a:extLst>
                </p:cNvPr>
                <p:cNvSpPr txBox="1"/>
                <p:nvPr/>
              </p:nvSpPr>
              <p:spPr>
                <a:xfrm>
                  <a:off x="11338948" y="2621898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⊔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7" name="A0">
                  <a:extLst>
                    <a:ext uri="{FF2B5EF4-FFF2-40B4-BE49-F238E27FC236}">
                      <a16:creationId xmlns:a16="http://schemas.microsoft.com/office/drawing/2014/main" id="{A6B73E79-3542-0489-D09D-35B3B1FF14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8948" y="2621898"/>
                  <a:ext cx="531627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A0">
                  <a:extLst>
                    <a:ext uri="{FF2B5EF4-FFF2-40B4-BE49-F238E27FC236}">
                      <a16:creationId xmlns:a16="http://schemas.microsoft.com/office/drawing/2014/main" id="{514CAEBC-1397-4EE0-35FE-8CF4732B55BF}"/>
                    </a:ext>
                  </a:extLst>
                </p:cNvPr>
                <p:cNvSpPr txBox="1"/>
                <p:nvPr/>
              </p:nvSpPr>
              <p:spPr>
                <a:xfrm>
                  <a:off x="6495408" y="4791806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7" name="A0">
                  <a:extLst>
                    <a:ext uri="{FF2B5EF4-FFF2-40B4-BE49-F238E27FC236}">
                      <a16:creationId xmlns:a16="http://schemas.microsoft.com/office/drawing/2014/main" id="{514CAEBC-1397-4EE0-35FE-8CF4732B55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5408" y="4791806"/>
                  <a:ext cx="531627" cy="5847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A0">
              <a:extLst>
                <a:ext uri="{FF2B5EF4-FFF2-40B4-BE49-F238E27FC236}">
                  <a16:creationId xmlns:a16="http://schemas.microsoft.com/office/drawing/2014/main" id="{08781281-E107-32FE-7FD7-DBC6BF77177B}"/>
                </a:ext>
              </a:extLst>
            </p:cNvPr>
            <p:cNvSpPr txBox="1"/>
            <p:nvPr/>
          </p:nvSpPr>
          <p:spPr>
            <a:xfrm>
              <a:off x="7423298" y="4791806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0</a:t>
              </a:r>
            </a:p>
          </p:txBody>
        </p:sp>
        <p:sp>
          <p:nvSpPr>
            <p:cNvPr id="69" name="A0">
              <a:extLst>
                <a:ext uri="{FF2B5EF4-FFF2-40B4-BE49-F238E27FC236}">
                  <a16:creationId xmlns:a16="http://schemas.microsoft.com/office/drawing/2014/main" id="{5F9DD672-E400-6951-951D-E68CCEE6EA2E}"/>
                </a:ext>
              </a:extLst>
            </p:cNvPr>
            <p:cNvSpPr txBox="1"/>
            <p:nvPr/>
          </p:nvSpPr>
          <p:spPr>
            <a:xfrm>
              <a:off x="8369594" y="4775900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#</a:t>
              </a:r>
            </a:p>
          </p:txBody>
        </p:sp>
        <p:sp>
          <p:nvSpPr>
            <p:cNvPr id="70" name="A0">
              <a:extLst>
                <a:ext uri="{FF2B5EF4-FFF2-40B4-BE49-F238E27FC236}">
                  <a16:creationId xmlns:a16="http://schemas.microsoft.com/office/drawing/2014/main" id="{8D9C0FF6-51D5-58D5-6914-2758B0538936}"/>
                </a:ext>
              </a:extLst>
            </p:cNvPr>
            <p:cNvSpPr txBox="1"/>
            <p:nvPr/>
          </p:nvSpPr>
          <p:spPr>
            <a:xfrm>
              <a:off x="9351337" y="4781175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</a:p>
          </p:txBody>
        </p:sp>
        <p:sp>
          <p:nvSpPr>
            <p:cNvPr id="71" name="A0">
              <a:extLst>
                <a:ext uri="{FF2B5EF4-FFF2-40B4-BE49-F238E27FC236}">
                  <a16:creationId xmlns:a16="http://schemas.microsoft.com/office/drawing/2014/main" id="{3A6646B5-7EE6-966B-F0C3-27EF628AE371}"/>
                </a:ext>
              </a:extLst>
            </p:cNvPr>
            <p:cNvSpPr txBox="1"/>
            <p:nvPr/>
          </p:nvSpPr>
          <p:spPr>
            <a:xfrm>
              <a:off x="10329531" y="4793831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$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A0">
                  <a:extLst>
                    <a:ext uri="{FF2B5EF4-FFF2-40B4-BE49-F238E27FC236}">
                      <a16:creationId xmlns:a16="http://schemas.microsoft.com/office/drawing/2014/main" id="{4726176D-108E-CD3F-4F86-1893B347AC54}"/>
                    </a:ext>
                  </a:extLst>
                </p:cNvPr>
                <p:cNvSpPr txBox="1"/>
                <p:nvPr/>
              </p:nvSpPr>
              <p:spPr>
                <a:xfrm>
                  <a:off x="11395200" y="4779409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⊔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3" name="A0">
                  <a:extLst>
                    <a:ext uri="{FF2B5EF4-FFF2-40B4-BE49-F238E27FC236}">
                      <a16:creationId xmlns:a16="http://schemas.microsoft.com/office/drawing/2014/main" id="{8852D6D4-B91E-F5E7-A5DA-60A72195B3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95200" y="4779409"/>
                  <a:ext cx="531627" cy="5847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B2B29E61-6128-9980-54DB-3B73D8F1094E}"/>
                    </a:ext>
                  </a:extLst>
                </p:cNvPr>
                <p:cNvSpPr/>
                <p:nvPr/>
              </p:nvSpPr>
              <p:spPr>
                <a:xfrm>
                  <a:off x="4690444" y="5725203"/>
                  <a:ext cx="603113" cy="623191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B2B29E61-6128-9980-54DB-3B73D8F109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0444" y="5725203"/>
                  <a:ext cx="603113" cy="623191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667D70C3-4507-3253-104C-A9875448055C}"/>
                </a:ext>
              </a:extLst>
            </p:cNvPr>
            <p:cNvSpPr/>
            <p:nvPr/>
          </p:nvSpPr>
          <p:spPr>
            <a:xfrm>
              <a:off x="7272671" y="3227235"/>
              <a:ext cx="832882" cy="729030"/>
            </a:xfrm>
            <a:prstGeom prst="triangle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BEE47D2-DDA2-D8F9-ACA8-7F7273835D0C}"/>
              </a:ext>
            </a:extLst>
          </p:cNvPr>
          <p:cNvGrpSpPr/>
          <p:nvPr/>
        </p:nvGrpSpPr>
        <p:grpSpPr>
          <a:xfrm>
            <a:off x="4779255" y="181330"/>
            <a:ext cx="7267433" cy="2657374"/>
            <a:chOff x="4602804" y="3977893"/>
            <a:chExt cx="7267433" cy="2657374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3842FC88-28C9-AC06-29FF-F379114E21C3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Hexagon 92">
              <a:extLst>
                <a:ext uri="{FF2B5EF4-FFF2-40B4-BE49-F238E27FC236}">
                  <a16:creationId xmlns:a16="http://schemas.microsoft.com/office/drawing/2014/main" id="{04CE39F6-6FBC-8580-4258-83A8D43BC8CC}"/>
                </a:ext>
              </a:extLst>
            </p:cNvPr>
            <p:cNvSpPr/>
            <p:nvPr/>
          </p:nvSpPr>
          <p:spPr>
            <a:xfrm>
              <a:off x="4702115" y="4071809"/>
              <a:ext cx="7053278" cy="606055"/>
            </a:xfrm>
            <a:prstGeom prst="hexagon">
              <a:avLst>
                <a:gd name="adj" fmla="val 60088"/>
                <a:gd name="vf" fmla="val 11547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In each step, w</a:t>
              </a:r>
              <a:r>
                <a:rPr lang="en-US" sz="1800" b="1" dirty="0">
                  <a:solidFill>
                    <a:schemeClr val="tx1"/>
                  </a:solidFill>
                </a:rPr>
                <a:t>hat determines the actions of head 1?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6919085A-A23C-17D1-4A6B-82309F0518D8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p:sp>
        <p:nvSpPr>
          <p:cNvPr id="95" name="Hexagon 94">
            <a:extLst>
              <a:ext uri="{FF2B5EF4-FFF2-40B4-BE49-F238E27FC236}">
                <a16:creationId xmlns:a16="http://schemas.microsoft.com/office/drawing/2014/main" id="{FEEF492E-F7F6-B9E6-7C7B-B9177A71A6A7}"/>
              </a:ext>
            </a:extLst>
          </p:cNvPr>
          <p:cNvSpPr/>
          <p:nvPr/>
        </p:nvSpPr>
        <p:spPr>
          <a:xfrm>
            <a:off x="4865448" y="1734675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C:</a:t>
            </a:r>
            <a:r>
              <a:rPr lang="en-US" sz="1600" dirty="0">
                <a:solidFill>
                  <a:schemeClr val="tx1"/>
                </a:solidFill>
              </a:rPr>
              <a:t> Head 1’s state and the symbols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observed by all heads</a:t>
            </a:r>
          </a:p>
        </p:txBody>
      </p:sp>
      <p:sp>
        <p:nvSpPr>
          <p:cNvPr id="96" name="Hexagon 95">
            <a:extLst>
              <a:ext uri="{FF2B5EF4-FFF2-40B4-BE49-F238E27FC236}">
                <a16:creationId xmlns:a16="http://schemas.microsoft.com/office/drawing/2014/main" id="{881AA2EB-062D-43F6-9E0B-49CFA3605BBF}"/>
              </a:ext>
            </a:extLst>
          </p:cNvPr>
          <p:cNvSpPr/>
          <p:nvPr/>
        </p:nvSpPr>
        <p:spPr>
          <a:xfrm>
            <a:off x="4865448" y="1011249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A:</a:t>
            </a:r>
            <a:r>
              <a:rPr lang="en-US" sz="1600" dirty="0">
                <a:solidFill>
                  <a:schemeClr val="tx1"/>
                </a:solidFill>
              </a:rPr>
              <a:t> Head 1’s state and the symbol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observed by head 1</a:t>
            </a:r>
          </a:p>
        </p:txBody>
      </p:sp>
      <p:sp>
        <p:nvSpPr>
          <p:cNvPr id="97" name="Hexagon 96">
            <a:extLst>
              <a:ext uri="{FF2B5EF4-FFF2-40B4-BE49-F238E27FC236}">
                <a16:creationId xmlns:a16="http://schemas.microsoft.com/office/drawing/2014/main" id="{C7A3463F-1704-9FDD-D661-48C1C7F905F9}"/>
              </a:ext>
            </a:extLst>
          </p:cNvPr>
          <p:cNvSpPr/>
          <p:nvPr/>
        </p:nvSpPr>
        <p:spPr>
          <a:xfrm>
            <a:off x="8414595" y="1734675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D:</a:t>
            </a:r>
            <a:r>
              <a:rPr lang="en-US" sz="1600" dirty="0">
                <a:solidFill>
                  <a:schemeClr val="tx1"/>
                </a:solidFill>
              </a:rPr>
              <a:t> The machine’s state and the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symbol observed by head 1</a:t>
            </a:r>
          </a:p>
        </p:txBody>
      </p:sp>
      <p:sp>
        <p:nvSpPr>
          <p:cNvPr id="98" name="Hexagon 97">
            <a:extLst>
              <a:ext uri="{FF2B5EF4-FFF2-40B4-BE49-F238E27FC236}">
                <a16:creationId xmlns:a16="http://schemas.microsoft.com/office/drawing/2014/main" id="{D8C37908-F63B-DD85-2F1F-2B11C75AB387}"/>
              </a:ext>
            </a:extLst>
          </p:cNvPr>
          <p:cNvSpPr/>
          <p:nvPr/>
        </p:nvSpPr>
        <p:spPr>
          <a:xfrm>
            <a:off x="8414595" y="1011249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B:</a:t>
            </a:r>
            <a:r>
              <a:rPr lang="en-US" sz="1600" dirty="0">
                <a:solidFill>
                  <a:schemeClr val="tx1"/>
                </a:solidFill>
              </a:rPr>
              <a:t> The machine’s state and the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symbols observed by all heads</a:t>
            </a:r>
          </a:p>
        </p:txBody>
      </p:sp>
    </p:spTree>
    <p:extLst>
      <p:ext uri="{BB962C8B-B14F-4D97-AF65-F5344CB8AC3E}">
        <p14:creationId xmlns:p14="http://schemas.microsoft.com/office/powerpoint/2010/main" val="336677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B81A2-F78D-18FA-B5D5-8BA117591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Multi-tape Turing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4AE65-32CC-E47A-369F-BC4E3C7B25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19031"/>
                <a:ext cx="10515600" cy="4574207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be any positive integer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a language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4AE65-32CC-E47A-369F-BC4E3C7B25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19031"/>
                <a:ext cx="10515600" cy="4574207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78A40-C7B9-D43E-19A7-3FCC0F447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4103F61-BDED-650A-59D7-9523A7287341}"/>
                  </a:ext>
                </a:extLst>
              </p:cNvPr>
              <p:cNvSpPr/>
              <p:nvPr/>
            </p:nvSpPr>
            <p:spPr>
              <a:xfrm>
                <a:off x="1202822" y="2514030"/>
                <a:ext cx="9617578" cy="157673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prstClr val="black"/>
                    </a:solidFill>
                  </a:rPr>
                  <a:t>Theorem: </a:t>
                </a:r>
                <a:r>
                  <a:rPr lang="en-US" sz="2800" dirty="0">
                    <a:solidFill>
                      <a:prstClr val="black"/>
                    </a:solidFill>
                  </a:rPr>
                  <a:t>There exists 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-tape TM that decides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if and only if</a:t>
                </a:r>
                <a:r>
                  <a:rPr lang="en-US" sz="2800" dirty="0">
                    <a:solidFill>
                      <a:prstClr val="black"/>
                    </a:solidFill>
                  </a:rPr>
                  <a:t> there exists 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-tape TM that decides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4103F61-BDED-650A-59D7-9523A72873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822" y="2514030"/>
                <a:ext cx="9617578" cy="1576736"/>
              </a:xfrm>
              <a:prstGeom prst="rect">
                <a:avLst/>
              </a:prstGeom>
              <a:blipFill>
                <a:blip r:embed="rId3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8172D3D-2D06-6D2B-D090-8AD444D510A6}"/>
              </a:ext>
            </a:extLst>
          </p:cNvPr>
          <p:cNvGrpSpPr/>
          <p:nvPr/>
        </p:nvGrpSpPr>
        <p:grpSpPr>
          <a:xfrm>
            <a:off x="272613" y="4058372"/>
            <a:ext cx="7267433" cy="2657374"/>
            <a:chOff x="4602804" y="3977893"/>
            <a:chExt cx="7267433" cy="265737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6343C6E-F1FC-A3C2-2E01-00A5F8052B80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F6A4B250-181B-EB5A-28FE-62A69A0779A6}"/>
                </a:ext>
              </a:extLst>
            </p:cNvPr>
            <p:cNvSpPr/>
            <p:nvPr/>
          </p:nvSpPr>
          <p:spPr>
            <a:xfrm>
              <a:off x="4702115" y="4071809"/>
              <a:ext cx="7053278" cy="606055"/>
            </a:xfrm>
            <a:prstGeom prst="hexagon">
              <a:avLst>
                <a:gd name="adj" fmla="val 60088"/>
                <a:gd name="vf" fmla="val 11547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How should we keep track of the locations of the simulated heads?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353044C-DE25-9BAB-E4FE-DC26E7C7DB85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p:sp>
        <p:nvSpPr>
          <p:cNvPr id="10" name="Hexagon 9">
            <a:extLst>
              <a:ext uri="{FF2B5EF4-FFF2-40B4-BE49-F238E27FC236}">
                <a16:creationId xmlns:a16="http://schemas.microsoft.com/office/drawing/2014/main" id="{C62FB402-44F7-0135-3A89-5833F34D1EA4}"/>
              </a:ext>
            </a:extLst>
          </p:cNvPr>
          <p:cNvSpPr/>
          <p:nvPr/>
        </p:nvSpPr>
        <p:spPr>
          <a:xfrm>
            <a:off x="3914512" y="4888291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B:</a:t>
            </a:r>
            <a:r>
              <a:rPr lang="en-US" sz="1600" dirty="0">
                <a:solidFill>
                  <a:schemeClr val="tx1"/>
                </a:solidFill>
              </a:rPr>
              <a:t> Ensure that the real/simulated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heads’ locations are always equal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C749E2E2-0E72-2AAB-F306-F046AE52BD1E}"/>
              </a:ext>
            </a:extLst>
          </p:cNvPr>
          <p:cNvSpPr/>
          <p:nvPr/>
        </p:nvSpPr>
        <p:spPr>
          <a:xfrm>
            <a:off x="358806" y="4888291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A:</a:t>
            </a:r>
            <a:r>
              <a:rPr lang="en-US" sz="1600" dirty="0">
                <a:solidFill>
                  <a:schemeClr val="tx1"/>
                </a:solidFill>
              </a:rPr>
              <a:t> Store the location data in the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machine’s state</a:t>
            </a: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2644AAEC-8275-885E-D1A2-642C59499C87}"/>
              </a:ext>
            </a:extLst>
          </p:cNvPr>
          <p:cNvSpPr/>
          <p:nvPr/>
        </p:nvSpPr>
        <p:spPr>
          <a:xfrm>
            <a:off x="3907953" y="5611717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D:</a:t>
            </a:r>
            <a:r>
              <a:rPr lang="en-US" sz="1600" dirty="0">
                <a:solidFill>
                  <a:schemeClr val="tx1"/>
                </a:solidFill>
              </a:rPr>
              <a:t> Store the location data in a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single dedicated tape cell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8A194988-EDDA-4F75-50E9-BADD1E6B0645}"/>
              </a:ext>
            </a:extLst>
          </p:cNvPr>
          <p:cNvSpPr/>
          <p:nvPr/>
        </p:nvSpPr>
        <p:spPr>
          <a:xfrm>
            <a:off x="348156" y="5611717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C:</a:t>
            </a:r>
            <a:r>
              <a:rPr lang="en-US" sz="1600" dirty="0">
                <a:solidFill>
                  <a:schemeClr val="tx1"/>
                </a:solidFill>
              </a:rPr>
              <a:t> Use special symbols to mark the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cells containing simulated heads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34D229-C5BB-9F80-A43C-04EDAFC7E08E}"/>
              </a:ext>
            </a:extLst>
          </p:cNvPr>
          <p:cNvSpPr txBox="1"/>
          <p:nvPr/>
        </p:nvSpPr>
        <p:spPr>
          <a:xfrm>
            <a:off x="8476343" y="5125014"/>
            <a:ext cx="302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Proof on upcoming 14 slides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9B82C7-32F8-5BCF-6996-BFF5C84FF323}"/>
              </a:ext>
            </a:extLst>
          </p:cNvPr>
          <p:cNvGrpSpPr/>
          <p:nvPr/>
        </p:nvGrpSpPr>
        <p:grpSpPr>
          <a:xfrm>
            <a:off x="9871295" y="490044"/>
            <a:ext cx="1988866" cy="923330"/>
            <a:chOff x="9871295" y="490044"/>
            <a:chExt cx="1988866" cy="923330"/>
          </a:xfrm>
        </p:grpSpPr>
        <p:pic>
          <p:nvPicPr>
            <p:cNvPr id="16" name="Picture 15" descr="A close-up of a whistle&#10;&#10;AI-generated content may be incorrect.">
              <a:extLst>
                <a:ext uri="{FF2B5EF4-FFF2-40B4-BE49-F238E27FC236}">
                  <a16:creationId xmlns:a16="http://schemas.microsoft.com/office/drawing/2014/main" id="{BB494D15-FA92-21ED-1CB1-22791C15C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6218" y="633418"/>
              <a:ext cx="1053943" cy="63658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D3A156-BB43-E30A-080B-9A169C72A421}"/>
                </a:ext>
              </a:extLst>
            </p:cNvPr>
            <p:cNvSpPr txBox="1"/>
            <p:nvPr/>
          </p:nvSpPr>
          <p:spPr>
            <a:xfrm>
              <a:off x="9871295" y="490044"/>
              <a:ext cx="10539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053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ullets">
                <a:extLst>
                  <a:ext uri="{FF2B5EF4-FFF2-40B4-BE49-F238E27FC236}">
                    <a16:creationId xmlns:a16="http://schemas.microsoft.com/office/drawing/2014/main" id="{530E07FD-72B6-44E5-7DB3-BACD544915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173" y="1825624"/>
                <a:ext cx="11334433" cy="5032375"/>
              </a:xfrm>
            </p:spPr>
            <p:txBody>
              <a:bodyPr/>
              <a:lstStyle/>
              <a:p>
                <a:r>
                  <a:rPr lang="en-US" dirty="0"/>
                  <a:t>Idea: </a:t>
                </a:r>
                <a:r>
                  <a:rPr lang="en-US" dirty="0">
                    <a:solidFill>
                      <a:schemeClr val="accent1"/>
                    </a:solidFill>
                  </a:rPr>
                  <a:t>Pack a bunch of data into</a:t>
                </a:r>
                <a:br>
                  <a:rPr lang="en-US" dirty="0">
                    <a:solidFill>
                      <a:schemeClr val="accent1"/>
                    </a:solidFill>
                  </a:rPr>
                </a:br>
                <a:r>
                  <a:rPr lang="en-US" dirty="0">
                    <a:solidFill>
                      <a:schemeClr val="accent1"/>
                    </a:solidFill>
                  </a:rPr>
                  <a:t>each cell</a:t>
                </a:r>
              </a:p>
              <a:p>
                <a:r>
                  <a:rPr lang="en-US" dirty="0"/>
                  <a:t>Store “simulated heads” on the</a:t>
                </a:r>
                <a:br>
                  <a:rPr lang="en-US" dirty="0"/>
                </a:br>
                <a:r>
                  <a:rPr lang="en-US" dirty="0"/>
                  <a:t>tape, along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“simulated</a:t>
                </a:r>
                <a:br>
                  <a:rPr lang="en-US" dirty="0"/>
                </a:br>
                <a:r>
                  <a:rPr lang="en-US" dirty="0"/>
                  <a:t>symbols” in each cell </a:t>
                </a:r>
              </a:p>
            </p:txBody>
          </p:sp>
        </mc:Choice>
        <mc:Fallback xmlns="">
          <p:sp>
            <p:nvSpPr>
              <p:cNvPr id="3" name="!!bullets">
                <a:extLst>
                  <a:ext uri="{FF2B5EF4-FFF2-40B4-BE49-F238E27FC236}">
                    <a16:creationId xmlns:a16="http://schemas.microsoft.com/office/drawing/2014/main" id="{530E07FD-72B6-44E5-7DB3-BACD544915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173" y="1825624"/>
                <a:ext cx="11334433" cy="5032375"/>
              </a:xfrm>
              <a:blipFill>
                <a:blip r:embed="rId3"/>
                <a:stretch>
                  <a:fillRect l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71D7B50-0234-4ECA-3CA1-5A7947DC050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Simulating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tapes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tape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71D7B50-0234-4ECA-3CA1-5A7947DC05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5B304-8FED-86E4-A77D-E02E2AF76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51F127B-C37F-7E11-3DDE-A44310C4A5E4}"/>
              </a:ext>
            </a:extLst>
          </p:cNvPr>
          <p:cNvCxnSpPr>
            <a:cxnSpLocks/>
          </p:cNvCxnSpPr>
          <p:nvPr/>
        </p:nvCxnSpPr>
        <p:spPr>
          <a:xfrm>
            <a:off x="6825343" y="2418796"/>
            <a:ext cx="536665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0E1C160-DFCA-B839-7187-7F2F7434EF2D}"/>
              </a:ext>
            </a:extLst>
          </p:cNvPr>
          <p:cNvCxnSpPr>
            <a:cxnSpLocks/>
          </p:cNvCxnSpPr>
          <p:nvPr/>
        </p:nvCxnSpPr>
        <p:spPr>
          <a:xfrm>
            <a:off x="6825343" y="3407735"/>
            <a:ext cx="536665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3206A6D-418E-54C9-2F11-13D18250EA95}"/>
              </a:ext>
            </a:extLst>
          </p:cNvPr>
          <p:cNvCxnSpPr/>
          <p:nvPr/>
        </p:nvCxnSpPr>
        <p:spPr>
          <a:xfrm>
            <a:off x="7187610" y="2418796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AA2A55D-257F-FCFF-98B6-0027E977632B}"/>
              </a:ext>
            </a:extLst>
          </p:cNvPr>
          <p:cNvCxnSpPr/>
          <p:nvPr/>
        </p:nvCxnSpPr>
        <p:spPr>
          <a:xfrm>
            <a:off x="8165805" y="2418796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EB73D7F-464B-5889-186C-D9A132AD5B46}"/>
              </a:ext>
            </a:extLst>
          </p:cNvPr>
          <p:cNvCxnSpPr/>
          <p:nvPr/>
        </p:nvCxnSpPr>
        <p:spPr>
          <a:xfrm>
            <a:off x="9122735" y="2418796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EF00287-042D-A8E4-90F7-E89DDC98F686}"/>
              </a:ext>
            </a:extLst>
          </p:cNvPr>
          <p:cNvCxnSpPr/>
          <p:nvPr/>
        </p:nvCxnSpPr>
        <p:spPr>
          <a:xfrm>
            <a:off x="10090298" y="2397531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7FCAAB6-7883-A267-733A-7B1F6285FE23}"/>
              </a:ext>
            </a:extLst>
          </p:cNvPr>
          <p:cNvCxnSpPr/>
          <p:nvPr/>
        </p:nvCxnSpPr>
        <p:spPr>
          <a:xfrm>
            <a:off x="11100391" y="2397531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22486A8-3B3D-C27D-017D-7885DCFB8AB4}"/>
              </a:ext>
            </a:extLst>
          </p:cNvPr>
          <p:cNvCxnSpPr/>
          <p:nvPr/>
        </p:nvCxnSpPr>
        <p:spPr>
          <a:xfrm>
            <a:off x="12046688" y="2418796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0">
            <a:extLst>
              <a:ext uri="{FF2B5EF4-FFF2-40B4-BE49-F238E27FC236}">
                <a16:creationId xmlns:a16="http://schemas.microsoft.com/office/drawing/2014/main" id="{CB57A180-1556-71D3-83F6-9F1A3AC7FA23}"/>
              </a:ext>
            </a:extLst>
          </p:cNvPr>
          <p:cNvSpPr txBox="1"/>
          <p:nvPr/>
        </p:nvSpPr>
        <p:spPr>
          <a:xfrm>
            <a:off x="7432162" y="2610244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  <a:endParaRPr lang="en-US" dirty="0"/>
          </a:p>
        </p:txBody>
      </p:sp>
      <p:sp>
        <p:nvSpPr>
          <p:cNvPr id="46" name="B1">
            <a:extLst>
              <a:ext uri="{FF2B5EF4-FFF2-40B4-BE49-F238E27FC236}">
                <a16:creationId xmlns:a16="http://schemas.microsoft.com/office/drawing/2014/main" id="{185456A4-4E01-2E70-1AE0-3FDC12BA6CBE}"/>
              </a:ext>
            </a:extLst>
          </p:cNvPr>
          <p:cNvSpPr txBox="1"/>
          <p:nvPr/>
        </p:nvSpPr>
        <p:spPr>
          <a:xfrm>
            <a:off x="8378458" y="2610245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  <a:endParaRPr lang="en-US" dirty="0"/>
          </a:p>
        </p:txBody>
      </p:sp>
      <p:sp>
        <p:nvSpPr>
          <p:cNvPr id="47" name="C1">
            <a:extLst>
              <a:ext uri="{FF2B5EF4-FFF2-40B4-BE49-F238E27FC236}">
                <a16:creationId xmlns:a16="http://schemas.microsoft.com/office/drawing/2014/main" id="{DADDFD29-0A69-C7A8-C33C-10EEB44EE0F5}"/>
              </a:ext>
            </a:extLst>
          </p:cNvPr>
          <p:cNvSpPr txBox="1"/>
          <p:nvPr/>
        </p:nvSpPr>
        <p:spPr>
          <a:xfrm>
            <a:off x="9367285" y="2634881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A0">
                <a:extLst>
                  <a:ext uri="{FF2B5EF4-FFF2-40B4-BE49-F238E27FC236}">
                    <a16:creationId xmlns:a16="http://schemas.microsoft.com/office/drawing/2014/main" id="{6E89A61D-EAAC-E058-18C7-613E1A2BFC0C}"/>
                  </a:ext>
                </a:extLst>
              </p:cNvPr>
              <p:cNvSpPr txBox="1"/>
              <p:nvPr/>
            </p:nvSpPr>
            <p:spPr>
              <a:xfrm>
                <a:off x="6491181" y="2617759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8" name="A0">
                <a:extLst>
                  <a:ext uri="{FF2B5EF4-FFF2-40B4-BE49-F238E27FC236}">
                    <a16:creationId xmlns:a16="http://schemas.microsoft.com/office/drawing/2014/main" id="{6E89A61D-EAAC-E058-18C7-613E1A2BF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181" y="2617759"/>
                <a:ext cx="53162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D58CC3D-AA8F-2881-D989-9A21FC66AED3}"/>
              </a:ext>
            </a:extLst>
          </p:cNvPr>
          <p:cNvCxnSpPr>
            <a:cxnSpLocks/>
          </p:cNvCxnSpPr>
          <p:nvPr/>
        </p:nvCxnSpPr>
        <p:spPr>
          <a:xfrm>
            <a:off x="6825343" y="4589724"/>
            <a:ext cx="536665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!!b">
            <a:extLst>
              <a:ext uri="{FF2B5EF4-FFF2-40B4-BE49-F238E27FC236}">
                <a16:creationId xmlns:a16="http://schemas.microsoft.com/office/drawing/2014/main" id="{4A74FFBE-AA1B-C650-4453-2F9AC17232CF}"/>
              </a:ext>
            </a:extLst>
          </p:cNvPr>
          <p:cNvCxnSpPr>
            <a:cxnSpLocks/>
          </p:cNvCxnSpPr>
          <p:nvPr/>
        </p:nvCxnSpPr>
        <p:spPr>
          <a:xfrm>
            <a:off x="6825343" y="5578663"/>
            <a:ext cx="536665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A6BF410-A8A4-7F61-99C5-62C77567AEF1}"/>
              </a:ext>
            </a:extLst>
          </p:cNvPr>
          <p:cNvCxnSpPr/>
          <p:nvPr/>
        </p:nvCxnSpPr>
        <p:spPr>
          <a:xfrm>
            <a:off x="7187610" y="4589724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7E09AAD-2AD3-2A72-C41F-A857F65EBB2D}"/>
              </a:ext>
            </a:extLst>
          </p:cNvPr>
          <p:cNvCxnSpPr/>
          <p:nvPr/>
        </p:nvCxnSpPr>
        <p:spPr>
          <a:xfrm>
            <a:off x="8165805" y="4589724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!!a">
            <a:extLst>
              <a:ext uri="{FF2B5EF4-FFF2-40B4-BE49-F238E27FC236}">
                <a16:creationId xmlns:a16="http://schemas.microsoft.com/office/drawing/2014/main" id="{60AA577A-E9E1-00C8-C47D-4EB1F08C6906}"/>
              </a:ext>
            </a:extLst>
          </p:cNvPr>
          <p:cNvCxnSpPr/>
          <p:nvPr/>
        </p:nvCxnSpPr>
        <p:spPr>
          <a:xfrm>
            <a:off x="9122735" y="4589724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55C6A3C-308D-CA5D-6A00-385A2CD5A956}"/>
              </a:ext>
            </a:extLst>
          </p:cNvPr>
          <p:cNvCxnSpPr/>
          <p:nvPr/>
        </p:nvCxnSpPr>
        <p:spPr>
          <a:xfrm>
            <a:off x="10090298" y="4568459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A278251-4F22-21C2-7F48-5887E7321717}"/>
              </a:ext>
            </a:extLst>
          </p:cNvPr>
          <p:cNvCxnSpPr/>
          <p:nvPr/>
        </p:nvCxnSpPr>
        <p:spPr>
          <a:xfrm>
            <a:off x="11100391" y="4568459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9D616AF-779C-9418-848F-4CC162F1089F}"/>
              </a:ext>
            </a:extLst>
          </p:cNvPr>
          <p:cNvCxnSpPr/>
          <p:nvPr/>
        </p:nvCxnSpPr>
        <p:spPr>
          <a:xfrm>
            <a:off x="12046688" y="4589724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42B87560-7414-F0F6-299A-3042FDF446C6}"/>
              </a:ext>
            </a:extLst>
          </p:cNvPr>
          <p:cNvSpPr/>
          <p:nvPr/>
        </p:nvSpPr>
        <p:spPr>
          <a:xfrm>
            <a:off x="8222513" y="5385934"/>
            <a:ext cx="832882" cy="729030"/>
          </a:xfrm>
          <a:prstGeom prst="triangle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AF42A35F-94E1-42F8-FE2E-EA08C68640C6}"/>
              </a:ext>
            </a:extLst>
          </p:cNvPr>
          <p:cNvSpPr/>
          <p:nvPr/>
        </p:nvSpPr>
        <p:spPr>
          <a:xfrm>
            <a:off x="5121823" y="3930358"/>
            <a:ext cx="2574133" cy="1940709"/>
          </a:xfrm>
          <a:custGeom>
            <a:avLst/>
            <a:gdLst>
              <a:gd name="connsiteX0" fmla="*/ 2276272 w 2324068"/>
              <a:gd name="connsiteY0" fmla="*/ 0 h 360615"/>
              <a:gd name="connsiteX1" fmla="*/ 2023353 w 2324068"/>
              <a:gd name="connsiteY1" fmla="*/ 340469 h 360615"/>
              <a:gd name="connsiteX2" fmla="*/ 0 w 2324068"/>
              <a:gd name="connsiteY2" fmla="*/ 291830 h 360615"/>
              <a:gd name="connsiteX0" fmla="*/ 2276272 w 2283976"/>
              <a:gd name="connsiteY0" fmla="*/ 0 h 360615"/>
              <a:gd name="connsiteX1" fmla="*/ 1624519 w 2283976"/>
              <a:gd name="connsiteY1" fmla="*/ 340469 h 360615"/>
              <a:gd name="connsiteX2" fmla="*/ 0 w 2283976"/>
              <a:gd name="connsiteY2" fmla="*/ 291830 h 360615"/>
              <a:gd name="connsiteX0" fmla="*/ 2276272 w 2276272"/>
              <a:gd name="connsiteY0" fmla="*/ 0 h 360615"/>
              <a:gd name="connsiteX1" fmla="*/ 1624519 w 2276272"/>
              <a:gd name="connsiteY1" fmla="*/ 340469 h 360615"/>
              <a:gd name="connsiteX2" fmla="*/ 0 w 2276272"/>
              <a:gd name="connsiteY2" fmla="*/ 291830 h 360615"/>
              <a:gd name="connsiteX0" fmla="*/ 2276272 w 2276272"/>
              <a:gd name="connsiteY0" fmla="*/ 0 h 385604"/>
              <a:gd name="connsiteX1" fmla="*/ 1435675 w 2276272"/>
              <a:gd name="connsiteY1" fmla="*/ 370286 h 385604"/>
              <a:gd name="connsiteX2" fmla="*/ 0 w 2276272"/>
              <a:gd name="connsiteY2" fmla="*/ 291830 h 385604"/>
              <a:gd name="connsiteX0" fmla="*/ 1242602 w 1242602"/>
              <a:gd name="connsiteY0" fmla="*/ 0 h 1893171"/>
              <a:gd name="connsiteX1" fmla="*/ 402005 w 1242602"/>
              <a:gd name="connsiteY1" fmla="*/ 370286 h 1893171"/>
              <a:gd name="connsiteX2" fmla="*/ 0 w 1242602"/>
              <a:gd name="connsiteY2" fmla="*/ 1892030 h 1893171"/>
              <a:gd name="connsiteX0" fmla="*/ 1242602 w 1242602"/>
              <a:gd name="connsiteY0" fmla="*/ 0 h 1892030"/>
              <a:gd name="connsiteX1" fmla="*/ 402005 w 1242602"/>
              <a:gd name="connsiteY1" fmla="*/ 370286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620666 w 1242602"/>
              <a:gd name="connsiteY1" fmla="*/ 519373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620666 w 1242602"/>
              <a:gd name="connsiteY1" fmla="*/ 519373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620666 w 1242602"/>
              <a:gd name="connsiteY1" fmla="*/ 519373 h 1892030"/>
              <a:gd name="connsiteX2" fmla="*/ 0 w 1242602"/>
              <a:gd name="connsiteY2" fmla="*/ 1892030 h 1892030"/>
              <a:gd name="connsiteX0" fmla="*/ 1580533 w 1580533"/>
              <a:gd name="connsiteY0" fmla="*/ 0 h 1911909"/>
              <a:gd name="connsiteX1" fmla="*/ 958597 w 1580533"/>
              <a:gd name="connsiteY1" fmla="*/ 519373 h 1911909"/>
              <a:gd name="connsiteX2" fmla="*/ 0 w 1580533"/>
              <a:gd name="connsiteY2" fmla="*/ 1911909 h 1911909"/>
              <a:gd name="connsiteX0" fmla="*/ 1580533 w 1580533"/>
              <a:gd name="connsiteY0" fmla="*/ 0 h 1911909"/>
              <a:gd name="connsiteX1" fmla="*/ 958597 w 1580533"/>
              <a:gd name="connsiteY1" fmla="*/ 519373 h 1911909"/>
              <a:gd name="connsiteX2" fmla="*/ 0 w 1580533"/>
              <a:gd name="connsiteY2" fmla="*/ 1911909 h 1911909"/>
              <a:gd name="connsiteX0" fmla="*/ 1580533 w 1580533"/>
              <a:gd name="connsiteY0" fmla="*/ 0 h 1911909"/>
              <a:gd name="connsiteX1" fmla="*/ 958597 w 1580533"/>
              <a:gd name="connsiteY1" fmla="*/ 519373 h 1911909"/>
              <a:gd name="connsiteX2" fmla="*/ 0 w 1580533"/>
              <a:gd name="connsiteY2" fmla="*/ 1911909 h 1911909"/>
              <a:gd name="connsiteX0" fmla="*/ 2574133 w 2574133"/>
              <a:gd name="connsiteY0" fmla="*/ 0 h 1940709"/>
              <a:gd name="connsiteX1" fmla="*/ 958597 w 2574133"/>
              <a:gd name="connsiteY1" fmla="*/ 548173 h 1940709"/>
              <a:gd name="connsiteX2" fmla="*/ 0 w 2574133"/>
              <a:gd name="connsiteY2" fmla="*/ 1940709 h 1940709"/>
              <a:gd name="connsiteX0" fmla="*/ 2574133 w 2574133"/>
              <a:gd name="connsiteY0" fmla="*/ 0 h 1940709"/>
              <a:gd name="connsiteX1" fmla="*/ 972997 w 2574133"/>
              <a:gd name="connsiteY1" fmla="*/ 461773 h 1940709"/>
              <a:gd name="connsiteX2" fmla="*/ 0 w 2574133"/>
              <a:gd name="connsiteY2" fmla="*/ 1940709 h 1940709"/>
              <a:gd name="connsiteX0" fmla="*/ 2574133 w 2574133"/>
              <a:gd name="connsiteY0" fmla="*/ 0 h 1940709"/>
              <a:gd name="connsiteX1" fmla="*/ 972997 w 2574133"/>
              <a:gd name="connsiteY1" fmla="*/ 461773 h 1940709"/>
              <a:gd name="connsiteX2" fmla="*/ 0 w 2574133"/>
              <a:gd name="connsiteY2" fmla="*/ 1940709 h 1940709"/>
              <a:gd name="connsiteX0" fmla="*/ 2574133 w 2574133"/>
              <a:gd name="connsiteY0" fmla="*/ 0 h 1940709"/>
              <a:gd name="connsiteX1" fmla="*/ 972997 w 2574133"/>
              <a:gd name="connsiteY1" fmla="*/ 461773 h 1940709"/>
              <a:gd name="connsiteX2" fmla="*/ 0 w 2574133"/>
              <a:gd name="connsiteY2" fmla="*/ 1940709 h 1940709"/>
              <a:gd name="connsiteX0" fmla="*/ 2574133 w 2574133"/>
              <a:gd name="connsiteY0" fmla="*/ 0 h 1940709"/>
              <a:gd name="connsiteX1" fmla="*/ 972997 w 2574133"/>
              <a:gd name="connsiteY1" fmla="*/ 461773 h 1940709"/>
              <a:gd name="connsiteX2" fmla="*/ 0 w 2574133"/>
              <a:gd name="connsiteY2" fmla="*/ 1940709 h 1940709"/>
              <a:gd name="connsiteX0" fmla="*/ 2574133 w 2574133"/>
              <a:gd name="connsiteY0" fmla="*/ 0 h 1940709"/>
              <a:gd name="connsiteX1" fmla="*/ 972997 w 2574133"/>
              <a:gd name="connsiteY1" fmla="*/ 461773 h 1940709"/>
              <a:gd name="connsiteX2" fmla="*/ 0 w 2574133"/>
              <a:gd name="connsiteY2" fmla="*/ 1940709 h 194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4133" h="1940709">
                <a:moveTo>
                  <a:pt x="2574133" y="0"/>
                </a:moveTo>
                <a:cubicBezTo>
                  <a:pt x="2510902" y="399447"/>
                  <a:pt x="1272732" y="275382"/>
                  <a:pt x="972997" y="461773"/>
                </a:cubicBezTo>
                <a:cubicBezTo>
                  <a:pt x="673262" y="648164"/>
                  <a:pt x="215702" y="1462575"/>
                  <a:pt x="0" y="1940709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DE0A3F71-8B7D-4FA8-4CCE-A31BA7505726}"/>
              </a:ext>
            </a:extLst>
          </p:cNvPr>
          <p:cNvSpPr/>
          <p:nvPr/>
        </p:nvSpPr>
        <p:spPr>
          <a:xfrm>
            <a:off x="5171519" y="6116553"/>
            <a:ext cx="3466643" cy="373630"/>
          </a:xfrm>
          <a:custGeom>
            <a:avLst/>
            <a:gdLst>
              <a:gd name="connsiteX0" fmla="*/ 4192622 w 4429764"/>
              <a:gd name="connsiteY0" fmla="*/ 1712068 h 2024265"/>
              <a:gd name="connsiteX1" fmla="*/ 4085617 w 4429764"/>
              <a:gd name="connsiteY1" fmla="*/ 2023353 h 2024265"/>
              <a:gd name="connsiteX2" fmla="*/ 894945 w 4429764"/>
              <a:gd name="connsiteY2" fmla="*/ 1624519 h 2024265"/>
              <a:gd name="connsiteX3" fmla="*/ 1342417 w 4429764"/>
              <a:gd name="connsiteY3" fmla="*/ 379379 h 2024265"/>
              <a:gd name="connsiteX4" fmla="*/ 0 w 4429764"/>
              <a:gd name="connsiteY4" fmla="*/ 0 h 2024265"/>
              <a:gd name="connsiteX0" fmla="*/ 4192622 w 4232318"/>
              <a:gd name="connsiteY0" fmla="*/ 1712068 h 1995260"/>
              <a:gd name="connsiteX1" fmla="*/ 3112851 w 4232318"/>
              <a:gd name="connsiteY1" fmla="*/ 1994170 h 1995260"/>
              <a:gd name="connsiteX2" fmla="*/ 894945 w 4232318"/>
              <a:gd name="connsiteY2" fmla="*/ 1624519 h 1995260"/>
              <a:gd name="connsiteX3" fmla="*/ 1342417 w 4232318"/>
              <a:gd name="connsiteY3" fmla="*/ 379379 h 1995260"/>
              <a:gd name="connsiteX4" fmla="*/ 0 w 4232318"/>
              <a:gd name="connsiteY4" fmla="*/ 0 h 1995260"/>
              <a:gd name="connsiteX0" fmla="*/ 4192622 w 4192622"/>
              <a:gd name="connsiteY0" fmla="*/ 1712068 h 1996589"/>
              <a:gd name="connsiteX1" fmla="*/ 3112851 w 4192622"/>
              <a:gd name="connsiteY1" fmla="*/ 1994170 h 1996589"/>
              <a:gd name="connsiteX2" fmla="*/ 894945 w 4192622"/>
              <a:gd name="connsiteY2" fmla="*/ 1624519 h 1996589"/>
              <a:gd name="connsiteX3" fmla="*/ 1342417 w 4192622"/>
              <a:gd name="connsiteY3" fmla="*/ 379379 h 1996589"/>
              <a:gd name="connsiteX4" fmla="*/ 0 w 4192622"/>
              <a:gd name="connsiteY4" fmla="*/ 0 h 1996589"/>
              <a:gd name="connsiteX0" fmla="*/ 4192622 w 4192622"/>
              <a:gd name="connsiteY0" fmla="*/ 1712068 h 1996589"/>
              <a:gd name="connsiteX1" fmla="*/ 2782111 w 4192622"/>
              <a:gd name="connsiteY1" fmla="*/ 1994170 h 1996589"/>
              <a:gd name="connsiteX2" fmla="*/ 894945 w 4192622"/>
              <a:gd name="connsiteY2" fmla="*/ 1624519 h 1996589"/>
              <a:gd name="connsiteX3" fmla="*/ 1342417 w 4192622"/>
              <a:gd name="connsiteY3" fmla="*/ 379379 h 1996589"/>
              <a:gd name="connsiteX4" fmla="*/ 0 w 4192622"/>
              <a:gd name="connsiteY4" fmla="*/ 0 h 1996589"/>
              <a:gd name="connsiteX0" fmla="*/ 4192622 w 4192622"/>
              <a:gd name="connsiteY0" fmla="*/ 1712068 h 1994420"/>
              <a:gd name="connsiteX1" fmla="*/ 2782111 w 4192622"/>
              <a:gd name="connsiteY1" fmla="*/ 1994170 h 1994420"/>
              <a:gd name="connsiteX2" fmla="*/ 1034093 w 4192622"/>
              <a:gd name="connsiteY2" fmla="*/ 1723910 h 1994420"/>
              <a:gd name="connsiteX3" fmla="*/ 1342417 w 4192622"/>
              <a:gd name="connsiteY3" fmla="*/ 379379 h 1994420"/>
              <a:gd name="connsiteX4" fmla="*/ 0 w 4192622"/>
              <a:gd name="connsiteY4" fmla="*/ 0 h 1994420"/>
              <a:gd name="connsiteX0" fmla="*/ 4192622 w 4192622"/>
              <a:gd name="connsiteY0" fmla="*/ 1712068 h 1999620"/>
              <a:gd name="connsiteX1" fmla="*/ 2782111 w 4192622"/>
              <a:gd name="connsiteY1" fmla="*/ 1994170 h 1999620"/>
              <a:gd name="connsiteX2" fmla="*/ 1034093 w 4192622"/>
              <a:gd name="connsiteY2" fmla="*/ 1723910 h 1999620"/>
              <a:gd name="connsiteX3" fmla="*/ 0 w 4192622"/>
              <a:gd name="connsiteY3" fmla="*/ 0 h 1999620"/>
              <a:gd name="connsiteX0" fmla="*/ 3158529 w 3158529"/>
              <a:gd name="connsiteY0" fmla="*/ 0 h 287552"/>
              <a:gd name="connsiteX1" fmla="*/ 1748018 w 3158529"/>
              <a:gd name="connsiteY1" fmla="*/ 282102 h 287552"/>
              <a:gd name="connsiteX2" fmla="*/ 0 w 3158529"/>
              <a:gd name="connsiteY2" fmla="*/ 11842 h 287552"/>
              <a:gd name="connsiteX0" fmla="*/ 3128712 w 3128712"/>
              <a:gd name="connsiteY0" fmla="*/ 0 h 300583"/>
              <a:gd name="connsiteX1" fmla="*/ 1718201 w 3128712"/>
              <a:gd name="connsiteY1" fmla="*/ 282102 h 300583"/>
              <a:gd name="connsiteX2" fmla="*/ 0 w 3128712"/>
              <a:gd name="connsiteY2" fmla="*/ 51598 h 300583"/>
              <a:gd name="connsiteX0" fmla="*/ 3128712 w 3128712"/>
              <a:gd name="connsiteY0" fmla="*/ 0 h 51598"/>
              <a:gd name="connsiteX1" fmla="*/ 0 w 3128712"/>
              <a:gd name="connsiteY1" fmla="*/ 51598 h 51598"/>
              <a:gd name="connsiteX0" fmla="*/ 3128712 w 3128712"/>
              <a:gd name="connsiteY0" fmla="*/ 0 h 264978"/>
              <a:gd name="connsiteX1" fmla="*/ 0 w 3128712"/>
              <a:gd name="connsiteY1" fmla="*/ 51598 h 264978"/>
              <a:gd name="connsiteX0" fmla="*/ 3128712 w 3128712"/>
              <a:gd name="connsiteY0" fmla="*/ 0 h 377356"/>
              <a:gd name="connsiteX1" fmla="*/ 0 w 3128712"/>
              <a:gd name="connsiteY1" fmla="*/ 51598 h 377356"/>
              <a:gd name="connsiteX0" fmla="*/ 3466643 w 3466643"/>
              <a:gd name="connsiteY0" fmla="*/ 0 h 364082"/>
              <a:gd name="connsiteX1" fmla="*/ 0 w 3466643"/>
              <a:gd name="connsiteY1" fmla="*/ 21781 h 364082"/>
              <a:gd name="connsiteX0" fmla="*/ 3466643 w 3466643"/>
              <a:gd name="connsiteY0" fmla="*/ 0 h 373630"/>
              <a:gd name="connsiteX1" fmla="*/ 0 w 3466643"/>
              <a:gd name="connsiteY1" fmla="*/ 43381 h 37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66643" h="373630">
                <a:moveTo>
                  <a:pt x="3466643" y="0"/>
                </a:moveTo>
                <a:cubicBezTo>
                  <a:pt x="3338139" y="573790"/>
                  <a:pt x="784487" y="403869"/>
                  <a:pt x="0" y="43381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A0">
                <a:extLst>
                  <a:ext uri="{FF2B5EF4-FFF2-40B4-BE49-F238E27FC236}">
                    <a16:creationId xmlns:a16="http://schemas.microsoft.com/office/drawing/2014/main" id="{846BEB99-8439-BAB1-69DB-488D3FE3981E}"/>
                  </a:ext>
                </a:extLst>
              </p:cNvPr>
              <p:cNvSpPr txBox="1"/>
              <p:nvPr/>
            </p:nvSpPr>
            <p:spPr>
              <a:xfrm>
                <a:off x="10392652" y="2610243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3" name="A0">
                <a:extLst>
                  <a:ext uri="{FF2B5EF4-FFF2-40B4-BE49-F238E27FC236}">
                    <a16:creationId xmlns:a16="http://schemas.microsoft.com/office/drawing/2014/main" id="{846BEB99-8439-BAB1-69DB-488D3FE39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2652" y="2610243"/>
                <a:ext cx="53162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A0">
                <a:extLst>
                  <a:ext uri="{FF2B5EF4-FFF2-40B4-BE49-F238E27FC236}">
                    <a16:creationId xmlns:a16="http://schemas.microsoft.com/office/drawing/2014/main" id="{C2586FCA-8931-BF67-4B4B-DB579D0A3955}"/>
                  </a:ext>
                </a:extLst>
              </p:cNvPr>
              <p:cNvSpPr txBox="1"/>
              <p:nvPr/>
            </p:nvSpPr>
            <p:spPr>
              <a:xfrm>
                <a:off x="11338948" y="2621898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4" name="A0">
                <a:extLst>
                  <a:ext uri="{FF2B5EF4-FFF2-40B4-BE49-F238E27FC236}">
                    <a16:creationId xmlns:a16="http://schemas.microsoft.com/office/drawing/2014/main" id="{C2586FCA-8931-BF67-4B4B-DB579D0A3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8948" y="2621898"/>
                <a:ext cx="53162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A0">
                <a:extLst>
                  <a:ext uri="{FF2B5EF4-FFF2-40B4-BE49-F238E27FC236}">
                    <a16:creationId xmlns:a16="http://schemas.microsoft.com/office/drawing/2014/main" id="{D0FB2BD8-7078-1E1F-879B-2019C7A89794}"/>
                  </a:ext>
                </a:extLst>
              </p:cNvPr>
              <p:cNvSpPr txBox="1"/>
              <p:nvPr/>
            </p:nvSpPr>
            <p:spPr>
              <a:xfrm>
                <a:off x="6495408" y="4791806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5" name="A0">
                <a:extLst>
                  <a:ext uri="{FF2B5EF4-FFF2-40B4-BE49-F238E27FC236}">
                    <a16:creationId xmlns:a16="http://schemas.microsoft.com/office/drawing/2014/main" id="{D0FB2BD8-7078-1E1F-879B-2019C7A89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408" y="4791806"/>
                <a:ext cx="53162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0">
            <a:extLst>
              <a:ext uri="{FF2B5EF4-FFF2-40B4-BE49-F238E27FC236}">
                <a16:creationId xmlns:a16="http://schemas.microsoft.com/office/drawing/2014/main" id="{74FDF83D-4CB2-01D8-7D2E-3E6D32B0C770}"/>
              </a:ext>
            </a:extLst>
          </p:cNvPr>
          <p:cNvSpPr txBox="1"/>
          <p:nvPr/>
        </p:nvSpPr>
        <p:spPr>
          <a:xfrm>
            <a:off x="7423298" y="4791806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0</a:t>
            </a:r>
          </a:p>
        </p:txBody>
      </p:sp>
      <p:sp>
        <p:nvSpPr>
          <p:cNvPr id="57" name="A0">
            <a:extLst>
              <a:ext uri="{FF2B5EF4-FFF2-40B4-BE49-F238E27FC236}">
                <a16:creationId xmlns:a16="http://schemas.microsoft.com/office/drawing/2014/main" id="{3F331ECC-D902-C2B0-4E4F-E06AF5204BE8}"/>
              </a:ext>
            </a:extLst>
          </p:cNvPr>
          <p:cNvSpPr txBox="1"/>
          <p:nvPr/>
        </p:nvSpPr>
        <p:spPr>
          <a:xfrm>
            <a:off x="8369594" y="4775900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#</a:t>
            </a:r>
          </a:p>
        </p:txBody>
      </p:sp>
      <p:sp>
        <p:nvSpPr>
          <p:cNvPr id="58" name="A0">
            <a:extLst>
              <a:ext uri="{FF2B5EF4-FFF2-40B4-BE49-F238E27FC236}">
                <a16:creationId xmlns:a16="http://schemas.microsoft.com/office/drawing/2014/main" id="{AD2BC61F-1398-0409-3B54-4699BFB8ADFA}"/>
              </a:ext>
            </a:extLst>
          </p:cNvPr>
          <p:cNvSpPr txBox="1"/>
          <p:nvPr/>
        </p:nvSpPr>
        <p:spPr>
          <a:xfrm>
            <a:off x="9351337" y="4781175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59" name="A0">
            <a:extLst>
              <a:ext uri="{FF2B5EF4-FFF2-40B4-BE49-F238E27FC236}">
                <a16:creationId xmlns:a16="http://schemas.microsoft.com/office/drawing/2014/main" id="{C8982FEE-43C2-1A47-C172-E7036B977834}"/>
              </a:ext>
            </a:extLst>
          </p:cNvPr>
          <p:cNvSpPr txBox="1"/>
          <p:nvPr/>
        </p:nvSpPr>
        <p:spPr>
          <a:xfrm>
            <a:off x="10329531" y="4793831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$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A0">
                <a:extLst>
                  <a:ext uri="{FF2B5EF4-FFF2-40B4-BE49-F238E27FC236}">
                    <a16:creationId xmlns:a16="http://schemas.microsoft.com/office/drawing/2014/main" id="{F2539C62-72E2-DC94-BD7F-07B887152363}"/>
                  </a:ext>
                </a:extLst>
              </p:cNvPr>
              <p:cNvSpPr txBox="1"/>
              <p:nvPr/>
            </p:nvSpPr>
            <p:spPr>
              <a:xfrm>
                <a:off x="11395200" y="4779409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0" name="A0">
                <a:extLst>
                  <a:ext uri="{FF2B5EF4-FFF2-40B4-BE49-F238E27FC236}">
                    <a16:creationId xmlns:a16="http://schemas.microsoft.com/office/drawing/2014/main" id="{F2539C62-72E2-DC94-BD7F-07B887152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5200" y="4779409"/>
                <a:ext cx="53162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9CD0EEC5-B97F-DB97-DBE2-AE9A35A1E6CE}"/>
                  </a:ext>
                </a:extLst>
              </p:cNvPr>
              <p:cNvSpPr/>
              <p:nvPr/>
            </p:nvSpPr>
            <p:spPr>
              <a:xfrm>
                <a:off x="4690444" y="5725203"/>
                <a:ext cx="603113" cy="62319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9CD0EEC5-B97F-DB97-DBE2-AE9A35A1E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444" y="5725203"/>
                <a:ext cx="603113" cy="623191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566875AF-0124-A809-F2C2-3B929740D8A4}"/>
              </a:ext>
            </a:extLst>
          </p:cNvPr>
          <p:cNvSpPr/>
          <p:nvPr/>
        </p:nvSpPr>
        <p:spPr>
          <a:xfrm>
            <a:off x="7272671" y="3227235"/>
            <a:ext cx="832882" cy="729030"/>
          </a:xfrm>
          <a:prstGeom prst="triangle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148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91DB6E5-033B-3266-F43C-7F3586AA2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!!bullets">
                <a:extLst>
                  <a:ext uri="{FF2B5EF4-FFF2-40B4-BE49-F238E27FC236}">
                    <a16:creationId xmlns:a16="http://schemas.microsoft.com/office/drawing/2014/main" id="{E610B20F-3E78-EFB5-98BC-96EA5ED7FD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5173" y="1825624"/>
                <a:ext cx="11334433" cy="50303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Idea: </a:t>
                </a:r>
                <a:r>
                  <a:rPr lang="en-US" dirty="0">
                    <a:solidFill>
                      <a:schemeClr val="accent1"/>
                    </a:solidFill>
                  </a:rPr>
                  <a:t>Pack a bunch of data into</a:t>
                </a:r>
                <a:br>
                  <a:rPr lang="en-US" dirty="0">
                    <a:solidFill>
                      <a:schemeClr val="accent1"/>
                    </a:solidFill>
                  </a:rPr>
                </a:br>
                <a:r>
                  <a:rPr lang="en-US" dirty="0">
                    <a:solidFill>
                      <a:schemeClr val="accent1"/>
                    </a:solidFill>
                  </a:rPr>
                  <a:t>each cell</a:t>
                </a:r>
              </a:p>
              <a:p>
                <a:r>
                  <a:rPr lang="en-US" dirty="0"/>
                  <a:t>Store “simulated heads” on the</a:t>
                </a:r>
                <a:br>
                  <a:rPr lang="en-US" dirty="0"/>
                </a:br>
                <a:r>
                  <a:rPr lang="en-US" dirty="0"/>
                  <a:t>tape, along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“simulated</a:t>
                </a:r>
                <a:br>
                  <a:rPr lang="en-US" dirty="0"/>
                </a:br>
                <a:r>
                  <a:rPr lang="en-US" dirty="0"/>
                  <a:t>symbols” in each cell</a:t>
                </a:r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1"/>
                    </a:solidFill>
                  </a:rPr>
                  <a:t>one “real head” </a:t>
                </a:r>
                <a:r>
                  <a:rPr lang="en-US" dirty="0"/>
                  <a:t>will scan back and forth, updating the simulated heads’ locations and the simulated tape contents. (Details on the next slides)</a:t>
                </a:r>
              </a:p>
            </p:txBody>
          </p:sp>
        </mc:Choice>
        <mc:Fallback xmlns="">
          <p:sp>
            <p:nvSpPr>
              <p:cNvPr id="15" name="!!bullets">
                <a:extLst>
                  <a:ext uri="{FF2B5EF4-FFF2-40B4-BE49-F238E27FC236}">
                    <a16:creationId xmlns:a16="http://schemas.microsoft.com/office/drawing/2014/main" id="{E610B20F-3E78-EFB5-98BC-96EA5ED7F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73" y="1825624"/>
                <a:ext cx="11334433" cy="5030345"/>
              </a:xfrm>
              <a:prstGeom prst="rect">
                <a:avLst/>
              </a:prstGeom>
              <a:blipFill>
                <a:blip r:embed="rId2"/>
                <a:stretch>
                  <a:fillRect l="-914" r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2CE483-A58F-DBFF-6DA2-A89F7AD17B9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Simulating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tapes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tape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2CE483-A58F-DBFF-6DA2-A89F7AD17B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5B8DC8-D729-620B-A16F-BDF7D0C75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E2D3070-1C1B-0100-5828-3697BF45DFE4}"/>
              </a:ext>
            </a:extLst>
          </p:cNvPr>
          <p:cNvCxnSpPr>
            <a:cxnSpLocks/>
          </p:cNvCxnSpPr>
          <p:nvPr/>
        </p:nvCxnSpPr>
        <p:spPr>
          <a:xfrm>
            <a:off x="6705600" y="2418796"/>
            <a:ext cx="5486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B87C196-0C52-96E7-7426-AA876DC080D4}"/>
              </a:ext>
            </a:extLst>
          </p:cNvPr>
          <p:cNvCxnSpPr>
            <a:cxnSpLocks/>
          </p:cNvCxnSpPr>
          <p:nvPr/>
        </p:nvCxnSpPr>
        <p:spPr>
          <a:xfrm>
            <a:off x="7187610" y="2418796"/>
            <a:ext cx="0" cy="17910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6CA3A41-5F27-4D64-92F5-2C3B4A10F063}"/>
              </a:ext>
            </a:extLst>
          </p:cNvPr>
          <p:cNvCxnSpPr>
            <a:cxnSpLocks/>
          </p:cNvCxnSpPr>
          <p:nvPr/>
        </p:nvCxnSpPr>
        <p:spPr>
          <a:xfrm>
            <a:off x="8165805" y="2418796"/>
            <a:ext cx="0" cy="17910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D0B73DD-93A8-2DD9-64E4-CE7759400D7E}"/>
              </a:ext>
            </a:extLst>
          </p:cNvPr>
          <p:cNvCxnSpPr>
            <a:cxnSpLocks/>
          </p:cNvCxnSpPr>
          <p:nvPr/>
        </p:nvCxnSpPr>
        <p:spPr>
          <a:xfrm>
            <a:off x="9122735" y="2418796"/>
            <a:ext cx="0" cy="17910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63CA0DE-C976-C3C6-A38E-D72D62CBE587}"/>
              </a:ext>
            </a:extLst>
          </p:cNvPr>
          <p:cNvCxnSpPr>
            <a:cxnSpLocks/>
          </p:cNvCxnSpPr>
          <p:nvPr/>
        </p:nvCxnSpPr>
        <p:spPr>
          <a:xfrm>
            <a:off x="10090298" y="2397531"/>
            <a:ext cx="0" cy="18123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2C0D283-ABA9-00E3-625A-ADB9F47DC8E0}"/>
              </a:ext>
            </a:extLst>
          </p:cNvPr>
          <p:cNvCxnSpPr>
            <a:cxnSpLocks/>
          </p:cNvCxnSpPr>
          <p:nvPr/>
        </p:nvCxnSpPr>
        <p:spPr>
          <a:xfrm>
            <a:off x="11100391" y="2397531"/>
            <a:ext cx="0" cy="18123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1F502896-A85E-869E-0077-6D460AFD5685}"/>
              </a:ext>
            </a:extLst>
          </p:cNvPr>
          <p:cNvCxnSpPr>
            <a:cxnSpLocks/>
          </p:cNvCxnSpPr>
          <p:nvPr/>
        </p:nvCxnSpPr>
        <p:spPr>
          <a:xfrm>
            <a:off x="12046688" y="2418796"/>
            <a:ext cx="0" cy="17910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0">
            <a:extLst>
              <a:ext uri="{FF2B5EF4-FFF2-40B4-BE49-F238E27FC236}">
                <a16:creationId xmlns:a16="http://schemas.microsoft.com/office/drawing/2014/main" id="{D85D6D97-0D33-C923-48F3-4E1E8BBD9DBC}"/>
              </a:ext>
            </a:extLst>
          </p:cNvPr>
          <p:cNvSpPr txBox="1"/>
          <p:nvPr/>
        </p:nvSpPr>
        <p:spPr>
          <a:xfrm>
            <a:off x="7432162" y="2610244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  <a:endParaRPr lang="en-US" dirty="0"/>
          </a:p>
        </p:txBody>
      </p:sp>
      <p:sp>
        <p:nvSpPr>
          <p:cNvPr id="46" name="B1">
            <a:extLst>
              <a:ext uri="{FF2B5EF4-FFF2-40B4-BE49-F238E27FC236}">
                <a16:creationId xmlns:a16="http://schemas.microsoft.com/office/drawing/2014/main" id="{5AF6D5D8-AF98-0383-A051-050FBB2D6E9E}"/>
              </a:ext>
            </a:extLst>
          </p:cNvPr>
          <p:cNvSpPr txBox="1"/>
          <p:nvPr/>
        </p:nvSpPr>
        <p:spPr>
          <a:xfrm>
            <a:off x="8378458" y="2610245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  <a:endParaRPr lang="en-US" dirty="0"/>
          </a:p>
        </p:txBody>
      </p:sp>
      <p:sp>
        <p:nvSpPr>
          <p:cNvPr id="47" name="C1">
            <a:extLst>
              <a:ext uri="{FF2B5EF4-FFF2-40B4-BE49-F238E27FC236}">
                <a16:creationId xmlns:a16="http://schemas.microsoft.com/office/drawing/2014/main" id="{ACC03A64-CA48-491D-3708-0BB6AB750B81}"/>
              </a:ext>
            </a:extLst>
          </p:cNvPr>
          <p:cNvSpPr txBox="1"/>
          <p:nvPr/>
        </p:nvSpPr>
        <p:spPr>
          <a:xfrm>
            <a:off x="9367285" y="2634881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A0">
                <a:extLst>
                  <a:ext uri="{FF2B5EF4-FFF2-40B4-BE49-F238E27FC236}">
                    <a16:creationId xmlns:a16="http://schemas.microsoft.com/office/drawing/2014/main" id="{2BB5D5BA-09FE-810B-23E2-D7CB5917721A}"/>
                  </a:ext>
                </a:extLst>
              </p:cNvPr>
              <p:cNvSpPr txBox="1"/>
              <p:nvPr/>
            </p:nvSpPr>
            <p:spPr>
              <a:xfrm>
                <a:off x="6491181" y="2617759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8" name="A0">
                <a:extLst>
                  <a:ext uri="{FF2B5EF4-FFF2-40B4-BE49-F238E27FC236}">
                    <a16:creationId xmlns:a16="http://schemas.microsoft.com/office/drawing/2014/main" id="{2BB5D5BA-09FE-810B-23E2-D7CB59177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181" y="2617759"/>
                <a:ext cx="53162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!!b">
            <a:extLst>
              <a:ext uri="{FF2B5EF4-FFF2-40B4-BE49-F238E27FC236}">
                <a16:creationId xmlns:a16="http://schemas.microsoft.com/office/drawing/2014/main" id="{3E9BD644-028F-6C4C-9BD6-36C81FF2395B}"/>
              </a:ext>
            </a:extLst>
          </p:cNvPr>
          <p:cNvCxnSpPr>
            <a:cxnSpLocks/>
          </p:cNvCxnSpPr>
          <p:nvPr/>
        </p:nvCxnSpPr>
        <p:spPr>
          <a:xfrm>
            <a:off x="6705600" y="4209840"/>
            <a:ext cx="548840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EA24D370-E153-51B0-251B-E6C296EB1A53}"/>
              </a:ext>
            </a:extLst>
          </p:cNvPr>
          <p:cNvSpPr/>
          <p:nvPr/>
        </p:nvSpPr>
        <p:spPr>
          <a:xfrm>
            <a:off x="8502468" y="3908665"/>
            <a:ext cx="237484" cy="207872"/>
          </a:xfrm>
          <a:prstGeom prst="triangle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A0">
                <a:extLst>
                  <a:ext uri="{FF2B5EF4-FFF2-40B4-BE49-F238E27FC236}">
                    <a16:creationId xmlns:a16="http://schemas.microsoft.com/office/drawing/2014/main" id="{238EC581-E12B-2710-2091-51A47894ECCD}"/>
                  </a:ext>
                </a:extLst>
              </p:cNvPr>
              <p:cNvSpPr txBox="1"/>
              <p:nvPr/>
            </p:nvSpPr>
            <p:spPr>
              <a:xfrm>
                <a:off x="10392652" y="2610243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3" name="A0">
                <a:extLst>
                  <a:ext uri="{FF2B5EF4-FFF2-40B4-BE49-F238E27FC236}">
                    <a16:creationId xmlns:a16="http://schemas.microsoft.com/office/drawing/2014/main" id="{238EC581-E12B-2710-2091-51A47894E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2652" y="2610243"/>
                <a:ext cx="53162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A0">
                <a:extLst>
                  <a:ext uri="{FF2B5EF4-FFF2-40B4-BE49-F238E27FC236}">
                    <a16:creationId xmlns:a16="http://schemas.microsoft.com/office/drawing/2014/main" id="{E8716FAE-294C-F16A-908F-A7D78AB0F1BE}"/>
                  </a:ext>
                </a:extLst>
              </p:cNvPr>
              <p:cNvSpPr txBox="1"/>
              <p:nvPr/>
            </p:nvSpPr>
            <p:spPr>
              <a:xfrm>
                <a:off x="11338948" y="2621898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4" name="A0">
                <a:extLst>
                  <a:ext uri="{FF2B5EF4-FFF2-40B4-BE49-F238E27FC236}">
                    <a16:creationId xmlns:a16="http://schemas.microsoft.com/office/drawing/2014/main" id="{E8716FAE-294C-F16A-908F-A7D78AB0F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8948" y="2621898"/>
                <a:ext cx="53162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A0">
                <a:extLst>
                  <a:ext uri="{FF2B5EF4-FFF2-40B4-BE49-F238E27FC236}">
                    <a16:creationId xmlns:a16="http://schemas.microsoft.com/office/drawing/2014/main" id="{2F42C20B-6543-25CD-1FAF-114987FFB010}"/>
                  </a:ext>
                </a:extLst>
              </p:cNvPr>
              <p:cNvSpPr txBox="1"/>
              <p:nvPr/>
            </p:nvSpPr>
            <p:spPr>
              <a:xfrm>
                <a:off x="6497417" y="3422983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5" name="A0">
                <a:extLst>
                  <a:ext uri="{FF2B5EF4-FFF2-40B4-BE49-F238E27FC236}">
                    <a16:creationId xmlns:a16="http://schemas.microsoft.com/office/drawing/2014/main" id="{2F42C20B-6543-25CD-1FAF-114987FFB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417" y="3422983"/>
                <a:ext cx="53162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0">
            <a:extLst>
              <a:ext uri="{FF2B5EF4-FFF2-40B4-BE49-F238E27FC236}">
                <a16:creationId xmlns:a16="http://schemas.microsoft.com/office/drawing/2014/main" id="{65A9F5A9-C945-1E32-045E-E5191C1863FE}"/>
              </a:ext>
            </a:extLst>
          </p:cNvPr>
          <p:cNvSpPr txBox="1"/>
          <p:nvPr/>
        </p:nvSpPr>
        <p:spPr>
          <a:xfrm>
            <a:off x="7425307" y="3422983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0</a:t>
            </a:r>
          </a:p>
        </p:txBody>
      </p:sp>
      <p:sp>
        <p:nvSpPr>
          <p:cNvPr id="57" name="A0">
            <a:extLst>
              <a:ext uri="{FF2B5EF4-FFF2-40B4-BE49-F238E27FC236}">
                <a16:creationId xmlns:a16="http://schemas.microsoft.com/office/drawing/2014/main" id="{79122B58-5E9D-4A67-93DF-17AEB34EAE6A}"/>
              </a:ext>
            </a:extLst>
          </p:cNvPr>
          <p:cNvSpPr txBox="1"/>
          <p:nvPr/>
        </p:nvSpPr>
        <p:spPr>
          <a:xfrm>
            <a:off x="8371603" y="3407077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#</a:t>
            </a:r>
          </a:p>
        </p:txBody>
      </p:sp>
      <p:sp>
        <p:nvSpPr>
          <p:cNvPr id="58" name="A0">
            <a:extLst>
              <a:ext uri="{FF2B5EF4-FFF2-40B4-BE49-F238E27FC236}">
                <a16:creationId xmlns:a16="http://schemas.microsoft.com/office/drawing/2014/main" id="{6BE30FDA-B5E3-5C6C-26E4-3A2129596784}"/>
              </a:ext>
            </a:extLst>
          </p:cNvPr>
          <p:cNvSpPr txBox="1"/>
          <p:nvPr/>
        </p:nvSpPr>
        <p:spPr>
          <a:xfrm>
            <a:off x="9353346" y="3412352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59" name="A0">
            <a:extLst>
              <a:ext uri="{FF2B5EF4-FFF2-40B4-BE49-F238E27FC236}">
                <a16:creationId xmlns:a16="http://schemas.microsoft.com/office/drawing/2014/main" id="{437E2375-E96E-0846-37DF-7AB7976319E4}"/>
              </a:ext>
            </a:extLst>
          </p:cNvPr>
          <p:cNvSpPr txBox="1"/>
          <p:nvPr/>
        </p:nvSpPr>
        <p:spPr>
          <a:xfrm>
            <a:off x="10331540" y="3425008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$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A0">
                <a:extLst>
                  <a:ext uri="{FF2B5EF4-FFF2-40B4-BE49-F238E27FC236}">
                    <a16:creationId xmlns:a16="http://schemas.microsoft.com/office/drawing/2014/main" id="{111BF8D6-07CA-A625-C4B2-793F5F6B41E7}"/>
                  </a:ext>
                </a:extLst>
              </p:cNvPr>
              <p:cNvSpPr txBox="1"/>
              <p:nvPr/>
            </p:nvSpPr>
            <p:spPr>
              <a:xfrm>
                <a:off x="11397209" y="3410586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0" name="A0">
                <a:extLst>
                  <a:ext uri="{FF2B5EF4-FFF2-40B4-BE49-F238E27FC236}">
                    <a16:creationId xmlns:a16="http://schemas.microsoft.com/office/drawing/2014/main" id="{111BF8D6-07CA-A625-C4B2-793F5F6B4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7209" y="3410586"/>
                <a:ext cx="53162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7111A26D-DE4F-4A10-DE7C-B3CA82328BD0}"/>
              </a:ext>
            </a:extLst>
          </p:cNvPr>
          <p:cNvSpPr/>
          <p:nvPr/>
        </p:nvSpPr>
        <p:spPr>
          <a:xfrm>
            <a:off x="7586711" y="3116591"/>
            <a:ext cx="222527" cy="194780"/>
          </a:xfrm>
          <a:prstGeom prst="triangle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20BE11ED-18CF-EF71-EAB8-452F9ECD6D66}"/>
              </a:ext>
            </a:extLst>
          </p:cNvPr>
          <p:cNvSpPr/>
          <p:nvPr/>
        </p:nvSpPr>
        <p:spPr>
          <a:xfrm>
            <a:off x="6290899" y="4074689"/>
            <a:ext cx="832882" cy="729030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C1">
            <a:extLst>
              <a:ext uri="{FF2B5EF4-FFF2-40B4-BE49-F238E27FC236}">
                <a16:creationId xmlns:a16="http://schemas.microsoft.com/office/drawing/2014/main" id="{B51DD544-559B-3784-EA42-57AAE38D117E}"/>
              </a:ext>
            </a:extLst>
          </p:cNvPr>
          <p:cNvSpPr txBox="1"/>
          <p:nvPr/>
        </p:nvSpPr>
        <p:spPr>
          <a:xfrm>
            <a:off x="7432162" y="2610243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A0">
                <a:extLst>
                  <a:ext uri="{FF2B5EF4-FFF2-40B4-BE49-F238E27FC236}">
                    <a16:creationId xmlns:a16="http://schemas.microsoft.com/office/drawing/2014/main" id="{D1AA0080-CFE6-0625-33FF-BF4ADD05B8BA}"/>
                  </a:ext>
                </a:extLst>
              </p:cNvPr>
              <p:cNvSpPr txBox="1"/>
              <p:nvPr/>
            </p:nvSpPr>
            <p:spPr>
              <a:xfrm>
                <a:off x="8421909" y="3400451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A0">
                <a:extLst>
                  <a:ext uri="{FF2B5EF4-FFF2-40B4-BE49-F238E27FC236}">
                    <a16:creationId xmlns:a16="http://schemas.microsoft.com/office/drawing/2014/main" id="{D1AA0080-CFE6-0625-33FF-BF4ADD05B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909" y="3400451"/>
                <a:ext cx="53162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1618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0.07982 0.00093 " pathEditMode="relative" rAng="0" ptsTypes="AA">
                                      <p:cBhvr>
                                        <p:cTn id="12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42" presetClass="path" presetSubtype="0" accel="50000" decel="50000" fill="hold" grpId="2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7982 0.00093 L 0.15781 0.00185 " pathEditMode="relative" rAng="0" ptsTypes="AA">
                                      <p:cBhvr>
                                        <p:cTn id="1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4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08333E-7 1.48148E-6 L 0.07747 0.00139 " pathEditMode="relative" rAng="0" ptsTypes="AA">
                                      <p:cBhvr>
                                        <p:cTn id="23" dur="1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"/>
                            </p:stCondLst>
                            <p:childTnLst>
                              <p:par>
                                <p:cTn id="25" presetID="42" presetClass="path" presetSubtype="0" accel="50000" decel="50000" fill="hold" grpId="3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15781 0.00185 L 0.23932 0.00278 " pathEditMode="relative" rAng="0" ptsTypes="AA">
                                      <p:cBhvr>
                                        <p:cTn id="2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4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"/>
                            </p:stCondLst>
                            <p:childTnLst>
                              <p:par>
                                <p:cTn id="30" presetID="42" presetClass="path" presetSubtype="0" accel="50000" decel="50000" fill="hold" grpId="4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23932 0.00278 L 0.32135 0.00278 " pathEditMode="relative" rAng="0" ptsTypes="AA">
                                      <p:cBhvr>
                                        <p:cTn id="31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"/>
                            </p:stCondLst>
                            <p:childTnLst>
                              <p:par>
                                <p:cTn id="33" presetID="42" presetClass="path" presetSubtype="0" accel="50000" decel="50000" fill="hold" grpId="5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32135 0.00278 L 0.40286 0.00278 " pathEditMode="relative" rAng="0" ptsTypes="AA">
                                      <p:cBhvr>
                                        <p:cTn id="3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00"/>
                            </p:stCondLst>
                            <p:childTnLst>
                              <p:par>
                                <p:cTn id="36" presetID="42" presetClass="path" presetSubtype="0" accel="50000" decel="50000" fill="hold" grpId="11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40286 0.00278 L 0.4849 0.00278 " pathEditMode="relative" rAng="0" ptsTypes="AA">
                                      <p:cBhvr>
                                        <p:cTn id="3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800"/>
                            </p:stCondLst>
                            <p:childTnLst>
                              <p:par>
                                <p:cTn id="39" presetID="42" presetClass="path" presetSubtype="0" accel="50000" decel="50000" fill="hold" grpId="12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4849 0.00278 L 0.40286 0.00278 " pathEditMode="relative" rAng="0" ptsTypes="AA">
                                      <p:cBhvr>
                                        <p:cTn id="40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300"/>
                            </p:stCondLst>
                            <p:childTnLst>
                              <p:par>
                                <p:cTn id="42" presetID="42" presetClass="path" presetSubtype="0" accel="50000" decel="50000" fill="hold" grpId="6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40286 0.00278 L 0.32135 0.00278 " pathEditMode="relative" rAng="0" ptsTypes="AA">
                                      <p:cBhvr>
                                        <p:cTn id="4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00"/>
                            </p:stCondLst>
                            <p:childTnLst>
                              <p:par>
                                <p:cTn id="45" presetID="42" presetClass="path" presetSubtype="0" accel="50000" decel="50000" fill="hold" grpId="7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32135 0.00278 L 0.23932 0.00278 " pathEditMode="relative" rAng="0" ptsTypes="AA">
                                      <p:cBhvr>
                                        <p:cTn id="4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300"/>
                            </p:stCondLst>
                            <p:childTnLst>
                              <p:par>
                                <p:cTn id="48" presetID="42" presetClass="path" presetSubtype="0" accel="50000" decel="50000" fill="hold" grpId="8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23932 0.00278 L 0.15781 0.00185 " pathEditMode="relative" rAng="0" ptsTypes="AA">
                                      <p:cBhvr>
                                        <p:cTn id="49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7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800"/>
                            </p:stCondLst>
                            <p:childTnLst>
                              <p:par>
                                <p:cTn id="51" presetID="42" presetClass="path" presetSubtype="0" accel="50000" decel="50000" fill="hold" grpId="9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15781 0.00185 L 0.07982 0.00093 " pathEditMode="relative" rAng="0" ptsTypes="AA">
                                      <p:cBhvr>
                                        <p:cTn id="52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-4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25E-6 -3.7037E-6 L -0.07682 -3.7037E-6 " pathEditMode="relative" rAng="0" ptsTypes="AA">
                                      <p:cBhvr>
                                        <p:cTn id="60" dur="1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300"/>
                            </p:stCondLst>
                            <p:childTnLst>
                              <p:par>
                                <p:cTn id="62" presetID="42" presetClass="path" presetSubtype="0" accel="50000" decel="50000" fill="hold" grpId="10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7982 0.00093 L -2.08333E-7 -2.22222E-6 " pathEditMode="relative" rAng="0" ptsTypes="AA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-4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0" grpId="0" animBg="1"/>
      <p:bldP spid="50" grpId="1" animBg="1"/>
      <p:bldP spid="50" grpId="2" animBg="1"/>
      <p:bldP spid="57" grpId="0"/>
      <p:bldP spid="62" grpId="0" animBg="1"/>
      <p:bldP spid="62" grpId="1" animBg="1"/>
      <p:bldP spid="62" grpId="2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16" grpId="9" animBg="1"/>
      <p:bldP spid="16" grpId="10" animBg="1"/>
      <p:bldP spid="16" grpId="11" animBg="1"/>
      <p:bldP spid="16" grpId="12" animBg="1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181534</TotalTime>
  <Words>1309</Words>
  <Application>Microsoft Office PowerPoint</Application>
  <PresentationFormat>Widescreen</PresentationFormat>
  <Paragraphs>333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Office Theme</vt:lpstr>
      <vt:lpstr>CMSC 28100  Introduction to Complexity Theory  Spring 2025 Instructor: William Hoza</vt:lpstr>
      <vt:lpstr>Which problems can be solved through computation?</vt:lpstr>
      <vt:lpstr>The Church-Turing Thesis</vt:lpstr>
      <vt:lpstr>Are Turing machines powerful enough?</vt:lpstr>
      <vt:lpstr>Left-right-stationary Turing machines</vt:lpstr>
      <vt:lpstr>Multi-tape Turing machines</vt:lpstr>
      <vt:lpstr>Multi-tape Turing machines</vt:lpstr>
      <vt:lpstr>Simulating k tapes with 1 tape</vt:lpstr>
      <vt:lpstr>Simulating k tapes with 1 tape</vt:lpstr>
      <vt:lpstr>Simulating k tapes with 1 tape</vt:lpstr>
      <vt:lpstr>Simulating k tapes with 1 tape: Alphabet</vt:lpstr>
      <vt:lpstr>Simulating 2 tapes with 1 tape: States</vt:lpstr>
      <vt:lpstr>Simulating k tapes with 1 tape: States </vt:lpstr>
      <vt:lpstr>Simulating k tapes with 1 tape: Start state</vt:lpstr>
      <vt:lpstr>Simulating k tapes with 1 tape: Transitions</vt:lpstr>
      <vt:lpstr>Simulating k tapes with 1 tape: Transitions</vt:lpstr>
      <vt:lpstr>Simulating k tapes with 1 tape: Transitions</vt:lpstr>
      <vt:lpstr>Simulating k tapes with 1 tape: Halting states</vt:lpstr>
      <vt:lpstr>Simulating k tapes with 1 tape</vt:lpstr>
      <vt:lpstr>TMs can simulate all “reasonable” machines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Complexity Theory</dc:title>
  <dc:creator>William Hoza</dc:creator>
  <cp:lastModifiedBy>William Hoza</cp:lastModifiedBy>
  <cp:revision>673</cp:revision>
  <dcterms:created xsi:type="dcterms:W3CDTF">2022-12-12T23:26:37Z</dcterms:created>
  <dcterms:modified xsi:type="dcterms:W3CDTF">2025-03-31T20:48:55Z</dcterms:modified>
</cp:coreProperties>
</file>