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00" r:id="rId2"/>
    <p:sldId id="410" r:id="rId3"/>
    <p:sldId id="429" r:id="rId4"/>
    <p:sldId id="411" r:id="rId5"/>
    <p:sldId id="430" r:id="rId6"/>
    <p:sldId id="412" r:id="rId7"/>
    <p:sldId id="431" r:id="rId8"/>
    <p:sldId id="432" r:id="rId9"/>
    <p:sldId id="413" r:id="rId10"/>
    <p:sldId id="433" r:id="rId11"/>
    <p:sldId id="914" r:id="rId12"/>
    <p:sldId id="460" r:id="rId13"/>
    <p:sldId id="751" r:id="rId14"/>
    <p:sldId id="927" r:id="rId15"/>
    <p:sldId id="563" r:id="rId16"/>
    <p:sldId id="585" r:id="rId17"/>
    <p:sldId id="416" r:id="rId18"/>
    <p:sldId id="417" r:id="rId19"/>
    <p:sldId id="928" r:id="rId20"/>
    <p:sldId id="742" r:id="rId21"/>
    <p:sldId id="420" r:id="rId22"/>
    <p:sldId id="424" r:id="rId23"/>
    <p:sldId id="929" r:id="rId24"/>
    <p:sldId id="918" r:id="rId25"/>
    <p:sldId id="919" r:id="rId26"/>
    <p:sldId id="727" r:id="rId27"/>
    <p:sldId id="737" r:id="rId28"/>
    <p:sldId id="920" r:id="rId29"/>
    <p:sldId id="786" r:id="rId30"/>
    <p:sldId id="418" r:id="rId31"/>
    <p:sldId id="930" r:id="rId32"/>
    <p:sldId id="925" r:id="rId33"/>
    <p:sldId id="841" r:id="rId34"/>
    <p:sldId id="421" r:id="rId35"/>
    <p:sldId id="922" r:id="rId36"/>
    <p:sldId id="923" r:id="rId37"/>
    <p:sldId id="661" r:id="rId38"/>
    <p:sldId id="754" r:id="rId39"/>
    <p:sldId id="755" r:id="rId40"/>
    <p:sldId id="924" r:id="rId41"/>
    <p:sldId id="926" r:id="rId42"/>
    <p:sldId id="426" r:id="rId43"/>
    <p:sldId id="931" r:id="rId44"/>
    <p:sldId id="422" r:id="rId45"/>
    <p:sldId id="932" r:id="rId46"/>
    <p:sldId id="911" r:id="rId47"/>
    <p:sldId id="934" r:id="rId48"/>
    <p:sldId id="913" r:id="rId49"/>
    <p:sldId id="912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 autoAdjust="0"/>
    <p:restoredTop sz="85198" autoAdjust="0"/>
  </p:normalViewPr>
  <p:slideViewPr>
    <p:cSldViewPr snapToGrid="0">
      <p:cViewPr varScale="1">
        <p:scale>
          <a:sx n="78" d="100"/>
          <a:sy n="78" d="100"/>
        </p:scale>
        <p:origin x="39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1.png"/><Relationship Id="rId3" Type="http://schemas.openxmlformats.org/officeDocument/2006/relationships/image" Target="../media/image171.png"/><Relationship Id="rId7" Type="http://schemas.openxmlformats.org/officeDocument/2006/relationships/image" Target="../media/image1750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0.png"/><Relationship Id="rId10" Type="http://schemas.openxmlformats.org/officeDocument/2006/relationships/image" Target="../media/image1780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7.png"/><Relationship Id="rId7" Type="http://schemas.openxmlformats.org/officeDocument/2006/relationships/image" Target="../media/image1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9" Type="http://schemas.openxmlformats.org/officeDocument/2006/relationships/image" Target="../media/image17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19.png"/><Relationship Id="rId7" Type="http://schemas.openxmlformats.org/officeDocument/2006/relationships/image" Target="../media/image29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5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2.png"/><Relationship Id="rId4" Type="http://schemas.openxmlformats.org/officeDocument/2006/relationships/image" Target="../media/image2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01.png"/><Relationship Id="rId7" Type="http://schemas.openxmlformats.org/officeDocument/2006/relationships/image" Target="../media/image54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10" Type="http://schemas.openxmlformats.org/officeDocument/2006/relationships/image" Target="../media/image570.png"/><Relationship Id="rId4" Type="http://schemas.openxmlformats.org/officeDocument/2006/relationships/image" Target="../media/image511.png"/><Relationship Id="rId9" Type="http://schemas.openxmlformats.org/officeDocument/2006/relationships/image" Target="../media/image5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5F00-EC2B-EA61-3DEA-68348E21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Church-Turing 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68E1B-D6F1-CDDA-8CEC-481F976ED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68E1B-D6F1-CDDA-8CEC-481F976ED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3471E-ADC1-7DB3-9C7D-87FDB567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FE841B-DDB9-6FFF-65DB-7FB8853E227D}"/>
                  </a:ext>
                </a:extLst>
              </p:cNvPr>
              <p:cNvSpPr/>
              <p:nvPr/>
            </p:nvSpPr>
            <p:spPr>
              <a:xfrm>
                <a:off x="1997941" y="3006070"/>
                <a:ext cx="8196118" cy="23879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Physical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and only if there is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FE841B-DDB9-6FFF-65DB-7FB8853E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41" y="3006070"/>
                <a:ext cx="8196118" cy="2387966"/>
              </a:xfrm>
              <a:prstGeom prst="rect">
                <a:avLst/>
              </a:prstGeom>
              <a:blipFill>
                <a:blip r:embed="rId3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E0AC-9831-1B02-A86B-8762299C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857E2-3705-0FE8-5B9D-38355702AA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represents an algorithm</a:t>
                </a:r>
              </a:p>
              <a:p>
                <a:r>
                  <a:rPr lang="en-US" dirty="0"/>
                  <a:t>At the same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encoded as a </a:t>
                </a:r>
                <a:r>
                  <a:rPr lang="en-US" dirty="0">
                    <a:solidFill>
                      <a:schemeClr val="accent1"/>
                    </a:solidFill>
                  </a:rPr>
                  <a:t>string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could be the input or output of a different algorithm!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857E2-3705-0FE8-5B9D-38355702A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F9DB2-27B2-7A38-BC0F-9EB0077C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2878-1671-2DC7-D410-AE522299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21567-1E90-59A3-5E90-A40A5062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7EAE41-7DCD-E4FD-95E9-364A155F738D}"/>
                  </a:ext>
                </a:extLst>
              </p:cNvPr>
              <p:cNvSpPr/>
              <p:nvPr/>
            </p:nvSpPr>
            <p:spPr>
              <a:xfrm>
                <a:off x="977657" y="2004569"/>
                <a:ext cx="10236685" cy="3646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9063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Turing machine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for every Turing machine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loops on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7EAE41-7DCD-E4FD-95E9-364A155F7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57" y="2004569"/>
                <a:ext cx="10236685" cy="3646842"/>
              </a:xfrm>
              <a:prstGeom prst="rect">
                <a:avLst/>
              </a:prstGeom>
              <a:blipFill>
                <a:blip r:embed="rId2"/>
                <a:stretch>
                  <a:fillRect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25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A314-5EB3-6BB4-6051-06162063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7977-45CD-BF1E-8864-83849FD3D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stranded on an alien planet and you are trying to build a computer, </a:t>
            </a:r>
            <a:r>
              <a:rPr lang="en-US" dirty="0">
                <a:solidFill>
                  <a:schemeClr val="accent1"/>
                </a:solidFill>
              </a:rPr>
              <a:t>your job is to build a universal Turing machine</a:t>
            </a:r>
            <a:endParaRPr lang="en-US" dirty="0"/>
          </a:p>
          <a:p>
            <a:r>
              <a:rPr lang="en-US" dirty="0"/>
              <a:t>A universal Turing machine </a:t>
            </a:r>
            <a:r>
              <a:rPr lang="en-US" dirty="0">
                <a:solidFill>
                  <a:schemeClr val="accent1"/>
                </a:solidFill>
              </a:rPr>
              <a:t>can be “programmed” to do anything</a:t>
            </a:r>
            <a:r>
              <a:rPr lang="en-US" dirty="0"/>
              <a:t> that is computationally possible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CBA9-36B3-ACC9-65B5-97B71219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ECBB-C6E3-1372-C9FC-419878B6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91318-D1EB-8670-2F13-84C4E0912A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REJECTORS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rejects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rule out </a:t>
                </a:r>
                <a:r>
                  <a:rPr lang="en-US" dirty="0">
                    <a:solidFill>
                      <a:schemeClr val="accent1"/>
                    </a:solidFill>
                  </a:rPr>
                  <a:t>all possible algorithms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91318-D1EB-8670-2F13-84C4E0912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4C437-2F27-AD19-C6C0-5D785130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3AE980-89F4-91B1-6989-4E5A92023400}"/>
                  </a:ext>
                </a:extLst>
              </p:cNvPr>
              <p:cNvSpPr/>
              <p:nvPr/>
            </p:nvSpPr>
            <p:spPr>
              <a:xfrm>
                <a:off x="2611255" y="3208888"/>
                <a:ext cx="6969489" cy="11433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3AE980-89F4-91B1-6989-4E5A92023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55" y="3208888"/>
                <a:ext cx="6969489" cy="1143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FE79-EB6B-0593-686D-470A26D9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89BDE-254B-BF78-B386-FAA9FAC24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660" y="1825624"/>
                <a:ext cx="11064240" cy="4665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Identify some known undecidable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Assume for the sake of contradiction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decidable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Design an algorithm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, using hypothetical device deciding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F89BDE-254B-BF78-B386-FAA9FAC24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660" y="1825624"/>
                <a:ext cx="11064240" cy="4665219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CF2A-2A51-FD59-9CFB-285A8400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ACB97B-66E3-037C-6577-FF6CB5CDB821}"/>
                  </a:ext>
                </a:extLst>
              </p:cNvPr>
              <p:cNvSpPr/>
              <p:nvPr/>
            </p:nvSpPr>
            <p:spPr>
              <a:xfrm>
                <a:off x="3743030" y="5410200"/>
                <a:ext cx="4995500" cy="836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ACB97B-66E3-037C-6577-FF6CB5CDB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30" y="5410200"/>
                <a:ext cx="4995500" cy="836036"/>
              </a:xfrm>
              <a:prstGeom prst="rect">
                <a:avLst/>
              </a:prstGeom>
              <a:blipFill>
                <a:blip r:embed="rId3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99A3E443-9FB4-F0C1-A7BC-CBEE22460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542255-32D6-2D0E-CD6D-72AAA0830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  <p:pic>
        <p:nvPicPr>
          <p:cNvPr id="9" name="Picture 8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75C3FD4D-7E44-4DED-66F4-82CE7081E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27" y="154546"/>
            <a:ext cx="2120905" cy="16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C -0.07304 -0.04352 -0.125 0.03426 -0.11575 0.150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559B-A9C5-A6A0-5D11-AF06890E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57"/>
            <a:ext cx="10515600" cy="1325563"/>
          </a:xfrm>
        </p:spPr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B851-E17E-CF25-2E8F-035AA511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" y="1249680"/>
            <a:ext cx="11590020" cy="5470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Input: A set of “dominos”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Goal: Determine whether it is possible to generate a “match”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 which the sequence of top symbols equals the sequence of bottom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4A76-CCD1-DF35-D2EA-B2FED4F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1A39C-0B6D-E261-6ED1-293F579D84C8}"/>
              </a:ext>
            </a:extLst>
          </p:cNvPr>
          <p:cNvGrpSpPr/>
          <p:nvPr/>
        </p:nvGrpSpPr>
        <p:grpSpPr>
          <a:xfrm>
            <a:off x="1912265" y="2110716"/>
            <a:ext cx="3788733" cy="680484"/>
            <a:chOff x="1541721" y="2307153"/>
            <a:chExt cx="3788733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/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/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/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/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/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3918C4-5EFB-49B9-84A0-320C4A99DF8F}"/>
              </a:ext>
            </a:extLst>
          </p:cNvPr>
          <p:cNvGrpSpPr/>
          <p:nvPr/>
        </p:nvGrpSpPr>
        <p:grpSpPr>
          <a:xfrm>
            <a:off x="1912265" y="3685698"/>
            <a:ext cx="3819514" cy="680484"/>
            <a:chOff x="1935125" y="3871893"/>
            <a:chExt cx="38195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/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/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/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/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/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/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/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069601-C619-5A0E-4322-DB84245CE665}"/>
                  </a:ext>
                </a:extLst>
              </p:cNvPr>
              <p:cNvSpPr/>
              <p:nvPr/>
            </p:nvSpPr>
            <p:spPr>
              <a:xfrm>
                <a:off x="3598250" y="5471160"/>
                <a:ext cx="4995500" cy="836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069601-C619-5A0E-4322-DB84245CE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5471160"/>
                <a:ext cx="4995500" cy="836036"/>
              </a:xfrm>
              <a:prstGeom prst="rect">
                <a:avLst/>
              </a:prstGeom>
              <a:blipFill>
                <a:blip r:embed="rId14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A185-DAC4-343A-B4DF-60FCE69F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A852F-79F3-143C-F0F5-B1AA9C76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5096904C-7C09-8FAE-0432-8E9EF8B4AC5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07820" y="1690687"/>
              <a:ext cx="8784068" cy="46387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834">
                      <a:extLst>
                        <a:ext uri="{9D8B030D-6E8A-4147-A177-3AD203B41FA5}">
                          <a16:colId xmlns:a16="http://schemas.microsoft.com/office/drawing/2014/main" val="3972310553"/>
                        </a:ext>
                      </a:extLst>
                    </a:gridCol>
                    <a:gridCol w="5668286">
                      <a:extLst>
                        <a:ext uri="{9D8B030D-6E8A-4147-A177-3AD203B41FA5}">
                          <a16:colId xmlns:a16="http://schemas.microsoft.com/office/drawing/2014/main" val="2190668843"/>
                        </a:ext>
                      </a:extLst>
                    </a:gridCol>
                    <a:gridCol w="1496948">
                      <a:extLst>
                        <a:ext uri="{9D8B030D-6E8A-4147-A177-3AD203B41FA5}">
                          <a16:colId xmlns:a16="http://schemas.microsoft.com/office/drawing/2014/main" val="408960952"/>
                        </a:ext>
                      </a:extLst>
                    </a:gridCol>
                  </a:tblGrid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In words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Analogy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22830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grows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more slowly</a:t>
                          </a:r>
                          <a:r>
                            <a:rPr lang="en-US" sz="2400" baseline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than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88787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019154"/>
                      </a:ext>
                    </a:extLst>
                  </a:tr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grow at the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same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070823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at least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93184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grows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accent1"/>
                              </a:solidFill>
                            </a:rPr>
                            <a:t>more quickly </a:t>
                          </a:r>
                          <a:r>
                            <a:rPr lang="en-US" sz="2400" baseline="0" dirty="0"/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56680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5096904C-7C09-8FAE-0432-8E9EF8B4AC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47477561"/>
                  </p:ext>
                </p:extLst>
              </p:nvPr>
            </p:nvGraphicFramePr>
            <p:xfrm>
              <a:off x="1607820" y="1690687"/>
              <a:ext cx="8784068" cy="46387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834">
                      <a:extLst>
                        <a:ext uri="{9D8B030D-6E8A-4147-A177-3AD203B41FA5}">
                          <a16:colId xmlns:a16="http://schemas.microsoft.com/office/drawing/2014/main" val="3972310553"/>
                        </a:ext>
                      </a:extLst>
                    </a:gridCol>
                    <a:gridCol w="5668286">
                      <a:extLst>
                        <a:ext uri="{9D8B030D-6E8A-4147-A177-3AD203B41FA5}">
                          <a16:colId xmlns:a16="http://schemas.microsoft.com/office/drawing/2014/main" val="2190668843"/>
                        </a:ext>
                      </a:extLst>
                    </a:gridCol>
                    <a:gridCol w="1496948">
                      <a:extLst>
                        <a:ext uri="{9D8B030D-6E8A-4147-A177-3AD203B41FA5}">
                          <a16:colId xmlns:a16="http://schemas.microsoft.com/office/drawing/2014/main" val="408960952"/>
                        </a:ext>
                      </a:extLst>
                    </a:gridCol>
                  </a:tblGrid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In words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Analogy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22830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100787" r="-443609" b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100787" r="-26882" b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100787" r="-1626" b="-4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88787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200787" r="-443609" b="-3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200787" r="-26882" b="-3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200787" r="-1626" b="-3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019154"/>
                      </a:ext>
                    </a:extLst>
                  </a:tr>
                  <a:tr h="7735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300787" r="-443609" b="-2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300787" r="-26882" b="-2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300787" r="-1626" b="-2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070823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400787" r="-443609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400787" r="-26882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400787" r="-1626" b="-1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93184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500787" r="-443609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500787" r="-26882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500787" r="-1626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6680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228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514-1456-1F81-5578-5577EA7E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Polynomial-time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22336-DAD7-9400-8CB6-7FA081247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83283" cy="4463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mainly focus on the distinction between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polynomial-time</a:t>
                </a:r>
                <a:r>
                  <a:rPr lang="en-US" dirty="0"/>
                  <a:t> algorithms and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exponential-time</a:t>
                </a:r>
                <a:r>
                  <a:rPr lang="en-US" dirty="0"/>
                  <a:t> algorithms</a:t>
                </a:r>
              </a:p>
              <a:p>
                <a:r>
                  <a:rPr lang="en-US" dirty="0"/>
                  <a:t>We proved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every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Exponential-time algorithms are </a:t>
                </a:r>
                <a:r>
                  <a:rPr lang="en-US" dirty="0">
                    <a:solidFill>
                      <a:schemeClr val="accent1"/>
                    </a:solidFill>
                  </a:rPr>
                  <a:t>almost worthless</a:t>
                </a:r>
              </a:p>
              <a:p>
                <a:r>
                  <a:rPr lang="en-US" dirty="0"/>
                  <a:t>Polynomial-time algorithms are usually </a:t>
                </a:r>
                <a:r>
                  <a:rPr lang="en-US" dirty="0">
                    <a:solidFill>
                      <a:schemeClr val="accent1"/>
                    </a:solidFill>
                  </a:rPr>
                  <a:t>usable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22336-DAD7-9400-8CB6-7FA081247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83283" cy="4463663"/>
              </a:xfrm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61E2A-16F2-0451-A101-7D5C8A1E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3D4960F-5393-C96C-68CE-F45218A2C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39" y="488813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2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5879-D497-3357-8554-FC90E291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AC9E-9E49-2983-BB68-9C681167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998"/>
            <a:ext cx="10515600" cy="1325563"/>
          </a:xfrm>
        </p:spPr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18D35-76BC-BD13-6A53-57C53B59D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468" y="2286000"/>
                <a:ext cx="10729332" cy="3907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complexity class</a:t>
                </a:r>
                <a:r>
                  <a:rPr lang="en-US" dirty="0"/>
                  <a:t> is a set of binary languages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decided by a polynomial-time TM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decided by a polynomial-space TM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decided by a TM with time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18D35-76BC-BD13-6A53-57C53B59D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68" y="2286000"/>
                <a:ext cx="10729332" cy="3907664"/>
              </a:xfrm>
              <a:blipFill>
                <a:blip r:embed="rId2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DF9E5-CC0F-868E-AB0E-73A61DA2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90FFB36-CE23-472E-7F14-39AEB98DB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71" y="664336"/>
            <a:ext cx="1078185" cy="10781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848CF9-D827-112C-AA8A-BFA341DA992B}"/>
              </a:ext>
            </a:extLst>
          </p:cNvPr>
          <p:cNvGrpSpPr/>
          <p:nvPr/>
        </p:nvGrpSpPr>
        <p:grpSpPr>
          <a:xfrm>
            <a:off x="9920471" y="445125"/>
            <a:ext cx="1206231" cy="1298245"/>
            <a:chOff x="10186591" y="1585225"/>
            <a:chExt cx="1206231" cy="129824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645FEA-9079-6CE5-A877-35099FD4E36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864" y="1655075"/>
              <a:ext cx="83554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2A4B268-A3FF-AD67-2BFC-A87A6E0D34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409" y="1585225"/>
              <a:ext cx="0" cy="146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3E21D0-CBAE-19C9-BEE4-1A37998C8506}"/>
                </a:ext>
              </a:extLst>
            </p:cNvPr>
            <p:cNvCxnSpPr>
              <a:cxnSpLocks/>
            </p:cNvCxnSpPr>
            <p:nvPr/>
          </p:nvCxnSpPr>
          <p:spPr>
            <a:xfrm>
              <a:off x="10453724" y="1585225"/>
              <a:ext cx="0" cy="146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8E68AD-EB17-32F8-C29D-CFC90E52E109}"/>
                </a:ext>
              </a:extLst>
            </p:cNvPr>
            <p:cNvGrpSpPr/>
            <p:nvPr/>
          </p:nvGrpSpPr>
          <p:grpSpPr>
            <a:xfrm rot="5400000">
              <a:off x="9740502" y="2282139"/>
              <a:ext cx="1038228" cy="146050"/>
              <a:chOff x="405505" y="2359025"/>
              <a:chExt cx="835545" cy="14605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3C028C-B392-7377-3332-773E218DC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505" y="2428875"/>
                <a:ext cx="8355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DB5632-A36A-BCE7-470E-619BB7DEA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1050" y="23590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62122F-5F23-AD07-3A63-6AD64CD94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65" y="23590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8B7B21-8F69-BA23-0E3F-8F3097303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9305" y="1822351"/>
              <a:ext cx="858865" cy="1061119"/>
            </a:xfrm>
            <a:prstGeom prst="rect">
              <a:avLst/>
            </a:prstGeom>
          </p:spPr>
        </p:pic>
        <p:pic>
          <p:nvPicPr>
            <p:cNvPr id="14" name="Picture 13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2D39E769-8F77-6C84-04FB-658BEC62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6608">
              <a:off x="10581321" y="1979400"/>
              <a:ext cx="811501" cy="735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13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1438901"/>
            <a:ext cx="11021291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Course Review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63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B6C1E7CB-B2A1-3C13-0294-CC54E95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4750110"/>
            <a:ext cx="702371" cy="702371"/>
          </a:xfrm>
          <a:prstGeom prst="rect">
            <a:avLst/>
          </a:prstGeom>
        </p:spPr>
      </p:pic>
      <p:pic>
        <p:nvPicPr>
          <p:cNvPr id="40" name="Picture 3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16B8A-638E-259E-69F0-6C28D506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95" y="4743640"/>
            <a:ext cx="702371" cy="70237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06" y="4733008"/>
            <a:ext cx="702371" cy="702371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29B9000-BAAB-F499-2708-653F0F02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59" y="4729719"/>
            <a:ext cx="702371" cy="70237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3537D76-E299-45A3-7E71-0839F6CD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457" y="4736298"/>
            <a:ext cx="702371" cy="702371"/>
          </a:xfrm>
          <a:prstGeom prst="rect">
            <a:avLst/>
          </a:prstGeom>
        </p:spPr>
      </p:pic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1801655" y="2637233"/>
            <a:ext cx="28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Randomness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2E46C82C-22EE-DD5A-21E3-93ED9CCE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49" y="4727022"/>
            <a:ext cx="702371" cy="702371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9C1EBF-C21D-0D42-9E7C-AFBCDE73E5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9C1EBF-C21D-0D42-9E7C-AFBCDE73E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1345F-0E5A-1BB6-D757-3138CC59D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there is a polynomial-time randomized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 of membership, and certificates can be </a:t>
                </a:r>
                <a:r>
                  <a:rPr lang="en-US" dirty="0">
                    <a:solidFill>
                      <a:schemeClr val="accent1"/>
                    </a:solidFill>
                  </a:rPr>
                  <a:t>verified</a:t>
                </a:r>
                <a:r>
                  <a:rPr lang="en-US" dirty="0"/>
                  <a:t> in (deterministic)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1345F-0E5A-1BB6-D757-3138CC59D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15E9-5436-F1D3-04C1-75725976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5C0790C9-C21C-D4B0-573C-AF5E41A496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032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46DDCD-D9ED-A6FC-6D8A-201992D98F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46DDCD-D9ED-A6FC-6D8A-201992D98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BAA80-80C4-EF01-05E5-1CEB4EB70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750" y="1825624"/>
                <a:ext cx="11487150" cy="46069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if there is a polynomial-time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Amplification Lemma:</a:t>
                </a:r>
                <a:r>
                  <a:rPr lang="en-US" dirty="0"/>
                  <a:t> We can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BAA80-80C4-EF01-05E5-1CEB4EB70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750" y="1825624"/>
                <a:ext cx="11487150" cy="4606925"/>
              </a:xfrm>
              <a:blipFill>
                <a:blip r:embed="rId3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6F6C6-5175-0126-918A-E98F0D40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003F1911-338B-5FBA-8CC4-63AD40A57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47" y="560764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516E-91B9-2F8F-6ACD-0359DAA2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E8592-D317-49ED-B2F7-8D2DFCD102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Given: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chemeClr val="accent1"/>
                    </a:solidFill>
                  </a:rPr>
                  <a:t>arithmetic formula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Goal:</a:t>
                </a:r>
                <a:r>
                  <a:rPr lang="en-US" dirty="0"/>
                  <a:t> Figure 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Algorithm idea: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Pick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at random</a:t>
                </a:r>
                <a:r>
                  <a:rPr lang="en-US" dirty="0"/>
                  <a:t> and 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E8592-D317-49ED-B2F7-8D2DFCD102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650C4-6418-6B1D-4347-B019FA76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114C98-BE9F-DF3B-390C-D995C94C2AC6}"/>
              </a:ext>
            </a:extLst>
          </p:cNvPr>
          <p:cNvGrpSpPr/>
          <p:nvPr/>
        </p:nvGrpSpPr>
        <p:grpSpPr>
          <a:xfrm>
            <a:off x="9011915" y="1690688"/>
            <a:ext cx="2829568" cy="2792973"/>
            <a:chOff x="8730684" y="3141133"/>
            <a:chExt cx="2829568" cy="2792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2AC1643-43CA-19B8-D2DF-BECB05013561}"/>
                    </a:ext>
                  </a:extLst>
                </p:cNvPr>
                <p:cNvSpPr/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B6099AF-5617-C385-8545-6AD8D9804435}"/>
                    </a:ext>
                  </a:extLst>
                </p:cNvPr>
                <p:cNvSpPr/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887A6B8-11B8-74E8-D272-C461F62DB9CF}"/>
                    </a:ext>
                  </a:extLst>
                </p:cNvPr>
                <p:cNvSpPr/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3E9A4C9-F482-8548-AB8C-4B295910FF75}"/>
                    </a:ext>
                  </a:extLst>
                </p:cNvPr>
                <p:cNvSpPr/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F7DBC6F-5821-AC0C-4E8F-64F13E409D2A}"/>
                    </a:ext>
                  </a:extLst>
                </p:cNvPr>
                <p:cNvSpPr/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4AC3CF1-F72F-2028-4DD4-760A7F9D8BAB}"/>
                    </a:ext>
                  </a:extLst>
                </p:cNvPr>
                <p:cNvSpPr/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143303D-022B-DB92-5C10-3421DAC7195C}"/>
                    </a:ext>
                  </a:extLst>
                </p:cNvPr>
                <p:cNvSpPr/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253F84-1239-3F0A-3828-10192A58915F}"/>
                </a:ext>
              </a:extLst>
            </p:cNvPr>
            <p:cNvCxnSpPr>
              <a:stCxn id="9" idx="0"/>
              <a:endCxn id="7" idx="3"/>
            </p:cNvCxnSpPr>
            <p:nvPr/>
          </p:nvCxnSpPr>
          <p:spPr>
            <a:xfrm flipV="1">
              <a:off x="8984684" y="4267119"/>
              <a:ext cx="195013" cy="324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7723923-ABC9-11F7-DC19-51922B851B73}"/>
                </a:ext>
              </a:extLst>
            </p:cNvPr>
            <p:cNvCxnSpPr>
              <a:cxnSpLocks/>
              <a:stCxn id="12" idx="0"/>
              <a:endCxn id="7" idx="5"/>
            </p:cNvCxnSpPr>
            <p:nvPr/>
          </p:nvCxnSpPr>
          <p:spPr>
            <a:xfrm flipH="1" flipV="1">
              <a:off x="9538907" y="4267119"/>
              <a:ext cx="286969" cy="3177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664BE23-FD52-EFC4-5057-4C6C7F15C858}"/>
                </a:ext>
              </a:extLst>
            </p:cNvPr>
            <p:cNvCxnSpPr>
              <a:cxnSpLocks/>
              <a:stCxn id="11" idx="0"/>
              <a:endCxn id="8" idx="3"/>
            </p:cNvCxnSpPr>
            <p:nvPr/>
          </p:nvCxnSpPr>
          <p:spPr>
            <a:xfrm flipV="1">
              <a:off x="10520215" y="4300202"/>
              <a:ext cx="162527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872E286-24A0-BB71-4744-595E443D4813}"/>
                </a:ext>
              </a:extLst>
            </p:cNvPr>
            <p:cNvCxnSpPr>
              <a:cxnSpLocks/>
              <a:stCxn id="10" idx="0"/>
              <a:endCxn id="8" idx="5"/>
            </p:cNvCxnSpPr>
            <p:nvPr/>
          </p:nvCxnSpPr>
          <p:spPr>
            <a:xfrm flipH="1" flipV="1">
              <a:off x="11041952" y="4300202"/>
              <a:ext cx="264300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F9A405-850A-EEAE-38B2-88AFD816181E}"/>
                </a:ext>
              </a:extLst>
            </p:cNvPr>
            <p:cNvCxnSpPr>
              <a:cxnSpLocks/>
              <a:stCxn id="7" idx="7"/>
              <a:endCxn id="6" idx="3"/>
            </p:cNvCxnSpPr>
            <p:nvPr/>
          </p:nvCxnSpPr>
          <p:spPr>
            <a:xfrm flipV="1">
              <a:off x="9538907" y="3574738"/>
              <a:ext cx="397348" cy="333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C8DCB7-E9E8-CB42-AFD6-6A2314D7ED6E}"/>
                </a:ext>
              </a:extLst>
            </p:cNvPr>
            <p:cNvCxnSpPr>
              <a:cxnSpLocks/>
              <a:stCxn id="8" idx="1"/>
              <a:endCxn id="6" idx="5"/>
            </p:cNvCxnSpPr>
            <p:nvPr/>
          </p:nvCxnSpPr>
          <p:spPr>
            <a:xfrm flipH="1" flipV="1">
              <a:off x="10295465" y="3574738"/>
              <a:ext cx="387277" cy="36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0E8115-1187-90CF-DA68-9B7E10E1DFC8}"/>
                    </a:ext>
                  </a:extLst>
                </p:cNvPr>
                <p:cNvSpPr/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F5EA144-BD71-6C32-9272-DBD9614258B0}"/>
                    </a:ext>
                  </a:extLst>
                </p:cNvPr>
                <p:cNvSpPr/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CAD7E0-98F4-EE36-E21E-EB1E3017299C}"/>
                </a:ext>
              </a:extLst>
            </p:cNvPr>
            <p:cNvCxnSpPr>
              <a:cxnSpLocks/>
              <a:stCxn id="20" idx="0"/>
              <a:endCxn id="12" idx="3"/>
            </p:cNvCxnSpPr>
            <p:nvPr/>
          </p:nvCxnSpPr>
          <p:spPr>
            <a:xfrm flipV="1">
              <a:off x="9466666" y="5018501"/>
              <a:ext cx="179605" cy="4076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C626D7-6347-6E7E-E85B-50C778B3ED20}"/>
                </a:ext>
              </a:extLst>
            </p:cNvPr>
            <p:cNvCxnSpPr>
              <a:cxnSpLocks/>
              <a:stCxn id="19" idx="0"/>
              <a:endCxn id="12" idx="5"/>
            </p:cNvCxnSpPr>
            <p:nvPr/>
          </p:nvCxnSpPr>
          <p:spPr>
            <a:xfrm flipH="1" flipV="1">
              <a:off x="10005481" y="5018501"/>
              <a:ext cx="191509" cy="396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DDB626-AF1C-1EAE-2EF2-63AED1C33DFD}"/>
                  </a:ext>
                </a:extLst>
              </p:cNvPr>
              <p:cNvSpPr/>
              <p:nvPr/>
            </p:nvSpPr>
            <p:spPr>
              <a:xfrm>
                <a:off x="3019584" y="3647625"/>
                <a:ext cx="4135596" cy="836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DDB626-AF1C-1EAE-2EF2-63AED1C33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84" y="3647625"/>
                <a:ext cx="4135596" cy="836036"/>
              </a:xfrm>
              <a:prstGeom prst="rect">
                <a:avLst/>
              </a:prstGeom>
              <a:blipFill>
                <a:blip r:embed="rId12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52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6E2C-6DA4-5799-88A6-D45B7C20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95CE1-B4BE-9A74-1DB4-AFC967FE1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40" y="1825624"/>
                <a:ext cx="10942319" cy="45900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because we can elect to not use our random bits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because we can try all possible settings of the random tape (“brute-force </a:t>
                </a:r>
                <a:r>
                  <a:rPr lang="en-US" dirty="0" err="1"/>
                  <a:t>derandomization</a:t>
                </a:r>
                <a:r>
                  <a:rPr lang="en-US" dirty="0"/>
                  <a:t>/search”)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because a polynomial-space algorithm that uses more than exponential time would repeat a configuration (Exercise 5), hence it would get stuck in an infinite loop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95CE1-B4BE-9A74-1DB4-AFC967FE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40" y="1825624"/>
                <a:ext cx="10942319" cy="45900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A067A-8AF7-C03C-AB96-65464487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4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4959CF-3ACD-E975-C863-576EF2ADA781}"/>
              </a:ext>
            </a:extLst>
          </p:cNvPr>
          <p:cNvGrpSpPr/>
          <p:nvPr/>
        </p:nvGrpSpPr>
        <p:grpSpPr>
          <a:xfrm>
            <a:off x="3925444" y="533880"/>
            <a:ext cx="4680248" cy="6033925"/>
            <a:chOff x="3925444" y="533880"/>
            <a:chExt cx="4680248" cy="603392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BF208A-406B-349F-915B-E315E2A1727A}"/>
                </a:ext>
              </a:extLst>
            </p:cNvPr>
            <p:cNvSpPr/>
            <p:nvPr/>
          </p:nvSpPr>
          <p:spPr>
            <a:xfrm>
              <a:off x="4477407" y="1567630"/>
              <a:ext cx="3594538" cy="481247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014BDF-B0C7-30F5-8156-8B315529DCC4}"/>
                </a:ext>
              </a:extLst>
            </p:cNvPr>
            <p:cNvSpPr/>
            <p:nvPr/>
          </p:nvSpPr>
          <p:spPr>
            <a:xfrm>
              <a:off x="4939862" y="2589730"/>
              <a:ext cx="2732690" cy="362188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1707825-1A6C-C98D-2CC0-A3B991C18951}"/>
                </a:ext>
              </a:extLst>
            </p:cNvPr>
            <p:cNvSpPr/>
            <p:nvPr/>
          </p:nvSpPr>
          <p:spPr>
            <a:xfrm>
              <a:off x="5321990" y="3532804"/>
              <a:ext cx="1953089" cy="24638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5716474" y="4374257"/>
              <a:ext cx="1189275" cy="1436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6104649" y="4504103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649" y="4504103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47C240-9F3D-8145-D07D-685CDC2ACFC8}"/>
                    </a:ext>
                  </a:extLst>
                </p:cNvPr>
                <p:cNvSpPr txBox="1"/>
                <p:nvPr/>
              </p:nvSpPr>
              <p:spPr>
                <a:xfrm>
                  <a:off x="5091781" y="1894014"/>
                  <a:ext cx="24098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47C240-9F3D-8145-D07D-685CDC2AC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1781" y="1894014"/>
                  <a:ext cx="240982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BD1613-F2EF-C094-6186-AF30E0C69A58}"/>
                </a:ext>
              </a:extLst>
            </p:cNvPr>
            <p:cNvSpPr/>
            <p:nvPr/>
          </p:nvSpPr>
          <p:spPr>
            <a:xfrm>
              <a:off x="3925444" y="533880"/>
              <a:ext cx="4680248" cy="6033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F5798A-BE69-C701-69A0-CAF4177C7629}"/>
                </a:ext>
              </a:extLst>
            </p:cNvPr>
            <p:cNvSpPr txBox="1"/>
            <p:nvPr/>
          </p:nvSpPr>
          <p:spPr>
            <a:xfrm>
              <a:off x="5282067" y="970653"/>
              <a:ext cx="2191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Decidable languages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/>
                <p:nvPr/>
              </p:nvSpPr>
              <p:spPr>
                <a:xfrm>
                  <a:off x="5954512" y="3745969"/>
                  <a:ext cx="713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512" y="3745969"/>
                  <a:ext cx="71319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/>
                <p:nvPr/>
              </p:nvSpPr>
              <p:spPr>
                <a:xfrm>
                  <a:off x="5728783" y="2911407"/>
                  <a:ext cx="1135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PSPACE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783" y="2911407"/>
                  <a:ext cx="1135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887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398-EF64-30F9-4212-CA2ACC24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using as little communication as possible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  <a:blipFill>
                <a:blip r:embed="rId2"/>
                <a:stretch>
                  <a:fillRect l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4AFE-AA7C-5ACD-65F6-8898F4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3AE8C2-5170-9C31-FB2A-E1B45F80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1B7A-0A8E-C457-E14D-762767A9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D02C9-7AD3-9F74-5A3C-6ED986486EB6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22E-07B5-7982-EC89-2B8DE0ACD4F2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</p:spTree>
    <p:extLst>
      <p:ext uri="{BB962C8B-B14F-4D97-AF65-F5344CB8AC3E}">
        <p14:creationId xmlns:p14="http://schemas.microsoft.com/office/powerpoint/2010/main" val="361664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DC0A42-8E90-7CD3-7770-4EFE3E8E21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DC0A42-8E90-7CD3-7770-4EFE3E8E21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3C969-42CD-DAD9-61A4-EA10B66AF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149" y="1690688"/>
                <a:ext cx="10959152" cy="50376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3C969-42CD-DAD9-61A4-EA10B66AF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149" y="1690688"/>
                <a:ext cx="10959152" cy="50376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E9A8-B813-A5CF-2382-DEE5B535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/>
              <p:nvPr/>
            </p:nvSpPr>
            <p:spPr>
              <a:xfrm>
                <a:off x="1136650" y="2789009"/>
                <a:ext cx="9766300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Every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cost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50" y="2789009"/>
                <a:ext cx="9766300" cy="1757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5B3AF9-D27A-F384-A806-1578F5A9DACF}"/>
                  </a:ext>
                </a:extLst>
              </p:cNvPr>
              <p:cNvSpPr/>
              <p:nvPr/>
            </p:nvSpPr>
            <p:spPr>
              <a:xfrm>
                <a:off x="1136650" y="4758677"/>
                <a:ext cx="9766300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randomized communication protocol with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high probability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5B3AF9-D27A-F384-A806-1578F5A9D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50" y="4758677"/>
                <a:ext cx="9766300" cy="1757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2634C8C9-A65B-AAA1-CD6F-D13B08522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47" y="560764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2FED14-A723-0CB1-393C-A827AC4E80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2FED14-A723-0CB1-393C-A827AC4E8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272D7-84C8-2011-B6A8-50F819911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that certain problems are </a:t>
                </a:r>
                <a:r>
                  <a:rPr lang="en-US" dirty="0">
                    <a:solidFill>
                      <a:schemeClr val="accent1"/>
                    </a:solidFill>
                  </a:rPr>
                  <a:t>intractable</a:t>
                </a:r>
                <a:r>
                  <a:rPr lang="en-US" dirty="0"/>
                  <a:t>, we need a mathematical </a:t>
                </a:r>
                <a:r>
                  <a:rPr lang="en-US" dirty="0">
                    <a:solidFill>
                      <a:schemeClr val="accent1"/>
                    </a:solidFill>
                  </a:rPr>
                  <a:t>model</a:t>
                </a:r>
                <a:r>
                  <a:rPr lang="en-US" dirty="0"/>
                  <a:t> of tractability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are both reasonable models of tractability</a:t>
                </a:r>
              </a:p>
              <a:p>
                <a:r>
                  <a:rPr lang="en-US" dirty="0"/>
                  <a:t>Which should we use?</a:t>
                </a:r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so it’s a moot point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272D7-84C8-2011-B6A8-50F819911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FACAA-951B-98C1-F151-E217D009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D4E10BF7-89E4-36C3-F932-A61005B72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47" y="560764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7E29F-E678-9761-A57D-18A11F6F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E7B-4DAE-E140-AF0B-19E3971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4548-AC84-53C0-5716-22F80F6E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30" y="4499259"/>
            <a:ext cx="10914050" cy="2358741"/>
          </a:xfrm>
        </p:spPr>
        <p:txBody>
          <a:bodyPr>
            <a:normAutofit/>
          </a:bodyPr>
          <a:lstStyle/>
          <a:p>
            <a:r>
              <a:rPr lang="en-US" dirty="0"/>
              <a:t>The Extended Church-Turing Thesis is probably </a:t>
            </a:r>
            <a:r>
              <a:rPr lang="en-US" dirty="0">
                <a:solidFill>
                  <a:schemeClr val="accent1"/>
                </a:solidFill>
              </a:rPr>
              <a:t>false</a:t>
            </a:r>
            <a:r>
              <a:rPr lang="en-US" dirty="0"/>
              <a:t> because of </a:t>
            </a:r>
            <a:r>
              <a:rPr lang="en-US" dirty="0">
                <a:solidFill>
                  <a:schemeClr val="accent1"/>
                </a:solidFill>
              </a:rPr>
              <a:t>quantum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795F-88C3-F074-1FCA-FFA5BEF0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/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blipFill>
                <a:blip r:embed="rId3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0E49D8-1012-7284-8DA5-44B5DBFCEEAB}"/>
              </a:ext>
            </a:extLst>
          </p:cNvPr>
          <p:cNvCxnSpPr/>
          <p:nvPr/>
        </p:nvCxnSpPr>
        <p:spPr>
          <a:xfrm>
            <a:off x="1208314" y="1576253"/>
            <a:ext cx="10232572" cy="2451461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A8EA4-B8D0-3A6C-8FF9-19C5B7CE64D7}"/>
              </a:ext>
            </a:extLst>
          </p:cNvPr>
          <p:cNvCxnSpPr>
            <a:cxnSpLocks/>
          </p:cNvCxnSpPr>
          <p:nvPr/>
        </p:nvCxnSpPr>
        <p:spPr>
          <a:xfrm flipV="1">
            <a:off x="1208314" y="1469571"/>
            <a:ext cx="10232572" cy="2558143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D5D07173-2160-D9EB-3CEB-BE9B374B7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2264" y="5332986"/>
            <a:ext cx="780231" cy="691285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7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627077" y="1881554"/>
            <a:ext cx="286629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9C33-6B7C-474D-2358-6006D78F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93B11-98AD-37C4-F491-027E9DB6C5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any “reasonable” (time-constructible)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Consequence: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93B11-98AD-37C4-F491-027E9DB6C5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6B292-1B1F-AF0D-7BA7-9776DDE1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23744E-7B11-4ABE-F627-054DD7F0D3ED}"/>
                  </a:ext>
                </a:extLst>
              </p:cNvPr>
              <p:cNvSpPr/>
              <p:nvPr/>
            </p:nvSpPr>
            <p:spPr>
              <a:xfrm>
                <a:off x="952500" y="2977713"/>
                <a:ext cx="9380220" cy="18076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Time Hierarchy 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23744E-7B11-4ABE-F627-054DD7F0D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977713"/>
                <a:ext cx="9380220" cy="1807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9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8CAA-357B-0D2D-EDD6-C4896D3E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E0E97-F114-668C-DE64-BC8B7976C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519" y="1807675"/>
                <a:ext cx="5257800" cy="466521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there is a poly-time computable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E0E97-F114-668C-DE64-BC8B7976C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519" y="1807675"/>
                <a:ext cx="5257800" cy="4665219"/>
              </a:xfrm>
              <a:blipFill>
                <a:blip r:embed="rId2"/>
                <a:stretch>
                  <a:fillRect l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E3F18-ED38-8CFD-145B-FE71F49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BE2BFD-097B-E2A3-8F11-4E5AFAB356B7}"/>
              </a:ext>
            </a:extLst>
          </p:cNvPr>
          <p:cNvGrpSpPr/>
          <p:nvPr/>
        </p:nvGrpSpPr>
        <p:grpSpPr>
          <a:xfrm>
            <a:off x="6512495" y="1508759"/>
            <a:ext cx="5141051" cy="3249721"/>
            <a:chOff x="2886885" y="2655767"/>
            <a:chExt cx="6183481" cy="3908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2A7B5B-9433-CE6F-73A2-9A74C8151F1B}"/>
                </a:ext>
              </a:extLst>
            </p:cNvPr>
            <p:cNvGrpSpPr/>
            <p:nvPr/>
          </p:nvGrpSpPr>
          <p:grpSpPr>
            <a:xfrm>
              <a:off x="2886885" y="2655767"/>
              <a:ext cx="6183481" cy="3908654"/>
              <a:chOff x="2886885" y="2655767"/>
              <a:chExt cx="6183481" cy="390865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D538B44-9EDB-EEDF-5D4E-1E23A2FAED4A}"/>
                  </a:ext>
                </a:extLst>
              </p:cNvPr>
              <p:cNvSpPr/>
              <p:nvPr/>
            </p:nvSpPr>
            <p:spPr>
              <a:xfrm>
                <a:off x="2886885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F13692-665D-3A49-6671-72EA2DB203E1}"/>
                  </a:ext>
                </a:extLst>
              </p:cNvPr>
              <p:cNvSpPr/>
              <p:nvPr/>
            </p:nvSpPr>
            <p:spPr>
              <a:xfrm>
                <a:off x="7166909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446A726-6019-216B-A753-E06539C74277}"/>
                      </a:ext>
                    </a:extLst>
                  </p:cNvPr>
                  <p:cNvSpPr txBox="1"/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C627DAA-917B-057F-EE46-9DC8E9824246}"/>
                      </a:ext>
                    </a:extLst>
                  </p:cNvPr>
                  <p:cNvSpPr txBox="1"/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Explosion: 8 Points 11">
                    <a:extLst>
                      <a:ext uri="{FF2B5EF4-FFF2-40B4-BE49-F238E27FC236}">
                        <a16:creationId xmlns:a16="http://schemas.microsoft.com/office/drawing/2014/main" id="{473B55E5-0890-52FE-3865-0BB62F118868}"/>
                      </a:ext>
                    </a:extLst>
                  </p:cNvPr>
                  <p:cNvSpPr/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Explosion: 14 Points 12">
                    <a:extLst>
                      <a:ext uri="{FF2B5EF4-FFF2-40B4-BE49-F238E27FC236}">
                        <a16:creationId xmlns:a16="http://schemas.microsoft.com/office/drawing/2014/main" id="{46434860-CC5B-6B07-8F2D-BBA06B5A4EC0}"/>
                      </a:ext>
                    </a:extLst>
                  </p:cNvPr>
                  <p:cNvSpPr/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B73B0DF-3439-D37C-63AB-2473EC9FFB9F}"/>
                  </a:ext>
                </a:extLst>
              </p:cNvPr>
              <p:cNvSpPr/>
              <p:nvPr/>
            </p:nvSpPr>
            <p:spPr>
              <a:xfrm>
                <a:off x="4034136" y="4426853"/>
                <a:ext cx="3994910" cy="403530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1200" h="328407">
                    <a:moveTo>
                      <a:pt x="0" y="226807"/>
                    </a:moveTo>
                    <a:cubicBezTo>
                      <a:pt x="500591" y="8790"/>
                      <a:pt x="1140883" y="-12376"/>
                      <a:pt x="1682750" y="4557"/>
                    </a:cubicBezTo>
                    <a:cubicBezTo>
                      <a:pt x="2224617" y="21490"/>
                      <a:pt x="2668058" y="76523"/>
                      <a:pt x="3251200" y="328407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97104EC-2627-7946-52E4-8F0B43808C39}"/>
                  </a:ext>
                </a:extLst>
              </p:cNvPr>
              <p:cNvSpPr/>
              <p:nvPr/>
            </p:nvSpPr>
            <p:spPr>
              <a:xfrm>
                <a:off x="3981171" y="3030252"/>
                <a:ext cx="4080738" cy="336666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  <a:gd name="connsiteX0" fmla="*/ 0 w 3321050"/>
                  <a:gd name="connsiteY0" fmla="*/ 226807 h 233157"/>
                  <a:gd name="connsiteX1" fmla="*/ 1682750 w 3321050"/>
                  <a:gd name="connsiteY1" fmla="*/ 4557 h 233157"/>
                  <a:gd name="connsiteX2" fmla="*/ 3321050 w 3321050"/>
                  <a:gd name="connsiteY2" fmla="*/ 233157 h 233157"/>
                  <a:gd name="connsiteX0" fmla="*/ 0 w 3321050"/>
                  <a:gd name="connsiteY0" fmla="*/ 263068 h 269418"/>
                  <a:gd name="connsiteX1" fmla="*/ 1657350 w 3321050"/>
                  <a:gd name="connsiteY1" fmla="*/ 2718 h 269418"/>
                  <a:gd name="connsiteX2" fmla="*/ 3321050 w 3321050"/>
                  <a:gd name="connsiteY2" fmla="*/ 269418 h 269418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1050" h="273991">
                    <a:moveTo>
                      <a:pt x="0" y="267641"/>
                    </a:moveTo>
                    <a:cubicBezTo>
                      <a:pt x="500591" y="49624"/>
                      <a:pt x="1115950" y="35444"/>
                      <a:pt x="1657350" y="7291"/>
                    </a:cubicBezTo>
                    <a:cubicBezTo>
                      <a:pt x="2186517" y="-20226"/>
                      <a:pt x="2737908" y="22107"/>
                      <a:pt x="3321050" y="273991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B264FE0-696F-A7E5-092E-B02949090CEF}"/>
                      </a:ext>
                    </a:extLst>
                  </p:cNvPr>
                  <p:cNvSpPr txBox="1"/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086CD92-0A1E-0679-58CB-BBD1BD18F48D}"/>
                    </a:ext>
                  </a:extLst>
                </p:cNvPr>
                <p:cNvSpPr txBox="1"/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7676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7C745B-8D12-8FAF-ADA9-0B0DB451EF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7C745B-8D12-8FAF-ADA9-0B0DB451E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8F8DA-989E-A5EB-8829-374F6FC04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-hard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 languages are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8F8DA-989E-A5EB-8829-374F6FC04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2C47A-66C8-6D28-3BE1-513F5816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68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566853" y="2371604"/>
            <a:ext cx="4029200" cy="780428"/>
            <a:chOff x="4566853" y="2371604"/>
            <a:chExt cx="4029200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566853" y="2371604"/>
                  <a:ext cx="1822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BOUNDED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853" y="2371604"/>
                  <a:ext cx="182268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1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0BB3D2-33DB-88D5-3997-0D2CC5681E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0BB3D2-33DB-88D5-3997-0D2CC5681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6526F-4DA2-6BFB-1A48-B9C69650D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78181"/>
                <a:ext cx="4694382" cy="4098781"/>
              </a:xfrm>
            </p:spPr>
            <p:txBody>
              <a:bodyPr/>
              <a:lstStyle/>
              <a:p>
                <a:r>
                  <a:rPr lang="en-US" dirty="0"/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6526F-4DA2-6BFB-1A48-B9C69650D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78181"/>
                <a:ext cx="4694382" cy="4098781"/>
              </a:xfrm>
              <a:blipFill>
                <a:blip r:embed="rId3"/>
                <a:stretch>
                  <a:fillRect l="-233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6A5C6-88F1-03BC-3E16-92A180CE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B2D386-12B1-7E0E-BA5E-C15D9E0AACC4}"/>
              </a:ext>
            </a:extLst>
          </p:cNvPr>
          <p:cNvSpPr/>
          <p:nvPr/>
        </p:nvSpPr>
        <p:spPr>
          <a:xfrm>
            <a:off x="7169017" y="2869089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EC85D-1B7B-B108-5D93-74F60AF57EB1}"/>
              </a:ext>
            </a:extLst>
          </p:cNvPr>
          <p:cNvGrpSpPr/>
          <p:nvPr/>
        </p:nvGrpSpPr>
        <p:grpSpPr>
          <a:xfrm>
            <a:off x="8536220" y="5186798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FE6BDD-303A-DC23-4582-515D758F381F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FAFF88-B7D6-A797-9ACF-CA41DC78ABFF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E8E63A-BC16-9A6F-B2DD-E19E9DF47DBE}"/>
                  </a:ext>
                </a:extLst>
              </p:cNvPr>
              <p:cNvSpPr txBox="1"/>
              <p:nvPr/>
            </p:nvSpPr>
            <p:spPr>
              <a:xfrm>
                <a:off x="8680748" y="4265825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E8E63A-BC16-9A6F-B2DD-E19E9DF47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748" y="4265825"/>
                <a:ext cx="5752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B33AE4F7-7C82-673B-2ECC-00F8A5B9AC69}"/>
              </a:ext>
            </a:extLst>
          </p:cNvPr>
          <p:cNvSpPr/>
          <p:nvPr/>
        </p:nvSpPr>
        <p:spPr>
          <a:xfrm rot="10800000">
            <a:off x="6807116" y="-2539138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4CE616-D62C-7CAF-B07F-48CBCD805181}"/>
                  </a:ext>
                </a:extLst>
              </p:cNvPr>
              <p:cNvSpPr txBox="1"/>
              <p:nvPr/>
            </p:nvSpPr>
            <p:spPr>
              <a:xfrm>
                <a:off x="8259262" y="3063561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4CE616-D62C-7CAF-B07F-48CBCD80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62" y="3063561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424921-4009-A3F9-4774-C9B63AB9C236}"/>
                  </a:ext>
                </a:extLst>
              </p:cNvPr>
              <p:cNvSpPr txBox="1"/>
              <p:nvPr/>
            </p:nvSpPr>
            <p:spPr>
              <a:xfrm>
                <a:off x="8411984" y="113659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424921-4009-A3F9-4774-C9B63AB9C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984" y="1136590"/>
                <a:ext cx="1688123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425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7C68-BFCC-5F95-7BE5-8FD209E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Disjunctive/conjunctive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E7661-F045-C8EE-427A-16815C1D6B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a Boolean variable or its negation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DNF</a:t>
                </a:r>
                <a:r>
                  <a:rPr lang="en-US" dirty="0"/>
                  <a:t> formula: OR of ANDs of literals</a:t>
                </a:r>
              </a:p>
              <a:p>
                <a:pPr lvl="1"/>
                <a:r>
                  <a:rPr lang="en-US" dirty="0"/>
                  <a:t>“Disjunction of </a:t>
                </a:r>
                <a:r>
                  <a:rPr lang="en-US" dirty="0">
                    <a:solidFill>
                      <a:schemeClr val="accent1"/>
                    </a:solidFill>
                  </a:rPr>
                  <a:t>terms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CNF</a:t>
                </a:r>
                <a:r>
                  <a:rPr lang="en-US" dirty="0"/>
                  <a:t> formula: AND of ORs of literals</a:t>
                </a:r>
              </a:p>
              <a:p>
                <a:pPr lvl="1"/>
                <a:r>
                  <a:rPr lang="en-US" dirty="0"/>
                  <a:t>“Conjunction of </a:t>
                </a:r>
                <a:r>
                  <a:rPr lang="en-US" dirty="0">
                    <a:solidFill>
                      <a:schemeClr val="accent1"/>
                    </a:solidFill>
                  </a:rPr>
                  <a:t>clauses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E7661-F045-C8EE-427A-16815C1D6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BCC06-767E-FFD7-2D3F-DFDCBF7C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0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B2FD-2070-5ED9-3363-F09CC090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Disjunctive/conjunctive normal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156A4-B157-ADF7-BDEB-F2D82F71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0D9426-A24A-7886-D21B-3E5C7B169C89}"/>
                  </a:ext>
                </a:extLst>
              </p:cNvPr>
              <p:cNvSpPr/>
              <p:nvPr/>
            </p:nvSpPr>
            <p:spPr>
              <a:xfrm>
                <a:off x="883920" y="4046219"/>
                <a:ext cx="10424159" cy="1752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Every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represented by a CNF formula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clauses and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 per clause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0D9426-A24A-7886-D21B-3E5C7B169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4046219"/>
                <a:ext cx="10424159" cy="1752599"/>
              </a:xfrm>
              <a:prstGeom prst="rect">
                <a:avLst/>
              </a:prstGeom>
              <a:blipFill>
                <a:blip r:embed="rId2"/>
                <a:stretch>
                  <a:fillRect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E69E3E-721B-04EE-6A94-A801C87E3FB7}"/>
                  </a:ext>
                </a:extLst>
              </p:cNvPr>
              <p:cNvSpPr/>
              <p:nvPr/>
            </p:nvSpPr>
            <p:spPr>
              <a:xfrm>
                <a:off x="883920" y="1782128"/>
                <a:ext cx="10424159" cy="1752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Every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represented by a DNF formula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terms and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 per term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E69E3E-721B-04EE-6A94-A801C87E3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1782128"/>
                <a:ext cx="10424159" cy="1752599"/>
              </a:xfrm>
              <a:prstGeom prst="rect">
                <a:avLst/>
              </a:prstGeom>
              <a:blipFill>
                <a:blip r:embed="rId3"/>
                <a:stretch>
                  <a:fillRect r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7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9C62-A2DF-A6B0-3D7F-1CC40D8B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400"/>
            <a:ext cx="10515600" cy="1325563"/>
          </a:xfrm>
        </p:spPr>
        <p:txBody>
          <a:bodyPr/>
          <a:lstStyle/>
          <a:p>
            <a:r>
              <a:rPr lang="en-US" dirty="0"/>
              <a:t>Boolean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0D07-61EB-98D4-323B-5C81271E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98" y="1782618"/>
            <a:ext cx="5741030" cy="488098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“circuit” </a:t>
            </a:r>
            <a:r>
              <a:rPr lang="en-US" dirty="0"/>
              <a:t>is a network of AND/OR/NOT gates applied to Boolean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7AB3-6191-A82A-C681-7E7157A0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0777A6-D20F-22D8-9CEC-32D813438A17}"/>
              </a:ext>
            </a:extLst>
          </p:cNvPr>
          <p:cNvGrpSpPr/>
          <p:nvPr/>
        </p:nvGrpSpPr>
        <p:grpSpPr>
          <a:xfrm>
            <a:off x="6793818" y="1287293"/>
            <a:ext cx="4384184" cy="4019879"/>
            <a:chOff x="1224291" y="2506492"/>
            <a:chExt cx="4384184" cy="40198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337A513-3B80-4B65-BB06-37ED8E7E86D9}"/>
                    </a:ext>
                  </a:extLst>
                </p:cNvPr>
                <p:cNvSpPr/>
                <p:nvPr/>
              </p:nvSpPr>
              <p:spPr>
                <a:xfrm>
                  <a:off x="3295401" y="250649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337A513-3B80-4B65-BB06-37ED8E7E86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401" y="2506492"/>
                  <a:ext cx="297366" cy="29736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C29806-20F8-E883-9619-EE18A5E66BBF}"/>
                    </a:ext>
                  </a:extLst>
                </p:cNvPr>
                <p:cNvSpPr/>
                <p:nvPr/>
              </p:nvSpPr>
              <p:spPr>
                <a:xfrm>
                  <a:off x="2947664" y="314764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C29806-20F8-E883-9619-EE18A5E66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64" y="3147647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567DECF-FF63-E963-A1FC-2328D3D0F90D}"/>
                    </a:ext>
                  </a:extLst>
                </p:cNvPr>
                <p:cNvSpPr/>
                <p:nvPr/>
              </p:nvSpPr>
              <p:spPr>
                <a:xfrm>
                  <a:off x="3621950" y="314204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567DECF-FF63-E963-A1FC-2328D3D0F9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950" y="3142047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29956B7-EDE9-EF58-F2D2-5475A9CBB940}"/>
                    </a:ext>
                  </a:extLst>
                </p:cNvPr>
                <p:cNvSpPr/>
                <p:nvPr/>
              </p:nvSpPr>
              <p:spPr>
                <a:xfrm>
                  <a:off x="2179433" y="423842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29956B7-EDE9-EF58-F2D2-5475A9CBB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433" y="4238428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D0BEA32-EB73-1816-0083-11A03C583CE5}"/>
                    </a:ext>
                  </a:extLst>
                </p:cNvPr>
                <p:cNvSpPr/>
                <p:nvPr/>
              </p:nvSpPr>
              <p:spPr>
                <a:xfrm>
                  <a:off x="4239315" y="42143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D0BEA32-EB73-1816-0083-11A03C583C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315" y="4214395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13C8AD4-DBFC-58C9-4F44-162FF2DF5555}"/>
                    </a:ext>
                  </a:extLst>
                </p:cNvPr>
                <p:cNvSpPr/>
                <p:nvPr/>
              </p:nvSpPr>
              <p:spPr>
                <a:xfrm>
                  <a:off x="1809202" y="487104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13C8AD4-DBFC-58C9-4F44-162FF2DF5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202" y="4871044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42D68E-A20F-F3CD-EB37-D39BD5EF6C28}"/>
                    </a:ext>
                  </a:extLst>
                </p:cNvPr>
                <p:cNvSpPr/>
                <p:nvPr/>
              </p:nvSpPr>
              <p:spPr>
                <a:xfrm>
                  <a:off x="2486726" y="48923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42D68E-A20F-F3CD-EB37-D39BD5EF6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726" y="4892395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B2AB7-6336-D88A-AAA6-BCE349D02AA5}"/>
                    </a:ext>
                  </a:extLst>
                </p:cNvPr>
                <p:cNvSpPr/>
                <p:nvPr/>
              </p:nvSpPr>
              <p:spPr>
                <a:xfrm>
                  <a:off x="3941872" y="485681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DB2AB7-6336-D88A-AAA6-BCE349D02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872" y="4856817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904663D-69FD-86F7-B6C4-75AE668E8DA9}"/>
                    </a:ext>
                  </a:extLst>
                </p:cNvPr>
                <p:cNvSpPr/>
                <p:nvPr/>
              </p:nvSpPr>
              <p:spPr>
                <a:xfrm>
                  <a:off x="4647528" y="4834671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904663D-69FD-86F7-B6C4-75AE668E8D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528" y="4834671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C6A0CC-A346-36E9-2F26-B111697B60CF}"/>
                    </a:ext>
                  </a:extLst>
                </p:cNvPr>
                <p:cNvSpPr txBox="1"/>
                <p:nvPr/>
              </p:nvSpPr>
              <p:spPr>
                <a:xfrm>
                  <a:off x="1224291" y="614923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C6A0CC-A346-36E9-2F26-B111697B60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291" y="6149238"/>
                  <a:ext cx="41631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CA2234-E55B-0003-7D84-247413064489}"/>
                    </a:ext>
                  </a:extLst>
                </p:cNvPr>
                <p:cNvSpPr txBox="1"/>
                <p:nvPr/>
              </p:nvSpPr>
              <p:spPr>
                <a:xfrm>
                  <a:off x="2924158" y="612324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0CA2234-E55B-0003-7D84-24741306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158" y="6123241"/>
                  <a:ext cx="41631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209B96-2D21-08E1-B9AE-5E3A66B06BA2}"/>
                    </a:ext>
                  </a:extLst>
                </p:cNvPr>
                <p:cNvSpPr txBox="1"/>
                <p:nvPr/>
              </p:nvSpPr>
              <p:spPr>
                <a:xfrm>
                  <a:off x="3369258" y="614923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209B96-2D21-08E1-B9AE-5E3A66B06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258" y="614923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039FF-C815-CF36-120F-35112416148A}"/>
                    </a:ext>
                  </a:extLst>
                </p:cNvPr>
                <p:cNvSpPr txBox="1"/>
                <p:nvPr/>
              </p:nvSpPr>
              <p:spPr>
                <a:xfrm>
                  <a:off x="5192162" y="6157039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039FF-C815-CF36-120F-351124161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162" y="6157039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CBA4FD9-73D4-EB96-A742-153E060B1863}"/>
                </a:ext>
              </a:extLst>
            </p:cNvPr>
            <p:cNvCxnSpPr>
              <a:cxnSpLocks/>
              <a:stCxn id="14" idx="0"/>
              <a:endCxn id="10" idx="3"/>
            </p:cNvCxnSpPr>
            <p:nvPr/>
          </p:nvCxnSpPr>
          <p:spPr>
            <a:xfrm flipV="1">
              <a:off x="1432448" y="5124862"/>
              <a:ext cx="420302" cy="10243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27A970F-205A-E650-4E73-E4608CBC063B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1538696" y="5935591"/>
              <a:ext cx="283413" cy="2772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D2B15B-4850-9CA0-A9AC-C022E02F1086}"/>
                    </a:ext>
                  </a:extLst>
                </p:cNvPr>
                <p:cNvSpPr/>
                <p:nvPr/>
              </p:nvSpPr>
              <p:spPr>
                <a:xfrm>
                  <a:off x="1778561" y="5681773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D2B15B-4850-9CA0-A9AC-C022E02F1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561" y="5681773"/>
                  <a:ext cx="297366" cy="29736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21FB47-3B7C-E3B3-E3A7-A76ED7CBE981}"/>
                </a:ext>
              </a:extLst>
            </p:cNvPr>
            <p:cNvCxnSpPr>
              <a:cxnSpLocks/>
              <a:stCxn id="29" idx="7"/>
              <a:endCxn id="11" idx="3"/>
            </p:cNvCxnSpPr>
            <p:nvPr/>
          </p:nvCxnSpPr>
          <p:spPr>
            <a:xfrm flipV="1">
              <a:off x="2032379" y="5146213"/>
              <a:ext cx="497895" cy="5791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1512D7F-AFE0-5918-3623-AFA49037FC13}"/>
                    </a:ext>
                  </a:extLst>
                </p:cNvPr>
                <p:cNvSpPr/>
                <p:nvPr/>
              </p:nvSpPr>
              <p:spPr>
                <a:xfrm>
                  <a:off x="2477802" y="568161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1512D7F-AFE0-5918-3623-AFA49037FC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02" y="5681614"/>
                  <a:ext cx="297366" cy="29736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3022AAB-19D9-A57C-2CFF-911A97057B9E}"/>
                </a:ext>
              </a:extLst>
            </p:cNvPr>
            <p:cNvCxnSpPr>
              <a:cxnSpLocks/>
              <a:endCxn id="35" idx="5"/>
            </p:cNvCxnSpPr>
            <p:nvPr/>
          </p:nvCxnSpPr>
          <p:spPr>
            <a:xfrm flipH="1" flipV="1">
              <a:off x="2731620" y="5935432"/>
              <a:ext cx="257661" cy="2351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9C26C2A-E573-8BFF-797F-F99FB8AB9A80}"/>
                </a:ext>
              </a:extLst>
            </p:cNvPr>
            <p:cNvCxnSpPr>
              <a:cxnSpLocks/>
              <a:stCxn id="35" idx="1"/>
              <a:endCxn id="10" idx="5"/>
            </p:cNvCxnSpPr>
            <p:nvPr/>
          </p:nvCxnSpPr>
          <p:spPr>
            <a:xfrm flipH="1" flipV="1">
              <a:off x="2063020" y="5124862"/>
              <a:ext cx="458330" cy="600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E848-5514-28A3-E65B-5A72B3FAE0AA}"/>
                </a:ext>
              </a:extLst>
            </p:cNvPr>
            <p:cNvCxnSpPr>
              <a:cxnSpLocks/>
              <a:stCxn id="15" idx="0"/>
              <a:endCxn id="11" idx="5"/>
            </p:cNvCxnSpPr>
            <p:nvPr/>
          </p:nvCxnSpPr>
          <p:spPr>
            <a:xfrm flipH="1" flipV="1">
              <a:off x="2740544" y="5146213"/>
              <a:ext cx="391771" cy="9770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23A7DD1-8670-5864-0F59-0E53E67E9C20}"/>
                </a:ext>
              </a:extLst>
            </p:cNvPr>
            <p:cNvCxnSpPr>
              <a:cxnSpLocks/>
              <a:stCxn id="16" idx="0"/>
              <a:endCxn id="12" idx="3"/>
            </p:cNvCxnSpPr>
            <p:nvPr/>
          </p:nvCxnSpPr>
          <p:spPr>
            <a:xfrm flipV="1">
              <a:off x="3577415" y="5110635"/>
              <a:ext cx="408005" cy="1038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942E8AD-7FC7-6084-707E-C4CB3E8632C6}"/>
                </a:ext>
              </a:extLst>
            </p:cNvPr>
            <p:cNvCxnSpPr>
              <a:cxnSpLocks/>
              <a:stCxn id="19" idx="0"/>
              <a:endCxn id="13" idx="5"/>
            </p:cNvCxnSpPr>
            <p:nvPr/>
          </p:nvCxnSpPr>
          <p:spPr>
            <a:xfrm flipH="1" flipV="1">
              <a:off x="4901346" y="5088489"/>
              <a:ext cx="498973" cy="1068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3D8DC51-CCC1-C09D-6361-4C2AC617A958}"/>
                </a:ext>
              </a:extLst>
            </p:cNvPr>
            <p:cNvCxnSpPr>
              <a:cxnSpLocks/>
              <a:endCxn id="66" idx="3"/>
            </p:cNvCxnSpPr>
            <p:nvPr/>
          </p:nvCxnSpPr>
          <p:spPr>
            <a:xfrm flipV="1">
              <a:off x="3709556" y="5905553"/>
              <a:ext cx="297638" cy="307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54E4F85-BB27-2553-1FA4-1562B5D54615}"/>
                    </a:ext>
                  </a:extLst>
                </p:cNvPr>
                <p:cNvSpPr/>
                <p:nvPr/>
              </p:nvSpPr>
              <p:spPr>
                <a:xfrm>
                  <a:off x="3963646" y="565173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54E4F85-BB27-2553-1FA4-1562B5D54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646" y="565173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01D7FC5-8D2D-5202-CFD6-3785DC39284A}"/>
                </a:ext>
              </a:extLst>
            </p:cNvPr>
            <p:cNvCxnSpPr>
              <a:cxnSpLocks/>
              <a:stCxn id="66" idx="7"/>
              <a:endCxn id="13" idx="3"/>
            </p:cNvCxnSpPr>
            <p:nvPr/>
          </p:nvCxnSpPr>
          <p:spPr>
            <a:xfrm flipV="1">
              <a:off x="4217464" y="5088489"/>
              <a:ext cx="473612" cy="6067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3A923A5-75DC-6F38-6D9D-08C24BD414E6}"/>
                    </a:ext>
                  </a:extLst>
                </p:cNvPr>
                <p:cNvSpPr/>
                <p:nvPr/>
              </p:nvSpPr>
              <p:spPr>
                <a:xfrm>
                  <a:off x="4743739" y="571873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3A923A5-75DC-6F38-6D9D-08C24BD414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739" y="571873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692C2B9-C99B-0C9E-D0DA-4268E9433387}"/>
                </a:ext>
              </a:extLst>
            </p:cNvPr>
            <p:cNvCxnSpPr>
              <a:cxnSpLocks/>
              <a:endCxn id="68" idx="5"/>
            </p:cNvCxnSpPr>
            <p:nvPr/>
          </p:nvCxnSpPr>
          <p:spPr>
            <a:xfrm flipH="1" flipV="1">
              <a:off x="4997557" y="5972552"/>
              <a:ext cx="282586" cy="240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6874DF-B971-DBD1-A3B3-978B523DB615}"/>
                </a:ext>
              </a:extLst>
            </p:cNvPr>
            <p:cNvCxnSpPr>
              <a:cxnSpLocks/>
              <a:stCxn id="68" idx="1"/>
              <a:endCxn id="12" idx="5"/>
            </p:cNvCxnSpPr>
            <p:nvPr/>
          </p:nvCxnSpPr>
          <p:spPr>
            <a:xfrm flipH="1" flipV="1">
              <a:off x="4195690" y="5110635"/>
              <a:ext cx="591597" cy="6516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F4F883C-8498-E1F7-ABC8-5174B945B2C4}"/>
                </a:ext>
              </a:extLst>
            </p:cNvPr>
            <p:cNvCxnSpPr>
              <a:cxnSpLocks/>
              <a:stCxn id="6" idx="0"/>
              <a:endCxn id="5" idx="3"/>
            </p:cNvCxnSpPr>
            <p:nvPr/>
          </p:nvCxnSpPr>
          <p:spPr>
            <a:xfrm flipV="1">
              <a:off x="3096347" y="2760310"/>
              <a:ext cx="242602" cy="387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FE78BC8-E606-4E40-587A-BB000D733648}"/>
                </a:ext>
              </a:extLst>
            </p:cNvPr>
            <p:cNvCxnSpPr>
              <a:cxnSpLocks/>
              <a:stCxn id="7" idx="0"/>
              <a:endCxn id="5" idx="5"/>
            </p:cNvCxnSpPr>
            <p:nvPr/>
          </p:nvCxnSpPr>
          <p:spPr>
            <a:xfrm flipH="1" flipV="1">
              <a:off x="3549219" y="2760310"/>
              <a:ext cx="221414" cy="381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BE02688-0638-1AD7-D3CD-A149C14CF381}"/>
                </a:ext>
              </a:extLst>
            </p:cNvPr>
            <p:cNvCxnSpPr>
              <a:cxnSpLocks/>
              <a:stCxn id="10" idx="0"/>
              <a:endCxn id="8" idx="3"/>
            </p:cNvCxnSpPr>
            <p:nvPr/>
          </p:nvCxnSpPr>
          <p:spPr>
            <a:xfrm flipV="1">
              <a:off x="1957885" y="4492246"/>
              <a:ext cx="265096" cy="378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E94F94C-8EE8-7B3A-D807-E0CE6D5055AF}"/>
                </a:ext>
              </a:extLst>
            </p:cNvPr>
            <p:cNvCxnSpPr>
              <a:cxnSpLocks/>
              <a:stCxn id="11" idx="0"/>
              <a:endCxn id="8" idx="5"/>
            </p:cNvCxnSpPr>
            <p:nvPr/>
          </p:nvCxnSpPr>
          <p:spPr>
            <a:xfrm flipH="1" flipV="1">
              <a:off x="2433251" y="4492246"/>
              <a:ext cx="202158" cy="4001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AC9B42-C2E0-3F23-B07E-FDBE6CD0864C}"/>
                </a:ext>
              </a:extLst>
            </p:cNvPr>
            <p:cNvCxnSpPr>
              <a:cxnSpLocks/>
              <a:stCxn id="12" idx="0"/>
              <a:endCxn id="9" idx="3"/>
            </p:cNvCxnSpPr>
            <p:nvPr/>
          </p:nvCxnSpPr>
          <p:spPr>
            <a:xfrm flipV="1">
              <a:off x="4090555" y="4468213"/>
              <a:ext cx="192308" cy="388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8CE766F-DCAC-B203-0BA8-AC54E329F2E9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493133" y="4468213"/>
              <a:ext cx="303078" cy="366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C84F89E-09E1-137B-1000-9CF34433FC32}"/>
                </a:ext>
              </a:extLst>
            </p:cNvPr>
            <p:cNvCxnSpPr>
              <a:cxnSpLocks/>
              <a:stCxn id="8" idx="7"/>
              <a:endCxn id="97" idx="3"/>
            </p:cNvCxnSpPr>
            <p:nvPr/>
          </p:nvCxnSpPr>
          <p:spPr>
            <a:xfrm flipV="1">
              <a:off x="2433251" y="4047416"/>
              <a:ext cx="447534" cy="234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6D5CA8E-F354-7E7D-40F6-6D8248BE48BA}"/>
                    </a:ext>
                  </a:extLst>
                </p:cNvPr>
                <p:cNvSpPr/>
                <p:nvPr/>
              </p:nvSpPr>
              <p:spPr>
                <a:xfrm>
                  <a:off x="2837237" y="379359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6D5CA8E-F354-7E7D-40F6-6D8248BE48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237" y="3793598"/>
                  <a:ext cx="297366" cy="297366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5D2E947-CB93-60EC-2CF9-38AFD9A1B874}"/>
                </a:ext>
              </a:extLst>
            </p:cNvPr>
            <p:cNvCxnSpPr>
              <a:cxnSpLocks/>
              <a:stCxn id="97" idx="7"/>
              <a:endCxn id="7" idx="3"/>
            </p:cNvCxnSpPr>
            <p:nvPr/>
          </p:nvCxnSpPr>
          <p:spPr>
            <a:xfrm flipV="1">
              <a:off x="3091055" y="3395865"/>
              <a:ext cx="574443" cy="441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9591D69-A193-7F9B-5401-069A8F6ACECE}"/>
                    </a:ext>
                  </a:extLst>
                </p:cNvPr>
                <p:cNvSpPr/>
                <p:nvPr/>
              </p:nvSpPr>
              <p:spPr>
                <a:xfrm>
                  <a:off x="3621950" y="37607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9591D69-A193-7F9B-5401-069A8F6AC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950" y="3760736"/>
                  <a:ext cx="297366" cy="297366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8F3822C-CB3D-80C6-DB2F-EB7C9F2944CB}"/>
                </a:ext>
              </a:extLst>
            </p:cNvPr>
            <p:cNvCxnSpPr>
              <a:cxnSpLocks/>
              <a:stCxn id="9" idx="1"/>
              <a:endCxn id="99" idx="5"/>
            </p:cNvCxnSpPr>
            <p:nvPr/>
          </p:nvCxnSpPr>
          <p:spPr>
            <a:xfrm flipH="1" flipV="1">
              <a:off x="3875768" y="4014554"/>
              <a:ext cx="407095" cy="2433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662E1E9-7E55-83E8-D54C-1837E73DEA9B}"/>
                </a:ext>
              </a:extLst>
            </p:cNvPr>
            <p:cNvCxnSpPr>
              <a:cxnSpLocks/>
              <a:stCxn id="99" idx="1"/>
              <a:endCxn id="6" idx="5"/>
            </p:cNvCxnSpPr>
            <p:nvPr/>
          </p:nvCxnSpPr>
          <p:spPr>
            <a:xfrm flipH="1" flipV="1">
              <a:off x="3201482" y="3401465"/>
              <a:ext cx="464016" cy="402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9C0B16A5-2872-04CF-6536-E19BDDB3DF77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V="1">
              <a:off x="2328116" y="3401465"/>
              <a:ext cx="663096" cy="8369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39FC1CC-9070-8C5C-E8D7-566D5558C7DC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3875768" y="3395865"/>
              <a:ext cx="512230" cy="818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69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8300-6CC9-7383-444D-518EE158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6E38F-7660-94FE-6251-1D3B8C810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0080" y="1818005"/>
                <a:ext cx="10911840" cy="4351338"/>
              </a:xfrm>
            </p:spPr>
            <p:txBody>
              <a:bodyPr/>
              <a:lstStyle/>
              <a:p>
                <a:r>
                  <a:rPr lang="en-US" dirty="0"/>
                  <a:t>CNF representation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Every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computed by a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Exercise 22: There exists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circuit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6E38F-7660-94FE-6251-1D3B8C810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1818005"/>
                <a:ext cx="10911840" cy="4351338"/>
              </a:xfrm>
              <a:blipFill>
                <a:blip r:embed="rId2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37DE-9B2E-FD71-1ECB-C0763A6B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EECE-C910-FE0C-F08D-E6BB11E8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Polynomial-size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AD9AC-39A2-AE66-B52C-58EE3F083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53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is a circuit of size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restricted to inputs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Polynomial-Time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Polynomial-Size Circuits</a:t>
                </a:r>
              </a:p>
              <a:p>
                <a:r>
                  <a:rPr lang="en-US" dirty="0"/>
                  <a:t>Exercise 23: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AD9AC-39A2-AE66-B52C-58EE3F083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532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49176-B64E-30A8-C245-AFEAE231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6C126-3BD2-A2E2-7880-23509ADFF77E}"/>
                  </a:ext>
                </a:extLst>
              </p:cNvPr>
              <p:cNvSpPr/>
              <p:nvPr/>
            </p:nvSpPr>
            <p:spPr>
              <a:xfrm>
                <a:off x="1118463" y="3589359"/>
                <a:ext cx="4240073" cy="10797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6C126-3BD2-A2E2-7880-23509ADF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63" y="3589359"/>
                <a:ext cx="4240073" cy="1079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3DA8C7-5D4B-973A-E309-65D86FA1A7E6}"/>
              </a:ext>
            </a:extLst>
          </p:cNvPr>
          <p:cNvGrpSpPr/>
          <p:nvPr/>
        </p:nvGrpSpPr>
        <p:grpSpPr>
          <a:xfrm>
            <a:off x="6350774" y="379019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65C60C43-9BC2-5399-8035-4AED6E420C41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F290F6B-552E-E205-6699-ADACE65596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766714D-C5CB-9014-81D0-C4A524588B0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B71D77-CD1B-BDA4-2904-ED74387AEBF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3ECDA2-A351-AA78-55C8-22AB4632EFC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FAB062-DB79-2188-C3D6-CD1773D58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C8DB14-7AF8-3788-461B-CADA410BF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E58102-2831-F124-2830-C8472AF3B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A65BC3-E72B-C553-3B6A-4FFE403CA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D7F9EF-A685-A2A6-B024-F330BB772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878DF3-AA3A-EEDF-A66D-EEDD3959F9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BF9963-D76A-E791-E014-81DA277A88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29AE39-8D89-964F-97A8-055119497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E46AF1-4F0A-D599-8361-183399975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C34F8A-DAAB-9B44-2DFE-80F38D2D5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D99435-B98B-86F1-D40C-3E51857D8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730938-2630-CD17-1211-284B700DE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ADE584-1B5E-2D0C-0EB5-E6A6A7003EC8}"/>
              </a:ext>
            </a:extLst>
          </p:cNvPr>
          <p:cNvGrpSpPr/>
          <p:nvPr/>
        </p:nvGrpSpPr>
        <p:grpSpPr>
          <a:xfrm>
            <a:off x="6887488" y="378825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E6ADD02-CFEE-9C23-6DCC-05A4B7C9E4F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7551E188-DCAE-0D5E-F118-C392B26EE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25001-1506-48B7-1873-A5E471370AD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792ABE-5F3C-778B-CFDC-85BC4725965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253C43-309A-FD1E-7864-D56156CBA90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BC975F-E959-BEF2-34C5-26511CE22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E83EAA-A018-B78F-D58E-2FE8A41BD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C78572-F7EB-EDAA-C22B-51A01DE95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54297E-CBDB-7A1B-3B23-3276A5A0E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525ED6-1FC5-BDEA-D6CA-987749CA4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5E24A3-DFAA-6000-36F0-86E3C11F59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3B7AD1-B8E2-C409-DA65-8D71E46B0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CC73E37-9BEC-A198-8349-32AC1C68A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A8D6339-1F33-CA23-988F-727E3BF42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A785094-951B-7CBA-E7F3-C45CB0D8D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1CCE5EA-9442-122B-45F4-E7FE6D84D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012A23-6CB2-D70B-795A-9055B222F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BD3672-11FC-A1C7-2929-A813EB97FF74}"/>
              </a:ext>
            </a:extLst>
          </p:cNvPr>
          <p:cNvGrpSpPr/>
          <p:nvPr/>
        </p:nvGrpSpPr>
        <p:grpSpPr>
          <a:xfrm>
            <a:off x="7424202" y="378793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415EAD4-F6FA-DC68-A498-425BB24BECE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867AA59-9FF5-D26B-39D6-0D8D10564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E1187E-5E18-172F-D470-2230C911061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8A09DF-11D5-862A-422C-7C3AF2319A7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6B07B4A-A110-BC67-01E8-ABE0A43075A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16EE7D-360B-5FA7-9247-036F450F4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E9BF174-01AF-A45E-E15E-6539E5BAE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F1CFE5-E998-04B3-8A1D-B48339E1F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FC826B-58A7-3C77-09B0-06424D884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E85A6D-9F3D-32C8-7A1E-BABD541B0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1E4B645-29B4-486B-8A05-AADF57D30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176D456-E450-E866-A3DB-CA6D1FEF0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4BDDDA-C76D-E09E-AE24-1CC58ADBB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02F8423-0EF4-460B-983E-CDE9CDF66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0AAD80-D02E-428E-AACB-CE9A6DAB1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D6F6204-4245-B531-B565-25489CF03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497DF96-1A85-CC7A-A39D-2FF82F650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A8060B-3604-1253-9472-97479AA75CD8}"/>
              </a:ext>
            </a:extLst>
          </p:cNvPr>
          <p:cNvGrpSpPr/>
          <p:nvPr/>
        </p:nvGrpSpPr>
        <p:grpSpPr>
          <a:xfrm>
            <a:off x="7960912" y="37906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36854DD-EF89-3AA5-7890-1DAD381CABE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254478CD-CC9E-48A6-C1F7-4E557D9AC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EA65395-01B7-06F5-B229-FD27340B6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0773CDA-31B0-49A4-7C9F-2603DB9C25C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5DC43E-AE11-1678-4E34-E902A9FC15E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EC07C38-4450-7F47-CB97-0F5D82862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83AC0BE-160F-F26A-D288-38FA4B5FD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B3A62E9-555B-3F35-E3E3-C0BEBAB2C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27DA9AB-F041-E7DB-1D71-66CCA5D7F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12F689-E1C1-BF29-1D6D-2D364B57A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419933-B472-23D2-A2C2-9DF1E7378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3233FF-4048-AC99-C17E-3E5A7F1FA8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B7EB6-F6AB-5FD1-FCAD-0D13F4BD4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B5BA15-C93D-8378-350E-CC48E478B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4F82A32-A5BF-F0F3-5C7D-CACE67F8A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F1B4954-595E-8D0F-4731-359174B55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BDAE055-3D28-E5FE-782A-C1E5CE559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DFF0CB8-B807-5C7D-3262-F4BEA7243338}"/>
              </a:ext>
            </a:extLst>
          </p:cNvPr>
          <p:cNvGrpSpPr/>
          <p:nvPr/>
        </p:nvGrpSpPr>
        <p:grpSpPr>
          <a:xfrm>
            <a:off x="8497628" y="378923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764C5884-9E01-3792-B53B-39E5FAA93E2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34DAFC9-CB8F-0907-8912-65232D6FC9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01E9EF4-4CD6-26D9-632A-F55E201893F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09216FA-7A13-E8D1-8D77-4B07CB3D668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A4E882A-0E54-F6F2-1ED8-B4FB6476FD6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8FCBC43-9755-2AA4-BA00-ECC6C6A4F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915FC83-4BD8-5AC7-787C-36B0678DD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D1350F0-0337-0BA8-0002-A027B7E0E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73E35FE-60CB-7A20-9152-DCD784902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1295281-D192-E347-CEF0-C1AB1A675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AFE699-950C-99B6-FFD8-D763FA50C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31874B-20FB-9CAC-573C-8C58B6C58F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94B85CF-D3A5-E829-4107-DA9485A7A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2E7F14-8B52-0589-BC65-83ED23536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D522D2F-E1C6-D2AB-9658-044A1822E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EB35E4B-E651-6F61-9956-ED6100785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5422D0B-6746-B283-099C-C5CF86C80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D8DD9F9-EE1B-75F9-0917-C7FD2E6B7287}"/>
              </a:ext>
            </a:extLst>
          </p:cNvPr>
          <p:cNvGrpSpPr/>
          <p:nvPr/>
        </p:nvGrpSpPr>
        <p:grpSpPr>
          <a:xfrm>
            <a:off x="9034339" y="378923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4C1C38A-0441-1171-C7DA-0F6DAD3F417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B6662A2-FA40-8328-561F-C6D02341AB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C8A0491-3194-864A-61C5-764D98DA668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9B3958C-846C-882B-3B01-BB968C3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62986E-61C4-C450-934D-A581024D538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CE927B-5933-CE16-B26A-5D583FCEF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2629026-1DB3-1D5B-E9D5-F46D165FE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3D44291-C1AE-F7E8-6109-B4A38005B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CAF7806-D7E8-1B99-5C66-D153A4BBB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2DE4AB-0D4A-FD6C-102C-7E1A16D94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A4A030-6D0C-EB41-9FF4-54E13D2B5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546A9C3-2F5F-E2A9-253D-FCF97AA65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A8A3D58-3877-C4BB-6AA6-EF5A33B2B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2DE0F88-8581-362B-7247-EEED64CF7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2E7F810-5E97-1F8A-9B5A-E13016668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4324646-CC39-03F6-2D96-D1056082BD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A1F906E-E118-3B95-2248-4DA4F41D0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BEDB10-70CA-9495-63A8-8EF3FD7CB74A}"/>
              </a:ext>
            </a:extLst>
          </p:cNvPr>
          <p:cNvGrpSpPr/>
          <p:nvPr/>
        </p:nvGrpSpPr>
        <p:grpSpPr>
          <a:xfrm>
            <a:off x="9571049" y="378899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167CFF5-D765-9A8E-65CF-C0116012B21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2468A3F-1EDE-0AB3-34C2-8F1E2DE6B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5788BFE-06BF-CF88-05E6-4F5F2DE0BF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6B9E2A6-1695-3464-530B-C913374533C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2E13FC-D5C5-49AB-59AA-7F981F3740A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FD89841-AB02-11D9-54AB-96C7DE6A9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C64AA28-DF99-F0CD-D8CF-9391E1FCC4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FE4BA98-9E43-4D81-ABDF-0A70C8839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B21B975-1279-CA96-D032-BD4F73D2A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2B3F25D-AF8C-984C-9DF3-072CFA59AA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C35E223-FCE9-1B81-EF2B-DAF0976DB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AEC4C2A-03E3-6914-6771-07759DF8D2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4D386DB-761F-4A35-B27E-BF8AD83C0B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E32019C-3EA8-60F9-F72F-D8B8C20C5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3AA9B96-12DA-186E-953D-2333C095A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BF7CF19-3ACB-49DF-94FC-1845463CD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459066-F877-A2AA-FBB7-E7AD4BE1C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3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91B3-D635-079C-A7EF-CC270A55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and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CA284-7BF7-8FD9-AD86-F5BBE3F0C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280" y="1825625"/>
                <a:ext cx="11018520" cy="46652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strings over the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(of any finite length)</a:t>
                </a:r>
              </a:p>
              <a:p>
                <a:r>
                  <a:rPr lang="en-US" dirty="0"/>
                  <a:t>A binary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is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{0, 1}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Corresponding </a:t>
                </a:r>
                <a:r>
                  <a:rPr lang="en-US" dirty="0">
                    <a:solidFill>
                      <a:schemeClr val="accent1"/>
                    </a:solidFill>
                  </a:rPr>
                  <a:t>problem</a:t>
                </a:r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figure 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study other types of problems, we can often formulate a </a:t>
                </a:r>
                <a:r>
                  <a:rPr lang="en-US" dirty="0">
                    <a:solidFill>
                      <a:schemeClr val="accent1"/>
                    </a:solidFill>
                  </a:rPr>
                  <a:t>closely related</a:t>
                </a:r>
                <a:r>
                  <a:rPr lang="en-US" dirty="0"/>
                  <a:t> language</a:t>
                </a:r>
              </a:p>
              <a:p>
                <a:pPr lvl="1"/>
                <a:r>
                  <a:rPr lang="en-US" dirty="0"/>
                  <a:t>E.g., Exercise 14: Searching for large cliques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CA284-7BF7-8FD9-AD86-F5BBE3F0C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280" y="1825625"/>
                <a:ext cx="11018520" cy="4665220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FD328-6769-301B-95D0-51DA7161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68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BD80-C5B4-A56B-A729-69C80801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F74720-4285-2E1F-95A5-56887BBFA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8700" y="4251959"/>
                <a:ext cx="10325100" cy="1925003"/>
              </a:xfrm>
            </p:spPr>
            <p:txBody>
              <a:bodyPr/>
              <a:lstStyle/>
              <a:p>
                <a:r>
                  <a:rPr lang="en-US" dirty="0"/>
                  <a:t>Tantalizingly similar to the statement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F74720-4285-2E1F-95A5-56887BBFA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4251959"/>
                <a:ext cx="10325100" cy="1925003"/>
              </a:xfrm>
              <a:blipFill>
                <a:blip r:embed="rId2"/>
                <a:stretch>
                  <a:fillRect l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9DDF-4058-C9A8-595A-4276D74C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13BB6A-BD55-1615-770B-EAF8846CAA8B}"/>
                  </a:ext>
                </a:extLst>
              </p:cNvPr>
              <p:cNvSpPr/>
              <p:nvPr/>
            </p:nvSpPr>
            <p:spPr>
              <a:xfrm>
                <a:off x="2907680" y="2417279"/>
                <a:ext cx="6043961" cy="10797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Adleman’s 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13BB6A-BD55-1615-770B-EAF8846CA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80" y="2417279"/>
                <a:ext cx="6043961" cy="1079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8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5494-64AA-A97C-1968-D2A8D810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489F7-CEBF-7A47-D67D-B325EA4403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023" y="1825624"/>
                <a:ext cx="10626777" cy="466521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satisfiable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489F7-CEBF-7A47-D67D-B325EA440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023" y="1825624"/>
                <a:ext cx="10626777" cy="46652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B663-7ED7-8BAF-140B-19BDF5F1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4DB674-ECFC-6A2E-7C9A-0E9D54C011CE}"/>
                  </a:ext>
                </a:extLst>
              </p:cNvPr>
              <p:cNvSpPr/>
              <p:nvPr/>
            </p:nvSpPr>
            <p:spPr>
              <a:xfrm>
                <a:off x="2836381" y="3356260"/>
                <a:ext cx="6519237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4DB674-ECFC-6A2E-7C9A-0E9D54C01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81" y="3356260"/>
                <a:ext cx="6519237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8FC6-CA8E-3193-5DB8-588F6C8F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7FF11-7BDB-D89F-FBA4-F7FD97E40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666" y="1825624"/>
                <a:ext cx="11392524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-CNF formula </a:t>
                </a:r>
                <a:r>
                  <a:rPr lang="en-US" dirty="0"/>
                  <a:t>is an AND of ORs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CNF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7FF11-7BDB-D89F-FBA4-F7FD97E40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666" y="1825624"/>
                <a:ext cx="11392524" cy="4665219"/>
              </a:xfrm>
              <a:blipFill>
                <a:blip r:embed="rId2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F28AA-FA75-3CD2-B728-FA2E5EBC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AA395E-4D49-6C50-93CF-726D5F753509}"/>
                  </a:ext>
                </a:extLst>
              </p:cNvPr>
              <p:cNvSpPr/>
              <p:nvPr/>
            </p:nvSpPr>
            <p:spPr>
              <a:xfrm>
                <a:off x="2205038" y="3701033"/>
                <a:ext cx="778192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Cook-Levin 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AA395E-4D49-6C50-93CF-726D5F753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8" y="3701033"/>
                <a:ext cx="77819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E729143E-A1C5-40F5-848C-A56FBD311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22625"/>
            <a:ext cx="2120905" cy="16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4BC43D-5ECB-08E3-1636-B2FCE706AC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problems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4BC43D-5ECB-08E3-1636-B2FCE706A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357C1-1A50-6DE7-12DA-F0C13B715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COLORABLE</m:t>
                    </m:r>
                  </m:oMath>
                </a14:m>
                <a:r>
                  <a:rPr lang="en-US" dirty="0"/>
                  <a:t> (Exercise 26)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357C1-1A50-6DE7-12DA-F0C13B715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30724-7A84-D9AB-077A-B0641982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A9CAB268-238C-B0EF-F3A1-8AFEE83E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22625"/>
            <a:ext cx="2120905" cy="16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1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348B1D-06BF-1879-5B3A-80E21D26AF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348B1D-06BF-1879-5B3A-80E21D26A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B7499-789F-BA98-05D6-E7BE65442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27" y="1825625"/>
                <a:ext cx="11111346" cy="4351338"/>
              </a:xfrm>
            </p:spPr>
            <p:txBody>
              <a:bodyPr/>
              <a:lstStyle/>
              <a:p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1"/>
                    </a:solidFill>
                  </a:rPr>
                  <a:t>conjecture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 Solving and verifying are different</a:t>
                </a:r>
              </a:p>
              <a:p>
                <a:r>
                  <a:rPr lang="en-US" dirty="0"/>
                  <a:t>A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would </a:t>
                </a:r>
                <a:r>
                  <a:rPr lang="en-US" dirty="0">
                    <a:solidFill>
                      <a:schemeClr val="accent1"/>
                    </a:solidFill>
                  </a:rPr>
                  <a:t>change the world</a:t>
                </a:r>
              </a:p>
              <a:p>
                <a:pPr lvl="1"/>
                <a:r>
                  <a:rPr lang="en-US" dirty="0"/>
                  <a:t>*Assuming the proof gives us truly </a:t>
                </a:r>
                <a:r>
                  <a:rPr lang="en-US" dirty="0">
                    <a:solidFill>
                      <a:schemeClr val="accent1"/>
                    </a:solidFill>
                  </a:rPr>
                  <a:t>practical</a:t>
                </a:r>
                <a:r>
                  <a:rPr lang="en-US" dirty="0"/>
                  <a:t> algorithms</a:t>
                </a:r>
              </a:p>
              <a:p>
                <a:r>
                  <a:rPr lang="en-US" dirty="0"/>
                  <a:t>We could solve countless important problems in polynomial time 🙂</a:t>
                </a:r>
              </a:p>
              <a:p>
                <a:r>
                  <a:rPr lang="en-US" dirty="0"/>
                  <a:t>Hackers could break our encryption schemes in polynomial time 🙁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B7499-789F-BA98-05D6-E7BE65442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27" y="1825625"/>
                <a:ext cx="11111346" cy="4351338"/>
              </a:xfrm>
              <a:blipFill>
                <a:blip r:embed="rId3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4E410-110A-0BB5-F1AF-EFA2D722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46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75C07F-B216-2571-440F-6311ABEF47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75C07F-B216-2571-440F-6311ABEF4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4CE34-39D9-D783-FA55-CF72BF9E8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045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prime factorization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can be used to certify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does</a:t>
                </a:r>
                <a:r>
                  <a:rPr lang="en-US" dirty="0"/>
                  <a:t> have a small factor </a:t>
                </a:r>
                <a:r>
                  <a:rPr lang="en-US" dirty="0">
                    <a:solidFill>
                      <a:schemeClr val="accent1"/>
                    </a:solidFill>
                  </a:rPr>
                  <a:t>or</a:t>
                </a:r>
                <a:r>
                  <a:rPr lang="en-US" dirty="0"/>
                  <a:t> to certify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does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have a small factor</a:t>
                </a:r>
              </a:p>
              <a:p>
                <a:r>
                  <a:rPr lang="en-US" dirty="0"/>
                  <a:t>Consequence: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4CE34-39D9-D783-FA55-CF72BF9E8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0455"/>
              </a:xfrm>
              <a:blipFill>
                <a:blip r:embed="rId3"/>
                <a:stretch>
                  <a:fillRect l="-1043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5F56B-8BAF-0749-F8B3-F6B12979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2CB0B7-4EEC-9E5E-A6BB-A77DFBED552C}"/>
                  </a:ext>
                </a:extLst>
              </p:cNvPr>
              <p:cNvSpPr/>
              <p:nvPr/>
            </p:nvSpPr>
            <p:spPr>
              <a:xfrm>
                <a:off x="3190399" y="2971800"/>
                <a:ext cx="5811202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2CB0B7-4EEC-9E5E-A6BB-A77DFBED5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399" y="2971800"/>
                <a:ext cx="5811202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8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06323" y="265628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1184494">
            <a:off x="5531984" y="-2615068"/>
            <a:ext cx="4322562" cy="6216182"/>
          </a:xfrm>
          <a:prstGeom prst="arc">
            <a:avLst>
              <a:gd name="adj1" fmla="val 11109269"/>
              <a:gd name="adj2" fmla="val 205480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14552" y="3937676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354578" y="264855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48C8DA9-AEE6-6EFB-9D73-5498175540DA}"/>
              </a:ext>
            </a:extLst>
          </p:cNvPr>
          <p:cNvSpPr/>
          <p:nvPr/>
        </p:nvSpPr>
        <p:spPr>
          <a:xfrm rot="10415506" flipH="1">
            <a:off x="1688327" y="-2622797"/>
            <a:ext cx="4322562" cy="6216182"/>
          </a:xfrm>
          <a:prstGeom prst="arc">
            <a:avLst>
              <a:gd name="adj1" fmla="val 11255285"/>
              <a:gd name="adj2" fmla="val 20544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/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/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blipFill>
                <a:blip r:embed="rId8"/>
                <a:stretch>
                  <a:fillRect t="-4348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4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8991-D6C5-6FD8-F34C-306E1C15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323C0-4711-9F7B-3C20-6C07992D2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find a “</a:t>
                </a:r>
                <a:r>
                  <a:rPr lang="en-US" dirty="0">
                    <a:solidFill>
                      <a:schemeClr val="accent1"/>
                    </a:solidFill>
                  </a:rPr>
                  <a:t>99% optimal</a:t>
                </a:r>
                <a:r>
                  <a:rPr lang="en-US" dirty="0"/>
                  <a:t>” solution to a given instance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knapsack</a:t>
                </a:r>
                <a:r>
                  <a:rPr lang="en-US" dirty="0"/>
                  <a:t> problem in polynomial time 🙂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we cannot even find a “</a:t>
                </a:r>
                <a:r>
                  <a:rPr lang="en-US" dirty="0">
                    <a:solidFill>
                      <a:schemeClr val="accent1"/>
                    </a:solidFill>
                  </a:rPr>
                  <a:t>1% optimal</a:t>
                </a:r>
                <a:r>
                  <a:rPr lang="en-US" dirty="0"/>
                  <a:t>” solution to a given instance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clique</a:t>
                </a:r>
                <a:r>
                  <a:rPr lang="en-US" dirty="0"/>
                  <a:t> problem in polynomial time ☹️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323C0-4711-9F7B-3C20-6C07992D2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88A55-C843-E649-1560-834F8970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19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532A-3B29-DF62-315A-AFC65519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0CA16-67F0-BEC1-75EA-38CB84F7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660"/>
            <a:ext cx="10515600" cy="4020503"/>
          </a:xfrm>
        </p:spPr>
        <p:txBody>
          <a:bodyPr/>
          <a:lstStyle/>
          <a:p>
            <a:r>
              <a:rPr lang="en-US" dirty="0"/>
              <a:t>Teaching you has been a privilege</a:t>
            </a:r>
          </a:p>
          <a:p>
            <a:r>
              <a:rPr lang="en-US" dirty="0"/>
              <a:t>I hope you’ve enjoyed taking the course as much as I’ve enjoyed teaching it</a:t>
            </a:r>
          </a:p>
          <a:p>
            <a:r>
              <a:rPr lang="en-US" dirty="0"/>
              <a:t>Please fill out the College Course Feedback Form using </a:t>
            </a:r>
            <a:r>
              <a:rPr lang="en-US" dirty="0" err="1"/>
              <a:t>My.UChicago</a:t>
            </a:r>
            <a:r>
              <a:rPr lang="en-US" dirty="0"/>
              <a:t> (deadline is June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4E35-2A54-EAD2-F9B4-43F8B8D3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FD2E-B066-0550-0FB0-095B91A5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Three big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AD2A-E4FB-2EBC-56E8-191EDC62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539240"/>
            <a:ext cx="11323320" cy="49516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can study </a:t>
            </a:r>
            <a:r>
              <a:rPr lang="en-US" dirty="0">
                <a:solidFill>
                  <a:schemeClr val="accent1"/>
                </a:solidFill>
              </a:rPr>
              <a:t>all possible algorithms </a:t>
            </a:r>
            <a:r>
              <a:rPr lang="en-US" dirty="0"/>
              <a:t>simultaneously by developing mathematical </a:t>
            </a:r>
            <a:r>
              <a:rPr lang="en-US" dirty="0">
                <a:solidFill>
                  <a:schemeClr val="accent1"/>
                </a:solidFill>
              </a:rPr>
              <a:t>models</a:t>
            </a:r>
            <a:r>
              <a:rPr lang="en-US" dirty="0"/>
              <a:t> of computation!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Computation has severe unavoidable</a:t>
            </a:r>
            <a:r>
              <a:rPr lang="en-US" dirty="0">
                <a:solidFill>
                  <a:schemeClr val="accent1"/>
                </a:solidFill>
              </a:rPr>
              <a:t> limitations!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science is </a:t>
            </a:r>
            <a:r>
              <a:rPr lang="en-US" dirty="0">
                <a:solidFill>
                  <a:schemeClr val="accent1"/>
                </a:solidFill>
              </a:rPr>
              <a:t>deep / profound / sublime</a:t>
            </a:r>
            <a:r>
              <a:rPr lang="en-US" dirty="0"/>
              <a:t>, not merely useful!</a:t>
            </a:r>
          </a:p>
          <a:p>
            <a:pPr lvl="1"/>
            <a:r>
              <a:rPr lang="en-US" dirty="0"/>
              <a:t>What is the nature of the physical universe?</a:t>
            </a:r>
          </a:p>
          <a:p>
            <a:pPr lvl="1"/>
            <a:r>
              <a:rPr lang="en-US" dirty="0"/>
              <a:t>What is the nature of the human condition?</a:t>
            </a:r>
          </a:p>
          <a:p>
            <a:r>
              <a:rPr lang="en-US" b="1" dirty="0"/>
              <a:t>See you at office hours and the final exam!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8927A-A6A5-AC80-088C-29190167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B964-2BF5-B308-0532-ACF7B0BA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8A005-080D-F345-5780-2DF1DEC95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19509"/>
                <a:ext cx="10515600" cy="3957454"/>
              </a:xfrm>
            </p:spPr>
            <p:txBody>
              <a:bodyPr/>
              <a:lstStyle/>
              <a:p>
                <a:r>
                  <a:rPr lang="en-US" dirty="0"/>
                  <a:t>There is an infinitely long </a:t>
                </a:r>
                <a:r>
                  <a:rPr lang="en-US" dirty="0">
                    <a:solidFill>
                      <a:schemeClr val="accent1"/>
                    </a:solidFill>
                  </a:rPr>
                  <a:t>tape</a:t>
                </a:r>
                <a:endParaRPr lang="en-US" dirty="0"/>
              </a:p>
              <a:p>
                <a:r>
                  <a:rPr lang="en-US" dirty="0"/>
                  <a:t>The machine uses a </a:t>
                </a:r>
                <a:r>
                  <a:rPr lang="en-US" dirty="0">
                    <a:solidFill>
                      <a:schemeClr val="accent1"/>
                    </a:solidFill>
                  </a:rPr>
                  <a:t>head</a:t>
                </a:r>
                <a:r>
                  <a:rPr lang="en-US" dirty="0"/>
                  <a:t> to read from and write to the tape</a:t>
                </a:r>
              </a:p>
              <a:p>
                <a:r>
                  <a:rPr lang="en-US" dirty="0"/>
                  <a:t>The machine also has an internal </a:t>
                </a:r>
                <a:r>
                  <a:rPr lang="en-US" dirty="0">
                    <a:solidFill>
                      <a:schemeClr val="accent1"/>
                    </a:solidFill>
                  </a:rPr>
                  <a:t>state</a:t>
                </a:r>
              </a:p>
              <a:p>
                <a:r>
                  <a:rPr lang="en-US" dirty="0"/>
                  <a:t>“Local evolution” of a Turing machine is described by the </a:t>
                </a:r>
                <a:r>
                  <a:rPr lang="en-US" dirty="0">
                    <a:solidFill>
                      <a:schemeClr val="accent1"/>
                    </a:solidFill>
                  </a:rPr>
                  <a:t>transition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E8A005-080D-F345-5780-2DF1DEC95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19509"/>
                <a:ext cx="10515600" cy="395745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73726-CB38-EE0A-90CC-73E295B1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8CAEF1-F9D5-45AE-776A-8B99D0A685BF}"/>
              </a:ext>
            </a:extLst>
          </p:cNvPr>
          <p:cNvCxnSpPr/>
          <p:nvPr/>
        </p:nvCxnSpPr>
        <p:spPr>
          <a:xfrm>
            <a:off x="6227135" y="48027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A4D56-EBD3-B095-7C77-71CCEC1EB88F}"/>
              </a:ext>
            </a:extLst>
          </p:cNvPr>
          <p:cNvCxnSpPr/>
          <p:nvPr/>
        </p:nvCxnSpPr>
        <p:spPr>
          <a:xfrm>
            <a:off x="7187610" y="50154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06228-F434-46C1-1FD8-ED0FC741E3ED}"/>
              </a:ext>
            </a:extLst>
          </p:cNvPr>
          <p:cNvCxnSpPr/>
          <p:nvPr/>
        </p:nvCxnSpPr>
        <p:spPr>
          <a:xfrm>
            <a:off x="8165805" y="50154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A5074C-5D0A-9BCE-82C2-931E55F11F9B}"/>
              </a:ext>
            </a:extLst>
          </p:cNvPr>
          <p:cNvCxnSpPr/>
          <p:nvPr/>
        </p:nvCxnSpPr>
        <p:spPr>
          <a:xfrm>
            <a:off x="9122735" y="50154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817B8-8345-B25B-9AFF-A59751068A5A}"/>
              </a:ext>
            </a:extLst>
          </p:cNvPr>
          <p:cNvCxnSpPr/>
          <p:nvPr/>
        </p:nvCxnSpPr>
        <p:spPr>
          <a:xfrm>
            <a:off x="10090298" y="48027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210EBE-803A-1426-FDB9-5D4BABBDDF0E}"/>
              </a:ext>
            </a:extLst>
          </p:cNvPr>
          <p:cNvCxnSpPr/>
          <p:nvPr/>
        </p:nvCxnSpPr>
        <p:spPr>
          <a:xfrm>
            <a:off x="11100391" y="480275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26766F-FF48-C3A2-8914-E20A51C71167}"/>
              </a:ext>
            </a:extLst>
          </p:cNvPr>
          <p:cNvCxnSpPr/>
          <p:nvPr/>
        </p:nvCxnSpPr>
        <p:spPr>
          <a:xfrm>
            <a:off x="12046688" y="50154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D1552E-B8B8-AF82-4B9C-C2669B709E17}"/>
              </a:ext>
            </a:extLst>
          </p:cNvPr>
          <p:cNvGrpSpPr/>
          <p:nvPr/>
        </p:nvGrpSpPr>
        <p:grpSpPr>
          <a:xfrm>
            <a:off x="7432162" y="692988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E8416756-DC8F-9BC9-8968-14516A56B416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A4BD1068-810A-9DCC-C2B3-2B2AE6C2AA0F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FF18FB9C-BD86-B751-7073-13372ACD37E9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1">
                <a:extLst>
                  <a:ext uri="{FF2B5EF4-FFF2-40B4-BE49-F238E27FC236}">
                    <a16:creationId xmlns:a16="http://schemas.microsoft.com/office/drawing/2014/main" id="{E84F9754-7FDE-9873-46B2-F3C21CC47D6B}"/>
                  </a:ext>
                </a:extLst>
              </p:cNvPr>
              <p:cNvSpPr txBox="1"/>
              <p:nvPr/>
            </p:nvSpPr>
            <p:spPr>
              <a:xfrm>
                <a:off x="10368736" y="70050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1">
                <a:extLst>
                  <a:ext uri="{FF2B5EF4-FFF2-40B4-BE49-F238E27FC236}">
                    <a16:creationId xmlns:a16="http://schemas.microsoft.com/office/drawing/2014/main" id="{E84F9754-7FDE-9873-46B2-F3C21CC4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736" y="700503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1">
                <a:extLst>
                  <a:ext uri="{FF2B5EF4-FFF2-40B4-BE49-F238E27FC236}">
                    <a16:creationId xmlns:a16="http://schemas.microsoft.com/office/drawing/2014/main" id="{660BF9D4-C0CE-0864-C768-AF61AE4DF1F7}"/>
                  </a:ext>
                </a:extLst>
              </p:cNvPr>
              <p:cNvSpPr txBox="1"/>
              <p:nvPr/>
            </p:nvSpPr>
            <p:spPr>
              <a:xfrm>
                <a:off x="11364432" y="71832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1">
                <a:extLst>
                  <a:ext uri="{FF2B5EF4-FFF2-40B4-BE49-F238E27FC236}">
                    <a16:creationId xmlns:a16="http://schemas.microsoft.com/office/drawing/2014/main" id="{660BF9D4-C0CE-0864-C768-AF61AE4DF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432" y="718324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CF712B-F999-57E4-5367-F15DAD55AC5F}"/>
              </a:ext>
            </a:extLst>
          </p:cNvPr>
          <p:cNvCxnSpPr>
            <a:cxnSpLocks/>
          </p:cNvCxnSpPr>
          <p:nvPr/>
        </p:nvCxnSpPr>
        <p:spPr>
          <a:xfrm>
            <a:off x="5515200" y="505127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477A06-CBBB-446E-C678-E6B4B0CEF3B3}"/>
              </a:ext>
            </a:extLst>
          </p:cNvPr>
          <p:cNvCxnSpPr>
            <a:cxnSpLocks/>
          </p:cNvCxnSpPr>
          <p:nvPr/>
        </p:nvCxnSpPr>
        <p:spPr>
          <a:xfrm>
            <a:off x="5515200" y="1495453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0">
            <a:extLst>
              <a:ext uri="{FF2B5EF4-FFF2-40B4-BE49-F238E27FC236}">
                <a16:creationId xmlns:a16="http://schemas.microsoft.com/office/drawing/2014/main" id="{7A6C91E3-A721-AFD4-7B96-ED5B27480766}"/>
              </a:ext>
            </a:extLst>
          </p:cNvPr>
          <p:cNvSpPr txBox="1"/>
          <p:nvPr/>
        </p:nvSpPr>
        <p:spPr>
          <a:xfrm>
            <a:off x="6452821" y="69298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1">
                <a:extLst>
                  <a:ext uri="{FF2B5EF4-FFF2-40B4-BE49-F238E27FC236}">
                    <a16:creationId xmlns:a16="http://schemas.microsoft.com/office/drawing/2014/main" id="{0AA16656-867B-EDE7-3A3F-20F8FCA82E86}"/>
                  </a:ext>
                </a:extLst>
              </p:cNvPr>
              <p:cNvSpPr txBox="1"/>
              <p:nvPr/>
            </p:nvSpPr>
            <p:spPr>
              <a:xfrm>
                <a:off x="5492346" y="68462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C1">
                <a:extLst>
                  <a:ext uri="{FF2B5EF4-FFF2-40B4-BE49-F238E27FC236}">
                    <a16:creationId xmlns:a16="http://schemas.microsoft.com/office/drawing/2014/main" id="{0AA16656-867B-EDE7-3A3F-20F8FCA82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346" y="684625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E13485-6674-3D0B-3EE5-9953B72E4B32}"/>
              </a:ext>
            </a:extLst>
          </p:cNvPr>
          <p:cNvSpPr/>
          <p:nvPr/>
        </p:nvSpPr>
        <p:spPr>
          <a:xfrm>
            <a:off x="6315741" y="1320247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6096000" y="3091229"/>
            <a:ext cx="1952625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012E-F58F-B645-A2BF-D1218594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36683"/>
            <a:ext cx="10515600" cy="1325563"/>
          </a:xfrm>
        </p:spPr>
        <p:txBody>
          <a:bodyPr/>
          <a:lstStyle/>
          <a:p>
            <a:r>
              <a:rPr lang="en-US" dirty="0"/>
              <a:t>Deciding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3906982"/>
                <a:ext cx="10934700" cy="268363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decides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3906982"/>
                <a:ext cx="10934700" cy="2683634"/>
              </a:xfrm>
              <a:blipFill>
                <a:blip r:embed="rId2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050A9-AF07-982A-E783-51FDD81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E2466-A851-1B8B-6B30-67BFD5111F17}"/>
              </a:ext>
            </a:extLst>
          </p:cNvPr>
          <p:cNvGrpSpPr/>
          <p:nvPr/>
        </p:nvGrpSpPr>
        <p:grpSpPr>
          <a:xfrm>
            <a:off x="2390775" y="1647118"/>
            <a:ext cx="7410450" cy="1597009"/>
            <a:chOff x="2505075" y="2687082"/>
            <a:chExt cx="7410450" cy="1597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40375B-0E02-F9AD-8C34-5B540EE746A6}"/>
                </a:ext>
              </a:extLst>
            </p:cNvPr>
            <p:cNvSpPr txBox="1"/>
            <p:nvPr/>
          </p:nvSpPr>
          <p:spPr>
            <a:xfrm>
              <a:off x="2505075" y="3295650"/>
              <a:ext cx="84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3BF9C-D501-4FD6-402F-43328862698D}"/>
                </a:ext>
              </a:extLst>
            </p:cNvPr>
            <p:cNvSpPr/>
            <p:nvPr/>
          </p:nvSpPr>
          <p:spPr>
            <a:xfrm>
              <a:off x="4333875" y="2687082"/>
              <a:ext cx="1828800" cy="1586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Turing Machine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204BA2-CB4E-572B-EE22-8A677EC7DC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352800" y="3480316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70A1F-30C2-0DF0-0E2A-37AB39D3AC47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50" y="3484007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9DDCE6-EFBD-00B8-5422-8E56863321E7}"/>
                </a:ext>
              </a:extLst>
            </p:cNvPr>
            <p:cNvSpPr/>
            <p:nvPr/>
          </p:nvSpPr>
          <p:spPr>
            <a:xfrm>
              <a:off x="7372350" y="2687082"/>
              <a:ext cx="428625" cy="1597009"/>
            </a:xfrm>
            <a:prstGeom prst="leftBrace">
              <a:avLst>
                <a:gd name="adj1" fmla="val 57222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10B62-C749-800D-D689-8C68DAEEA738}"/>
                </a:ext>
              </a:extLst>
            </p:cNvPr>
            <p:cNvSpPr txBox="1"/>
            <p:nvPr/>
          </p:nvSpPr>
          <p:spPr>
            <a:xfrm>
              <a:off x="7810500" y="2781066"/>
              <a:ext cx="2105025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Accept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Reject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Run forever (“loop”)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6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74AF-799F-8AA9-D8FD-919223BD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87092-1298-B73B-7E4D-4B3B15E3C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87092-1298-B73B-7E4D-4B3B15E3C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670D-3DC5-4853-A20E-5023B67F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0E4194-E74B-85AE-A929-33AB347BD1BF}"/>
                  </a:ext>
                </a:extLst>
              </p:cNvPr>
              <p:cNvSpPr/>
              <p:nvPr/>
            </p:nvSpPr>
            <p:spPr>
              <a:xfrm>
                <a:off x="495301" y="3329343"/>
                <a:ext cx="8251536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 problem of deciding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“solved through computation” if and only if there is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0E4194-E74B-85AE-A929-33AB347BD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1" y="3329343"/>
                <a:ext cx="8251536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889A3C4-53AB-9991-8F09-F21F0600C3C6}"/>
              </a:ext>
            </a:extLst>
          </p:cNvPr>
          <p:cNvGrpSpPr/>
          <p:nvPr/>
        </p:nvGrpSpPr>
        <p:grpSpPr>
          <a:xfrm>
            <a:off x="9144000" y="4825949"/>
            <a:ext cx="2390775" cy="369332"/>
            <a:chOff x="9144000" y="3672761"/>
            <a:chExt cx="2390775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28A08F-61D8-F7CC-E113-0F2D24F890D5}"/>
                </a:ext>
              </a:extLst>
            </p:cNvPr>
            <p:cNvSpPr txBox="1"/>
            <p:nvPr/>
          </p:nvSpPr>
          <p:spPr>
            <a:xfrm>
              <a:off x="9839325" y="3672761"/>
              <a:ext cx="1695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Intuitive notion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FB4E57F-C7B3-88AB-EAD1-45F8F3512A26}"/>
                </a:ext>
              </a:extLst>
            </p:cNvPr>
            <p:cNvCxnSpPr/>
            <p:nvPr/>
          </p:nvCxnSpPr>
          <p:spPr>
            <a:xfrm flipH="1">
              <a:off x="9144000" y="3857427"/>
              <a:ext cx="609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F5FBA-9B94-A22D-6A37-B131B6DA28B4}"/>
              </a:ext>
            </a:extLst>
          </p:cNvPr>
          <p:cNvGrpSpPr/>
          <p:nvPr/>
        </p:nvGrpSpPr>
        <p:grpSpPr>
          <a:xfrm>
            <a:off x="9144000" y="5427564"/>
            <a:ext cx="2428875" cy="646331"/>
            <a:chOff x="9144000" y="4796985"/>
            <a:chExt cx="242887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2EEF3C-5D44-0D9D-F195-E9D822F791FC}"/>
                </a:ext>
              </a:extLst>
            </p:cNvPr>
            <p:cNvSpPr txBox="1"/>
            <p:nvPr/>
          </p:nvSpPr>
          <p:spPr>
            <a:xfrm>
              <a:off x="9877425" y="4796985"/>
              <a:ext cx="1695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Mathematically precise notion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138C190-A5C4-3D60-026B-4221184FCB57}"/>
                </a:ext>
              </a:extLst>
            </p:cNvPr>
            <p:cNvCxnSpPr/>
            <p:nvPr/>
          </p:nvCxnSpPr>
          <p:spPr>
            <a:xfrm flipH="1">
              <a:off x="9144000" y="5112808"/>
              <a:ext cx="609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2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179832</TotalTime>
  <Words>2033</Words>
  <Application>Microsoft Office PowerPoint</Application>
  <PresentationFormat>Widescreen</PresentationFormat>
  <Paragraphs>363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Course Review</vt:lpstr>
      <vt:lpstr>Which problems can be solved through computation?</vt:lpstr>
      <vt:lpstr>Strings and languages</vt:lpstr>
      <vt:lpstr>Which problems can be solved through computation?</vt:lpstr>
      <vt:lpstr>Turing machines</vt:lpstr>
      <vt:lpstr>Which problems can be solved through computation?</vt:lpstr>
      <vt:lpstr>Deciding a language</vt:lpstr>
      <vt:lpstr>The Church-Turing Thesis</vt:lpstr>
      <vt:lpstr>The Physical Church-Turing Thesis </vt:lpstr>
      <vt:lpstr>Code as data</vt:lpstr>
      <vt:lpstr>Universal Turing machines</vt:lpstr>
      <vt:lpstr>Universal Turing machines</vt:lpstr>
      <vt:lpstr>Undecidability</vt:lpstr>
      <vt:lpstr>Reductions</vt:lpstr>
      <vt:lpstr>Post’s Correspondence Problem</vt:lpstr>
      <vt:lpstr>Asymptotic analysis</vt:lpstr>
      <vt:lpstr>Polynomial-time computation</vt:lpstr>
      <vt:lpstr>Complexity classes</vt:lpstr>
      <vt:lpstr>Randomized Turing machines</vt:lpstr>
      <vt:lpstr>The complexity class "NP"</vt:lpstr>
      <vt:lpstr>The complexity class "BPP"</vt:lpstr>
      <vt:lpstr>Example: Polynomial identity testing</vt:lpstr>
      <vt:lpstr>Relationships between complexity classes</vt:lpstr>
      <vt:lpstr>PowerPoint Presentation</vt:lpstr>
      <vt:lpstr>Communication complexity</vt:lpstr>
      <vt:lpstr>Communication complexity of 〖"EQ" 〗_n</vt:lpstr>
      <vt:lpstr>"P" vs. "BPP"</vt:lpstr>
      <vt:lpstr>Extended Church-Turing Thesis</vt:lpstr>
      <vt:lpstr>The Time Hierarchy Theorem</vt:lpstr>
      <vt:lpstr>Mapping reductions</vt:lpstr>
      <vt:lpstr>"EXP"-completeness</vt:lpstr>
      <vt:lpstr>"EXP"-completeness</vt:lpstr>
      <vt:lpstr>"NP"-completeness</vt:lpstr>
      <vt:lpstr>Disjunctive/conjunctive normal form</vt:lpstr>
      <vt:lpstr>Disjunctive/conjunctive normal form</vt:lpstr>
      <vt:lpstr>Boolean circuits</vt:lpstr>
      <vt:lpstr>Circuit complexity</vt:lpstr>
      <vt:lpstr>Polynomial-size circuits</vt:lpstr>
      <vt:lpstr>Adleman’s theorem</vt:lpstr>
      <vt:lpstr>Circuit satisfiability</vt:lpstr>
      <vt:lpstr>The Cook-Levin Theorem</vt:lpstr>
      <vt:lpstr>More "NP"-complete problems</vt:lpstr>
      <vt:lpstr>The "P" vs. "NP" problem</vt:lpstr>
      <vt:lpstr>The complexity class "NP"∩"coNP"</vt:lpstr>
      <vt:lpstr>PowerPoint Presentation</vt:lpstr>
      <vt:lpstr>Approximation algorithms</vt:lpstr>
      <vt:lpstr>Thank you!</vt:lpstr>
      <vt:lpstr>Three big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690</cp:revision>
  <dcterms:created xsi:type="dcterms:W3CDTF">2022-12-12T23:26:37Z</dcterms:created>
  <dcterms:modified xsi:type="dcterms:W3CDTF">2025-05-23T22:14:38Z</dcterms:modified>
</cp:coreProperties>
</file>