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00" r:id="rId2"/>
    <p:sldId id="791" r:id="rId3"/>
    <p:sldId id="423" r:id="rId4"/>
    <p:sldId id="437" r:id="rId5"/>
    <p:sldId id="438" r:id="rId6"/>
    <p:sldId id="439" r:id="rId7"/>
    <p:sldId id="770" r:id="rId8"/>
    <p:sldId id="771" r:id="rId9"/>
    <p:sldId id="772" r:id="rId10"/>
    <p:sldId id="773" r:id="rId11"/>
    <p:sldId id="774" r:id="rId12"/>
    <p:sldId id="775" r:id="rId13"/>
    <p:sldId id="776" r:id="rId14"/>
    <p:sldId id="824" r:id="rId15"/>
    <p:sldId id="825" r:id="rId16"/>
    <p:sldId id="829" r:id="rId17"/>
    <p:sldId id="789" r:id="rId18"/>
    <p:sldId id="828" r:id="rId19"/>
    <p:sldId id="826" r:id="rId20"/>
    <p:sldId id="835" r:id="rId21"/>
    <p:sldId id="782" r:id="rId22"/>
    <p:sldId id="799" r:id="rId23"/>
    <p:sldId id="812" r:id="rId24"/>
    <p:sldId id="836" r:id="rId25"/>
    <p:sldId id="837" r:id="rId26"/>
    <p:sldId id="418" r:id="rId27"/>
    <p:sldId id="802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4472C4"/>
    <a:srgbClr val="FFCCFF"/>
    <a:srgbClr val="FF99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0166" autoAdjust="0"/>
  </p:normalViewPr>
  <p:slideViewPr>
    <p:cSldViewPr snapToGrid="0">
      <p:cViewPr varScale="1">
        <p:scale>
          <a:sx n="109" d="100"/>
          <a:sy n="109" d="100"/>
        </p:scale>
        <p:origin x="941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13" Type="http://schemas.openxmlformats.org/officeDocument/2006/relationships/image" Target="../media/image73.png"/><Relationship Id="rId18" Type="http://schemas.openxmlformats.org/officeDocument/2006/relationships/image" Target="../media/image77.png"/><Relationship Id="rId3" Type="http://schemas.openxmlformats.org/officeDocument/2006/relationships/image" Target="../media/image630.png"/><Relationship Id="rId21" Type="http://schemas.openxmlformats.org/officeDocument/2006/relationships/image" Target="../media/image81.png"/><Relationship Id="rId7" Type="http://schemas.openxmlformats.org/officeDocument/2006/relationships/image" Target="../media/image670.png"/><Relationship Id="rId12" Type="http://schemas.openxmlformats.org/officeDocument/2006/relationships/image" Target="../media/image720.png"/><Relationship Id="rId17" Type="http://schemas.openxmlformats.org/officeDocument/2006/relationships/image" Target="../media/image76.png"/><Relationship Id="rId2" Type="http://schemas.openxmlformats.org/officeDocument/2006/relationships/image" Target="../media/image72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11" Type="http://schemas.openxmlformats.org/officeDocument/2006/relationships/image" Target="../media/image710.png"/><Relationship Id="rId5" Type="http://schemas.openxmlformats.org/officeDocument/2006/relationships/image" Target="../media/image650.png"/><Relationship Id="rId15" Type="http://schemas.openxmlformats.org/officeDocument/2006/relationships/image" Target="../media/image74.png"/><Relationship Id="rId10" Type="http://schemas.openxmlformats.org/officeDocument/2006/relationships/image" Target="../media/image700.png"/><Relationship Id="rId19" Type="http://schemas.openxmlformats.org/officeDocument/2006/relationships/image" Target="../media/image78.png"/><Relationship Id="rId4" Type="http://schemas.openxmlformats.org/officeDocument/2006/relationships/image" Target="../media/image640.png"/><Relationship Id="rId9" Type="http://schemas.openxmlformats.org/officeDocument/2006/relationships/image" Target="../media/image690.png"/><Relationship Id="rId14" Type="http://schemas.openxmlformats.org/officeDocument/2006/relationships/image" Target="../media/image431.png"/><Relationship Id="rId22" Type="http://schemas.openxmlformats.org/officeDocument/2006/relationships/image" Target="../media/image5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430.png"/><Relationship Id="rId3" Type="http://schemas.openxmlformats.org/officeDocument/2006/relationships/image" Target="../media/image52.png"/><Relationship Id="rId7" Type="http://schemas.openxmlformats.org/officeDocument/2006/relationships/image" Target="../media/image370.png"/><Relationship Id="rId12" Type="http://schemas.openxmlformats.org/officeDocument/2006/relationships/image" Target="../media/image420.png"/><Relationship Id="rId2" Type="http://schemas.openxmlformats.org/officeDocument/2006/relationships/image" Target="../media/image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10.png"/><Relationship Id="rId5" Type="http://schemas.openxmlformats.org/officeDocument/2006/relationships/image" Target="../media/image54.png"/><Relationship Id="rId15" Type="http://schemas.openxmlformats.org/officeDocument/2006/relationships/image" Target="../media/image450.png"/><Relationship Id="rId10" Type="http://schemas.openxmlformats.org/officeDocument/2006/relationships/image" Target="../media/image400.png"/><Relationship Id="rId4" Type="http://schemas.openxmlformats.org/officeDocument/2006/relationships/image" Target="../media/image53.png"/><Relationship Id="rId9" Type="http://schemas.openxmlformats.org/officeDocument/2006/relationships/image" Target="../media/image390.png"/><Relationship Id="rId14" Type="http://schemas.openxmlformats.org/officeDocument/2006/relationships/image" Target="../media/image4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72AB-F1DC-679D-71E0-DB6BB06A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Accepting, rejecting, and looping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DFFA12-3314-D1F0-5DB3-3D4C3F9A02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8017" y="1825625"/>
                <a:ext cx="1106034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the computation history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ends with an accepting configuration, then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If the computation history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ends with a rejecting configuration, then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rejects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In either of those cases,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halts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 If the computation history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infinite, then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loops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DFFA12-3314-D1F0-5DB3-3D4C3F9A02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017" y="1825625"/>
                <a:ext cx="11060349" cy="4351338"/>
              </a:xfrm>
              <a:blipFill>
                <a:blip r:embed="rId2"/>
                <a:stretch>
                  <a:fillRect l="-992" r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97E8C-EC05-CA66-457B-94B441C7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6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D83C5-9FA0-7395-86AB-47BFC323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81B77-4019-AE23-932C-BCBB08651F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105417" cy="4351338"/>
              </a:xfrm>
            </p:spPr>
            <p:txBody>
              <a:bodyPr/>
              <a:lstStyle/>
              <a:p>
                <a:r>
                  <a:rPr lang="en-US" dirty="0"/>
                  <a:t>Suppose the computation history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1"/>
                    </a:solidFill>
                  </a:rPr>
                  <a:t>running time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loops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then its running time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halts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steps </a:t>
                </a:r>
                <a:r>
                  <a:rPr lang="en-US" dirty="0"/>
                  <a:t>if the running time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81B77-4019-AE23-932C-BCBB08651F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105417" cy="4351338"/>
              </a:xfrm>
              <a:blipFill>
                <a:blip r:embed="rId2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482EF-6CEE-1787-EA54-624E2749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C2CAD532-F7A4-C23A-B089-5FFC903FE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46" y="367156"/>
            <a:ext cx="1078185" cy="107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4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A1F8D-EFC5-9D7D-4A13-EC067880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85E58-20E6-2C15-467E-5E880D1980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7161" y="1615170"/>
                <a:ext cx="11700668" cy="487567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space used</a:t>
                </a:r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the number of cells that are “used”</a:t>
                </a:r>
              </a:p>
              <a:p>
                <a:pPr lvl="1"/>
                <a:r>
                  <a:rPr lang="en-US" dirty="0"/>
                  <a:t>I.e., the head visits the cell OR the cell initially contains an input bit</a:t>
                </a:r>
              </a:p>
              <a:p>
                <a:pPr lvl="1"/>
                <a:r>
                  <a:rPr lang="en-US" dirty="0"/>
                  <a:t>(Can be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Formally,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be the (finite or infinite) computation history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space used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85E58-20E6-2C15-467E-5E880D1980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161" y="1615170"/>
                <a:ext cx="11700668" cy="4875674"/>
              </a:xfrm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F95E9-D3E2-E496-B5C1-75769AEF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3BDFF1-F554-B55B-9B55-440AE59B5257}"/>
              </a:ext>
            </a:extLst>
          </p:cNvPr>
          <p:cNvGrpSpPr/>
          <p:nvPr/>
        </p:nvGrpSpPr>
        <p:grpSpPr>
          <a:xfrm>
            <a:off x="3976035" y="2843944"/>
            <a:ext cx="7267433" cy="2657374"/>
            <a:chOff x="4602804" y="3977893"/>
            <a:chExt cx="7267433" cy="265737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4405F1-D4FE-51A9-D5E1-BEB9489F2835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E4D24831-1230-DDCD-0569-923056DE18CA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Which of the following statements is </a:t>
              </a:r>
              <a:r>
                <a:rPr lang="en-US" sz="1800" b="1" u="sng" dirty="0">
                  <a:solidFill>
                    <a:schemeClr val="tx1"/>
                  </a:solidFill>
                </a:rPr>
                <a:t>false</a:t>
              </a:r>
              <a:r>
                <a:rPr lang="en-US" sz="18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1DE440-73C6-DA4F-EDCF-C22A68D53663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AC97BB94-1277-BDED-AF89-E38E725EDDF6}"/>
                  </a:ext>
                </a:extLst>
              </p:cNvPr>
              <p:cNvSpPr/>
              <p:nvPr/>
            </p:nvSpPr>
            <p:spPr>
              <a:xfrm>
                <a:off x="4062228" y="439728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halts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uses a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finite amount of space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AC97BB94-1277-BDED-AF89-E38E725ED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228" y="439728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3"/>
                <a:stretch>
                  <a:fillRect b="-7547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BA1CE2E2-83B8-7B78-C320-13941DE8F07B}"/>
                  </a:ext>
                </a:extLst>
              </p:cNvPr>
              <p:cNvSpPr/>
              <p:nvPr/>
            </p:nvSpPr>
            <p:spPr>
              <a:xfrm>
                <a:off x="4062228" y="3673863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Space used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at most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+1+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running time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BA1CE2E2-83B8-7B78-C320-13941DE8F0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228" y="3673863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4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0E912C5A-3D20-682E-E690-30A7980C93DB}"/>
                  </a:ext>
                </a:extLst>
              </p:cNvPr>
              <p:cNvSpPr/>
              <p:nvPr/>
            </p:nvSpPr>
            <p:spPr>
              <a:xfrm>
                <a:off x="7617934" y="3673863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 </a:t>
                </a:r>
                <a:r>
                  <a:rPr lang="en-US" sz="16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halts on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within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steps,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halts on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𝑤𝑤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0E912C5A-3D20-682E-E690-30A7980C93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934" y="3673863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AC6B3658-3195-131F-B0E7-983AFCFFF48D}"/>
                  </a:ext>
                </a:extLst>
              </p:cNvPr>
              <p:cNvSpPr/>
              <p:nvPr/>
            </p:nvSpPr>
            <p:spPr>
              <a:xfrm>
                <a:off x="7617934" y="439728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uses a finite amount of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space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halts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AC6B3658-3195-131F-B0E7-983AFCFFF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934" y="439728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 b="-7547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25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E070754E-375E-F777-503C-7F72DC927CC3}"/>
              </a:ext>
            </a:extLst>
          </p:cNvPr>
          <p:cNvSpPr/>
          <p:nvPr/>
        </p:nvSpPr>
        <p:spPr>
          <a:xfrm>
            <a:off x="6096000" y="3086254"/>
            <a:ext cx="2006009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7EA034AA-95D2-C1EF-84EE-0F454B6FF7BA}"/>
              </a:ext>
            </a:extLst>
          </p:cNvPr>
          <p:cNvSpPr/>
          <p:nvPr/>
        </p:nvSpPr>
        <p:spPr>
          <a:xfrm>
            <a:off x="5697740" y="1890193"/>
            <a:ext cx="2712614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441E4-6189-A556-99A4-33722A50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A7CD0-25B6-E26D-98EB-B566C3B05D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485" y="1615167"/>
                <a:ext cx="10951029" cy="478563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binary </a:t>
                </a:r>
                <a:r>
                  <a:rPr lang="en-US" dirty="0">
                    <a:solidFill>
                      <a:schemeClr val="accent1"/>
                    </a:solidFill>
                  </a:rPr>
                  <a:t>language</a:t>
                </a:r>
                <a:r>
                  <a:rPr lang="en-US" dirty="0"/>
                  <a:t> is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Each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represents a distinct computational </a:t>
                </a:r>
                <a:r>
                  <a:rPr lang="en-US" dirty="0">
                    <a:solidFill>
                      <a:schemeClr val="accent1"/>
                    </a:solidFill>
                  </a:rPr>
                  <a:t>problem</a:t>
                </a:r>
                <a:r>
                  <a:rPr lang="en-US" dirty="0"/>
                  <a:t>: “Given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figure 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A7CD0-25B6-E26D-98EB-B566C3B05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485" y="1615167"/>
                <a:ext cx="10951029" cy="4785633"/>
              </a:xfrm>
              <a:blipFill>
                <a:blip r:embed="rId2"/>
                <a:stretch>
                  <a:fillRect l="-1002" r="-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CFFFC-9346-7950-6F27-B85134B4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82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5275-BE8B-35FB-08DC-6B03BC34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Deciding a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65B10-805D-C649-CE7C-7F1760747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a Turing machine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decides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rejects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a mathematical model of what it means to “</a:t>
                </a:r>
                <a:r>
                  <a:rPr lang="en-US" dirty="0">
                    <a:solidFill>
                      <a:schemeClr val="accent1"/>
                    </a:solidFill>
                  </a:rPr>
                  <a:t>solve a problem</a:t>
                </a:r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65B10-805D-C649-CE7C-7F1760747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F22C5-ABC5-315D-CCA7-DF046140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59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1015-7A63-CCFE-CA8F-F46E212D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Palindromes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E7823-8931-F78B-6EA3-5B497E498E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8799" y="1825625"/>
                <a:ext cx="11067143" cy="4351338"/>
              </a:xfrm>
            </p:spPr>
            <p:txBody>
              <a:bodyPr/>
              <a:lstStyle/>
              <a:p>
                <a:r>
                  <a:rPr lang="en-US" b="1" dirty="0"/>
                  <a:t>Informal problem statement:</a:t>
                </a:r>
                <a:r>
                  <a:rPr lang="en-US" dirty="0"/>
                  <a:t> “Given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the same forward and backward.”</a:t>
                </a:r>
              </a:p>
              <a:p>
                <a:r>
                  <a:rPr lang="en-US" b="1" dirty="0"/>
                  <a:t>The same problem, formulated as a language: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PALINDROMES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0, 1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same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forward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backward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E7823-8931-F78B-6EA3-5B497E498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799" y="1825625"/>
                <a:ext cx="11067143" cy="4351338"/>
              </a:xfrm>
              <a:blipFill>
                <a:blip r:embed="rId2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0D13F-6185-D191-65AC-4CB74E12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44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E3C562-47B8-5BB4-BA91-BD765163C80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30612" y="366152"/>
                <a:ext cx="11299372" cy="1325563"/>
              </a:xfrm>
            </p:spPr>
            <p:txBody>
              <a:bodyPr/>
              <a:lstStyle/>
              <a:p>
                <a:r>
                  <a:rPr lang="en-US" dirty="0"/>
                  <a:t>Example: A TM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PALINDROMES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E3C562-47B8-5BB4-BA91-BD765163C8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30612" y="366152"/>
                <a:ext cx="11299372" cy="1325563"/>
              </a:xfrm>
              <a:blipFill>
                <a:blip r:embed="rId2"/>
                <a:stretch>
                  <a:fillRect l="-2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F0F8F-369C-CBA7-36C0-122BB67E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D853A8E-E081-55AA-4046-7C9BA7C1C223}"/>
                  </a:ext>
                </a:extLst>
              </p:cNvPr>
              <p:cNvSpPr/>
              <p:nvPr/>
            </p:nvSpPr>
            <p:spPr>
              <a:xfrm>
                <a:off x="3938896" y="3517680"/>
                <a:ext cx="574159" cy="5741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D853A8E-E081-55AA-4046-7C9BA7C1C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896" y="3517680"/>
                <a:ext cx="574159" cy="57415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2EBC902-C34F-F911-0AAC-928F17701C5B}"/>
                  </a:ext>
                </a:extLst>
              </p:cNvPr>
              <p:cNvSpPr/>
              <p:nvPr/>
            </p:nvSpPr>
            <p:spPr>
              <a:xfrm>
                <a:off x="5175817" y="2384010"/>
                <a:ext cx="574159" cy="5741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2EBC902-C34F-F911-0AAC-928F17701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17" y="2384010"/>
                <a:ext cx="574159" cy="57415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E092D42-F9A0-3D87-C0A2-63F835D582B4}"/>
                  </a:ext>
                </a:extLst>
              </p:cNvPr>
              <p:cNvSpPr/>
              <p:nvPr/>
            </p:nvSpPr>
            <p:spPr>
              <a:xfrm>
                <a:off x="5175817" y="4620392"/>
                <a:ext cx="574159" cy="5741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E092D42-F9A0-3D87-C0A2-63F835D58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17" y="4620392"/>
                <a:ext cx="574159" cy="5741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CD80FAA-2176-A34C-2E44-599DBB4AB0CC}"/>
                  </a:ext>
                </a:extLst>
              </p:cNvPr>
              <p:cNvSpPr/>
              <p:nvPr/>
            </p:nvSpPr>
            <p:spPr>
              <a:xfrm>
                <a:off x="7187608" y="2402561"/>
                <a:ext cx="574159" cy="5741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CD80FAA-2176-A34C-2E44-599DBB4AB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608" y="2402561"/>
                <a:ext cx="574159" cy="57415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764717D-BD9A-363F-8352-1D069BB9E39E}"/>
                  </a:ext>
                </a:extLst>
              </p:cNvPr>
              <p:cNvSpPr/>
              <p:nvPr/>
            </p:nvSpPr>
            <p:spPr>
              <a:xfrm>
                <a:off x="7187608" y="4620392"/>
                <a:ext cx="574159" cy="5741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764717D-BD9A-363F-8352-1D069BB9E3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608" y="4620392"/>
                <a:ext cx="574159" cy="57415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030C4A-9613-B05B-31DB-23D3D0B3D077}"/>
                  </a:ext>
                </a:extLst>
              </p:cNvPr>
              <p:cNvSpPr/>
              <p:nvPr/>
            </p:nvSpPr>
            <p:spPr>
              <a:xfrm>
                <a:off x="5706139" y="3517680"/>
                <a:ext cx="574159" cy="5741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030C4A-9613-B05B-31DB-23D3D0B3D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139" y="3517680"/>
                <a:ext cx="574159" cy="57415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2E5A2D2-2FA1-93CA-02ED-04D233D2C18D}"/>
                  </a:ext>
                </a:extLst>
              </p:cNvPr>
              <p:cNvSpPr/>
              <p:nvPr/>
            </p:nvSpPr>
            <p:spPr>
              <a:xfrm>
                <a:off x="8534399" y="3347558"/>
                <a:ext cx="914401" cy="9144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reject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2E5A2D2-2FA1-93CA-02ED-04D233D2C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399" y="3347558"/>
                <a:ext cx="914401" cy="91440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120A06D-8C62-AE2A-B950-C5A280031035}"/>
                  </a:ext>
                </a:extLst>
              </p:cNvPr>
              <p:cNvSpPr/>
              <p:nvPr/>
            </p:nvSpPr>
            <p:spPr>
              <a:xfrm>
                <a:off x="2613371" y="4737350"/>
                <a:ext cx="914401" cy="9144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accept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120A06D-8C62-AE2A-B950-C5A280031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371" y="4737350"/>
                <a:ext cx="914401" cy="91440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D516DC4-177E-A7BB-B0AA-67EAB7953C24}"/>
              </a:ext>
            </a:extLst>
          </p:cNvPr>
          <p:cNvCxnSpPr>
            <a:stCxn id="43" idx="7"/>
            <a:endCxn id="44" idx="3"/>
          </p:cNvCxnSpPr>
          <p:nvPr/>
        </p:nvCxnSpPr>
        <p:spPr>
          <a:xfrm flipV="1">
            <a:off x="4428971" y="2874085"/>
            <a:ext cx="830930" cy="727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02D1A0-8247-53C0-DB70-8CC5DEDBD7B4}"/>
                  </a:ext>
                </a:extLst>
              </p:cNvPr>
              <p:cNvSpPr txBox="1"/>
              <p:nvPr/>
            </p:nvSpPr>
            <p:spPr>
              <a:xfrm rot="19098075">
                <a:off x="4188270" y="2962633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0→ ⊔,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02D1A0-8247-53C0-DB70-8CC5DEDBD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98075">
                <a:off x="4188270" y="2962633"/>
                <a:ext cx="110578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46CE1B1-86D7-839C-F68B-A23C9E4C19E3}"/>
              </a:ext>
            </a:extLst>
          </p:cNvPr>
          <p:cNvCxnSpPr>
            <a:cxnSpLocks/>
            <a:stCxn id="43" idx="5"/>
            <a:endCxn id="45" idx="1"/>
          </p:cNvCxnSpPr>
          <p:nvPr/>
        </p:nvCxnSpPr>
        <p:spPr>
          <a:xfrm>
            <a:off x="4428971" y="4007755"/>
            <a:ext cx="830930" cy="6967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667122-EA6B-2E54-6E92-45D74AB1DCF3}"/>
                  </a:ext>
                </a:extLst>
              </p:cNvPr>
              <p:cNvSpPr txBox="1"/>
              <p:nvPr/>
            </p:nvSpPr>
            <p:spPr>
              <a:xfrm rot="2464596">
                <a:off x="4373440" y="4071293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→ ⊔,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667122-EA6B-2E54-6E92-45D74AB1D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64596">
                <a:off x="4373440" y="4071293"/>
                <a:ext cx="110578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A3B1F3B-5A02-C9FB-764B-422A53ADA180}"/>
              </a:ext>
            </a:extLst>
          </p:cNvPr>
          <p:cNvCxnSpPr>
            <a:cxnSpLocks/>
            <a:stCxn id="43" idx="3"/>
            <a:endCxn id="50" idx="7"/>
          </p:cNvCxnSpPr>
          <p:nvPr/>
        </p:nvCxnSpPr>
        <p:spPr>
          <a:xfrm flipH="1">
            <a:off x="3393861" y="4007755"/>
            <a:ext cx="629119" cy="8635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88B64FA-3509-B840-AAE8-357713843995}"/>
                  </a:ext>
                </a:extLst>
              </p:cNvPr>
              <p:cNvSpPr txBox="1"/>
              <p:nvPr/>
            </p:nvSpPr>
            <p:spPr>
              <a:xfrm rot="18334807">
                <a:off x="3055802" y="4178165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→ ⊔,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88B64FA-3509-B840-AAE8-357713843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34807">
                <a:off x="3055802" y="4178165"/>
                <a:ext cx="1105786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3ED25FC-DC86-350C-6567-80CA01A8B7B1}"/>
              </a:ext>
            </a:extLst>
          </p:cNvPr>
          <p:cNvCxnSpPr>
            <a:cxnSpLocks/>
            <a:stCxn id="44" idx="6"/>
            <a:endCxn id="46" idx="2"/>
          </p:cNvCxnSpPr>
          <p:nvPr/>
        </p:nvCxnSpPr>
        <p:spPr>
          <a:xfrm>
            <a:off x="5749976" y="2671090"/>
            <a:ext cx="1437632" cy="18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1FB1B38-2728-C9F0-BE55-F4B30A5887FB}"/>
              </a:ext>
            </a:extLst>
          </p:cNvPr>
          <p:cNvCxnSpPr>
            <a:cxnSpLocks/>
            <a:stCxn id="45" idx="6"/>
            <a:endCxn id="47" idx="2"/>
          </p:cNvCxnSpPr>
          <p:nvPr/>
        </p:nvCxnSpPr>
        <p:spPr>
          <a:xfrm>
            <a:off x="5749976" y="4907472"/>
            <a:ext cx="14376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513FC45-D7A9-DFB0-1760-E94EBFF765C6}"/>
                  </a:ext>
                </a:extLst>
              </p:cNvPr>
              <p:cNvSpPr txBox="1"/>
              <p:nvPr/>
            </p:nvSpPr>
            <p:spPr>
              <a:xfrm>
                <a:off x="5738884" y="2381863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513FC45-D7A9-DFB0-1760-E94EBFF76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884" y="2381863"/>
                <a:ext cx="1105786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F63883-A839-5916-F46B-D67C427D01AF}"/>
                  </a:ext>
                </a:extLst>
              </p:cNvPr>
              <p:cNvSpPr txBox="1"/>
              <p:nvPr/>
            </p:nvSpPr>
            <p:spPr>
              <a:xfrm>
                <a:off x="5827276" y="4589347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F63883-A839-5916-F46B-D67C427D0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76" y="4589347"/>
                <a:ext cx="1105786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60">
            <a:extLst>
              <a:ext uri="{FF2B5EF4-FFF2-40B4-BE49-F238E27FC236}">
                <a16:creationId xmlns:a16="http://schemas.microsoft.com/office/drawing/2014/main" id="{F4087BED-C755-0570-3AE4-BEA530362BA1}"/>
              </a:ext>
            </a:extLst>
          </p:cNvPr>
          <p:cNvSpPr/>
          <p:nvPr/>
        </p:nvSpPr>
        <p:spPr>
          <a:xfrm>
            <a:off x="5301442" y="2030361"/>
            <a:ext cx="318479" cy="630496"/>
          </a:xfrm>
          <a:prstGeom prst="arc">
            <a:avLst>
              <a:gd name="adj1" fmla="val 9318081"/>
              <a:gd name="adj2" fmla="val 178636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18E53B6-2C6D-C00A-DC34-7860A2C074B5}"/>
                  </a:ext>
                </a:extLst>
              </p:cNvPr>
              <p:cNvSpPr txBox="1"/>
              <p:nvPr/>
            </p:nvSpPr>
            <p:spPr>
              <a:xfrm>
                <a:off x="4757994" y="1690688"/>
                <a:ext cx="13914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0,1→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18E53B6-2C6D-C00A-DC34-7860A2C07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994" y="1690688"/>
                <a:ext cx="1391474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62">
            <a:extLst>
              <a:ext uri="{FF2B5EF4-FFF2-40B4-BE49-F238E27FC236}">
                <a16:creationId xmlns:a16="http://schemas.microsoft.com/office/drawing/2014/main" id="{0374DB38-75B1-805A-DDC0-3813D8D7C082}"/>
              </a:ext>
            </a:extLst>
          </p:cNvPr>
          <p:cNvSpPr/>
          <p:nvPr/>
        </p:nvSpPr>
        <p:spPr>
          <a:xfrm flipV="1">
            <a:off x="5301442" y="4848599"/>
            <a:ext cx="318479" cy="751289"/>
          </a:xfrm>
          <a:prstGeom prst="arc">
            <a:avLst>
              <a:gd name="adj1" fmla="val 9318081"/>
              <a:gd name="adj2" fmla="val 178636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CAEE1C0-79C5-F069-3486-9092E23ECD10}"/>
                  </a:ext>
                </a:extLst>
              </p:cNvPr>
              <p:cNvSpPr txBox="1"/>
              <p:nvPr/>
            </p:nvSpPr>
            <p:spPr>
              <a:xfrm>
                <a:off x="4757994" y="5629368"/>
                <a:ext cx="13914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0,1→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CAEE1C0-79C5-F069-3486-9092E23EC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994" y="5629368"/>
                <a:ext cx="1391474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B1CC3FC-AFB4-5697-02D3-E1DA4BF2BF76}"/>
              </a:ext>
            </a:extLst>
          </p:cNvPr>
          <p:cNvCxnSpPr>
            <a:cxnSpLocks/>
            <a:stCxn id="46" idx="5"/>
            <a:endCxn id="49" idx="1"/>
          </p:cNvCxnSpPr>
          <p:nvPr/>
        </p:nvCxnSpPr>
        <p:spPr>
          <a:xfrm>
            <a:off x="7677683" y="2892636"/>
            <a:ext cx="990627" cy="5888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EE04492-5AAC-149F-95BF-023D82A849CC}"/>
              </a:ext>
            </a:extLst>
          </p:cNvPr>
          <p:cNvCxnSpPr>
            <a:cxnSpLocks/>
            <a:stCxn id="47" idx="7"/>
            <a:endCxn id="49" idx="3"/>
          </p:cNvCxnSpPr>
          <p:nvPr/>
        </p:nvCxnSpPr>
        <p:spPr>
          <a:xfrm flipV="1">
            <a:off x="7677683" y="4128048"/>
            <a:ext cx="990627" cy="5764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B8E2E62-0C17-40B6-393C-C07F0176C97E}"/>
                  </a:ext>
                </a:extLst>
              </p:cNvPr>
              <p:cNvSpPr txBox="1"/>
              <p:nvPr/>
            </p:nvSpPr>
            <p:spPr>
              <a:xfrm rot="1796515">
                <a:off x="7620102" y="2868443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1→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B8E2E62-0C17-40B6-393C-C07F0176C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96515">
                <a:off x="7620102" y="2868443"/>
                <a:ext cx="1105786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B446AD0-C04B-93F9-83D0-CFFBD56A9541}"/>
                  </a:ext>
                </a:extLst>
              </p:cNvPr>
              <p:cNvSpPr txBox="1"/>
              <p:nvPr/>
            </p:nvSpPr>
            <p:spPr>
              <a:xfrm rot="19819155">
                <a:off x="7536405" y="4124642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B446AD0-C04B-93F9-83D0-CFFBD56A9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19155">
                <a:off x="7536405" y="4124642"/>
                <a:ext cx="1105786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8B66DFD-42A2-4D95-0D18-C0E1C27E819C}"/>
              </a:ext>
            </a:extLst>
          </p:cNvPr>
          <p:cNvCxnSpPr>
            <a:cxnSpLocks/>
            <a:stCxn id="46" idx="3"/>
            <a:endCxn id="48" idx="7"/>
          </p:cNvCxnSpPr>
          <p:nvPr/>
        </p:nvCxnSpPr>
        <p:spPr>
          <a:xfrm flipH="1">
            <a:off x="6196214" y="2892636"/>
            <a:ext cx="1075478" cy="7091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C0E53CF-6AF8-9D77-56CE-9B30062B02FB}"/>
                  </a:ext>
                </a:extLst>
              </p:cNvPr>
              <p:cNvSpPr txBox="1"/>
              <p:nvPr/>
            </p:nvSpPr>
            <p:spPr>
              <a:xfrm rot="19620914">
                <a:off x="6147758" y="2962632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0,⊔ → ⊔,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C0E53CF-6AF8-9D77-56CE-9B30062B0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20914">
                <a:off x="6147758" y="2962632"/>
                <a:ext cx="1105786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E908ABF-5C2D-F11F-385A-1114346F66D5}"/>
              </a:ext>
            </a:extLst>
          </p:cNvPr>
          <p:cNvCxnSpPr>
            <a:cxnSpLocks/>
            <a:stCxn id="47" idx="1"/>
            <a:endCxn id="48" idx="5"/>
          </p:cNvCxnSpPr>
          <p:nvPr/>
        </p:nvCxnSpPr>
        <p:spPr>
          <a:xfrm flipH="1" flipV="1">
            <a:off x="6196214" y="4007755"/>
            <a:ext cx="1075478" cy="6967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741EF54-2427-ECE5-3FB0-62A45CE0EA0B}"/>
                  </a:ext>
                </a:extLst>
              </p:cNvPr>
              <p:cNvSpPr txBox="1"/>
              <p:nvPr/>
            </p:nvSpPr>
            <p:spPr>
              <a:xfrm rot="1831076">
                <a:off x="6305078" y="4135161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,⊔ → ⊔,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741EF54-2427-ECE5-3FB0-62A45CE0E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1076">
                <a:off x="6305078" y="4135161"/>
                <a:ext cx="1105786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72">
            <a:extLst>
              <a:ext uri="{FF2B5EF4-FFF2-40B4-BE49-F238E27FC236}">
                <a16:creationId xmlns:a16="http://schemas.microsoft.com/office/drawing/2014/main" id="{F0C2CA99-B9B2-1ABB-81DB-786139FF65E0}"/>
              </a:ext>
            </a:extLst>
          </p:cNvPr>
          <p:cNvSpPr/>
          <p:nvPr/>
        </p:nvSpPr>
        <p:spPr>
          <a:xfrm rot="5400000">
            <a:off x="6163201" y="3499026"/>
            <a:ext cx="318479" cy="630496"/>
          </a:xfrm>
          <a:prstGeom prst="arc">
            <a:avLst>
              <a:gd name="adj1" fmla="val 9318081"/>
              <a:gd name="adj2" fmla="val 178636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F46BF86-D285-3539-93C2-34567BC96288}"/>
                  </a:ext>
                </a:extLst>
              </p:cNvPr>
              <p:cNvSpPr txBox="1"/>
              <p:nvPr/>
            </p:nvSpPr>
            <p:spPr>
              <a:xfrm>
                <a:off x="6457496" y="3635016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0,1←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F46BF86-D285-3539-93C2-34567BC96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496" y="3635016"/>
                <a:ext cx="1105786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2786C0B-7E9B-5F7D-2FF1-8936C88E33BD}"/>
              </a:ext>
            </a:extLst>
          </p:cNvPr>
          <p:cNvCxnSpPr>
            <a:cxnSpLocks/>
            <a:stCxn id="48" idx="2"/>
            <a:endCxn id="43" idx="6"/>
          </p:cNvCxnSpPr>
          <p:nvPr/>
        </p:nvCxnSpPr>
        <p:spPr>
          <a:xfrm flipH="1">
            <a:off x="4513055" y="3804760"/>
            <a:ext cx="11930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188912A-077B-469C-E2B4-59B54DE7DEB3}"/>
                  </a:ext>
                </a:extLst>
              </p:cNvPr>
              <p:cNvSpPr txBox="1"/>
              <p:nvPr/>
            </p:nvSpPr>
            <p:spPr>
              <a:xfrm>
                <a:off x="4631454" y="3490646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188912A-077B-469C-E2B4-59B54DE7D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454" y="3490646"/>
                <a:ext cx="1105786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05C3780-BCC0-23BB-FAE4-4C8DFD7FA762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3246114" y="2990264"/>
            <a:ext cx="776866" cy="611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346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915D4-126E-6029-964E-CB8BFB2A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B9F6A-99AC-8FDC-D26E-57DD8C3B00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Informal problem statement:</a:t>
                </a:r>
                <a:r>
                  <a:rPr lang="en-US" dirty="0"/>
                  <a:t> “Given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determine whether the </a:t>
                </a:r>
                <a:r>
                  <a:rPr lang="en-US" dirty="0">
                    <a:solidFill>
                      <a:schemeClr val="accent1"/>
                    </a:solidFill>
                  </a:rPr>
                  <a:t>number of ones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even or odd</a:t>
                </a:r>
                <a:r>
                  <a:rPr lang="en-US" dirty="0"/>
                  <a:t>.”</a:t>
                </a:r>
              </a:p>
              <a:p>
                <a:r>
                  <a:rPr lang="en-US" b="1" dirty="0"/>
                  <a:t>The same problem, formulated as a language: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PARITY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0, 1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has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odd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ones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B9F6A-99AC-8FDC-D26E-57DD8C3B00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700F9-655E-32CB-E567-C15250A3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01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B4524B-ED87-2866-5453-810655C42DA1}"/>
              </a:ext>
            </a:extLst>
          </p:cNvPr>
          <p:cNvSpPr/>
          <p:nvPr/>
        </p:nvSpPr>
        <p:spPr>
          <a:xfrm>
            <a:off x="284480" y="4307840"/>
            <a:ext cx="11145520" cy="2255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5CF81A-8B28-C5D9-706E-648C5E70BC0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Example: A TM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PARITY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5CF81A-8B28-C5D9-706E-648C5E70BC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E88B12-6303-ED39-F85F-5896843890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430" y="1516744"/>
                <a:ext cx="11263084" cy="49741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,⊔,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1, ⊔</m:t>
                        </m:r>
                      </m:e>
                    </m:d>
                  </m:oMath>
                </a14:m>
                <a:r>
                  <a:rPr lang="en-US" dirty="0"/>
                  <a:t>, 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0, 1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 ⊔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PARITY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odd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number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ones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Proof sketch: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be the computation history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Consequently,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⊔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⊔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E88B12-6303-ED39-F85F-5896843890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430" y="1516744"/>
                <a:ext cx="11263084" cy="4974100"/>
              </a:xfrm>
              <a:blipFill>
                <a:blip r:embed="rId3"/>
                <a:stretch>
                  <a:fillRect l="-812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00B3D-9057-BDFE-0E6F-6D5A6A35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BDD7C0-CD70-CDC9-6F19-FF0A8E1E7D01}"/>
              </a:ext>
            </a:extLst>
          </p:cNvPr>
          <p:cNvSpPr txBox="1"/>
          <p:nvPr/>
        </p:nvSpPr>
        <p:spPr>
          <a:xfrm>
            <a:off x="9540240" y="2737786"/>
            <a:ext cx="206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(Addition is mod 2)</a:t>
            </a:r>
          </a:p>
        </p:txBody>
      </p:sp>
    </p:spTree>
    <p:extLst>
      <p:ext uri="{BB962C8B-B14F-4D97-AF65-F5344CB8AC3E}">
        <p14:creationId xmlns:p14="http://schemas.microsoft.com/office/powerpoint/2010/main" val="427742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3580-FAA5-D517-CDBE-D2CD5B48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85DF2-34D0-A7AD-6539-8C38F3AAB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68064" cy="4351338"/>
          </a:xfrm>
        </p:spPr>
        <p:txBody>
          <a:bodyPr/>
          <a:lstStyle/>
          <a:p>
            <a:r>
              <a:rPr lang="en-US" dirty="0"/>
              <a:t>Exercises 1-4 are available in Canvas (due on Tuesday)</a:t>
            </a:r>
          </a:p>
          <a:p>
            <a:r>
              <a:rPr lang="en-US" dirty="0"/>
              <a:t>If you aren’t officially enrolled, send me an email</a:t>
            </a:r>
          </a:p>
          <a:p>
            <a:r>
              <a:rPr lang="en-US" dirty="0"/>
              <a:t>Office hours (Thursday, Friday, Monday) are a good place to find study partners / homework collaborators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56CCB-CBFA-7AC8-1E83-A8E674B3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06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34B3-6959-55ED-1345-983A716A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Primality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2FEC4D-D271-A4E2-DDB4-957CE42057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6571" y="1825625"/>
                <a:ext cx="11763829" cy="4351338"/>
              </a:xfrm>
            </p:spPr>
            <p:txBody>
              <a:bodyPr/>
              <a:lstStyle/>
              <a:p>
                <a:r>
                  <a:rPr lang="en-US" b="1" dirty="0"/>
                  <a:t>Informal problem statement:</a:t>
                </a:r>
                <a:r>
                  <a:rPr lang="en-US" dirty="0"/>
                  <a:t> “Given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is prime.”</a:t>
                </a:r>
              </a:p>
              <a:p>
                <a:r>
                  <a:rPr lang="en-US" b="1" dirty="0"/>
                  <a:t>Formulating the problem as a language: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dirty="0"/>
                  <a:t> denote the binary </a:t>
                </a:r>
                <a:r>
                  <a:rPr lang="en-US" dirty="0">
                    <a:solidFill>
                      <a:schemeClr val="accent1"/>
                    </a:solidFill>
                  </a:rPr>
                  <a:t>encoding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i.e., the standard base-2 representation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=110</m:t>
                    </m:r>
                  </m:oMath>
                </a14:m>
                <a:r>
                  <a:rPr lang="en-US" dirty="0"/>
                  <a:t>. Note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whereas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Language: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PRIMES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prime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number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2FEC4D-D271-A4E2-DDB4-957CE42057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571" y="1825625"/>
                <a:ext cx="11763829" cy="4351338"/>
              </a:xfrm>
              <a:blipFill>
                <a:blip r:embed="rId2"/>
                <a:stretch>
                  <a:fillRect l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E4828-344B-BBFC-311B-6F5F48CB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7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7486B-34EC-0CAE-E534-BC89FE67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the input as a 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ADE92-2E4F-5163-8941-20AE60092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39" y="1910685"/>
            <a:ext cx="10602433" cy="441301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OBJECTION:</a:t>
            </a:r>
            <a:r>
              <a:rPr lang="en-US" dirty="0"/>
              <a:t> “The fact that I have to </a:t>
            </a:r>
            <a:r>
              <a:rPr lang="en-US" dirty="0">
                <a:solidFill>
                  <a:schemeClr val="accent1"/>
                </a:solidFill>
              </a:rPr>
              <a:t>encode</a:t>
            </a:r>
            <a:r>
              <a:rPr lang="en-US" dirty="0"/>
              <a:t> the input</a:t>
            </a:r>
            <a:br>
              <a:rPr lang="en-US" dirty="0"/>
            </a:br>
            <a:r>
              <a:rPr lang="en-US" dirty="0"/>
              <a:t>before feeding it into a Turing machine seems </a:t>
            </a:r>
            <a:r>
              <a:rPr lang="en-US" dirty="0">
                <a:solidFill>
                  <a:schemeClr val="accent1"/>
                </a:solidFill>
              </a:rPr>
              <a:t>fishy</a:t>
            </a:r>
            <a:r>
              <a:rPr lang="en-US" dirty="0"/>
              <a:t>.”</a:t>
            </a:r>
          </a:p>
          <a:p>
            <a:r>
              <a:rPr lang="en-US" b="1" dirty="0"/>
              <a:t>RESPONSE: </a:t>
            </a:r>
            <a:r>
              <a:rPr lang="en-US" dirty="0"/>
              <a:t>The same is true of human computation!</a:t>
            </a:r>
          </a:p>
          <a:p>
            <a:r>
              <a:rPr lang="en-US" dirty="0"/>
              <a:t>We say, “Given a natural number, determine whether it is prime,” but is it truly possible to “give” someone an abstract concept such as a number?</a:t>
            </a:r>
          </a:p>
          <a:p>
            <a:r>
              <a:rPr lang="en-US" dirty="0"/>
              <a:t>Being pedantic, we could speak more precisely and say, “Given a piece of </a:t>
            </a:r>
            <a:r>
              <a:rPr lang="en-US" dirty="0">
                <a:solidFill>
                  <a:schemeClr val="accent1"/>
                </a:solidFill>
              </a:rPr>
              <a:t>text</a:t>
            </a:r>
            <a:r>
              <a:rPr lang="en-US" dirty="0"/>
              <a:t>, determine whether it </a:t>
            </a:r>
            <a:r>
              <a:rPr lang="en-US" dirty="0">
                <a:solidFill>
                  <a:schemeClr val="accent1"/>
                </a:solidFill>
              </a:rPr>
              <a:t>represents/encodes </a:t>
            </a:r>
            <a:r>
              <a:rPr lang="en-US" dirty="0"/>
              <a:t>a prime number”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5B2A2-DF1B-401B-F5E1-412ED42A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C156E3-B706-61FB-F593-FC12E8959D10}"/>
              </a:ext>
            </a:extLst>
          </p:cNvPr>
          <p:cNvGrpSpPr/>
          <p:nvPr/>
        </p:nvGrpSpPr>
        <p:grpSpPr>
          <a:xfrm>
            <a:off x="8546445" y="417340"/>
            <a:ext cx="3848100" cy="2883652"/>
            <a:chOff x="8546445" y="417340"/>
            <a:chExt cx="3848100" cy="2883652"/>
          </a:xfrm>
        </p:grpSpPr>
        <p:pic>
          <p:nvPicPr>
            <p:cNvPr id="5" name="Picture 4" descr="A close-up of a pipe&#10;&#10;Description automatically generated">
              <a:extLst>
                <a:ext uri="{FF2B5EF4-FFF2-40B4-BE49-F238E27FC236}">
                  <a16:creationId xmlns:a16="http://schemas.microsoft.com/office/drawing/2014/main" id="{0C37650D-1AE4-1B24-EA11-066B960CD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6445" y="417340"/>
              <a:ext cx="3065416" cy="21409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BFA89B-5A11-575A-51FA-D92CCCB01C34}"/>
                </a:ext>
              </a:extLst>
            </p:cNvPr>
            <p:cNvSpPr txBox="1"/>
            <p:nvPr/>
          </p:nvSpPr>
          <p:spPr>
            <a:xfrm>
              <a:off x="8546445" y="2654661"/>
              <a:ext cx="3848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“This is not a pipe.”</a:t>
              </a:r>
            </a:p>
            <a:p>
              <a:r>
                <a:rPr lang="en-US" dirty="0"/>
                <a:t>(1929 painting by René Magritte)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268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F52C2-4543-DE7D-F30B-1D2973C1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alphabets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34C5B-D4B4-9E92-B1E3-732FC0D54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1825625"/>
            <a:ext cx="11387797" cy="4364160"/>
          </a:xfrm>
        </p:spPr>
        <p:txBody>
          <a:bodyPr>
            <a:normAutofit/>
          </a:bodyPr>
          <a:lstStyle/>
          <a:p>
            <a:r>
              <a:rPr lang="en-US" b="1" dirty="0"/>
              <a:t>OBJECTION:</a:t>
            </a:r>
            <a:r>
              <a:rPr lang="en-US" dirty="0"/>
              <a:t> “Fine, the input needs to be encoded as a string. But why does it have to be a </a:t>
            </a:r>
            <a:r>
              <a:rPr lang="en-US" dirty="0">
                <a:solidFill>
                  <a:schemeClr val="accent1"/>
                </a:solidFill>
              </a:rPr>
              <a:t>binary</a:t>
            </a:r>
            <a:r>
              <a:rPr lang="en-US" dirty="0"/>
              <a:t> string? What about larger alphabets?”</a:t>
            </a:r>
          </a:p>
          <a:p>
            <a:r>
              <a:rPr lang="en-US" b="1" dirty="0"/>
              <a:t>RESPONSE 1:</a:t>
            </a:r>
            <a:r>
              <a:rPr lang="en-US" dirty="0"/>
              <a:t> The Turing machine definition can be modified to handle inputs over other alphabets</a:t>
            </a:r>
            <a:r>
              <a:rPr lang="en-US" b="1" dirty="0"/>
              <a:t>. </a:t>
            </a:r>
            <a:r>
              <a:rPr lang="en-US" dirty="0"/>
              <a:t>We focus on binary inputs </a:t>
            </a:r>
            <a:r>
              <a:rPr lang="en-US" dirty="0">
                <a:solidFill>
                  <a:schemeClr val="accent1"/>
                </a:solidFill>
              </a:rPr>
              <a:t>for simplicity’s sake</a:t>
            </a:r>
          </a:p>
          <a:p>
            <a:r>
              <a:rPr lang="en-US" b="1" dirty="0"/>
              <a:t>RESPONSE 2: </a:t>
            </a:r>
            <a:r>
              <a:rPr lang="en-US" dirty="0"/>
              <a:t>We can always </a:t>
            </a:r>
            <a:r>
              <a:rPr lang="en-US" dirty="0">
                <a:solidFill>
                  <a:schemeClr val="accent1"/>
                </a:solidFill>
              </a:rPr>
              <a:t>encode symbols</a:t>
            </a:r>
            <a:r>
              <a:rPr lang="en-US" dirty="0"/>
              <a:t> from other alphabets in binary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6E648-5C36-60C1-CA3F-EF025D6B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97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1D316-7F6C-1B78-4BD8-6572EC6A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2301"/>
            <a:ext cx="10515600" cy="1325563"/>
          </a:xfrm>
        </p:spPr>
        <p:txBody>
          <a:bodyPr/>
          <a:lstStyle/>
          <a:p>
            <a:r>
              <a:rPr lang="en-US" dirty="0"/>
              <a:t>Example: ASCII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8A215-30C6-8CB1-F1E7-2DCDC8A3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1E62ED-AA66-B20B-5F13-46FA04B4E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05765"/>
              </p:ext>
            </p:extLst>
          </p:nvPr>
        </p:nvGraphicFramePr>
        <p:xfrm>
          <a:off x="605976" y="1417864"/>
          <a:ext cx="10980047" cy="4901540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844619">
                  <a:extLst>
                    <a:ext uri="{9D8B030D-6E8A-4147-A177-3AD203B41FA5}">
                      <a16:colId xmlns:a16="http://schemas.microsoft.com/office/drawing/2014/main" val="4208651449"/>
                    </a:ext>
                  </a:extLst>
                </a:gridCol>
                <a:gridCol w="844619">
                  <a:extLst>
                    <a:ext uri="{9D8B030D-6E8A-4147-A177-3AD203B41FA5}">
                      <a16:colId xmlns:a16="http://schemas.microsoft.com/office/drawing/2014/main" val="2361175337"/>
                    </a:ext>
                  </a:extLst>
                </a:gridCol>
                <a:gridCol w="844619">
                  <a:extLst>
                    <a:ext uri="{9D8B030D-6E8A-4147-A177-3AD203B41FA5}">
                      <a16:colId xmlns:a16="http://schemas.microsoft.com/office/drawing/2014/main" val="1809939098"/>
                    </a:ext>
                  </a:extLst>
                </a:gridCol>
                <a:gridCol w="844619">
                  <a:extLst>
                    <a:ext uri="{9D8B030D-6E8A-4147-A177-3AD203B41FA5}">
                      <a16:colId xmlns:a16="http://schemas.microsoft.com/office/drawing/2014/main" val="770019284"/>
                    </a:ext>
                  </a:extLst>
                </a:gridCol>
                <a:gridCol w="844619">
                  <a:extLst>
                    <a:ext uri="{9D8B030D-6E8A-4147-A177-3AD203B41FA5}">
                      <a16:colId xmlns:a16="http://schemas.microsoft.com/office/drawing/2014/main" val="1852720367"/>
                    </a:ext>
                  </a:extLst>
                </a:gridCol>
                <a:gridCol w="844619">
                  <a:extLst>
                    <a:ext uri="{9D8B030D-6E8A-4147-A177-3AD203B41FA5}">
                      <a16:colId xmlns:a16="http://schemas.microsoft.com/office/drawing/2014/main" val="872354270"/>
                    </a:ext>
                  </a:extLst>
                </a:gridCol>
                <a:gridCol w="844619">
                  <a:extLst>
                    <a:ext uri="{9D8B030D-6E8A-4147-A177-3AD203B41FA5}">
                      <a16:colId xmlns:a16="http://schemas.microsoft.com/office/drawing/2014/main" val="1861279563"/>
                    </a:ext>
                  </a:extLst>
                </a:gridCol>
                <a:gridCol w="844619">
                  <a:extLst>
                    <a:ext uri="{9D8B030D-6E8A-4147-A177-3AD203B41FA5}">
                      <a16:colId xmlns:a16="http://schemas.microsoft.com/office/drawing/2014/main" val="866692762"/>
                    </a:ext>
                  </a:extLst>
                </a:gridCol>
                <a:gridCol w="844619">
                  <a:extLst>
                    <a:ext uri="{9D8B030D-6E8A-4147-A177-3AD203B41FA5}">
                      <a16:colId xmlns:a16="http://schemas.microsoft.com/office/drawing/2014/main" val="2605920526"/>
                    </a:ext>
                  </a:extLst>
                </a:gridCol>
                <a:gridCol w="844619">
                  <a:extLst>
                    <a:ext uri="{9D8B030D-6E8A-4147-A177-3AD203B41FA5}">
                      <a16:colId xmlns:a16="http://schemas.microsoft.com/office/drawing/2014/main" val="850714440"/>
                    </a:ext>
                  </a:extLst>
                </a:gridCol>
                <a:gridCol w="844619">
                  <a:extLst>
                    <a:ext uri="{9D8B030D-6E8A-4147-A177-3AD203B41FA5}">
                      <a16:colId xmlns:a16="http://schemas.microsoft.com/office/drawing/2014/main" val="3928623008"/>
                    </a:ext>
                  </a:extLst>
                </a:gridCol>
                <a:gridCol w="844619">
                  <a:extLst>
                    <a:ext uri="{9D8B030D-6E8A-4147-A177-3AD203B41FA5}">
                      <a16:colId xmlns:a16="http://schemas.microsoft.com/office/drawing/2014/main" val="3183018434"/>
                    </a:ext>
                  </a:extLst>
                </a:gridCol>
                <a:gridCol w="844619">
                  <a:extLst>
                    <a:ext uri="{9D8B030D-6E8A-4147-A177-3AD203B41FA5}">
                      <a16:colId xmlns:a16="http://schemas.microsoft.com/office/drawing/2014/main" val="3332463790"/>
                    </a:ext>
                  </a:extLst>
                </a:gridCol>
              </a:tblGrid>
              <a:tr h="2450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[NUL]</a:t>
                      </a:r>
                      <a:endParaRPr lang="en-US" sz="1400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[SOH]</a:t>
                      </a:r>
                      <a:endParaRPr lang="en-US" sz="1400" i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[STX]</a:t>
                      </a:r>
                      <a:endParaRPr lang="en-US" sz="1400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[ETX]</a:t>
                      </a:r>
                      <a:endParaRPr lang="en-US" sz="1400" i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[EOT]</a:t>
                      </a:r>
                      <a:endParaRPr lang="en-US" sz="1400" i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[ENQ]</a:t>
                      </a:r>
                      <a:endParaRPr lang="en-US" sz="1400" i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[ACK]</a:t>
                      </a:r>
                      <a:endParaRPr lang="en-US" sz="1400" i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[BEL]</a:t>
                      </a:r>
                      <a:endParaRPr lang="en-US" sz="1400" i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[BS]</a:t>
                      </a:r>
                      <a:endParaRPr lang="en-US" sz="1400" i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[HT]</a:t>
                      </a:r>
                      <a:endParaRPr lang="en-US" sz="1400" i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[LF]</a:t>
                      </a:r>
                      <a:endParaRPr lang="en-US" sz="1400" i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[VT]</a:t>
                      </a:r>
                      <a:endParaRPr lang="en-US" sz="1400" i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[FF]</a:t>
                      </a:r>
                      <a:endParaRPr lang="en-US" sz="1400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13181558"/>
                  </a:ext>
                </a:extLst>
              </a:tr>
              <a:tr h="2450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0000001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0000010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0000011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0000100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0000101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0000110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0000111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0001000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0001001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0001010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0001011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0001100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36757"/>
                  </a:ext>
                </a:extLst>
              </a:tr>
              <a:tr h="2450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[CR]</a:t>
                      </a:r>
                      <a:endParaRPr lang="en-US" sz="1400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[SO]</a:t>
                      </a:r>
                      <a:endParaRPr lang="en-US" sz="1400" i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[SI]</a:t>
                      </a:r>
                      <a:endParaRPr lang="en-US" sz="1400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[DLE]</a:t>
                      </a:r>
                      <a:endParaRPr lang="en-US" sz="1400" i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[DC1]</a:t>
                      </a:r>
                      <a:endParaRPr lang="en-US" sz="1400" i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[DC2]</a:t>
                      </a:r>
                      <a:endParaRPr lang="en-US" sz="1400" i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[DC3]</a:t>
                      </a:r>
                      <a:endParaRPr lang="en-US" sz="1400" i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[DC4]</a:t>
                      </a:r>
                      <a:endParaRPr lang="en-US" sz="1400" i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[NAK]</a:t>
                      </a:r>
                      <a:endParaRPr lang="en-US" sz="1400" i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[SYN]</a:t>
                      </a:r>
                      <a:endParaRPr lang="en-US" sz="1400" i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[ETB]</a:t>
                      </a:r>
                      <a:endParaRPr lang="en-US" sz="1400" i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[CAN]</a:t>
                      </a:r>
                      <a:endParaRPr lang="en-US" sz="1400" i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[EM]</a:t>
                      </a:r>
                      <a:endParaRPr lang="en-US" sz="1400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2867473"/>
                  </a:ext>
                </a:extLst>
              </a:tr>
              <a:tr h="2450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0001101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0001110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0001111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0010000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0010001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0010010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0010011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0010100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0010101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0010110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0010111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0011000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0011001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586856"/>
                  </a:ext>
                </a:extLst>
              </a:tr>
              <a:tr h="2450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[SS]</a:t>
                      </a:r>
                      <a:endParaRPr lang="en-US" sz="1400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[ESC]</a:t>
                      </a:r>
                      <a:endParaRPr lang="en-US" sz="1400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[FS]</a:t>
                      </a:r>
                      <a:endParaRPr lang="en-US" sz="1400" i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[GS]</a:t>
                      </a:r>
                      <a:endParaRPr lang="en-US" sz="1400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[RS]</a:t>
                      </a:r>
                      <a:endParaRPr lang="en-US" sz="1400" i="1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[US]</a:t>
                      </a:r>
                      <a:endParaRPr lang="en-US" sz="1400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[SPACE]</a:t>
                      </a:r>
                      <a:endParaRPr lang="en-US" sz="1400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!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"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#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$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%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&amp;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01667890"/>
                  </a:ext>
                </a:extLst>
              </a:tr>
              <a:tr h="2450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0011010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0011011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0011100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0011101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0011110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0011111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0100001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0100010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0100011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0100100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0100101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0100110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898650"/>
                  </a:ext>
                </a:extLst>
              </a:tr>
              <a:tr h="2450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'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(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)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*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+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,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-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.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/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0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1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2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49121904"/>
                  </a:ext>
                </a:extLst>
              </a:tr>
              <a:tr h="2450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0100111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0101000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0101001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0101010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0101011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0101100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0101101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0101110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0101111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0110000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0110001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0110010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0110011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285919"/>
                  </a:ext>
                </a:extLst>
              </a:tr>
              <a:tr h="2450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5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6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7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8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9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: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;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&lt;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=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&gt;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?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@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5424504"/>
                  </a:ext>
                </a:extLst>
              </a:tr>
              <a:tr h="2450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0110100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0110101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0110110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0110111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0111000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0111001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0111010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0111011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0111100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0111101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0111110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0111111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29992"/>
                  </a:ext>
                </a:extLst>
              </a:tr>
              <a:tr h="2450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B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C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D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E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F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G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H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I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J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K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L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59710087"/>
                  </a:ext>
                </a:extLst>
              </a:tr>
              <a:tr h="2450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1000010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1000011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1000100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1000101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1000110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1000111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1001000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1001001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1001010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1001011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1001100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1001101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407062"/>
                  </a:ext>
                </a:extLst>
              </a:tr>
              <a:tr h="2450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O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P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Q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R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S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T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U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V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W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X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Y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Z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87913431"/>
                  </a:ext>
                </a:extLst>
              </a:tr>
              <a:tr h="2450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1001110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1001111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1010000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1010001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1010010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1010011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1010100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1010101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1010110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1010111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1011000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1011001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1011010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04464"/>
                  </a:ext>
                </a:extLst>
              </a:tr>
              <a:tr h="2450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[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\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]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^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_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`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a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b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c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d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e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f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g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51613195"/>
                  </a:ext>
                </a:extLst>
              </a:tr>
              <a:tr h="2450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1011011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1011100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1011101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1011110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1011111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1100001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1100010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1100011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1100100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1100101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1100110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1100111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353627"/>
                  </a:ext>
                </a:extLst>
              </a:tr>
              <a:tr h="2450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i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j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k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l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m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n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o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p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q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r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s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6122761"/>
                  </a:ext>
                </a:extLst>
              </a:tr>
              <a:tr h="2450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1101000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1101001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1101010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1101011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1101100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1101101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1101110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1101111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1110000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1110001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1110010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1110011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1110100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538484"/>
                  </a:ext>
                </a:extLst>
              </a:tr>
              <a:tr h="2450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u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v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w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x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y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z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{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|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}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~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[DEL]</a:t>
                      </a:r>
                      <a:endParaRPr lang="en-US" sz="1400" i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70030680"/>
                  </a:ext>
                </a:extLst>
              </a:tr>
              <a:tr h="2450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1110101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1110110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1110111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1111000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1111001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1111010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1111011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1111100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1111101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1111110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1111111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45139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654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C4D2D-7F59-0264-9AB8-7666D95E9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encoding example: Connectivity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A15E43-3767-7501-F4AC-D70D825E8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7364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Informal problem statement:</a:t>
                </a:r>
                <a:r>
                  <a:rPr lang="en-US" dirty="0"/>
                  <a:t> “Given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-vertex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determine whether it is connected”</a:t>
                </a:r>
              </a:p>
              <a:p>
                <a:r>
                  <a:rPr lang="en-US" b="1" dirty="0"/>
                  <a:t>Formulating the problem as a language: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denote the </a:t>
                </a:r>
                <a:r>
                  <a:rPr lang="en-US" dirty="0">
                    <a:solidFill>
                      <a:schemeClr val="accent1"/>
                    </a:solidFill>
                  </a:rPr>
                  <a:t>adjacency matrix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Language: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CONNECTED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connected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graph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A15E43-3767-7501-F4AC-D70D825E8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7364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B7114-E2C1-A774-C07F-C68BAEC0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B250D3-38D9-1B7C-B694-6993094FD02E}"/>
              </a:ext>
            </a:extLst>
          </p:cNvPr>
          <p:cNvGrpSpPr/>
          <p:nvPr/>
        </p:nvGrpSpPr>
        <p:grpSpPr>
          <a:xfrm>
            <a:off x="8882743" y="2917371"/>
            <a:ext cx="2278743" cy="2208904"/>
            <a:chOff x="8882743" y="2917371"/>
            <a:chExt cx="2278743" cy="220890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3F7C493-C2FB-EB9E-E49E-F59C80F90C05}"/>
                </a:ext>
              </a:extLst>
            </p:cNvPr>
            <p:cNvSpPr/>
            <p:nvPr/>
          </p:nvSpPr>
          <p:spPr>
            <a:xfrm>
              <a:off x="8882743" y="3171371"/>
              <a:ext cx="137886" cy="13788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A6F4FB2-4590-81EA-33C6-6818752E582E}"/>
                </a:ext>
              </a:extLst>
            </p:cNvPr>
            <p:cNvSpPr/>
            <p:nvPr/>
          </p:nvSpPr>
          <p:spPr>
            <a:xfrm>
              <a:off x="9688286" y="4448628"/>
              <a:ext cx="137886" cy="13788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EB2546E-ED06-8D35-98FF-D6278D2B58D1}"/>
                </a:ext>
              </a:extLst>
            </p:cNvPr>
            <p:cNvSpPr/>
            <p:nvPr/>
          </p:nvSpPr>
          <p:spPr>
            <a:xfrm>
              <a:off x="10580914" y="2917371"/>
              <a:ext cx="137886" cy="13788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26CDCE5-AD4C-2070-E785-9964DCCB1413}"/>
                </a:ext>
              </a:extLst>
            </p:cNvPr>
            <p:cNvSpPr/>
            <p:nvPr/>
          </p:nvSpPr>
          <p:spPr>
            <a:xfrm>
              <a:off x="11023600" y="3766457"/>
              <a:ext cx="137886" cy="13788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24AFA92-17C4-5007-CBB0-99BE1B34C6DA}"/>
                </a:ext>
              </a:extLst>
            </p:cNvPr>
            <p:cNvSpPr/>
            <p:nvPr/>
          </p:nvSpPr>
          <p:spPr>
            <a:xfrm>
              <a:off x="10820400" y="4988389"/>
              <a:ext cx="137886" cy="13788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55B2AFD-441A-56DC-B6DB-A5ED3D1E24BD}"/>
                </a:ext>
              </a:extLst>
            </p:cNvPr>
            <p:cNvCxnSpPr>
              <a:cxnSpLocks/>
              <a:stCxn id="5" idx="7"/>
              <a:endCxn id="7" idx="2"/>
            </p:cNvCxnSpPr>
            <p:nvPr/>
          </p:nvCxnSpPr>
          <p:spPr>
            <a:xfrm flipV="1">
              <a:off x="9000436" y="2986314"/>
              <a:ext cx="1580478" cy="20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1FE31A-041B-5F73-0610-8001279303B6}"/>
                </a:ext>
              </a:extLst>
            </p:cNvPr>
            <p:cNvCxnSpPr>
              <a:cxnSpLocks/>
              <a:stCxn id="7" idx="3"/>
              <a:endCxn id="6" idx="7"/>
            </p:cNvCxnSpPr>
            <p:nvPr/>
          </p:nvCxnSpPr>
          <p:spPr>
            <a:xfrm flipH="1">
              <a:off x="9805979" y="3035064"/>
              <a:ext cx="795128" cy="1433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1D380E8-C83E-5A5E-24EB-44B0555B295E}"/>
                </a:ext>
              </a:extLst>
            </p:cNvPr>
            <p:cNvCxnSpPr>
              <a:cxnSpLocks/>
              <a:stCxn id="8" idx="2"/>
              <a:endCxn id="5" idx="6"/>
            </p:cNvCxnSpPr>
            <p:nvPr/>
          </p:nvCxnSpPr>
          <p:spPr>
            <a:xfrm flipH="1" flipV="1">
              <a:off x="9020629" y="3240314"/>
              <a:ext cx="2002971" cy="595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DC5860A-F358-67A9-49D5-9FE18B861F8D}"/>
                </a:ext>
              </a:extLst>
            </p:cNvPr>
            <p:cNvCxnSpPr>
              <a:cxnSpLocks/>
              <a:stCxn id="9" idx="0"/>
              <a:endCxn id="7" idx="4"/>
            </p:cNvCxnSpPr>
            <p:nvPr/>
          </p:nvCxnSpPr>
          <p:spPr>
            <a:xfrm flipH="1" flipV="1">
              <a:off x="10649857" y="3055257"/>
              <a:ext cx="239486" cy="1933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9556D7F-9CBD-5D94-B017-6442659DA522}"/>
                </a:ext>
              </a:extLst>
            </p:cNvPr>
            <p:cNvCxnSpPr>
              <a:cxnSpLocks/>
              <a:stCxn id="9" idx="7"/>
              <a:endCxn id="8" idx="4"/>
            </p:cNvCxnSpPr>
            <p:nvPr/>
          </p:nvCxnSpPr>
          <p:spPr>
            <a:xfrm flipV="1">
              <a:off x="10938093" y="3904343"/>
              <a:ext cx="154450" cy="11042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B259C81-5F45-E31F-1AA3-3C7965267ECF}"/>
                </a:ext>
              </a:extLst>
            </p:cNvPr>
            <p:cNvCxnSpPr>
              <a:cxnSpLocks/>
              <a:stCxn id="9" idx="1"/>
              <a:endCxn id="5" idx="5"/>
            </p:cNvCxnSpPr>
            <p:nvPr/>
          </p:nvCxnSpPr>
          <p:spPr>
            <a:xfrm flipH="1" flipV="1">
              <a:off x="9000436" y="3289064"/>
              <a:ext cx="1840157" cy="17195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758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28B4F-F830-899C-6F0F-4F643E89E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possible encodings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E725-A096-FD42-BFD1-3DCA30C91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OBJECTION:</a:t>
            </a:r>
            <a:r>
              <a:rPr lang="en-US" dirty="0"/>
              <a:t> “Why are we using adjacency </a:t>
            </a:r>
            <a:r>
              <a:rPr lang="en-US" dirty="0">
                <a:solidFill>
                  <a:schemeClr val="accent1"/>
                </a:solidFill>
              </a:rPr>
              <a:t>matrices</a:t>
            </a:r>
            <a:r>
              <a:rPr lang="en-US" dirty="0"/>
              <a:t> instead of adjacency </a:t>
            </a:r>
            <a:r>
              <a:rPr lang="en-US" dirty="0">
                <a:solidFill>
                  <a:schemeClr val="accent1"/>
                </a:solidFill>
              </a:rPr>
              <a:t>lists</a:t>
            </a:r>
            <a:r>
              <a:rPr lang="en-US" dirty="0"/>
              <a:t>?”</a:t>
            </a:r>
          </a:p>
          <a:p>
            <a:r>
              <a:rPr lang="en-US" b="1" dirty="0"/>
              <a:t>RESPONSE:</a:t>
            </a:r>
            <a:r>
              <a:rPr lang="en-US" dirty="0"/>
              <a:t> It doesn’t matter much which encoding we use, because it is not hard to </a:t>
            </a:r>
            <a:r>
              <a:rPr lang="en-US" dirty="0">
                <a:solidFill>
                  <a:schemeClr val="accent1"/>
                </a:solidFill>
              </a:rPr>
              <a:t>convert between </a:t>
            </a:r>
            <a:r>
              <a:rPr lang="en-US" dirty="0"/>
              <a:t>the two encodings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B66C1-9098-5773-F6C1-50214D64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81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BE1B1-7BE9-F1E2-18DF-FFB496FA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216"/>
            <a:ext cx="10515600" cy="1325563"/>
          </a:xfrm>
        </p:spPr>
        <p:txBody>
          <a:bodyPr/>
          <a:lstStyle/>
          <a:p>
            <a:r>
              <a:rPr lang="en-US" dirty="0"/>
              <a:t>Encoding other things as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C3B489-1A0D-C8FF-291A-B7E71F404E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2513" y="1910353"/>
                <a:ext cx="11321143" cy="458049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General convention: If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any mathematical object that can be written down </a:t>
                </a:r>
                <a:r>
                  <a:rPr lang="en-US" dirty="0"/>
                  <a:t>(a number, a graph, a polynomial, …), then we use the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to denote some “reasonable” encoding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as a binary string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It typically doesn’t matter which specific encoding we use, provided we choose something </a:t>
                </a:r>
                <a:r>
                  <a:rPr lang="en-US" dirty="0">
                    <a:solidFill>
                      <a:schemeClr val="accent1"/>
                    </a:solidFill>
                  </a:rPr>
                  <a:t>reasonable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you are unsure 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should be defined in a particular case, </a:t>
                </a:r>
                <a:r>
                  <a:rPr lang="en-US" dirty="0">
                    <a:solidFill>
                      <a:schemeClr val="accent1"/>
                    </a:solidFill>
                  </a:rPr>
                  <a:t>ask</a:t>
                </a:r>
                <a:r>
                  <a:rPr lang="en-US" dirty="0"/>
                  <a:t>!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C3B489-1A0D-C8FF-291A-B7E71F404E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513" y="1910353"/>
                <a:ext cx="11321143" cy="4580491"/>
              </a:xfrm>
              <a:blipFill>
                <a:blip r:embed="rId2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D8018-D3B6-09C1-B595-A2DB09F2E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6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CD121-764D-4E02-2AFD-940A18881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382"/>
            <a:ext cx="10515600" cy="1325563"/>
          </a:xfrm>
        </p:spPr>
        <p:txBody>
          <a:bodyPr/>
          <a:lstStyle/>
          <a:p>
            <a:r>
              <a:rPr lang="en-US" dirty="0"/>
              <a:t>Invalid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8F418F-2F26-C057-6658-2B30E36A23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3946"/>
                <a:ext cx="11168744" cy="507689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Informal problem statement:</a:t>
                </a:r>
                <a:r>
                  <a:rPr lang="en-US" dirty="0"/>
                  <a:t> “Given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determine whether it is connected”</a:t>
                </a:r>
              </a:p>
              <a:p>
                <a:r>
                  <a:rPr lang="en-US" b="1" dirty="0"/>
                  <a:t>The same problem, formulated as a language: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CONNECTED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connected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graph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Suppose we want to </a:t>
                </a:r>
                <a:r>
                  <a:rPr lang="en-US" dirty="0">
                    <a:solidFill>
                      <a:schemeClr val="accent1"/>
                    </a:solidFill>
                  </a:rPr>
                  <a:t>decide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CONNECTED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we are 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connected graph, we should accept</a:t>
                </a:r>
              </a:p>
              <a:p>
                <a:r>
                  <a:rPr lang="en-US" dirty="0"/>
                  <a:t>If we are 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disconnected graph, we should reject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8F418F-2F26-C057-6658-2B30E36A23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3946"/>
                <a:ext cx="11168744" cy="5076898"/>
              </a:xfrm>
              <a:blipFill>
                <a:blip r:embed="rId2"/>
                <a:stretch>
                  <a:fillRect l="-983" b="-2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1C053-B72C-57C2-3E30-08AF8EF6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615A53-A3EB-EE88-DB00-F6708AB510EC}"/>
              </a:ext>
            </a:extLst>
          </p:cNvPr>
          <p:cNvGrpSpPr/>
          <p:nvPr/>
        </p:nvGrpSpPr>
        <p:grpSpPr>
          <a:xfrm>
            <a:off x="253879" y="4055718"/>
            <a:ext cx="7267433" cy="2657374"/>
            <a:chOff x="4602804" y="3977893"/>
            <a:chExt cx="7267433" cy="26573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813DBF-6582-94F3-0FAF-54110F768FD9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8D85F36F-1AC0-E73A-C7D3-9F9E749E1D74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What if we are given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that is not the encoding of any</a:t>
                  </a:r>
                  <a:br>
                    <a:rPr lang="en-US" sz="1800" b="1" dirty="0">
                      <a:solidFill>
                        <a:schemeClr val="tx1"/>
                      </a:solidFill>
                    </a:rPr>
                  </a:br>
                  <a:r>
                    <a:rPr lang="en-US" sz="1800" b="1" dirty="0">
                      <a:solidFill>
                        <a:schemeClr val="tx1"/>
                      </a:solidFill>
                    </a:rPr>
                    <a:t>graph?</a:t>
                  </a:r>
                </a:p>
              </p:txBody>
            </p:sp>
          </mc:Choice>
          <mc:Fallback xmlns="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8D85F36F-1AC0-E73A-C7D3-9F9E749E1D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3"/>
                  <a:stretch>
                    <a:fillRect t="-5714" b="-15238"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87C1EF-7F28-D14E-5F7F-0AFBD79361DE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p:sp>
        <p:nvSpPr>
          <p:cNvPr id="9" name="Hexagon 8">
            <a:extLst>
              <a:ext uri="{FF2B5EF4-FFF2-40B4-BE49-F238E27FC236}">
                <a16:creationId xmlns:a16="http://schemas.microsoft.com/office/drawing/2014/main" id="{C78CA430-214D-BD23-9FE3-32DC0715DD8C}"/>
              </a:ext>
            </a:extLst>
          </p:cNvPr>
          <p:cNvSpPr/>
          <p:nvPr/>
        </p:nvSpPr>
        <p:spPr>
          <a:xfrm>
            <a:off x="340072" y="5609063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C:</a:t>
            </a:r>
            <a:r>
              <a:rPr lang="en-US" sz="1600" dirty="0">
                <a:solidFill>
                  <a:schemeClr val="tx1"/>
                </a:solidFill>
              </a:rPr>
              <a:t> We can accept or reject, but we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must not loop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054E6B4-DD37-D609-4C6C-380482C74120}"/>
              </a:ext>
            </a:extLst>
          </p:cNvPr>
          <p:cNvSpPr/>
          <p:nvPr/>
        </p:nvSpPr>
        <p:spPr>
          <a:xfrm>
            <a:off x="340072" y="4885637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A:</a:t>
            </a:r>
            <a:r>
              <a:rPr lang="en-US" sz="1600" dirty="0">
                <a:solidFill>
                  <a:schemeClr val="tx1"/>
                </a:solidFill>
              </a:rPr>
              <a:t> This situation cannot occur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E7AC6B86-3DC2-DFE5-64A6-823FC23F9AA8}"/>
              </a:ext>
            </a:extLst>
          </p:cNvPr>
          <p:cNvSpPr/>
          <p:nvPr/>
        </p:nvSpPr>
        <p:spPr>
          <a:xfrm>
            <a:off x="3895778" y="4885637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B:</a:t>
            </a:r>
            <a:r>
              <a:rPr lang="en-US" sz="1600" dirty="0">
                <a:solidFill>
                  <a:schemeClr val="tx1"/>
                </a:solidFill>
              </a:rPr>
              <a:t> It doesn’t matter what we do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6BC22E35-C56B-0DE5-62F1-E538B120960A}"/>
              </a:ext>
            </a:extLst>
          </p:cNvPr>
          <p:cNvSpPr/>
          <p:nvPr/>
        </p:nvSpPr>
        <p:spPr>
          <a:xfrm>
            <a:off x="3895778" y="5609063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We must reject</a:t>
            </a:r>
          </a:p>
        </p:txBody>
      </p:sp>
    </p:spTree>
    <p:extLst>
      <p:ext uri="{BB962C8B-B14F-4D97-AF65-F5344CB8AC3E}">
        <p14:creationId xmlns:p14="http://schemas.microsoft.com/office/powerpoint/2010/main" val="71822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EA034AA-95D2-C1EF-84EE-0F454B6FF7BA}"/>
              </a:ext>
            </a:extLst>
          </p:cNvPr>
          <p:cNvSpPr/>
          <p:nvPr/>
        </p:nvSpPr>
        <p:spPr>
          <a:xfrm>
            <a:off x="5293702" y="4367579"/>
            <a:ext cx="3612173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75ED-B551-653F-9EC0-7F3DDBAA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4137"/>
            <a:ext cx="11663362" cy="1325563"/>
          </a:xfrm>
        </p:spPr>
        <p:txBody>
          <a:bodyPr/>
          <a:lstStyle/>
          <a:p>
            <a:r>
              <a:rPr lang="en-US" dirty="0"/>
              <a:t>Defining Turing machines rigorously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A8273-6F3B-A1DD-0CC2-6104BB1564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8942" y="1557115"/>
                <a:ext cx="11663362" cy="521674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Definition</a:t>
                </a:r>
                <a:r>
                  <a:rPr lang="en-US" dirty="0"/>
                  <a:t>: A </a:t>
                </a:r>
                <a:r>
                  <a:rPr lang="en-US" dirty="0">
                    <a:solidFill>
                      <a:schemeClr val="accent1"/>
                    </a:solidFill>
                  </a:rPr>
                  <a:t>Turing machine</a:t>
                </a:r>
                <a:r>
                  <a:rPr lang="en-US" dirty="0"/>
                  <a:t> is a 7-tuple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⊔,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 such that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a finite set (the set of “states”)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is a finite set of symbols (the “tape alphabet”)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⊔</m:t>
                    </m:r>
                  </m:oMath>
                </a14:m>
                <a:r>
                  <a:rPr lang="en-US" dirty="0"/>
                  <a:t> is a symbol (the “blank symbol”)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1, 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⊔ ∉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(the “transition function”)</a:t>
                </a:r>
              </a:p>
              <a:p>
                <a:pPr lvl="1"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A8273-6F3B-A1DD-0CC2-6104BB1564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942" y="1557115"/>
                <a:ext cx="11663362" cy="5216748"/>
              </a:xfrm>
              <a:blipFill>
                <a:blip r:embed="rId2"/>
                <a:stretch>
                  <a:fillRect l="-941" b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365BD-8764-8A24-7346-4FA865E50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9C4194-C14D-55DA-6C48-031297783DEB}"/>
              </a:ext>
            </a:extLst>
          </p:cNvPr>
          <p:cNvSpPr/>
          <p:nvPr/>
        </p:nvSpPr>
        <p:spPr>
          <a:xfrm>
            <a:off x="8114628" y="2543534"/>
            <a:ext cx="3808430" cy="14804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⚠️Warning: The definition in the textbook is slightly different. Sorry! (The two models are equivalent.)</a:t>
            </a:r>
          </a:p>
        </p:txBody>
      </p:sp>
    </p:spTree>
    <p:extLst>
      <p:ext uri="{BB962C8B-B14F-4D97-AF65-F5344CB8AC3E}">
        <p14:creationId xmlns:p14="http://schemas.microsoft.com/office/powerpoint/2010/main" val="9704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689-F3DA-09CC-DCF1-D1AD2CD2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6181"/>
            <a:ext cx="1160145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Configurations</a:t>
            </a:r>
            <a:r>
              <a:rPr lang="en-US" dirty="0"/>
              <a:t> of a Turing machine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48E99-36FA-927D-A839-52824E03B7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1178" y="1328487"/>
                <a:ext cx="11521397" cy="5281169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,⊔,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 be a Turing machine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configuration</a:t>
                </a:r>
                <a:r>
                  <a:rPr lang="en-US" dirty="0"/>
                  <a:t> is a triple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Interpretation:</a:t>
                </a:r>
              </a:p>
              <a:p>
                <a:pPr lvl="1"/>
                <a:r>
                  <a:rPr lang="en-US" dirty="0"/>
                  <a:t>The tape currently contains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⊔⊔⊔⊔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⊔⊔⊔⊔…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machine is currently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the head is pointing at the first symbol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48E99-36FA-927D-A839-52824E03B7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1178" y="1328487"/>
                <a:ext cx="11521397" cy="5281169"/>
              </a:xfrm>
              <a:blipFill>
                <a:blip r:embed="rId2"/>
                <a:stretch>
                  <a:fillRect l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65006-DFAA-1300-5AC2-C636A307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36549A-1615-F292-6740-FBBC17CF5CA2}"/>
              </a:ext>
            </a:extLst>
          </p:cNvPr>
          <p:cNvGrpSpPr/>
          <p:nvPr/>
        </p:nvGrpSpPr>
        <p:grpSpPr>
          <a:xfrm>
            <a:off x="-215714" y="5001665"/>
            <a:ext cx="12450533" cy="1670154"/>
            <a:chOff x="-215714" y="5001665"/>
            <a:chExt cx="12450533" cy="167015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8321857-909E-672B-4449-BB1C395531E3}"/>
                </a:ext>
              </a:extLst>
            </p:cNvPr>
            <p:cNvGrpSpPr/>
            <p:nvPr/>
          </p:nvGrpSpPr>
          <p:grpSpPr>
            <a:xfrm>
              <a:off x="0" y="5001665"/>
              <a:ext cx="12234819" cy="1670154"/>
              <a:chOff x="-110178" y="5001665"/>
              <a:chExt cx="12234819" cy="167015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F408E35-9645-C01A-1617-ED0113DCBA04}"/>
                  </a:ext>
                </a:extLst>
              </p:cNvPr>
              <p:cNvCxnSpPr/>
              <p:nvPr/>
            </p:nvCxnSpPr>
            <p:spPr>
              <a:xfrm>
                <a:off x="381000" y="5001665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A864BA0-EBCE-C5C3-8022-0C3BB97EAE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178" y="5022930"/>
                <a:ext cx="360339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EBF31AB-093E-98C2-B44D-3184EDDD2B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178" y="6019382"/>
                <a:ext cx="360339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BD3F7BA-471C-327D-B161-3CCA9763DE56}"/>
                  </a:ext>
                </a:extLst>
              </p:cNvPr>
              <p:cNvCxnSpPr/>
              <p:nvPr/>
            </p:nvCxnSpPr>
            <p:spPr>
              <a:xfrm>
                <a:off x="1341475" y="5022930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8FF5E81-E91D-7818-1FC0-53AA497B0C4F}"/>
                  </a:ext>
                </a:extLst>
              </p:cNvPr>
              <p:cNvCxnSpPr/>
              <p:nvPr/>
            </p:nvCxnSpPr>
            <p:spPr>
              <a:xfrm>
                <a:off x="2319670" y="5022930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02C975F-E3FC-096A-9262-91FFEB2B9F50}"/>
                  </a:ext>
                </a:extLst>
              </p:cNvPr>
              <p:cNvCxnSpPr/>
              <p:nvPr/>
            </p:nvCxnSpPr>
            <p:spPr>
              <a:xfrm>
                <a:off x="3276600" y="5022930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738D7E3-A133-DA8C-71C1-8DFF1739ED81}"/>
                  </a:ext>
                </a:extLst>
              </p:cNvPr>
              <p:cNvGrpSpPr/>
              <p:nvPr/>
            </p:nvGrpSpPr>
            <p:grpSpPr>
              <a:xfrm>
                <a:off x="645046" y="5214378"/>
                <a:ext cx="2481814" cy="592290"/>
                <a:chOff x="6491181" y="893197"/>
                <a:chExt cx="2481814" cy="59229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A0">
                      <a:extLst>
                        <a:ext uri="{FF2B5EF4-FFF2-40B4-BE49-F238E27FC236}">
                          <a16:creationId xmlns:a16="http://schemas.microsoft.com/office/drawing/2014/main" id="{A0BC9D21-524C-0178-2D61-19C6A5CAD1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32162" y="893197"/>
                      <a:ext cx="53162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35" name="A0">
                      <a:extLst>
                        <a:ext uri="{FF2B5EF4-FFF2-40B4-BE49-F238E27FC236}">
                          <a16:creationId xmlns:a16="http://schemas.microsoft.com/office/drawing/2014/main" id="{A0BC9D21-524C-0178-2D61-19C6A5CAD1C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32162" y="893197"/>
                      <a:ext cx="531627" cy="58477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B1">
                      <a:extLst>
                        <a:ext uri="{FF2B5EF4-FFF2-40B4-BE49-F238E27FC236}">
                          <a16:creationId xmlns:a16="http://schemas.microsoft.com/office/drawing/2014/main" id="{6FB36B58-E6EC-949F-B1CE-66DD6B7AB68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41368" y="893197"/>
                      <a:ext cx="53162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36" name="B1">
                      <a:extLst>
                        <a:ext uri="{FF2B5EF4-FFF2-40B4-BE49-F238E27FC236}">
                          <a16:creationId xmlns:a16="http://schemas.microsoft.com/office/drawing/2014/main" id="{6FB36B58-E6EC-949F-B1CE-66DD6B7AB68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41368" y="893197"/>
                      <a:ext cx="531627" cy="58477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A0">
                      <a:extLst>
                        <a:ext uri="{FF2B5EF4-FFF2-40B4-BE49-F238E27FC236}">
                          <a16:creationId xmlns:a16="http://schemas.microsoft.com/office/drawing/2014/main" id="{9188C5BB-0FB7-B6C6-3A02-3E5830ADEA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91181" y="900712"/>
                      <a:ext cx="53162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⊔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37" name="A0">
                      <a:extLst>
                        <a:ext uri="{FF2B5EF4-FFF2-40B4-BE49-F238E27FC236}">
                          <a16:creationId xmlns:a16="http://schemas.microsoft.com/office/drawing/2014/main" id="{9188C5BB-0FB7-B6C6-3A02-3E5830ADEA6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91181" y="900712"/>
                      <a:ext cx="531627" cy="58477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B1">
                    <a:extLst>
                      <a:ext uri="{FF2B5EF4-FFF2-40B4-BE49-F238E27FC236}">
                        <a16:creationId xmlns:a16="http://schemas.microsoft.com/office/drawing/2014/main" id="{229A966C-AD4F-E074-1F32-B604F689C728}"/>
                      </a:ext>
                    </a:extLst>
                  </p:cNvPr>
                  <p:cNvSpPr txBox="1"/>
                  <p:nvPr/>
                </p:nvSpPr>
                <p:spPr>
                  <a:xfrm>
                    <a:off x="3560864" y="5223662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8" name="B1">
                    <a:extLst>
                      <a:ext uri="{FF2B5EF4-FFF2-40B4-BE49-F238E27FC236}">
                        <a16:creationId xmlns:a16="http://schemas.microsoft.com/office/drawing/2014/main" id="{229A966C-AD4F-E074-1F32-B604F689C7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0864" y="5223662"/>
                    <a:ext cx="531627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8732895-8E3F-B548-311E-700332636E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3789" y="5040339"/>
                <a:ext cx="331896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8A9A2C6-817C-BCF8-4D68-2A5EE85987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3789" y="6032934"/>
                <a:ext cx="331896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C7E1AD9-1480-CDB3-B0EF-D3489808D13A}"/>
                  </a:ext>
                </a:extLst>
              </p:cNvPr>
              <p:cNvCxnSpPr/>
              <p:nvPr/>
            </p:nvCxnSpPr>
            <p:spPr>
              <a:xfrm>
                <a:off x="4278719" y="5026587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B1">
                    <a:extLst>
                      <a:ext uri="{FF2B5EF4-FFF2-40B4-BE49-F238E27FC236}">
                        <a16:creationId xmlns:a16="http://schemas.microsoft.com/office/drawing/2014/main" id="{2F6F5CBB-B002-DF50-0998-53A747106150}"/>
                      </a:ext>
                    </a:extLst>
                  </p:cNvPr>
                  <p:cNvSpPr txBox="1"/>
                  <p:nvPr/>
                </p:nvSpPr>
                <p:spPr>
                  <a:xfrm>
                    <a:off x="4540990" y="5231784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2" name="B1">
                    <a:extLst>
                      <a:ext uri="{FF2B5EF4-FFF2-40B4-BE49-F238E27FC236}">
                        <a16:creationId xmlns:a16="http://schemas.microsoft.com/office/drawing/2014/main" id="{2F6F5CBB-B002-DF50-0998-53A7471061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0990" y="5231784"/>
                    <a:ext cx="531627" cy="58477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70EABD6-731A-603E-D4C5-C985A6B02547}"/>
                  </a:ext>
                </a:extLst>
              </p:cNvPr>
              <p:cNvCxnSpPr/>
              <p:nvPr/>
            </p:nvCxnSpPr>
            <p:spPr>
              <a:xfrm>
                <a:off x="5246282" y="5019074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76504A8-A8A1-A8A7-1309-207AE8B1F9E8}"/>
                  </a:ext>
                </a:extLst>
              </p:cNvPr>
              <p:cNvCxnSpPr/>
              <p:nvPr/>
            </p:nvCxnSpPr>
            <p:spPr>
              <a:xfrm>
                <a:off x="6217389" y="504033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FD4C601-AA32-4F50-ECB6-D37858620F65}"/>
                  </a:ext>
                </a:extLst>
              </p:cNvPr>
              <p:cNvCxnSpPr/>
              <p:nvPr/>
            </p:nvCxnSpPr>
            <p:spPr>
              <a:xfrm>
                <a:off x="7227483" y="504033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560FD3E-249B-7490-BB15-41D8925B983C}"/>
                  </a:ext>
                </a:extLst>
              </p:cNvPr>
              <p:cNvCxnSpPr/>
              <p:nvPr/>
            </p:nvCxnSpPr>
            <p:spPr>
              <a:xfrm>
                <a:off x="8226942" y="504033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44FBAD8-F579-223F-3100-D1F7D76C800F}"/>
                  </a:ext>
                </a:extLst>
              </p:cNvPr>
              <p:cNvCxnSpPr/>
              <p:nvPr/>
            </p:nvCxnSpPr>
            <p:spPr>
              <a:xfrm>
                <a:off x="9194505" y="504033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E7D551F-0CC2-76F9-4E73-5ABF9FD25CD2}"/>
                  </a:ext>
                </a:extLst>
              </p:cNvPr>
              <p:cNvCxnSpPr/>
              <p:nvPr/>
            </p:nvCxnSpPr>
            <p:spPr>
              <a:xfrm>
                <a:off x="10193966" y="504033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B1">
                    <a:extLst>
                      <a:ext uri="{FF2B5EF4-FFF2-40B4-BE49-F238E27FC236}">
                        <a16:creationId xmlns:a16="http://schemas.microsoft.com/office/drawing/2014/main" id="{AAC4E1D1-E894-E07F-FDF8-BFBB204D8CF1}"/>
                      </a:ext>
                    </a:extLst>
                  </p:cNvPr>
                  <p:cNvSpPr txBox="1"/>
                  <p:nvPr/>
                </p:nvSpPr>
                <p:spPr>
                  <a:xfrm>
                    <a:off x="5508552" y="5243011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9" name="B1">
                    <a:extLst>
                      <a:ext uri="{FF2B5EF4-FFF2-40B4-BE49-F238E27FC236}">
                        <a16:creationId xmlns:a16="http://schemas.microsoft.com/office/drawing/2014/main" id="{AAC4E1D1-E894-E07F-FDF8-BFBB204D8C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08552" y="5243011"/>
                    <a:ext cx="531627" cy="58477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B1">
                    <a:extLst>
                      <a:ext uri="{FF2B5EF4-FFF2-40B4-BE49-F238E27FC236}">
                        <a16:creationId xmlns:a16="http://schemas.microsoft.com/office/drawing/2014/main" id="{12CB6EE2-4F5F-2EDA-288B-E5F03DF6DE46}"/>
                      </a:ext>
                    </a:extLst>
                  </p:cNvPr>
                  <p:cNvSpPr txBox="1"/>
                  <p:nvPr/>
                </p:nvSpPr>
                <p:spPr>
                  <a:xfrm>
                    <a:off x="6499155" y="5231783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0" name="B1">
                    <a:extLst>
                      <a:ext uri="{FF2B5EF4-FFF2-40B4-BE49-F238E27FC236}">
                        <a16:creationId xmlns:a16="http://schemas.microsoft.com/office/drawing/2014/main" id="{12CB6EE2-4F5F-2EDA-288B-E5F03DF6DE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9155" y="5231783"/>
                    <a:ext cx="531627" cy="58477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B1">
                    <a:extLst>
                      <a:ext uri="{FF2B5EF4-FFF2-40B4-BE49-F238E27FC236}">
                        <a16:creationId xmlns:a16="http://schemas.microsoft.com/office/drawing/2014/main" id="{19616BAA-EF70-A70E-81E7-3354C458BAE9}"/>
                      </a:ext>
                    </a:extLst>
                  </p:cNvPr>
                  <p:cNvSpPr txBox="1"/>
                  <p:nvPr/>
                </p:nvSpPr>
                <p:spPr>
                  <a:xfrm>
                    <a:off x="7503926" y="5231783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1" name="B1">
                    <a:extLst>
                      <a:ext uri="{FF2B5EF4-FFF2-40B4-BE49-F238E27FC236}">
                        <a16:creationId xmlns:a16="http://schemas.microsoft.com/office/drawing/2014/main" id="{19616BAA-EF70-A70E-81E7-3354C458BA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3926" y="5231783"/>
                    <a:ext cx="531627" cy="58477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B1">
                    <a:extLst>
                      <a:ext uri="{FF2B5EF4-FFF2-40B4-BE49-F238E27FC236}">
                        <a16:creationId xmlns:a16="http://schemas.microsoft.com/office/drawing/2014/main" id="{725A6189-5CB3-7BEA-9828-490F7FE6ACBD}"/>
                      </a:ext>
                    </a:extLst>
                  </p:cNvPr>
                  <p:cNvSpPr txBox="1"/>
                  <p:nvPr/>
                </p:nvSpPr>
                <p:spPr>
                  <a:xfrm>
                    <a:off x="8503384" y="5231782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2" name="B1">
                    <a:extLst>
                      <a:ext uri="{FF2B5EF4-FFF2-40B4-BE49-F238E27FC236}">
                        <a16:creationId xmlns:a16="http://schemas.microsoft.com/office/drawing/2014/main" id="{725A6189-5CB3-7BEA-9828-490F7FE6AC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03384" y="5231782"/>
                    <a:ext cx="531627" cy="58477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4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B1">
                    <a:extLst>
                      <a:ext uri="{FF2B5EF4-FFF2-40B4-BE49-F238E27FC236}">
                        <a16:creationId xmlns:a16="http://schemas.microsoft.com/office/drawing/2014/main" id="{E7322179-E371-C42B-4310-83968C65B348}"/>
                      </a:ext>
                    </a:extLst>
                  </p:cNvPr>
                  <p:cNvSpPr txBox="1"/>
                  <p:nvPr/>
                </p:nvSpPr>
                <p:spPr>
                  <a:xfrm>
                    <a:off x="9485116" y="5231781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3" name="B1">
                    <a:extLst>
                      <a:ext uri="{FF2B5EF4-FFF2-40B4-BE49-F238E27FC236}">
                        <a16:creationId xmlns:a16="http://schemas.microsoft.com/office/drawing/2014/main" id="{E7322179-E371-C42B-4310-83968C65B3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85116" y="5231781"/>
                    <a:ext cx="531627" cy="58477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B1">
                    <a:extLst>
                      <a:ext uri="{FF2B5EF4-FFF2-40B4-BE49-F238E27FC236}">
                        <a16:creationId xmlns:a16="http://schemas.microsoft.com/office/drawing/2014/main" id="{0CD5EF35-5291-7D76-46E2-FBB9D2D30DF2}"/>
                      </a:ext>
                    </a:extLst>
                  </p:cNvPr>
                  <p:cNvSpPr txBox="1"/>
                  <p:nvPr/>
                </p:nvSpPr>
                <p:spPr>
                  <a:xfrm>
                    <a:off x="10516487" y="5217836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4" name="B1">
                    <a:extLst>
                      <a:ext uri="{FF2B5EF4-FFF2-40B4-BE49-F238E27FC236}">
                        <a16:creationId xmlns:a16="http://schemas.microsoft.com/office/drawing/2014/main" id="{0CD5EF35-5291-7D76-46E2-FBB9D2D30D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16487" y="5217836"/>
                    <a:ext cx="531627" cy="58477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5D3F253E-3BAF-2603-0786-0A7A712C258B}"/>
                  </a:ext>
                </a:extLst>
              </p:cNvPr>
              <p:cNvSpPr/>
              <p:nvPr/>
            </p:nvSpPr>
            <p:spPr>
              <a:xfrm>
                <a:off x="5273884" y="5942789"/>
                <a:ext cx="832882" cy="729030"/>
              </a:xfrm>
              <a:prstGeom prst="triangl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A0">
                    <a:extLst>
                      <a:ext uri="{FF2B5EF4-FFF2-40B4-BE49-F238E27FC236}">
                        <a16:creationId xmlns:a16="http://schemas.microsoft.com/office/drawing/2014/main" id="{B82DDF3B-503F-CE7A-CEA9-57FE601DC2AF}"/>
                      </a:ext>
                    </a:extLst>
                  </p:cNvPr>
                  <p:cNvSpPr txBox="1"/>
                  <p:nvPr/>
                </p:nvSpPr>
                <p:spPr>
                  <a:xfrm>
                    <a:off x="5441191" y="6156795"/>
                    <a:ext cx="53162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" name="A0">
                    <a:extLst>
                      <a:ext uri="{FF2B5EF4-FFF2-40B4-BE49-F238E27FC236}">
                        <a16:creationId xmlns:a16="http://schemas.microsoft.com/office/drawing/2014/main" id="{B82DDF3B-503F-CE7A-CEA9-57FE601DC2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1191" y="6156795"/>
                    <a:ext cx="531627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F5FD978-C7BA-0869-7DFF-D4B08A5F95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35553" y="5040339"/>
                <a:ext cx="404626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67D23B5-535E-BD21-A48C-9556DA892C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35553" y="6036791"/>
                <a:ext cx="404626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C838781-9819-1D98-48AB-08D42A03007B}"/>
                  </a:ext>
                </a:extLst>
              </p:cNvPr>
              <p:cNvCxnSpPr/>
              <p:nvPr/>
            </p:nvCxnSpPr>
            <p:spPr>
              <a:xfrm>
                <a:off x="11270494" y="504033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B1">
                    <a:extLst>
                      <a:ext uri="{FF2B5EF4-FFF2-40B4-BE49-F238E27FC236}">
                        <a16:creationId xmlns:a16="http://schemas.microsoft.com/office/drawing/2014/main" id="{EE65A7D6-F3F6-E4AE-703B-C4F74D465E6A}"/>
                      </a:ext>
                    </a:extLst>
                  </p:cNvPr>
                  <p:cNvSpPr txBox="1"/>
                  <p:nvPr/>
                </p:nvSpPr>
                <p:spPr>
                  <a:xfrm>
                    <a:off x="11593014" y="5214378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7" name="B1">
                    <a:extLst>
                      <a:ext uri="{FF2B5EF4-FFF2-40B4-BE49-F238E27FC236}">
                        <a16:creationId xmlns:a16="http://schemas.microsoft.com/office/drawing/2014/main" id="{EE65A7D6-F3F6-E4AE-703B-C4F74D465E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93014" y="5214378"/>
                    <a:ext cx="531627" cy="58477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A0">
                  <a:extLst>
                    <a:ext uri="{FF2B5EF4-FFF2-40B4-BE49-F238E27FC236}">
                      <a16:creationId xmlns:a16="http://schemas.microsoft.com/office/drawing/2014/main" id="{59B8079E-9897-71D9-7416-52454AC86D96}"/>
                    </a:ext>
                  </a:extLst>
                </p:cNvPr>
                <p:cNvSpPr txBox="1"/>
                <p:nvPr/>
              </p:nvSpPr>
              <p:spPr>
                <a:xfrm>
                  <a:off x="-215714" y="5211801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5" name="A0">
                  <a:extLst>
                    <a:ext uri="{FF2B5EF4-FFF2-40B4-BE49-F238E27FC236}">
                      <a16:creationId xmlns:a16="http://schemas.microsoft.com/office/drawing/2014/main" id="{59B8079E-9897-71D9-7416-52454AC86D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5714" y="5211801"/>
                  <a:ext cx="531627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8641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7C6E1-8D04-3A77-8E2F-A6B3D20B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initial configuration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843BEA-B127-C8B0-6116-0F39EC516E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an input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initial configuration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843BEA-B127-C8B0-6116-0F39EC516E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DF3F1-BE5B-954D-4A30-1A78929D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5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A121-974A-FC82-E290-76D1C4A2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93"/>
            <a:ext cx="10515600" cy="1325563"/>
          </a:xfrm>
        </p:spPr>
        <p:txBody>
          <a:bodyPr/>
          <a:lstStyle/>
          <a:p>
            <a:r>
              <a:rPr lang="en-US" dirty="0"/>
              <a:t>The “next” configuration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7EFDE-8731-D337-69C8-289993D0EB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00976"/>
                <a:ext cx="10515600" cy="539718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any configuration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𝑢𝑞𝑣</m:t>
                    </m:r>
                  </m:oMath>
                </a14:m>
                <a:r>
                  <a:rPr lang="en-US" dirty="0"/>
                  <a:t>, we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𝑢𝑞𝑣</m:t>
                        </m:r>
                      </m:e>
                    </m:d>
                  </m:oMath>
                </a14:m>
                <a:r>
                  <a:rPr lang="en-US" dirty="0"/>
                  <a:t> as follows:</a:t>
                </a:r>
              </a:p>
              <a:p>
                <a:pPr lvl="1"/>
                <a:r>
                  <a:rPr lang="en-US" dirty="0"/>
                  <a:t>Break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𝑢𝑞𝑣</m:t>
                    </m:r>
                  </m:oMath>
                </a14:m>
                <a:r>
                  <a:rPr lang="en-US" dirty="0"/>
                  <a:t> into individual symbols: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𝑢𝑞𝑣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𝑢𝑞𝑣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𝑏𝑞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Edge case: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𝑢𝑞𝑣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⊔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𝑢𝑞𝑣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Edge case: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𝑢𝑞𝑣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𝑢𝑞𝑣</m:t>
                        </m:r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not clear from context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7EFDE-8731-D337-69C8-289993D0EB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00976"/>
                <a:ext cx="10515600" cy="539718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009BB-C9AD-3373-88EA-DB58D8A5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9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8F6CB-7EE0-5BBA-1005-42F73B8C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Halting configurations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FF23E0-4C8A-15D5-3186-A56360A4ED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</a:t>
                </a:r>
                <a:r>
                  <a:rPr lang="en-US" dirty="0">
                    <a:solidFill>
                      <a:schemeClr val="accent1"/>
                    </a:solidFill>
                  </a:rPr>
                  <a:t>accepting configuration </a:t>
                </a:r>
                <a:r>
                  <a:rPr lang="en-US" dirty="0"/>
                  <a:t>is a configuration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rejecting configuration </a:t>
                </a:r>
                <a:r>
                  <a:rPr lang="en-US" dirty="0"/>
                  <a:t>is a configuration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halting configuration</a:t>
                </a:r>
                <a:r>
                  <a:rPr lang="en-US" dirty="0"/>
                  <a:t> is an accepting or rejecting configuration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FF23E0-4C8A-15D5-3186-A56360A4ED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CF72B-5714-E0AD-AE0F-C6FE8596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40C8C-7016-1D66-6221-C697952F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389"/>
            <a:ext cx="10515600" cy="1325563"/>
          </a:xfrm>
        </p:spPr>
        <p:txBody>
          <a:bodyPr/>
          <a:lstStyle/>
          <a:p>
            <a:r>
              <a:rPr lang="en-US" dirty="0"/>
              <a:t>Computation history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E6AFCF-EDE4-BB72-C822-F3F7FADF93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7029" y="1595336"/>
                <a:ext cx="11436724" cy="489550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an input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the initial configuration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Inductively,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computation history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the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is the first </a:t>
                </a:r>
                <a:r>
                  <a:rPr lang="en-US" dirty="0">
                    <a:solidFill>
                      <a:schemeClr val="accent1"/>
                    </a:solidFill>
                  </a:rPr>
                  <a:t>halting</a:t>
                </a:r>
                <a:r>
                  <a:rPr lang="en-US" dirty="0"/>
                  <a:t> configuration in the sequence</a:t>
                </a:r>
              </a:p>
              <a:p>
                <a:r>
                  <a:rPr lang="en-US" dirty="0"/>
                  <a:t>If there is no such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, then the computation history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(infinite)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E6AFCF-EDE4-BB72-C822-F3F7FADF9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029" y="1595336"/>
                <a:ext cx="11436724" cy="4895507"/>
              </a:xfrm>
              <a:blipFill>
                <a:blip r:embed="rId2"/>
                <a:stretch>
                  <a:fillRect l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261D0-5162-502F-36F2-6A11712C1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07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175571</TotalTime>
  <Words>2095</Words>
  <Application>Microsoft Office PowerPoint</Application>
  <PresentationFormat>Widescreen</PresentationFormat>
  <Paragraphs>455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2025 Instructor: William Hoza</vt:lpstr>
      <vt:lpstr>Homework</vt:lpstr>
      <vt:lpstr>Which problems can be solved through computation?</vt:lpstr>
      <vt:lpstr>Defining Turing machines rigorously</vt:lpstr>
      <vt:lpstr>Configurations of a Turing machine</vt:lpstr>
      <vt:lpstr>The initial configuration</vt:lpstr>
      <vt:lpstr>The “next” configuration</vt:lpstr>
      <vt:lpstr>Halting configurations</vt:lpstr>
      <vt:lpstr>Computation history</vt:lpstr>
      <vt:lpstr>Accepting, rejecting, and looping</vt:lpstr>
      <vt:lpstr>Time</vt:lpstr>
      <vt:lpstr>Space</vt:lpstr>
      <vt:lpstr>Which problems can be solved through computation?</vt:lpstr>
      <vt:lpstr>Languages</vt:lpstr>
      <vt:lpstr>Deciding a language</vt:lpstr>
      <vt:lpstr>Example: Palindromes</vt:lpstr>
      <vt:lpstr>Example: A TM that decides "PALINDROMES"</vt:lpstr>
      <vt:lpstr>Example: Parity</vt:lpstr>
      <vt:lpstr>Example: A TM that decides "PARITY"</vt:lpstr>
      <vt:lpstr>Example: Primality testing</vt:lpstr>
      <vt:lpstr>Encoding the input as a string</vt:lpstr>
      <vt:lpstr>Larger alphabets</vt:lpstr>
      <vt:lpstr>Example: ASCII</vt:lpstr>
      <vt:lpstr>Another encoding example: Connectivity</vt:lpstr>
      <vt:lpstr>Multiple possible encodings</vt:lpstr>
      <vt:lpstr>Encoding other things as strings</vt:lpstr>
      <vt:lpstr>Invalid inputs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656</cp:revision>
  <dcterms:created xsi:type="dcterms:W3CDTF">2022-12-12T23:26:37Z</dcterms:created>
  <dcterms:modified xsi:type="dcterms:W3CDTF">2025-03-31T17:02:19Z</dcterms:modified>
</cp:coreProperties>
</file>