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00" r:id="rId2"/>
    <p:sldId id="971" r:id="rId3"/>
    <p:sldId id="944" r:id="rId4"/>
    <p:sldId id="785" r:id="rId5"/>
    <p:sldId id="973" r:id="rId6"/>
    <p:sldId id="877" r:id="rId7"/>
    <p:sldId id="974" r:id="rId8"/>
    <p:sldId id="975" r:id="rId9"/>
    <p:sldId id="753" r:id="rId10"/>
    <p:sldId id="976" r:id="rId11"/>
    <p:sldId id="560" r:id="rId12"/>
    <p:sldId id="824" r:id="rId13"/>
    <p:sldId id="562" r:id="rId14"/>
    <p:sldId id="819" r:id="rId15"/>
    <p:sldId id="980" r:id="rId16"/>
    <p:sldId id="982" r:id="rId17"/>
    <p:sldId id="823" r:id="rId18"/>
    <p:sldId id="841" r:id="rId19"/>
    <p:sldId id="842" r:id="rId20"/>
    <p:sldId id="826" r:id="rId21"/>
    <p:sldId id="892" r:id="rId22"/>
    <p:sldId id="829" r:id="rId23"/>
    <p:sldId id="893" r:id="rId24"/>
    <p:sldId id="894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ADE"/>
    <a:srgbClr val="FFF2CC"/>
    <a:srgbClr val="4472C4"/>
    <a:srgbClr val="FFCCFF"/>
    <a:srgbClr val="FF99FF"/>
    <a:srgbClr val="8A3500"/>
    <a:srgbClr val="00FFFF"/>
    <a:srgbClr val="444444"/>
    <a:srgbClr val="B1953A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78644" autoAdjust="0"/>
  </p:normalViewPr>
  <p:slideViewPr>
    <p:cSldViewPr snapToGrid="0">
      <p:cViewPr varScale="1">
        <p:scale>
          <a:sx n="71" d="100"/>
          <a:sy n="71" d="100"/>
        </p:scale>
        <p:origin x="461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01B2F-902B-2206-A6A5-5EDCC863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494DBF-E757-3B77-6B5E-2B721D5B45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B85A84-3D77-C0A3-E7FC-0D6F1F713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52DFA-AE70-BA85-E634-BD79758AD3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4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7.svg"/><Relationship Id="rId4" Type="http://schemas.openxmlformats.org/officeDocument/2006/relationships/image" Target="../media/image40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20.png"/><Relationship Id="rId7" Type="http://schemas.openxmlformats.org/officeDocument/2006/relationships/image" Target="../media/image370.png"/><Relationship Id="rId2" Type="http://schemas.openxmlformats.org/officeDocument/2006/relationships/image" Target="../media/image28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0.png"/><Relationship Id="rId2" Type="http://schemas.openxmlformats.org/officeDocument/2006/relationships/image" Target="../media/image29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1.png"/><Relationship Id="rId5" Type="http://schemas.openxmlformats.org/officeDocument/2006/relationships/image" Target="../media/image360.png"/><Relationship Id="rId4" Type="http://schemas.openxmlformats.org/officeDocument/2006/relationships/image" Target="../media/image3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7.svg"/><Relationship Id="rId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B7FE5-05A1-6F05-E8FB-C69B90343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reduction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C2578A-719A-330E-FBE9-C691C6068D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0698" y="1690688"/>
                <a:ext cx="11646131" cy="466521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COMPOSITES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composite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number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prime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factor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COMPOSITES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</m:oMath>
                </a14:m>
                <a:endParaRPr lang="en-US" b="1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dirty="0"/>
                  <a:t>, the reduction produces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. Poly-time ✔️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is</a:t>
                </a:r>
                <a:r>
                  <a:rPr lang="en-US" dirty="0"/>
                  <a:t> composite,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has</a:t>
                </a:r>
                <a:r>
                  <a:rPr lang="en-US" dirty="0"/>
                  <a:t> a prime factor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✔️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not</a:t>
                </a:r>
                <a:r>
                  <a:rPr lang="en-US" dirty="0"/>
                  <a:t> composite,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does </a:t>
                </a:r>
                <a:r>
                  <a:rPr lang="en-US" dirty="0">
                    <a:solidFill>
                      <a:schemeClr val="accent1"/>
                    </a:solidFill>
                  </a:rPr>
                  <a:t>not</a:t>
                </a:r>
                <a:r>
                  <a:rPr lang="en-US" dirty="0"/>
                  <a:t> have a prime factor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✔️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C2578A-719A-330E-FBE9-C691C6068D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0698" y="1690688"/>
                <a:ext cx="11646131" cy="4665219"/>
              </a:xfrm>
              <a:blipFill>
                <a:blip r:embed="rId2"/>
                <a:stretch>
                  <a:fillRect l="-942" b="-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1EF2E-B233-2A9F-4750-280EBB939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2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C83236-DF2C-338A-9204-3AF2FDCA044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Reductions: Proving that a language </a:t>
                </a:r>
                <a:r>
                  <a:rPr lang="en-US" dirty="0">
                    <a:solidFill>
                      <a:schemeClr val="accent1"/>
                    </a:solidFill>
                  </a:rPr>
                  <a:t>is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C83236-DF2C-338A-9204-3AF2FDCA04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66C6C-C065-6EB4-868A-F955356F86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9349" y="1571288"/>
                <a:ext cx="11249526" cy="508384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1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Claim: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.</a:t>
                </a:r>
                <a:endParaRPr lang="en-US" b="1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Proof:</a:t>
                </a:r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Simulate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/>
                  <a:t> to produce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		(this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time)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Check whether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		(this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)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If so, accept; otherwise, reject.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r>
                  <a:rPr lang="en-US" dirty="0"/>
                  <a:t>, so the total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66C6C-C065-6EB4-868A-F955356F86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9349" y="1571288"/>
                <a:ext cx="11249526" cy="5083847"/>
              </a:xfrm>
              <a:blipFill>
                <a:blip r:embed="rId3"/>
                <a:stretch>
                  <a:fillRect l="-976" b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D2027-AC4F-165B-A939-E211EE11D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20D155-7513-99D4-092A-8FF84E526B69}"/>
              </a:ext>
            </a:extLst>
          </p:cNvPr>
          <p:cNvGrpSpPr/>
          <p:nvPr/>
        </p:nvGrpSpPr>
        <p:grpSpPr>
          <a:xfrm>
            <a:off x="455075" y="462418"/>
            <a:ext cx="7267433" cy="2657374"/>
            <a:chOff x="4602804" y="3977893"/>
            <a:chExt cx="7267433" cy="26573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40BF59-7FA7-1E6B-1E69-5EA8DA8A1412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C15697BB-161D-BA79-FFAD-E9FCD6FFEB8D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. What is the relationship between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C15697BB-161D-BA79-FFAD-E9FCD6FFEB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CE8D32-EB69-9DCE-262E-D751A79412BE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1FB2C1A5-CC9C-3FCD-CD59-BE0301F92802}"/>
                  </a:ext>
                </a:extLst>
              </p:cNvPr>
              <p:cNvSpPr/>
              <p:nvPr/>
            </p:nvSpPr>
            <p:spPr>
              <a:xfrm>
                <a:off x="541268" y="2015763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1FB2C1A5-CC9C-3FCD-CD59-BE0301F928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68" y="2015763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B5AC0E2E-82BB-B7A1-B750-FEB6F015CC77}"/>
                  </a:ext>
                </a:extLst>
              </p:cNvPr>
              <p:cNvSpPr/>
              <p:nvPr/>
            </p:nvSpPr>
            <p:spPr>
              <a:xfrm>
                <a:off x="4081025" y="1292337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B5AC0E2E-82BB-B7A1-B750-FEB6F015CC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025" y="1292337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exagon 10">
            <a:extLst>
              <a:ext uri="{FF2B5EF4-FFF2-40B4-BE49-F238E27FC236}">
                <a16:creationId xmlns:a16="http://schemas.microsoft.com/office/drawing/2014/main" id="{E7869D8B-0621-0FE4-7084-00BF86FE962B}"/>
              </a:ext>
            </a:extLst>
          </p:cNvPr>
          <p:cNvSpPr/>
          <p:nvPr/>
        </p:nvSpPr>
        <p:spPr>
          <a:xfrm>
            <a:off x="4090415" y="2015763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D:</a:t>
            </a:r>
            <a:r>
              <a:rPr lang="en-US" sz="1600" dirty="0">
                <a:solidFill>
                  <a:schemeClr val="tx1"/>
                </a:solidFill>
              </a:rPr>
              <a:t> Not enough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901CEADC-532A-DE63-00AD-D57127B151A8}"/>
                  </a:ext>
                </a:extLst>
              </p:cNvPr>
              <p:cNvSpPr/>
              <p:nvPr/>
            </p:nvSpPr>
            <p:spPr>
              <a:xfrm>
                <a:off x="539644" y="1292337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901CEADC-532A-DE63-00AD-D57127B15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44" y="1292337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630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7017391-9C7B-6B58-7A6C-5CCA9B57B444}"/>
              </a:ext>
            </a:extLst>
          </p:cNvPr>
          <p:cNvSpPr/>
          <p:nvPr/>
        </p:nvSpPr>
        <p:spPr>
          <a:xfrm>
            <a:off x="1285866" y="2764872"/>
            <a:ext cx="8277980" cy="24416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D51DB5-587E-C18B-E788-B5CC3EF440F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4671" y="109682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Reductions: Proving that a language is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D51DB5-587E-C18B-E788-B5CC3EF440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4671" y="109682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701AD-9B56-3DAA-F7F4-EF9F9172E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E3327E5-6F30-4BDC-CF9B-6F60B9B036F8}"/>
                  </a:ext>
                </a:extLst>
              </p:cNvPr>
              <p:cNvSpPr/>
              <p:nvPr/>
            </p:nvSpPr>
            <p:spPr>
              <a:xfrm>
                <a:off x="1842911" y="3266094"/>
                <a:ext cx="2599601" cy="145531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Ψ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E3327E5-6F30-4BDC-CF9B-6F60B9B036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911" y="3266094"/>
                <a:ext cx="2599601" cy="14553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E96D1C-8E56-43A0-2646-F5B865E51702}"/>
                  </a:ext>
                </a:extLst>
              </p:cNvPr>
              <p:cNvSpPr/>
              <p:nvPr/>
            </p:nvSpPr>
            <p:spPr>
              <a:xfrm>
                <a:off x="6516489" y="3266094"/>
                <a:ext cx="2503176" cy="145531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Efficient algorithm that decides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E96D1C-8E56-43A0-2646-F5B865E517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489" y="3266094"/>
                <a:ext cx="2503176" cy="1455313"/>
              </a:xfrm>
              <a:prstGeom prst="rect">
                <a:avLst/>
              </a:prstGeom>
              <a:blipFill>
                <a:blip r:embed="rId4"/>
                <a:stretch>
                  <a:fillRect l="-2421" r="-5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30AF5D-E7DF-ED61-5E64-EE607F0BE5BA}"/>
                  </a:ext>
                </a:extLst>
              </p:cNvPr>
              <p:cNvSpPr txBox="1"/>
              <p:nvPr/>
            </p:nvSpPr>
            <p:spPr>
              <a:xfrm>
                <a:off x="401015" y="3775005"/>
                <a:ext cx="4801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30AF5D-E7DF-ED61-5E64-EE607F0BE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15" y="3775005"/>
                <a:ext cx="48014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BFD04E-2151-545A-EAC7-CF19F8449FA6}"/>
              </a:ext>
            </a:extLst>
          </p:cNvPr>
          <p:cNvCxnSpPr>
            <a:cxnSpLocks/>
          </p:cNvCxnSpPr>
          <p:nvPr/>
        </p:nvCxnSpPr>
        <p:spPr>
          <a:xfrm>
            <a:off x="903172" y="4062849"/>
            <a:ext cx="7653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E1502D1-2736-8E45-9051-17BEC505D0B1}"/>
              </a:ext>
            </a:extLst>
          </p:cNvPr>
          <p:cNvCxnSpPr>
            <a:cxnSpLocks/>
          </p:cNvCxnSpPr>
          <p:nvPr/>
        </p:nvCxnSpPr>
        <p:spPr>
          <a:xfrm>
            <a:off x="4564158" y="4069951"/>
            <a:ext cx="173949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07D98B-11C2-104C-4044-C118C2FB2243}"/>
                  </a:ext>
                </a:extLst>
              </p:cNvPr>
              <p:cNvSpPr txBox="1"/>
              <p:nvPr/>
            </p:nvSpPr>
            <p:spPr>
              <a:xfrm>
                <a:off x="4746013" y="3400215"/>
                <a:ext cx="13352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07D98B-11C2-104C-4044-C118C2FB2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013" y="3400215"/>
                <a:ext cx="133522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9766C41-A66D-737F-7265-4F7A01DBCEC4}"/>
              </a:ext>
            </a:extLst>
          </p:cNvPr>
          <p:cNvCxnSpPr>
            <a:cxnSpLocks/>
          </p:cNvCxnSpPr>
          <p:nvPr/>
        </p:nvCxnSpPr>
        <p:spPr>
          <a:xfrm>
            <a:off x="9215018" y="4036615"/>
            <a:ext cx="71120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127E048-9F2E-F50F-7326-BDF32EAC04DF}"/>
              </a:ext>
            </a:extLst>
          </p:cNvPr>
          <p:cNvSpPr txBox="1"/>
          <p:nvPr/>
        </p:nvSpPr>
        <p:spPr>
          <a:xfrm>
            <a:off x="10120891" y="3732140"/>
            <a:ext cx="1768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Acc/</a:t>
            </a:r>
            <a:r>
              <a:rPr lang="en-US" sz="2800" dirty="0" err="1"/>
              <a:t>Rej</a:t>
            </a:r>
            <a:endParaRPr lang="en-US" sz="28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6C9ECEB-7632-476D-5F11-65C7B6624692}"/>
              </a:ext>
            </a:extLst>
          </p:cNvPr>
          <p:cNvGrpSpPr/>
          <p:nvPr/>
        </p:nvGrpSpPr>
        <p:grpSpPr>
          <a:xfrm>
            <a:off x="1285866" y="1571253"/>
            <a:ext cx="8277979" cy="855299"/>
            <a:chOff x="1297093" y="1930300"/>
            <a:chExt cx="8277979" cy="855299"/>
          </a:xfrm>
        </p:grpSpPr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id="{A5572F76-8147-5664-9946-F49439A86BEF}"/>
                </a:ext>
              </a:extLst>
            </p:cNvPr>
            <p:cNvSpPr/>
            <p:nvPr/>
          </p:nvSpPr>
          <p:spPr>
            <a:xfrm rot="5400000">
              <a:off x="5278204" y="-1511269"/>
              <a:ext cx="315757" cy="8277979"/>
            </a:xfrm>
            <a:prstGeom prst="leftBrace">
              <a:avLst>
                <a:gd name="adj1" fmla="val 8254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58B77B3-4C30-A9D8-BE37-F3F92BDB9B01}"/>
                    </a:ext>
                  </a:extLst>
                </p:cNvPr>
                <p:cNvSpPr txBox="1"/>
                <p:nvPr/>
              </p:nvSpPr>
              <p:spPr>
                <a:xfrm>
                  <a:off x="2896667" y="1930300"/>
                  <a:ext cx="546922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Efficient algorithm that decides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58B77B3-4C30-A9D8-BE37-F3F92BDB9B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6667" y="1930300"/>
                  <a:ext cx="5469225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2227" t="-11628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F61E02-312D-B11C-E7D7-8F8D1685E8A8}"/>
              </a:ext>
            </a:extLst>
          </p:cNvPr>
          <p:cNvGrpSpPr/>
          <p:nvPr/>
        </p:nvGrpSpPr>
        <p:grpSpPr>
          <a:xfrm>
            <a:off x="1046238" y="5538687"/>
            <a:ext cx="7308427" cy="940072"/>
            <a:chOff x="1046239" y="5724330"/>
            <a:chExt cx="7308427" cy="940072"/>
          </a:xfrm>
        </p:grpSpPr>
        <p:sp>
          <p:nvSpPr>
            <p:cNvPr id="25" name="Left Brace 24">
              <a:extLst>
                <a:ext uri="{FF2B5EF4-FFF2-40B4-BE49-F238E27FC236}">
                  <a16:creationId xmlns:a16="http://schemas.microsoft.com/office/drawing/2014/main" id="{57D4B29D-B4C9-61A7-1D29-EF9F9C9A6789}"/>
                </a:ext>
              </a:extLst>
            </p:cNvPr>
            <p:cNvSpPr/>
            <p:nvPr/>
          </p:nvSpPr>
          <p:spPr>
            <a:xfrm rot="16200000">
              <a:off x="2996273" y="4570969"/>
              <a:ext cx="292880" cy="2599601"/>
            </a:xfrm>
            <a:prstGeom prst="leftBrace">
              <a:avLst>
                <a:gd name="adj1" fmla="val 8254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C677FA-68DD-EDB0-B3AC-2871C5EA128D}"/>
                </a:ext>
              </a:extLst>
            </p:cNvPr>
            <p:cNvSpPr txBox="1"/>
            <p:nvPr/>
          </p:nvSpPr>
          <p:spPr>
            <a:xfrm>
              <a:off x="1046239" y="6141182"/>
              <a:ext cx="73084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“The mapping reduction”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BE3E6F-B384-DD1C-B208-A0E94B676576}"/>
              </a:ext>
            </a:extLst>
          </p:cNvPr>
          <p:cNvGrpSpPr/>
          <p:nvPr/>
        </p:nvGrpSpPr>
        <p:grpSpPr>
          <a:xfrm>
            <a:off x="6520098" y="5538688"/>
            <a:ext cx="2746824" cy="1253319"/>
            <a:chOff x="6520098" y="5538688"/>
            <a:chExt cx="2746824" cy="1253319"/>
          </a:xfrm>
        </p:grpSpPr>
        <p:pic>
          <p:nvPicPr>
            <p:cNvPr id="3" name="Picture 2" descr="A cartoon of a alien in a ufo&#10;&#10;AI-generated content may be incorrect.">
              <a:extLst>
                <a:ext uri="{FF2B5EF4-FFF2-40B4-BE49-F238E27FC236}">
                  <a16:creationId xmlns:a16="http://schemas.microsoft.com/office/drawing/2014/main" id="{F5CDE8D6-9E65-F809-E9EF-8BD7CA284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92" b="15954"/>
            <a:stretch/>
          </p:blipFill>
          <p:spPr>
            <a:xfrm>
              <a:off x="8106674" y="5944399"/>
              <a:ext cx="1160248" cy="847608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E75D290-6BF2-6C7C-2D84-C684120CD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460124" y="6021486"/>
              <a:ext cx="691203" cy="691203"/>
            </a:xfrm>
            <a:prstGeom prst="rect">
              <a:avLst/>
            </a:prstGeom>
          </p:spPr>
        </p:pic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7D8A15D5-F605-BC99-435F-15DCB0A2924B}"/>
                </a:ext>
              </a:extLst>
            </p:cNvPr>
            <p:cNvSpPr/>
            <p:nvPr/>
          </p:nvSpPr>
          <p:spPr>
            <a:xfrm rot="16200000">
              <a:off x="7625246" y="4433540"/>
              <a:ext cx="292880" cy="2503175"/>
            </a:xfrm>
            <a:prstGeom prst="leftBrace">
              <a:avLst>
                <a:gd name="adj1" fmla="val 8254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345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E90540-7E98-31E4-9085-C4943156AA6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970277" cy="1325563"/>
              </a:xfrm>
            </p:spPr>
            <p:txBody>
              <a:bodyPr/>
              <a:lstStyle/>
              <a:p>
                <a:r>
                  <a:rPr lang="en-US" dirty="0"/>
                  <a:t>Reductions: Proving that a language is </a:t>
                </a:r>
                <a:r>
                  <a:rPr lang="en-US" dirty="0">
                    <a:solidFill>
                      <a:schemeClr val="accent1"/>
                    </a:solidFill>
                  </a:rPr>
                  <a:t>not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E90540-7E98-31E4-9085-C4943156AA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970277" cy="1325563"/>
              </a:xfrm>
              <a:blipFill>
                <a:blip r:embed="rId2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E55DC3-EC3E-348B-BEC3-E7F9CA73CF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Proof: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were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would also be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E55DC3-EC3E-348B-BEC3-E7F9CA73CF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179DD-FDD3-C471-1EF6-7D49CB75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220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935139-AA93-AF10-B1A5-D4D74475741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-hardness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935139-AA93-AF10-B1A5-D4D7447574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A650B5-55E4-7DA1-722E-3E1BD25F10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is </a:t>
                </a:r>
                <a:r>
                  <a:rPr lang="en-US" dirty="0">
                    <a:solidFill>
                      <a:schemeClr val="accent1"/>
                    </a:solidFill>
                  </a:rPr>
                  <a:t>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-hard”</a:t>
                </a:r>
                <a:r>
                  <a:rPr lang="en-US" dirty="0">
                    <a:solidFill>
                      <a:schemeClr val="tx1"/>
                    </a:solidFill>
                  </a:rPr>
                  <a:t> if, for </a:t>
                </a:r>
                <a:r>
                  <a:rPr lang="en-US" dirty="0">
                    <a:solidFill>
                      <a:schemeClr val="accent1"/>
                    </a:solidFill>
                  </a:rPr>
                  <a:t>every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Interpretation: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at least as hard </a:t>
                </a:r>
                <a:r>
                  <a:rPr lang="en-US" dirty="0"/>
                  <a:t>as any language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Every problem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 is basically a </a:t>
                </a:r>
                <a:r>
                  <a:rPr lang="en-US" dirty="0">
                    <a:solidFill>
                      <a:schemeClr val="accent1"/>
                    </a:solidFill>
                  </a:rPr>
                  <a:t>special case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A650B5-55E4-7DA1-722E-3E1BD25F10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BC7E9-1B50-5035-978A-45671A489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8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646D531-B803-F3A9-D3CC-45AFEFDD8F0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646D531-B803-F3A9-D3CC-45AFEFDD8F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801C8D-42FD-2563-EA48-45D5413C86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BOUNDED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-hard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. We will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BOUNDED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-time TM deciding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Construct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by replacing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reject</m:t>
                        </m:r>
                      </m:sub>
                    </m:sSub>
                  </m:oMath>
                </a14:m>
                <a:r>
                  <a:rPr lang="en-US" dirty="0"/>
                  <a:t> with a looping state</a:t>
                </a:r>
              </a:p>
              <a:p>
                <a:r>
                  <a:rPr lang="en-US" dirty="0"/>
                  <a:t>Mapping reduction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/>
                  <a:t>: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construct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801C8D-42FD-2563-EA48-45D5413C86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4E665-EEEF-96C3-E271-D099C9A3B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423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1FB03E-FBF5-2D52-8B1A-78787254D0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-hard languages are intractable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1FB03E-FBF5-2D52-8B1A-78787254D0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3FC9A4-1AEB-D86F-0DC7-C768CFFD6F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Claim: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-hard,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hard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hard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-hard,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hard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3FC9A4-1AEB-D86F-0DC7-C768CFFD6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40770-1C7F-BD29-7BFC-DF90AB836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48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1D34A8-D1B0-9736-8157-E81CE425E62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-completeness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1D34A8-D1B0-9736-8157-E81CE425E6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F2B5F3-3D15-86A2-F741-2060239B94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9835662" cy="4351338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-hard </a:t>
                </a:r>
                <a:r>
                  <a:rPr lang="en-US" dirty="0">
                    <a:solidFill>
                      <a:schemeClr val="accent1"/>
                    </a:solidFill>
                  </a:rPr>
                  <a:t>and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-complete languages are the </a:t>
                </a:r>
                <a:r>
                  <a:rPr lang="en-US" dirty="0">
                    <a:solidFill>
                      <a:schemeClr val="accent1"/>
                    </a:solidFill>
                  </a:rPr>
                  <a:t>hardest languages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b="0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-complete, then the </a:t>
                </a:r>
                <a:r>
                  <a:rPr lang="en-US" dirty="0">
                    <a:solidFill>
                      <a:schemeClr val="accent1"/>
                    </a:solidFill>
                  </a:rPr>
                  <a:t>language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can be said to “capture” / “express” the </a:t>
                </a:r>
                <a:r>
                  <a:rPr lang="en-US" dirty="0">
                    <a:solidFill>
                      <a:schemeClr val="accent1"/>
                    </a:solidFill>
                  </a:rPr>
                  <a:t>entire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F2B5F3-3D15-86A2-F741-2060239B94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9835662" cy="4351338"/>
              </a:xfrm>
              <a:blipFill>
                <a:blip r:embed="rId3"/>
                <a:stretch>
                  <a:fillRect l="-1116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F9527-D7B1-C79F-891F-C98F895B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667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72CE2D-5113-8662-1125-D445A3114C4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-completeness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72CE2D-5113-8662-1125-D445A3114C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1A9460-113E-47CA-C5F1-D49E2E72DF15}"/>
              </a:ext>
            </a:extLst>
          </p:cNvPr>
          <p:cNvSpPr/>
          <p:nvPr/>
        </p:nvSpPr>
        <p:spPr>
          <a:xfrm>
            <a:off x="6734908" y="2927838"/>
            <a:ext cx="3569677" cy="35630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7F3EE4-D75A-343A-5532-883F426A23D2}"/>
              </a:ext>
            </a:extLst>
          </p:cNvPr>
          <p:cNvGrpSpPr/>
          <p:nvPr/>
        </p:nvGrpSpPr>
        <p:grpSpPr>
          <a:xfrm>
            <a:off x="8102111" y="5245547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5C513E-4FC9-F423-3071-7B0D8791CEC2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/>
              <p:nvPr/>
            </p:nvSpPr>
            <p:spPr>
              <a:xfrm>
                <a:off x="8246639" y="4324574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639" y="4324574"/>
                <a:ext cx="57529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>
            <a:extLst>
              <a:ext uri="{FF2B5EF4-FFF2-40B4-BE49-F238E27FC236}">
                <a16:creationId xmlns:a16="http://schemas.microsoft.com/office/drawing/2014/main" id="{F3DFFE2D-563F-3118-6831-158852E22CCA}"/>
              </a:ext>
            </a:extLst>
          </p:cNvPr>
          <p:cNvSpPr/>
          <p:nvPr/>
        </p:nvSpPr>
        <p:spPr>
          <a:xfrm rot="10800000">
            <a:off x="6373007" y="-2480389"/>
            <a:ext cx="4322562" cy="6216182"/>
          </a:xfrm>
          <a:prstGeom prst="arc">
            <a:avLst>
              <a:gd name="adj1" fmla="val 10851198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/>
              <p:nvPr/>
            </p:nvSpPr>
            <p:spPr>
              <a:xfrm>
                <a:off x="7825153" y="3122310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153" y="3122310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/>
              <p:nvPr/>
            </p:nvSpPr>
            <p:spPr>
              <a:xfrm>
                <a:off x="7977875" y="1195339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875" y="1195339"/>
                <a:ext cx="1688123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735F39A-1FCA-876B-9346-A77FE8FB7CB4}"/>
              </a:ext>
            </a:extLst>
          </p:cNvPr>
          <p:cNvGrpSpPr/>
          <p:nvPr/>
        </p:nvGrpSpPr>
        <p:grpSpPr>
          <a:xfrm>
            <a:off x="4566853" y="2371604"/>
            <a:ext cx="4029200" cy="780428"/>
            <a:chOff x="4566853" y="2371604"/>
            <a:chExt cx="4029200" cy="780428"/>
          </a:xfrm>
        </p:grpSpPr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C491E429-C425-7DDB-6D7E-F1F1022B28FE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92576E-EB66-17AE-5EA9-E0B6E2FB100E}"/>
                    </a:ext>
                  </a:extLst>
                </p:cNvPr>
                <p:cNvSpPr txBox="1"/>
                <p:nvPr/>
              </p:nvSpPr>
              <p:spPr>
                <a:xfrm>
                  <a:off x="4566853" y="2371604"/>
                  <a:ext cx="18226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BOUNDED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HALT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92576E-EB66-17AE-5EA9-E0B6E2FB10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6853" y="2371604"/>
                  <a:ext cx="1822687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10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37624E-5E09-3F83-58A4-004E39C048DA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41240E-074E-BFB7-2436-376334EFCFD9}"/>
                  </a:ext>
                </a:extLst>
              </p:cNvPr>
              <p:cNvSpPr txBox="1"/>
              <p:nvPr/>
            </p:nvSpPr>
            <p:spPr>
              <a:xfrm>
                <a:off x="1043034" y="3563579"/>
                <a:ext cx="4414059" cy="1317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There are many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interesting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sz="2800" dirty="0"/>
                  <a:t>-complete languages!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41240E-074E-BFB7-2436-376334EFC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034" y="3563579"/>
                <a:ext cx="4414059" cy="1317092"/>
              </a:xfrm>
              <a:prstGeom prst="rect">
                <a:avLst/>
              </a:prstGeom>
              <a:blipFill>
                <a:blip r:embed="rId8"/>
                <a:stretch>
                  <a:fillRect l="-276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14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FC2C2-2A94-8F78-FC73-FEF3160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5" y="239077"/>
            <a:ext cx="11271739" cy="1325563"/>
          </a:xfrm>
        </p:spPr>
        <p:txBody>
          <a:bodyPr/>
          <a:lstStyle/>
          <a:p>
            <a:r>
              <a:rPr lang="en-US" dirty="0"/>
              <a:t>Example: Chess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35F746-F6DB-9D38-2058-2BA2EDA769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64640"/>
                <a:ext cx="9811871" cy="529132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GENERALIZED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CHESS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b="0" i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arrangement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chess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pieces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on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board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 </a:t>
                </a:r>
                <a:br>
                  <a:rPr lang="en-US" b="0" i="0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from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which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"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white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"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can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force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win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250000"/>
                  </a:lnSpc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(Proof omitted. This theorem will not be on exercises/exams)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35F746-F6DB-9D38-2058-2BA2EDA769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64640"/>
                <a:ext cx="9811871" cy="5291329"/>
              </a:xfrm>
              <a:blipFill>
                <a:blip r:embed="rId2"/>
                <a:stretch>
                  <a:fillRect l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B6189-3342-FC17-A2F3-140C2B3A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666A2C6-367D-9B44-41A3-1A51938235C4}"/>
                  </a:ext>
                </a:extLst>
              </p:cNvPr>
              <p:cNvSpPr/>
              <p:nvPr/>
            </p:nvSpPr>
            <p:spPr>
              <a:xfrm>
                <a:off x="2042125" y="3712113"/>
                <a:ext cx="8107750" cy="158124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GENERALIZED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CHESS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-complete.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Consequently,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GENERALIZED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CHESS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666A2C6-367D-9B44-41A3-1A51938235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125" y="3712113"/>
                <a:ext cx="8107750" cy="1581247"/>
              </a:xfrm>
              <a:prstGeom prst="rect">
                <a:avLst/>
              </a:prstGeom>
              <a:blipFill>
                <a:blip r:embed="rId3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chess board with black and white pieces&#10;&#10;AI-generated content may be incorrect.">
            <a:extLst>
              <a:ext uri="{FF2B5EF4-FFF2-40B4-BE49-F238E27FC236}">
                <a16:creationId xmlns:a16="http://schemas.microsoft.com/office/drawing/2014/main" id="{BC18D5F3-2EF7-3C13-6BE2-9E5B4C3C95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109" y="469031"/>
            <a:ext cx="2479217" cy="249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5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719369-58A2-D740-6E67-4762CD270992}"/>
              </a:ext>
            </a:extLst>
          </p:cNvPr>
          <p:cNvGrpSpPr/>
          <p:nvPr/>
        </p:nvGrpSpPr>
        <p:grpSpPr>
          <a:xfrm>
            <a:off x="4115391" y="5096933"/>
            <a:ext cx="5242965" cy="1051129"/>
            <a:chOff x="4115391" y="5096933"/>
            <a:chExt cx="5242965" cy="105112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8B771C5-E1AA-3C91-1F32-D65A46692012}"/>
                </a:ext>
              </a:extLst>
            </p:cNvPr>
            <p:cNvSpPr/>
            <p:nvPr/>
          </p:nvSpPr>
          <p:spPr>
            <a:xfrm rot="21325665">
              <a:off x="4995333" y="5096933"/>
              <a:ext cx="609600" cy="372533"/>
            </a:xfrm>
            <a:custGeom>
              <a:avLst/>
              <a:gdLst>
                <a:gd name="connsiteX0" fmla="*/ 0 w 787400"/>
                <a:gd name="connsiteY0" fmla="*/ 465692 h 465692"/>
                <a:gd name="connsiteX1" fmla="*/ 448733 w 787400"/>
                <a:gd name="connsiteY1" fmla="*/ 26 h 465692"/>
                <a:gd name="connsiteX2" fmla="*/ 787400 w 787400"/>
                <a:gd name="connsiteY2" fmla="*/ 448759 h 465692"/>
                <a:gd name="connsiteX0" fmla="*/ 0 w 787400"/>
                <a:gd name="connsiteY0" fmla="*/ 465692 h 465692"/>
                <a:gd name="connsiteX1" fmla="*/ 448733 w 787400"/>
                <a:gd name="connsiteY1" fmla="*/ 26 h 465692"/>
                <a:gd name="connsiteX2" fmla="*/ 787400 w 787400"/>
                <a:gd name="connsiteY2" fmla="*/ 448759 h 465692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677334"/>
                <a:gd name="connsiteY0" fmla="*/ 372533 h 448733"/>
                <a:gd name="connsiteX1" fmla="*/ 338667 w 677334"/>
                <a:gd name="connsiteY1" fmla="*/ 0 h 448733"/>
                <a:gd name="connsiteX2" fmla="*/ 677334 w 677334"/>
                <a:gd name="connsiteY2" fmla="*/ 448733 h 448733"/>
                <a:gd name="connsiteX0" fmla="*/ 0 w 677334"/>
                <a:gd name="connsiteY0" fmla="*/ 372533 h 448733"/>
                <a:gd name="connsiteX1" fmla="*/ 338667 w 677334"/>
                <a:gd name="connsiteY1" fmla="*/ 0 h 448733"/>
                <a:gd name="connsiteX2" fmla="*/ 677334 w 677334"/>
                <a:gd name="connsiteY2" fmla="*/ 448733 h 448733"/>
                <a:gd name="connsiteX0" fmla="*/ 0 w 609600"/>
                <a:gd name="connsiteY0" fmla="*/ 372533 h 372533"/>
                <a:gd name="connsiteX1" fmla="*/ 338667 w 609600"/>
                <a:gd name="connsiteY1" fmla="*/ 0 h 372533"/>
                <a:gd name="connsiteX2" fmla="*/ 609600 w 609600"/>
                <a:gd name="connsiteY2" fmla="*/ 355600 h 372533"/>
                <a:gd name="connsiteX0" fmla="*/ 0 w 609600"/>
                <a:gd name="connsiteY0" fmla="*/ 372533 h 372533"/>
                <a:gd name="connsiteX1" fmla="*/ 338667 w 609600"/>
                <a:gd name="connsiteY1" fmla="*/ 0 h 372533"/>
                <a:gd name="connsiteX2" fmla="*/ 609600 w 609600"/>
                <a:gd name="connsiteY2" fmla="*/ 355600 h 37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372533">
                  <a:moveTo>
                    <a:pt x="0" y="372533"/>
                  </a:moveTo>
                  <a:cubicBezTo>
                    <a:pt x="260350" y="183444"/>
                    <a:pt x="241300" y="155222"/>
                    <a:pt x="338667" y="0"/>
                  </a:cubicBezTo>
                  <a:cubicBezTo>
                    <a:pt x="486833" y="242711"/>
                    <a:pt x="488951" y="239888"/>
                    <a:pt x="609600" y="35560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8CA33A7-1FAF-E885-7524-4BD0FF0255EB}"/>
                </a:ext>
              </a:extLst>
            </p:cNvPr>
            <p:cNvSpPr txBox="1"/>
            <p:nvPr/>
          </p:nvSpPr>
          <p:spPr>
            <a:xfrm rot="21393177">
              <a:off x="4115391" y="5440176"/>
              <a:ext cx="52429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C00000"/>
                  </a:solidFill>
                  <a:latin typeface="Dreaming Outloud Pro" panose="020F0502020204030204" pitchFamily="66" charset="0"/>
                  <a:cs typeface="Dreaming Outloud Pro" panose="020F0502020204030204" pitchFamily="66" charset="0"/>
                </a:rPr>
                <a:t>CLASSICAL </a:t>
              </a:r>
              <a:endParaRPr lang="en-US" sz="3200" dirty="0">
                <a:solidFill>
                  <a:srgbClr val="C00000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119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50FCC50-8DAE-4FAB-109C-E9AF0B17CA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46284" y="365125"/>
                <a:ext cx="10515600" cy="1325563"/>
              </a:xfrm>
            </p:spPr>
            <p:txBody>
              <a:bodyPr/>
              <a:lstStyle/>
              <a:p>
                <a:r>
                  <a:rPr lang="en-US" b="0" dirty="0"/>
                  <a:t>The power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-hardness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50FCC50-8DAE-4FAB-109C-E9AF0B17CA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46284" y="365125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BB1FA5-717C-04F7-6726-EE0E498125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40979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b="0" dirty="0"/>
                  <a:t>-hardness is a </a:t>
                </a:r>
                <a:r>
                  <a:rPr lang="en-US" b="0" dirty="0">
                    <a:solidFill>
                      <a:schemeClr val="accent1"/>
                    </a:solidFill>
                  </a:rPr>
                  <a:t>valuable tool</a:t>
                </a:r>
                <a:r>
                  <a:rPr lang="en-US" b="0" dirty="0"/>
                  <a:t> for identifying intractability</a:t>
                </a:r>
              </a:p>
              <a:p>
                <a:r>
                  <a:rPr lang="en-US" b="0" dirty="0"/>
                  <a:t>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b="0" dirty="0"/>
                  <a:t>-hardness the </a:t>
                </a:r>
                <a:r>
                  <a:rPr lang="en-US" b="0" dirty="0">
                    <a:solidFill>
                      <a:schemeClr val="accent1"/>
                    </a:solidFill>
                  </a:rPr>
                  <a:t>only tool we need</a:t>
                </a:r>
                <a:r>
                  <a:rPr lang="en-US" b="0" dirty="0"/>
                  <a:t> for identifying intractability?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BB1FA5-717C-04F7-6726-EE0E498125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40979" cy="4351338"/>
              </a:xfrm>
              <a:blipFill>
                <a:blip r:embed="rId3"/>
                <a:stretch>
                  <a:fillRect l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98C40-AE07-D646-8873-92D247001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33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EC954-7F10-0A49-6AF0-663FC9D19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the clique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9F79A-D4D1-60BE-2067-BAB3D3DA28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7095" y="1825624"/>
                <a:ext cx="11550316" cy="47436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Recall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CLIQUE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has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clique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. (Why?)</a:t>
                </a:r>
              </a:p>
              <a:p>
                <a:r>
                  <a:rPr lang="en-US" dirty="0"/>
                  <a:t>If you spend a while trying to design a good </a:t>
                </a:r>
                <a:r>
                  <a:rPr lang="en-US" dirty="0">
                    <a:solidFill>
                      <a:schemeClr val="accent1"/>
                    </a:solidFill>
                  </a:rPr>
                  <a:t>algorithm</a:t>
                </a:r>
                <a:r>
                  <a:rPr lang="en-US" dirty="0"/>
                  <a:t>, eventually you might start to suspect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CLIQUE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However, if you spend a while trying to design a good </a:t>
                </a:r>
                <a:r>
                  <a:rPr lang="en-US" dirty="0">
                    <a:solidFill>
                      <a:schemeClr val="accent1"/>
                    </a:solidFill>
                  </a:rPr>
                  <a:t>reduction</a:t>
                </a:r>
                <a:r>
                  <a:rPr lang="en-US" dirty="0"/>
                  <a:t>, eventually you might start to suspect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not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  <a:r>
                  <a:rPr lang="en-US" dirty="0"/>
                  <a:t> either!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9F79A-D4D1-60BE-2067-BAB3D3DA28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095" y="1825624"/>
                <a:ext cx="11550316" cy="4743618"/>
              </a:xfrm>
              <a:blipFill>
                <a:blip r:embed="rId2"/>
                <a:stretch>
                  <a:fillRect l="-950" r="-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7321A-10F1-896F-53EC-2B0B43A2E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60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09A61-2964-FFF3-CB5E-E45C629F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8467791-35DB-AFC3-9832-C54C12EBC9C0}"/>
              </a:ext>
            </a:extLst>
          </p:cNvPr>
          <p:cNvSpPr/>
          <p:nvPr/>
        </p:nvSpPr>
        <p:spPr>
          <a:xfrm>
            <a:off x="4924036" y="2999556"/>
            <a:ext cx="3569677" cy="35630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40B34D7-E045-174B-8622-B20BAD836706}"/>
              </a:ext>
            </a:extLst>
          </p:cNvPr>
          <p:cNvGrpSpPr/>
          <p:nvPr/>
        </p:nvGrpSpPr>
        <p:grpSpPr>
          <a:xfrm>
            <a:off x="6291239" y="5317265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179698E-74A8-2A69-D4BD-EE6ACEF8F1CB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43A9803-90A8-FDDF-31D2-8F8AB01861E6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43A9803-90A8-FDDF-31D2-8F8AB01861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B84309-B395-1056-8979-AE78455FFBC3}"/>
                  </a:ext>
                </a:extLst>
              </p:cNvPr>
              <p:cNvSpPr txBox="1"/>
              <p:nvPr/>
            </p:nvSpPr>
            <p:spPr>
              <a:xfrm>
                <a:off x="6435767" y="4396292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B84309-B395-1056-8979-AE78455FF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767" y="4396292"/>
                <a:ext cx="5752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9">
            <a:extLst>
              <a:ext uri="{FF2B5EF4-FFF2-40B4-BE49-F238E27FC236}">
                <a16:creationId xmlns:a16="http://schemas.microsoft.com/office/drawing/2014/main" id="{51DDEC65-B769-4875-9C1A-8BB3DE19E3D4}"/>
              </a:ext>
            </a:extLst>
          </p:cNvPr>
          <p:cNvSpPr/>
          <p:nvPr/>
        </p:nvSpPr>
        <p:spPr>
          <a:xfrm rot="10800000">
            <a:off x="4562135" y="-2408671"/>
            <a:ext cx="4322562" cy="6216182"/>
          </a:xfrm>
          <a:prstGeom prst="arc">
            <a:avLst>
              <a:gd name="adj1" fmla="val 10851198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DE3511-2DF1-9E18-4871-DF1991DA2F7A}"/>
                  </a:ext>
                </a:extLst>
              </p:cNvPr>
              <p:cNvSpPr txBox="1"/>
              <p:nvPr/>
            </p:nvSpPr>
            <p:spPr>
              <a:xfrm>
                <a:off x="6014281" y="3194028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DE3511-2DF1-9E18-4871-DF1991DA2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281" y="3194028"/>
                <a:ext cx="1688123" cy="369332"/>
              </a:xfrm>
              <a:prstGeom prst="rect">
                <a:avLst/>
              </a:prstGeom>
              <a:blipFill>
                <a:blip r:embed="rId4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EEE14B-00A2-3685-6400-962C1A6F0A51}"/>
                  </a:ext>
                </a:extLst>
              </p:cNvPr>
              <p:cNvSpPr txBox="1"/>
              <p:nvPr/>
            </p:nvSpPr>
            <p:spPr>
              <a:xfrm>
                <a:off x="6167003" y="1267057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EEE14B-00A2-3685-6400-962C1A6F0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003" y="1267057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0D02AFFC-06C8-226A-AB57-10BA17F566EB}"/>
              </a:ext>
            </a:extLst>
          </p:cNvPr>
          <p:cNvSpPr/>
          <p:nvPr/>
        </p:nvSpPr>
        <p:spPr>
          <a:xfrm>
            <a:off x="5685165" y="4195317"/>
            <a:ext cx="167638" cy="16763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BC80CD-2482-9A55-783D-750FEEB7AFC0}"/>
                  </a:ext>
                </a:extLst>
              </p:cNvPr>
              <p:cNvSpPr txBox="1"/>
              <p:nvPr/>
            </p:nvSpPr>
            <p:spPr>
              <a:xfrm>
                <a:off x="2212109" y="3370730"/>
                <a:ext cx="16873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 seems to be here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BC80CD-2482-9A55-783D-750FEEB7A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109" y="3370730"/>
                <a:ext cx="1687318" cy="646331"/>
              </a:xfrm>
              <a:prstGeom prst="rect">
                <a:avLst/>
              </a:prstGeom>
              <a:blipFill>
                <a:blip r:embed="rId6"/>
                <a:stretch>
                  <a:fillRect l="-3249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7F12C14-B962-3FAB-3B39-4FD605261D86}"/>
              </a:ext>
            </a:extLst>
          </p:cNvPr>
          <p:cNvSpPr/>
          <p:nvPr/>
        </p:nvSpPr>
        <p:spPr>
          <a:xfrm flipH="1">
            <a:off x="3608544" y="3807511"/>
            <a:ext cx="2076621" cy="419100"/>
          </a:xfrm>
          <a:custGeom>
            <a:avLst/>
            <a:gdLst>
              <a:gd name="connsiteX0" fmla="*/ 2581275 w 2581275"/>
              <a:gd name="connsiteY0" fmla="*/ 419109 h 419109"/>
              <a:gd name="connsiteX1" fmla="*/ 1333500 w 2581275"/>
              <a:gd name="connsiteY1" fmla="*/ 9 h 419109"/>
              <a:gd name="connsiteX2" fmla="*/ 0 w 2581275"/>
              <a:gd name="connsiteY2" fmla="*/ 409584 h 419109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62225" h="419100">
                <a:moveTo>
                  <a:pt x="2562225" y="0"/>
                </a:moveTo>
                <a:cubicBezTo>
                  <a:pt x="1708150" y="6350"/>
                  <a:pt x="787400" y="22225"/>
                  <a:pt x="0" y="419100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53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8610D-CD82-2211-853F-04AE88FE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the clique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3F5760-5572-F9BF-7D9B-C31F12A405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13811"/>
                <a:ext cx="9605211" cy="3963152"/>
              </a:xfrm>
            </p:spPr>
            <p:txBody>
              <a:bodyPr/>
              <a:lstStyle/>
              <a:p>
                <a:r>
                  <a:rPr lang="en-US" dirty="0"/>
                  <a:t>Evidently, to understand the complexity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, we need </a:t>
                </a:r>
                <a:r>
                  <a:rPr lang="en-US" dirty="0">
                    <a:solidFill>
                      <a:schemeClr val="accent1"/>
                    </a:solidFill>
                  </a:rPr>
                  <a:t>new conceptual tools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3F5760-5572-F9BF-7D9B-C31F12A405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13811"/>
                <a:ext cx="9605211" cy="3963152"/>
              </a:xfrm>
              <a:blipFill>
                <a:blip r:embed="rId2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08650-08BC-CDAB-2715-ED29424A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292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F025D-04FB-17A2-E681-7A654DD8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Guessing and checking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77263D-1D2B-F655-990D-325A8AE742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3663" y="1825625"/>
                <a:ext cx="10860505" cy="4351338"/>
              </a:xfrm>
            </p:spPr>
            <p:txBody>
              <a:bodyPr/>
              <a:lstStyle/>
              <a:p>
                <a:r>
                  <a:rPr lang="en-US" b="1" dirty="0"/>
                  <a:t>Key insight:</a:t>
                </a:r>
                <a:r>
                  <a:rPr lang="en-US" dirty="0"/>
                  <a:t> There exists a polynomial-time randomized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with the following properties.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picks a random subset of the vertices, accepts if it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-clique, and rejects otherwise.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77263D-1D2B-F655-990D-325A8AE742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663" y="1825625"/>
                <a:ext cx="10860505" cy="4351338"/>
              </a:xfrm>
              <a:blipFill>
                <a:blip r:embed="rId2"/>
                <a:stretch>
                  <a:fillRect l="-1010" r="-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DDF7F-B8F5-EBCB-1EA0-3D081F0DE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EA86B3-9666-0D4E-EF6D-82FDCC39D979}"/>
              </a:ext>
            </a:extLst>
          </p:cNvPr>
          <p:cNvGrpSpPr/>
          <p:nvPr/>
        </p:nvGrpSpPr>
        <p:grpSpPr>
          <a:xfrm>
            <a:off x="8277727" y="3251944"/>
            <a:ext cx="3769894" cy="1176793"/>
            <a:chOff x="8277727" y="3251944"/>
            <a:chExt cx="3769894" cy="1176793"/>
          </a:xfrm>
        </p:grpSpPr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3F3CBFA3-DF03-1233-5491-09C4EF333EE2}"/>
                </a:ext>
              </a:extLst>
            </p:cNvPr>
            <p:cNvSpPr/>
            <p:nvPr/>
          </p:nvSpPr>
          <p:spPr>
            <a:xfrm>
              <a:off x="8277727" y="3251944"/>
              <a:ext cx="245792" cy="1176793"/>
            </a:xfrm>
            <a:prstGeom prst="rightBrace">
              <a:avLst>
                <a:gd name="adj1" fmla="val 4821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876EC2-6743-7AEE-4FBA-E5F21FB81146}"/>
                </a:ext>
              </a:extLst>
            </p:cNvPr>
            <p:cNvSpPr txBox="1"/>
            <p:nvPr/>
          </p:nvSpPr>
          <p:spPr>
            <a:xfrm>
              <a:off x="8610287" y="3631962"/>
              <a:ext cx="3437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“Nondeterministic TM”</a:t>
              </a:r>
              <a:endParaRPr lang="en-US" sz="1200" dirty="0"/>
            </a:p>
          </p:txBody>
        </p:sp>
      </p:grp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25B80BEB-E14D-CEE8-7F78-0E5DB4B389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10291010" y="426327"/>
            <a:ext cx="1203158" cy="12031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5606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E4F40-8100-B23A-F36F-FFBFA6D8D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251CDC1-C196-9A8F-41B5-13BF0A37E1B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438901"/>
                <a:ext cx="10515600" cy="3980198"/>
              </a:xfrm>
            </p:spPr>
            <p:txBody>
              <a:bodyPr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dirty="0"/>
                  <a:t>Which languages are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5400" b="1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251CDC1-C196-9A8F-41B5-13BF0A37E1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438901"/>
                <a:ext cx="10515600" cy="398019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E0231-A4DB-FD16-8BA6-E516DA02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0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6E33189-67A2-F908-8972-EF42921F67A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438901"/>
                <a:ext cx="10515600" cy="3980198"/>
              </a:xfrm>
            </p:spPr>
            <p:txBody>
              <a:bodyPr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dirty="0"/>
                  <a:t>Which languages are </a:t>
                </a:r>
                <a:r>
                  <a:rPr lang="en-US" sz="5400" b="1" dirty="0">
                    <a:solidFill>
                      <a:schemeClr val="accent1"/>
                    </a:solidFill>
                  </a:rPr>
                  <a:t>not</a:t>
                </a:r>
                <a:r>
                  <a:rPr lang="en-US" sz="5400" b="1" dirty="0"/>
                  <a:t>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5400" b="1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6E33189-67A2-F908-8972-EF42921F67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438901"/>
                <a:ext cx="10515600" cy="398019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09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B5E-C480-AAB3-881C-8ADFFDC9C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bounded halting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D4FEE-CC3C-1F3A-8AFB-7C7F6B355A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91681"/>
                <a:ext cx="10284229" cy="469085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HALT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Proof strategy: We’ll show that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were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, then it would follow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D4FEE-CC3C-1F3A-8AFB-7C7F6B355A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91681"/>
                <a:ext cx="10284229" cy="4690851"/>
              </a:xfrm>
              <a:blipFill>
                <a:blip r:embed="rId2"/>
                <a:stretch>
                  <a:fillRect l="-1067" r="-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ECA75-73ED-B0AE-F9B2-C157DB45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CBDAD0C-F18F-05E0-88D1-14639045E27D}"/>
                  </a:ext>
                </a:extLst>
              </p:cNvPr>
              <p:cNvSpPr/>
              <p:nvPr/>
            </p:nvSpPr>
            <p:spPr>
              <a:xfrm>
                <a:off x="2910169" y="3698379"/>
                <a:ext cx="6371662" cy="87745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HALT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CBDAD0C-F18F-05E0-88D1-14639045E2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169" y="3698379"/>
                <a:ext cx="6371662" cy="8774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domino effect on a grey surface&#10;&#10;Description automatically generated">
            <a:extLst>
              <a:ext uri="{FF2B5EF4-FFF2-40B4-BE49-F238E27FC236}">
                <a16:creationId xmlns:a16="http://schemas.microsoft.com/office/drawing/2014/main" id="{8ED3AD22-2263-59B9-AF09-D7A757A9B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255817"/>
            <a:ext cx="2033484" cy="154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4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B57894F-5A84-A340-148D-2D14296FF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693CF9F-3469-5EA2-3452-748A472AFC2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8546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HALT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693CF9F-3469-5EA2-3452-748A472AFC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8546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CE681C-FAB7-0A7C-8AC0-4E145157AE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363" y="1364109"/>
                <a:ext cx="10928927" cy="51955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a poly-time TM deciding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. There is a TM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within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steps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loops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will construct a </a:t>
                </a:r>
                <a:r>
                  <a:rPr lang="en-US" dirty="0">
                    <a:solidFill>
                      <a:schemeClr val="accent1"/>
                    </a:solidFill>
                  </a:rPr>
                  <a:t>poly-time</a:t>
                </a:r>
                <a:r>
                  <a:rPr lang="en-US" dirty="0"/>
                  <a:t> 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that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CE681C-FAB7-0A7C-8AC0-4E145157AE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363" y="1364109"/>
                <a:ext cx="10928927" cy="5195525"/>
              </a:xfrm>
              <a:blipFill>
                <a:blip r:embed="rId3"/>
                <a:stretch>
                  <a:fillRect l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1A0B0-4163-3037-9BD3-4EB8AAF1F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 descr="A cartoon of a alien in a ufo&#10;&#10;AI-generated content may be incorrect.">
            <a:extLst>
              <a:ext uri="{FF2B5EF4-FFF2-40B4-BE49-F238E27FC236}">
                <a16:creationId xmlns:a16="http://schemas.microsoft.com/office/drawing/2014/main" id="{81805E6E-8C78-97F0-49D4-E126B8857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2" b="15954"/>
          <a:stretch/>
        </p:blipFill>
        <p:spPr>
          <a:xfrm>
            <a:off x="9972458" y="433"/>
            <a:ext cx="2219542" cy="16214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4BBE700-1190-E400-528B-338A1A5A44AA}"/>
                  </a:ext>
                </a:extLst>
              </p:cNvPr>
              <p:cNvSpPr/>
              <p:nvPr/>
            </p:nvSpPr>
            <p:spPr>
              <a:xfrm>
                <a:off x="1323191" y="4285087"/>
                <a:ext cx="6617360" cy="24176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lvl="1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sup>
                        </m:sSup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accepts, accept.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rejects, reject.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4BBE700-1190-E400-528B-338A1A5A44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191" y="4285087"/>
                <a:ext cx="6617360" cy="24176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E65F42-53DB-FE73-4D23-A0A383E22B61}"/>
                  </a:ext>
                </a:extLst>
              </p:cNvPr>
              <p:cNvSpPr txBox="1"/>
              <p:nvPr/>
            </p:nvSpPr>
            <p:spPr>
              <a:xfrm>
                <a:off x="8192818" y="4288382"/>
                <a:ext cx="3649288" cy="2202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3038" indent="-17303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Polynomial time ✔️</a:t>
                </a:r>
              </a:p>
              <a:p>
                <a:pPr marL="173038" indent="-17303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accepts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within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 steps,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accepts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✔️</a:t>
                </a:r>
              </a:p>
              <a:p>
                <a:pPr marL="173038" indent="-17303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loops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rejects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✔️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E65F42-53DB-FE73-4D23-A0A383E22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818" y="4288382"/>
                <a:ext cx="3649288" cy="2202462"/>
              </a:xfrm>
              <a:prstGeom prst="rect">
                <a:avLst/>
              </a:prstGeom>
              <a:blipFill>
                <a:blip r:embed="rId6"/>
                <a:stretch>
                  <a:fillRect l="-1169" b="-3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6A42160-AF6C-10B2-3111-67E0A52442BB}"/>
              </a:ext>
            </a:extLst>
          </p:cNvPr>
          <p:cNvGrpSpPr/>
          <p:nvPr/>
        </p:nvGrpSpPr>
        <p:grpSpPr>
          <a:xfrm>
            <a:off x="101346" y="4285087"/>
            <a:ext cx="868728" cy="2417609"/>
            <a:chOff x="53333" y="3677306"/>
            <a:chExt cx="868728" cy="2813538"/>
          </a:xfrm>
        </p:grpSpPr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4150DDF5-FFA3-CC96-63B0-FA3D764E3C9F}"/>
                </a:ext>
              </a:extLst>
            </p:cNvPr>
            <p:cNvSpPr/>
            <p:nvPr/>
          </p:nvSpPr>
          <p:spPr>
            <a:xfrm>
              <a:off x="542233" y="3677306"/>
              <a:ext cx="379828" cy="2813538"/>
            </a:xfrm>
            <a:prstGeom prst="leftBrace">
              <a:avLst>
                <a:gd name="adj1" fmla="val 47479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8B73708-AF61-FF9D-4147-A447FA346E44}"/>
                    </a:ext>
                  </a:extLst>
                </p:cNvPr>
                <p:cNvSpPr txBox="1"/>
                <p:nvPr/>
              </p:nvSpPr>
              <p:spPr>
                <a:xfrm>
                  <a:off x="53333" y="4832251"/>
                  <a:ext cx="554502" cy="5372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8B73708-AF61-FF9D-4147-A447FA346E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33" y="4832251"/>
                  <a:ext cx="554502" cy="53727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F3AAB7E-0E23-861B-257C-F4C5F75FB94D}"/>
              </a:ext>
            </a:extLst>
          </p:cNvPr>
          <p:cNvSpPr/>
          <p:nvPr/>
        </p:nvSpPr>
        <p:spPr>
          <a:xfrm>
            <a:off x="12361025" y="2223655"/>
            <a:ext cx="8502535" cy="980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B147553-EBEE-B9C2-E4A2-74099BED34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1193" y="13679"/>
            <a:ext cx="1690913" cy="169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3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C -0.05234 -0.02453 -0.08958 0.02315 -0.08294 0.0946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78125 -0.00023 " pathEditMode="relative" rAng="0" ptsTypes="AA">
                                      <p:cBhvr>
                                        <p:cTn id="24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 animBg="1"/>
      <p:bldP spid="6" grpId="0" uiExpand="1" build="p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726A1EF-99C3-2769-1AEA-0582762D073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Beyond “it’s not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726A1EF-99C3-2769-1AEA-0582762D07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311778-DD79-320A-A7FA-B4C43C82FB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3702" y="1825624"/>
                <a:ext cx="11205555" cy="45751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proved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HALT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Insight: The proof gives us </a:t>
                </a:r>
                <a:r>
                  <a:rPr lang="en-US" dirty="0">
                    <a:solidFill>
                      <a:schemeClr val="accent1"/>
                    </a:solidFill>
                  </a:rPr>
                  <a:t>bonus information</a:t>
                </a:r>
              </a:p>
              <a:p>
                <a:pPr lvl="1"/>
                <a:r>
                  <a:rPr lang="en-US" dirty="0"/>
                  <a:t>“</a:t>
                </a:r>
                <a:r>
                  <a:rPr lang="en-US" dirty="0">
                    <a:solidFill>
                      <a:schemeClr val="accent1"/>
                    </a:solidFill>
                  </a:rPr>
                  <a:t>How far</a:t>
                </a:r>
                <a:r>
                  <a:rPr lang="en-US" dirty="0"/>
                  <a:t> outside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is it?”</a:t>
                </a:r>
              </a:p>
              <a:p>
                <a:pPr lvl="1"/>
                <a:r>
                  <a:rPr lang="en-US" dirty="0"/>
                  <a:t>“</a:t>
                </a:r>
                <a:r>
                  <a:rPr lang="en-US" dirty="0">
                    <a:solidFill>
                      <a:schemeClr val="accent1"/>
                    </a:solidFill>
                  </a:rPr>
                  <a:t>Why </a:t>
                </a:r>
                <a:r>
                  <a:rPr lang="en-US" dirty="0">
                    <a:solidFill>
                      <a:schemeClr val="tx1"/>
                    </a:solidFill>
                  </a:rPr>
                  <a:t>is it outside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? </a:t>
                </a:r>
                <a:r>
                  <a:rPr lang="en-US" dirty="0">
                    <a:solidFill>
                      <a:schemeClr val="accent1"/>
                    </a:solidFill>
                  </a:rPr>
                  <a:t>What kind of hardness</a:t>
                </a:r>
                <a:r>
                  <a:rPr lang="en-US" dirty="0"/>
                  <a:t> does it have?”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The proof shows that </a:t>
                </a:r>
                <a:r>
                  <a:rPr lang="en-US" dirty="0">
                    <a:solidFill>
                      <a:schemeClr val="accent1"/>
                    </a:solidFill>
                  </a:rPr>
                  <a:t>every language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reduces to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Furthermore, the reduction has a very specific </a:t>
                </a:r>
                <a:r>
                  <a:rPr lang="en-US" dirty="0">
                    <a:solidFill>
                      <a:schemeClr val="accent1"/>
                    </a:solidFill>
                  </a:rPr>
                  <a:t>structure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311778-DD79-320A-A7FA-B4C43C82FB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3702" y="1825624"/>
                <a:ext cx="11205555" cy="4575175"/>
              </a:xfrm>
              <a:blipFill>
                <a:blip r:embed="rId3"/>
                <a:stretch>
                  <a:fillRect l="-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04B74-ECB2-7FD4-2A10-266D90313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18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4B33E-159B-C660-2FDF-1BCF0B8CB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313F45-7D1C-C24C-01B5-4261A90939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609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We say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poly-time mapping reducible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if there exists a poly-time TM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/>
                  <a:t> such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/>
                  <a:t> halts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with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written on its tape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/>
                  <a:t> halts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with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written on its tape</a:t>
                </a:r>
              </a:p>
              <a:p>
                <a:r>
                  <a:rPr lang="en-US" dirty="0"/>
                  <a:t>Notation: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Intuition: “Complexity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“Complexity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313F45-7D1C-C24C-01B5-4261A90939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60925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040A1-C155-5085-0852-F34ABE38F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28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63A8C-B8D4-7C07-48DA-91EFC6C4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3"/>
            <a:ext cx="10515600" cy="1325563"/>
          </a:xfrm>
        </p:spPr>
        <p:txBody>
          <a:bodyPr/>
          <a:lstStyle/>
          <a:p>
            <a:r>
              <a:rPr lang="en-US" dirty="0"/>
              <a:t>Mapping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67A2A-85C1-4C34-DD59-62EEEC9602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1972"/>
                <a:ext cx="10515600" cy="495499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means there is an efficient way to convert questions of the form “is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?” into questions of the form “is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67A2A-85C1-4C34-DD59-62EEEC9602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1972"/>
                <a:ext cx="10515600" cy="495499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7D59D-7CC8-A7A5-67D6-AADE9900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217C51-7ABE-4D2E-AFD7-F5C4B9A87340}"/>
              </a:ext>
            </a:extLst>
          </p:cNvPr>
          <p:cNvGrpSpPr/>
          <p:nvPr/>
        </p:nvGrpSpPr>
        <p:grpSpPr>
          <a:xfrm>
            <a:off x="2886885" y="2655767"/>
            <a:ext cx="6183481" cy="3908654"/>
            <a:chOff x="2886885" y="2655767"/>
            <a:chExt cx="6183481" cy="390865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884691B-0ECD-F6E5-DFF6-EF5407CC74B2}"/>
                </a:ext>
              </a:extLst>
            </p:cNvPr>
            <p:cNvGrpSpPr/>
            <p:nvPr/>
          </p:nvGrpSpPr>
          <p:grpSpPr>
            <a:xfrm>
              <a:off x="2886885" y="2655767"/>
              <a:ext cx="6183481" cy="3908654"/>
              <a:chOff x="2886885" y="2655767"/>
              <a:chExt cx="6183481" cy="3908654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CD2AACD-0D96-B71D-A164-B6259A1F0559}"/>
                  </a:ext>
                </a:extLst>
              </p:cNvPr>
              <p:cNvSpPr/>
              <p:nvPr/>
            </p:nvSpPr>
            <p:spPr>
              <a:xfrm>
                <a:off x="2886885" y="2884517"/>
                <a:ext cx="1903457" cy="301380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7A4997F-EF8F-663C-4533-B61CCF4E74F9}"/>
                  </a:ext>
                </a:extLst>
              </p:cNvPr>
              <p:cNvSpPr/>
              <p:nvPr/>
            </p:nvSpPr>
            <p:spPr>
              <a:xfrm>
                <a:off x="7166909" y="2884517"/>
                <a:ext cx="1903457" cy="301380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C37A9ED-1433-547A-888E-C8527F2BCC5E}"/>
                      </a:ext>
                    </a:extLst>
                  </p:cNvPr>
                  <p:cNvSpPr txBox="1"/>
                  <p:nvPr/>
                </p:nvSpPr>
                <p:spPr>
                  <a:xfrm>
                    <a:off x="3164472" y="5997150"/>
                    <a:ext cx="1348282" cy="5672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0, 1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C37A9ED-1433-547A-888E-C8527F2BCC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64472" y="5997150"/>
                    <a:ext cx="1348282" cy="56727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2C649144-CCE4-BE1D-CC73-032FBDB9BEB7}"/>
                      </a:ext>
                    </a:extLst>
                  </p:cNvPr>
                  <p:cNvSpPr txBox="1"/>
                  <p:nvPr/>
                </p:nvSpPr>
                <p:spPr>
                  <a:xfrm>
                    <a:off x="7572555" y="5969316"/>
                    <a:ext cx="1319916" cy="5672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0, 1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2C649144-CCE4-BE1D-CC73-032FBDB9BE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72555" y="5969316"/>
                    <a:ext cx="1319916" cy="56727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Explosion: 8 Points 8">
                    <a:extLst>
                      <a:ext uri="{FF2B5EF4-FFF2-40B4-BE49-F238E27FC236}">
                        <a16:creationId xmlns:a16="http://schemas.microsoft.com/office/drawing/2014/main" id="{696A4C89-E7EB-5A69-83F8-0A0DA4FBE6B2}"/>
                      </a:ext>
                    </a:extLst>
                  </p:cNvPr>
                  <p:cNvSpPr/>
                  <p:nvPr/>
                </p:nvSpPr>
                <p:spPr>
                  <a:xfrm>
                    <a:off x="3257002" y="3849464"/>
                    <a:ext cx="1176443" cy="1533340"/>
                  </a:xfrm>
                  <a:prstGeom prst="irregularSeal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Explosion: 8 Points 8">
                    <a:extLst>
                      <a:ext uri="{FF2B5EF4-FFF2-40B4-BE49-F238E27FC236}">
                        <a16:creationId xmlns:a16="http://schemas.microsoft.com/office/drawing/2014/main" id="{696A4C89-E7EB-5A69-83F8-0A0DA4FBE6B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7002" y="3849464"/>
                    <a:ext cx="1176443" cy="1533340"/>
                  </a:xfrm>
                  <a:prstGeom prst="irregularSeal1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Explosion: 14 Points 9">
                    <a:extLst>
                      <a:ext uri="{FF2B5EF4-FFF2-40B4-BE49-F238E27FC236}">
                        <a16:creationId xmlns:a16="http://schemas.microsoft.com/office/drawing/2014/main" id="{15618959-DFBB-3E8B-F227-35136F49E3C4}"/>
                      </a:ext>
                    </a:extLst>
                  </p:cNvPr>
                  <p:cNvSpPr/>
                  <p:nvPr/>
                </p:nvSpPr>
                <p:spPr>
                  <a:xfrm>
                    <a:off x="7380331" y="3620062"/>
                    <a:ext cx="1635232" cy="1817811"/>
                  </a:xfrm>
                  <a:prstGeom prst="irregularSeal2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Explosion: 14 Points 9">
                    <a:extLst>
                      <a:ext uri="{FF2B5EF4-FFF2-40B4-BE49-F238E27FC236}">
                        <a16:creationId xmlns:a16="http://schemas.microsoft.com/office/drawing/2014/main" id="{15618959-DFBB-3E8B-F227-35136F49E3C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0331" y="3620062"/>
                    <a:ext cx="1635232" cy="1817811"/>
                  </a:xfrm>
                  <a:prstGeom prst="irregularSeal2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6130C85-F330-5C09-5837-BAF96FCCE8BD}"/>
                  </a:ext>
                </a:extLst>
              </p:cNvPr>
              <p:cNvSpPr/>
              <p:nvPr/>
            </p:nvSpPr>
            <p:spPr>
              <a:xfrm>
                <a:off x="4034136" y="4426853"/>
                <a:ext cx="3994910" cy="403530"/>
              </a:xfrm>
              <a:custGeom>
                <a:avLst/>
                <a:gdLst>
                  <a:gd name="connsiteX0" fmla="*/ 0 w 3251200"/>
                  <a:gd name="connsiteY0" fmla="*/ 420026 h 521626"/>
                  <a:gd name="connsiteX1" fmla="*/ 1543050 w 3251200"/>
                  <a:gd name="connsiteY1" fmla="*/ 926 h 521626"/>
                  <a:gd name="connsiteX2" fmla="*/ 3251200 w 3251200"/>
                  <a:gd name="connsiteY2" fmla="*/ 521626 h 521626"/>
                  <a:gd name="connsiteX0" fmla="*/ 0 w 3251200"/>
                  <a:gd name="connsiteY0" fmla="*/ 226807 h 328407"/>
                  <a:gd name="connsiteX1" fmla="*/ 1682750 w 3251200"/>
                  <a:gd name="connsiteY1" fmla="*/ 4557 h 328407"/>
                  <a:gd name="connsiteX2" fmla="*/ 3251200 w 3251200"/>
                  <a:gd name="connsiteY2" fmla="*/ 328407 h 32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1200" h="328407">
                    <a:moveTo>
                      <a:pt x="0" y="226807"/>
                    </a:moveTo>
                    <a:cubicBezTo>
                      <a:pt x="500591" y="8790"/>
                      <a:pt x="1140883" y="-12376"/>
                      <a:pt x="1682750" y="4557"/>
                    </a:cubicBezTo>
                    <a:cubicBezTo>
                      <a:pt x="2224617" y="21490"/>
                      <a:pt x="2668058" y="76523"/>
                      <a:pt x="3251200" y="328407"/>
                    </a:cubicBezTo>
                  </a:path>
                </a:pathLst>
              </a:custGeom>
              <a:noFill/>
              <a:ln>
                <a:tailEnd type="triangle" w="lg" len="lg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3F6E65A-E170-C9C9-9ECF-C1A32B8E07CE}"/>
                  </a:ext>
                </a:extLst>
              </p:cNvPr>
              <p:cNvSpPr/>
              <p:nvPr/>
            </p:nvSpPr>
            <p:spPr>
              <a:xfrm>
                <a:off x="3981171" y="3030252"/>
                <a:ext cx="4080738" cy="336666"/>
              </a:xfrm>
              <a:custGeom>
                <a:avLst/>
                <a:gdLst>
                  <a:gd name="connsiteX0" fmla="*/ 0 w 3251200"/>
                  <a:gd name="connsiteY0" fmla="*/ 420026 h 521626"/>
                  <a:gd name="connsiteX1" fmla="*/ 1543050 w 3251200"/>
                  <a:gd name="connsiteY1" fmla="*/ 926 h 521626"/>
                  <a:gd name="connsiteX2" fmla="*/ 3251200 w 3251200"/>
                  <a:gd name="connsiteY2" fmla="*/ 521626 h 521626"/>
                  <a:gd name="connsiteX0" fmla="*/ 0 w 3251200"/>
                  <a:gd name="connsiteY0" fmla="*/ 226807 h 328407"/>
                  <a:gd name="connsiteX1" fmla="*/ 1682750 w 3251200"/>
                  <a:gd name="connsiteY1" fmla="*/ 4557 h 328407"/>
                  <a:gd name="connsiteX2" fmla="*/ 3251200 w 3251200"/>
                  <a:gd name="connsiteY2" fmla="*/ 328407 h 328407"/>
                  <a:gd name="connsiteX0" fmla="*/ 0 w 3321050"/>
                  <a:gd name="connsiteY0" fmla="*/ 226807 h 233157"/>
                  <a:gd name="connsiteX1" fmla="*/ 1682750 w 3321050"/>
                  <a:gd name="connsiteY1" fmla="*/ 4557 h 233157"/>
                  <a:gd name="connsiteX2" fmla="*/ 3321050 w 3321050"/>
                  <a:gd name="connsiteY2" fmla="*/ 233157 h 233157"/>
                  <a:gd name="connsiteX0" fmla="*/ 0 w 3321050"/>
                  <a:gd name="connsiteY0" fmla="*/ 263068 h 269418"/>
                  <a:gd name="connsiteX1" fmla="*/ 1657350 w 3321050"/>
                  <a:gd name="connsiteY1" fmla="*/ 2718 h 269418"/>
                  <a:gd name="connsiteX2" fmla="*/ 3321050 w 3321050"/>
                  <a:gd name="connsiteY2" fmla="*/ 269418 h 269418"/>
                  <a:gd name="connsiteX0" fmla="*/ 0 w 3321050"/>
                  <a:gd name="connsiteY0" fmla="*/ 267641 h 273991"/>
                  <a:gd name="connsiteX1" fmla="*/ 1657350 w 3321050"/>
                  <a:gd name="connsiteY1" fmla="*/ 7291 h 273991"/>
                  <a:gd name="connsiteX2" fmla="*/ 3321050 w 3321050"/>
                  <a:gd name="connsiteY2" fmla="*/ 273991 h 273991"/>
                  <a:gd name="connsiteX0" fmla="*/ 0 w 3321050"/>
                  <a:gd name="connsiteY0" fmla="*/ 267641 h 273991"/>
                  <a:gd name="connsiteX1" fmla="*/ 1657350 w 3321050"/>
                  <a:gd name="connsiteY1" fmla="*/ 7291 h 273991"/>
                  <a:gd name="connsiteX2" fmla="*/ 3321050 w 3321050"/>
                  <a:gd name="connsiteY2" fmla="*/ 273991 h 27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21050" h="273991">
                    <a:moveTo>
                      <a:pt x="0" y="267641"/>
                    </a:moveTo>
                    <a:cubicBezTo>
                      <a:pt x="500591" y="49624"/>
                      <a:pt x="1115950" y="35444"/>
                      <a:pt x="1657350" y="7291"/>
                    </a:cubicBezTo>
                    <a:cubicBezTo>
                      <a:pt x="2186517" y="-20226"/>
                      <a:pt x="2737908" y="22107"/>
                      <a:pt x="3321050" y="273991"/>
                    </a:cubicBezTo>
                  </a:path>
                </a:pathLst>
              </a:custGeom>
              <a:noFill/>
              <a:ln>
                <a:tailEnd type="triangle" w="lg" len="lg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2DCC25C5-9C3B-8593-6C73-4CDE3C3BA0B5}"/>
                      </a:ext>
                    </a:extLst>
                  </p:cNvPr>
                  <p:cNvSpPr txBox="1"/>
                  <p:nvPr/>
                </p:nvSpPr>
                <p:spPr>
                  <a:xfrm>
                    <a:off x="5820996" y="2655767"/>
                    <a:ext cx="3374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2DCC25C5-9C3B-8593-6C73-4CDE3C3BA0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20996" y="2655767"/>
                    <a:ext cx="337456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54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A2A0435-2F81-939B-BAB9-A4A376E52547}"/>
                    </a:ext>
                  </a:extLst>
                </p:cNvPr>
                <p:cNvSpPr txBox="1"/>
                <p:nvPr/>
              </p:nvSpPr>
              <p:spPr>
                <a:xfrm>
                  <a:off x="5852812" y="4022088"/>
                  <a:ext cx="3374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A2A0435-2F81-939B-BAB9-A4A376E525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2812" y="4022088"/>
                  <a:ext cx="337456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5961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197582</TotalTime>
  <Words>1174</Words>
  <Application>Microsoft Office PowerPoint</Application>
  <PresentationFormat>Widescreen</PresentationFormat>
  <Paragraphs>159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Dreaming Outloud Pro</vt:lpstr>
      <vt:lpstr>Office Theme</vt:lpstr>
      <vt:lpstr>CMSC 28100  Introduction to Complexity Theory  Spring 2025 Instructor: William Hoza</vt:lpstr>
      <vt:lpstr>Which problems can be solved through computation?</vt:lpstr>
      <vt:lpstr>Which languages are in "P"?</vt:lpstr>
      <vt:lpstr>Which languages are not in "P"?</vt:lpstr>
      <vt:lpstr>The bounded halting problem</vt:lpstr>
      <vt:lpstr>Proof that "BOUNDED‑HALT"∉"P"</vt:lpstr>
      <vt:lpstr>Beyond “it’s not in "P"”</vt:lpstr>
      <vt:lpstr>Mapping reductions</vt:lpstr>
      <vt:lpstr>Mapping reductions</vt:lpstr>
      <vt:lpstr>Mapping reduction example</vt:lpstr>
      <vt:lpstr>Reductions: Proving that a language is in "P"</vt:lpstr>
      <vt:lpstr>Reductions: Proving that a language is in "P"</vt:lpstr>
      <vt:lpstr>Reductions: Proving that a language is not in "P"</vt:lpstr>
      <vt:lpstr>"EXP"-hardness</vt:lpstr>
      <vt:lpstr>Example: "BOUNDED‑HALT" is "EXP"-hard</vt:lpstr>
      <vt:lpstr>"EXP"-hard languages are intractable</vt:lpstr>
      <vt:lpstr>"EXP"-completeness</vt:lpstr>
      <vt:lpstr>"EXP"-completeness</vt:lpstr>
      <vt:lpstr>Example: Chess</vt:lpstr>
      <vt:lpstr>The power of "EXP"-hardness</vt:lpstr>
      <vt:lpstr>Complexity of the clique problem</vt:lpstr>
      <vt:lpstr>PowerPoint Presentation</vt:lpstr>
      <vt:lpstr>Complexity of the clique problem</vt:lpstr>
      <vt:lpstr>Guessing and checking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1212</cp:revision>
  <dcterms:created xsi:type="dcterms:W3CDTF">2022-12-12T23:26:37Z</dcterms:created>
  <dcterms:modified xsi:type="dcterms:W3CDTF">2025-04-29T13:04:55Z</dcterms:modified>
</cp:coreProperties>
</file>