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00" r:id="rId2"/>
    <p:sldId id="740" r:id="rId3"/>
    <p:sldId id="934" r:id="rId4"/>
    <p:sldId id="786" r:id="rId5"/>
    <p:sldId id="681" r:id="rId6"/>
    <p:sldId id="893" r:id="rId7"/>
    <p:sldId id="726" r:id="rId8"/>
    <p:sldId id="727" r:id="rId9"/>
    <p:sldId id="728" r:id="rId10"/>
    <p:sldId id="894" r:id="rId11"/>
    <p:sldId id="737" r:id="rId12"/>
    <p:sldId id="748" r:id="rId13"/>
    <p:sldId id="895" r:id="rId14"/>
    <p:sldId id="729" r:id="rId15"/>
    <p:sldId id="946" r:id="rId16"/>
    <p:sldId id="731" r:id="rId17"/>
    <p:sldId id="735" r:id="rId18"/>
    <p:sldId id="896" r:id="rId19"/>
    <p:sldId id="736" r:id="rId20"/>
    <p:sldId id="898" r:id="rId21"/>
    <p:sldId id="897" r:id="rId22"/>
    <p:sldId id="738" r:id="rId23"/>
    <p:sldId id="949" r:id="rId24"/>
    <p:sldId id="900" r:id="rId25"/>
    <p:sldId id="739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4472C4"/>
    <a:srgbClr val="FFCCFF"/>
    <a:srgbClr val="FF99FF"/>
    <a:srgbClr val="8A3500"/>
    <a:srgbClr val="00FFFF"/>
    <a:srgbClr val="444444"/>
    <a:srgbClr val="B1953A"/>
    <a:srgbClr val="E7E6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90166" autoAdjust="0"/>
  </p:normalViewPr>
  <p:slideViewPr>
    <p:cSldViewPr snapToGrid="0">
      <p:cViewPr>
        <p:scale>
          <a:sx n="80" d="100"/>
          <a:sy n="80" d="100"/>
        </p:scale>
        <p:origin x="1397" y="6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52BC6-DEE0-2A89-82B2-407EC0953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A668E6-3034-64F4-50BD-9635CFC8D4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69FB1A-4CE3-D4C7-838F-EE10B83C3A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6DD61-ACA1-E7DE-E818-9F9D9BBFAB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6803F-40F5-437E-BE1A-AAEA2518AA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09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2.png"/><Relationship Id="rId4" Type="http://schemas.openxmlformats.org/officeDocument/2006/relationships/image" Target="../media/image9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png"/><Relationship Id="rId3" Type="http://schemas.openxmlformats.org/officeDocument/2006/relationships/image" Target="../media/image181.png"/><Relationship Id="rId7" Type="http://schemas.openxmlformats.org/officeDocument/2006/relationships/image" Target="../media/image221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1.png"/><Relationship Id="rId5" Type="http://schemas.openxmlformats.org/officeDocument/2006/relationships/image" Target="../media/image201.png"/><Relationship Id="rId10" Type="http://schemas.openxmlformats.org/officeDocument/2006/relationships/image" Target="../media/image250.png"/><Relationship Id="rId4" Type="http://schemas.openxmlformats.org/officeDocument/2006/relationships/image" Target="../media/image190.png"/><Relationship Id="rId9" Type="http://schemas.openxmlformats.org/officeDocument/2006/relationships/image" Target="../media/image2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image" Target="../media/image17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3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00.png"/><Relationship Id="rId4" Type="http://schemas.openxmlformats.org/officeDocument/2006/relationships/image" Target="../media/image20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5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5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0.png"/><Relationship Id="rId4" Type="http://schemas.openxmlformats.org/officeDocument/2006/relationships/image" Target="../media/image3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Spring 2025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pic>
        <p:nvPicPr>
          <p:cNvPr id="8" name="Picture 7" descr="A needle in the hay&#10;&#10;Description automatically generated">
            <a:extLst>
              <a:ext uri="{FF2B5EF4-FFF2-40B4-BE49-F238E27FC236}">
                <a16:creationId xmlns:a16="http://schemas.microsoft.com/office/drawing/2014/main" id="{C752F985-F027-2A8E-D558-A5BCB99D1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6734783" y="1303505"/>
            <a:ext cx="4085617" cy="40856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357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F0D12-DAD5-8B88-8671-4815F9C0A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 for 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8BC57-E44A-11A7-6BE6-0919AE09C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76C41-FEFA-A74D-F6D7-A87AC9B3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1CB73EF-B8B4-24EA-4FBD-F4F9F425CC2F}"/>
              </a:ext>
            </a:extLst>
          </p:cNvPr>
          <p:cNvGrpSpPr/>
          <p:nvPr/>
        </p:nvGrpSpPr>
        <p:grpSpPr>
          <a:xfrm>
            <a:off x="7484533" y="1784915"/>
            <a:ext cx="3437467" cy="1978010"/>
            <a:chOff x="7484533" y="1784915"/>
            <a:chExt cx="3437467" cy="19780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32AF4CA-1319-D357-ADBD-6D8E1BBFA09D}"/>
                    </a:ext>
                  </a:extLst>
                </p:cNvPr>
                <p:cNvSpPr txBox="1"/>
                <p:nvPr/>
              </p:nvSpPr>
              <p:spPr>
                <a:xfrm>
                  <a:off x="7975599" y="2589254"/>
                  <a:ext cx="29464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a14:m>
                  <a:r>
                    <a:rPr lang="en-US" dirty="0"/>
                    <a:t> bits of communication</a:t>
                  </a: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832AF4CA-1319-D357-ADBD-6D8E1BBFA0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5599" y="2589254"/>
                  <a:ext cx="2946401" cy="369332"/>
                </a:xfrm>
                <a:prstGeom prst="rect">
                  <a:avLst/>
                </a:prstGeom>
                <a:blipFill>
                  <a:blip r:embed="rId2"/>
                  <a:stretch>
                    <a:fillRect t="-10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ight Brace 5">
              <a:extLst>
                <a:ext uri="{FF2B5EF4-FFF2-40B4-BE49-F238E27FC236}">
                  <a16:creationId xmlns:a16="http://schemas.microsoft.com/office/drawing/2014/main" id="{BCEFC82F-0E91-245B-886E-2F709FAE36EA}"/>
                </a:ext>
              </a:extLst>
            </p:cNvPr>
            <p:cNvSpPr/>
            <p:nvPr/>
          </p:nvSpPr>
          <p:spPr>
            <a:xfrm>
              <a:off x="7484533" y="1784915"/>
              <a:ext cx="279400" cy="1978010"/>
            </a:xfrm>
            <a:prstGeom prst="rightBrace">
              <a:avLst>
                <a:gd name="adj1" fmla="val 37424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57AA9A-75C9-E667-2186-DA8E27435152}"/>
              </a:ext>
            </a:extLst>
          </p:cNvPr>
          <p:cNvGrpSpPr/>
          <p:nvPr/>
        </p:nvGrpSpPr>
        <p:grpSpPr>
          <a:xfrm>
            <a:off x="7488768" y="4156095"/>
            <a:ext cx="3246965" cy="2414038"/>
            <a:chOff x="7488768" y="4156095"/>
            <a:chExt cx="3246965" cy="24140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1DFFE85-6A36-2FA3-8302-921F57C9FA50}"/>
                    </a:ext>
                  </a:extLst>
                </p:cNvPr>
                <p:cNvSpPr txBox="1"/>
                <p:nvPr/>
              </p:nvSpPr>
              <p:spPr>
                <a:xfrm>
                  <a:off x="7975599" y="5162034"/>
                  <a:ext cx="2760134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a14:m>
                  <a:r>
                    <a:rPr lang="en-US" dirty="0"/>
                    <a:t> bits of communication (in the worst case)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1DFFE85-6A36-2FA3-8302-921F57C9FA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5599" y="5162034"/>
                  <a:ext cx="2760134" cy="646331"/>
                </a:xfrm>
                <a:prstGeom prst="rect">
                  <a:avLst/>
                </a:prstGeom>
                <a:blipFill>
                  <a:blip r:embed="rId3"/>
                  <a:stretch>
                    <a:fillRect l="-1766" t="-5660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ight Brace 7">
              <a:extLst>
                <a:ext uri="{FF2B5EF4-FFF2-40B4-BE49-F238E27FC236}">
                  <a16:creationId xmlns:a16="http://schemas.microsoft.com/office/drawing/2014/main" id="{CC93C7D5-DA12-4432-393D-A87832248170}"/>
                </a:ext>
              </a:extLst>
            </p:cNvPr>
            <p:cNvSpPr/>
            <p:nvPr/>
          </p:nvSpPr>
          <p:spPr>
            <a:xfrm>
              <a:off x="7488768" y="4156095"/>
              <a:ext cx="279400" cy="2414038"/>
            </a:xfrm>
            <a:prstGeom prst="rightBrace">
              <a:avLst>
                <a:gd name="adj1" fmla="val 37424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F8C3824-34AA-E225-A087-F04F2C350BA5}"/>
                  </a:ext>
                </a:extLst>
              </p:cNvPr>
              <p:cNvSpPr/>
              <p:nvPr/>
            </p:nvSpPr>
            <p:spPr>
              <a:xfrm>
                <a:off x="756559" y="1784915"/>
                <a:ext cx="6448576" cy="19780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Protocol A: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arenR"/>
                </a:pPr>
                <a:r>
                  <a:rPr lang="en-US" sz="2400" dirty="0">
                    <a:solidFill>
                      <a:schemeClr val="tx1"/>
                    </a:solidFill>
                  </a:rPr>
                  <a:t>Alice sends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arenR"/>
                </a:pPr>
                <a:r>
                  <a:rPr lang="en-US" sz="2400" dirty="0">
                    <a:solidFill>
                      <a:schemeClr val="tx1"/>
                    </a:solidFill>
                  </a:rPr>
                  <a:t>Bob sends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EQ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F8C3824-34AA-E225-A087-F04F2C350B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59" y="1784915"/>
                <a:ext cx="6448576" cy="1978010"/>
              </a:xfrm>
              <a:prstGeom prst="rect">
                <a:avLst/>
              </a:prstGeom>
              <a:blipFill>
                <a:blip r:embed="rId4"/>
                <a:stretch>
                  <a:fillRect l="-1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818B46E-878D-AF05-0121-1DE140912841}"/>
                  </a:ext>
                </a:extLst>
              </p:cNvPr>
              <p:cNvSpPr/>
              <p:nvPr/>
            </p:nvSpPr>
            <p:spPr>
              <a:xfrm>
                <a:off x="756559" y="4156095"/>
                <a:ext cx="6448576" cy="241403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/>
                    </a:solidFill>
                  </a:rPr>
                  <a:t>Protocol B:</a:t>
                </a:r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arenR"/>
                </a:pPr>
                <a:r>
                  <a:rPr lang="en-US" sz="24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2400" dirty="0">
                    <a:solidFill>
                      <a:schemeClr val="tx1"/>
                    </a:solidFill>
                  </a:rPr>
                  <a:t>Alice sends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marL="914400" lvl="1" indent="-45720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2400" dirty="0">
                    <a:solidFill>
                      <a:schemeClr val="tx1"/>
                    </a:solidFill>
                  </a:rPr>
                  <a:t>Bob sends a bit indicating whether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818B46E-878D-AF05-0121-1DE1409128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559" y="4156095"/>
                <a:ext cx="6448576" cy="2414038"/>
              </a:xfrm>
              <a:prstGeom prst="rect">
                <a:avLst/>
              </a:prstGeom>
              <a:blipFill>
                <a:blip r:embed="rId5"/>
                <a:stretch>
                  <a:fillRect l="-1415" b="-2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96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C0A42-8E90-7CD3-7770-4EFE3E8E2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complexity of 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3C969-42CD-DAD9-61A4-EA10B66AF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149" y="1825624"/>
            <a:ext cx="10959152" cy="4902721"/>
          </a:xfrm>
        </p:spPr>
        <p:txBody>
          <a:bodyPr>
            <a:normAutofit/>
          </a:bodyPr>
          <a:lstStyle/>
          <a:p>
            <a:r>
              <a:rPr lang="en-US" dirty="0"/>
              <a:t>Is there a better protocol?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Before we can </a:t>
            </a:r>
            <a:r>
              <a:rPr lang="en-US" dirty="0">
                <a:solidFill>
                  <a:schemeClr val="accent1"/>
                </a:solidFill>
              </a:rPr>
              <a:t>prove</a:t>
            </a:r>
            <a:r>
              <a:rPr lang="en-US" dirty="0"/>
              <a:t> it, we must clarify how we </a:t>
            </a:r>
            <a:r>
              <a:rPr lang="en-US" dirty="0">
                <a:solidFill>
                  <a:schemeClr val="accent1"/>
                </a:solidFill>
              </a:rPr>
              <a:t>model</a:t>
            </a:r>
            <a:r>
              <a:rPr lang="en-US" dirty="0"/>
              <a:t> communication protocols mathematically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9E9A8-B813-A5CF-2382-DEE5B535A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05EA995-E50F-5118-16D9-89897E0FE1D7}"/>
                  </a:ext>
                </a:extLst>
              </p:cNvPr>
              <p:cNvSpPr/>
              <p:nvPr/>
            </p:nvSpPr>
            <p:spPr>
              <a:xfrm>
                <a:off x="948267" y="2854994"/>
                <a:ext cx="9973733" cy="175714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Every</a:t>
                </a:r>
                <a:r>
                  <a:rPr lang="en-US" sz="2800" dirty="0">
                    <a:solidFill>
                      <a:schemeClr val="tx1"/>
                    </a:solidFill>
                  </a:rPr>
                  <a:t> deterministic communication protocol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EQ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uses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at least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bits of communication in the worst case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05EA995-E50F-5118-16D9-89897E0FE1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267" y="2854994"/>
                <a:ext cx="9973733" cy="175714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972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C10F1-4B90-512B-D373-F67958549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protocol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D7B407-6C2C-7197-F12D-EDDF452989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57225" y="1825625"/>
                <a:ext cx="11049000" cy="47371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Idea: We model a communication protocol as a </a:t>
                </a:r>
                <a:r>
                  <a:rPr lang="en-US" dirty="0">
                    <a:solidFill>
                      <a:schemeClr val="accent1"/>
                    </a:solidFill>
                  </a:rPr>
                  <a:t>binary tree</a:t>
                </a:r>
              </a:p>
              <a:p>
                <a:r>
                  <a:rPr lang="en-US" dirty="0"/>
                  <a:t>We start at the root node</a:t>
                </a:r>
              </a:p>
              <a:p>
                <a:r>
                  <a:rPr lang="en-US" dirty="0"/>
                  <a:t>Someone transmits a zero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/>
                  <a:t> We move to the left child</a:t>
                </a:r>
              </a:p>
              <a:p>
                <a:r>
                  <a:rPr lang="en-US" dirty="0"/>
                  <a:t>Someone transmits a one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/>
                  <a:t> We move to the right child</a:t>
                </a:r>
              </a:p>
              <a:p>
                <a:r>
                  <a:rPr lang="en-US" dirty="0"/>
                  <a:t>(Alice and Bob </a:t>
                </a:r>
                <a:r>
                  <a:rPr lang="en-US" dirty="0">
                    <a:solidFill>
                      <a:schemeClr val="accent1"/>
                    </a:solidFill>
                  </a:rPr>
                  <a:t>both</a:t>
                </a:r>
                <a:r>
                  <a:rPr lang="en-US" dirty="0"/>
                  <a:t> know where we are in the tree)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D7B407-6C2C-7197-F12D-EDDF452989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7225" y="1825625"/>
                <a:ext cx="11049000" cy="4737100"/>
              </a:xfrm>
              <a:blipFill>
                <a:blip r:embed="rId2"/>
                <a:stretch>
                  <a:fillRect l="-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32A41-A3E0-5483-8288-9173566D9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53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FE201-19D9-80D8-364C-F4164E0AD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43" y="375523"/>
            <a:ext cx="10515600" cy="1325563"/>
          </a:xfrm>
        </p:spPr>
        <p:txBody>
          <a:bodyPr/>
          <a:lstStyle/>
          <a:p>
            <a:r>
              <a:rPr lang="en-US" dirty="0"/>
              <a:t>Example protocol tree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6AB08-36E7-D98D-50EB-5134528A4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353498F-34A7-0E41-FCE1-4C59F131842C}"/>
                  </a:ext>
                </a:extLst>
              </p:cNvPr>
              <p:cNvSpPr/>
              <p:nvPr/>
            </p:nvSpPr>
            <p:spPr>
              <a:xfrm>
                <a:off x="5730997" y="519463"/>
                <a:ext cx="1272209" cy="127220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Alice sends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353498F-34A7-0E41-FCE1-4C59F13184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0997" y="519463"/>
                <a:ext cx="1272209" cy="1272209"/>
              </a:xfrm>
              <a:prstGeom prst="ellipse">
                <a:avLst/>
              </a:prstGeom>
              <a:blipFill>
                <a:blip r:embed="rId2"/>
                <a:stretch>
                  <a:fillRect l="-1896" r="-14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2649C37-0A25-4A36-D012-F956FD55A22A}"/>
                  </a:ext>
                </a:extLst>
              </p:cNvPr>
              <p:cNvSpPr/>
              <p:nvPr/>
            </p:nvSpPr>
            <p:spPr>
              <a:xfrm>
                <a:off x="3341941" y="2396984"/>
                <a:ext cx="1272209" cy="127220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Bob sends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62649C37-0A25-4A36-D012-F956FD55A2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941" y="2396984"/>
                <a:ext cx="1272209" cy="1272209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89044D0-6701-3D0D-DBD4-662ACB08967D}"/>
                  </a:ext>
                </a:extLst>
              </p:cNvPr>
              <p:cNvSpPr/>
              <p:nvPr/>
            </p:nvSpPr>
            <p:spPr>
              <a:xfrm>
                <a:off x="8318171" y="2396984"/>
                <a:ext cx="1272209" cy="127220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Bob sends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89044D0-6701-3D0D-DBD4-662ACB0896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171" y="2396984"/>
                <a:ext cx="1272209" cy="1272209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0B72AC51-1CDA-CA36-D494-FDF03C21C6B8}"/>
              </a:ext>
            </a:extLst>
          </p:cNvPr>
          <p:cNvSpPr/>
          <p:nvPr/>
        </p:nvSpPr>
        <p:spPr>
          <a:xfrm>
            <a:off x="1492248" y="4512339"/>
            <a:ext cx="1272209" cy="127220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Reject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CDBFB10-9B29-0DE3-1945-74D896D00600}"/>
                  </a:ext>
                </a:extLst>
              </p:cNvPr>
              <p:cNvSpPr/>
              <p:nvPr/>
            </p:nvSpPr>
            <p:spPr>
              <a:xfrm>
                <a:off x="4972073" y="4512338"/>
                <a:ext cx="1272209" cy="127220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Alice sends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CDBFB10-9B29-0DE3-1945-74D896D006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073" y="4512338"/>
                <a:ext cx="1272209" cy="1272209"/>
              </a:xfrm>
              <a:prstGeom prst="ellipse">
                <a:avLst/>
              </a:prstGeom>
              <a:blipFill>
                <a:blip r:embed="rId5"/>
                <a:stretch>
                  <a:fillRect l="-1905" r="-19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AC7BEF49-5AD6-A2CE-F419-3A3B8866B145}"/>
              </a:ext>
            </a:extLst>
          </p:cNvPr>
          <p:cNvSpPr/>
          <p:nvPr/>
        </p:nvSpPr>
        <p:spPr>
          <a:xfrm>
            <a:off x="6633859" y="4512340"/>
            <a:ext cx="1272209" cy="1272209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Reject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EC9D50A-5018-F8F4-5587-13A60BE4CD80}"/>
                  </a:ext>
                </a:extLst>
              </p:cNvPr>
              <p:cNvSpPr/>
              <p:nvPr/>
            </p:nvSpPr>
            <p:spPr>
              <a:xfrm>
                <a:off x="9979957" y="4489098"/>
                <a:ext cx="1272209" cy="1272209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Alice sends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EC9D50A-5018-F8F4-5587-13A60BE4C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9957" y="4489098"/>
                <a:ext cx="1272209" cy="1272209"/>
              </a:xfrm>
              <a:prstGeom prst="ellipse">
                <a:avLst/>
              </a:prstGeom>
              <a:blipFill>
                <a:blip r:embed="rId6"/>
                <a:stretch>
                  <a:fillRect l="-1896" r="-142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2181DBA-4D25-C761-413E-DA35E67F839C}"/>
              </a:ext>
            </a:extLst>
          </p:cNvPr>
          <p:cNvCxnSpPr>
            <a:stCxn id="5" idx="3"/>
            <a:endCxn id="6" idx="7"/>
          </p:cNvCxnSpPr>
          <p:nvPr/>
        </p:nvCxnSpPr>
        <p:spPr>
          <a:xfrm flipH="1">
            <a:off x="4427839" y="1605361"/>
            <a:ext cx="1489469" cy="9779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D22FE5B-B48B-2C4B-8103-C25211F1B6CB}"/>
              </a:ext>
            </a:extLst>
          </p:cNvPr>
          <p:cNvCxnSpPr>
            <a:cxnSpLocks/>
            <a:stCxn id="5" idx="5"/>
            <a:endCxn id="7" idx="1"/>
          </p:cNvCxnSpPr>
          <p:nvPr/>
        </p:nvCxnSpPr>
        <p:spPr>
          <a:xfrm>
            <a:off x="6816895" y="1605361"/>
            <a:ext cx="1687587" cy="9779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C33A09E-7E91-F3D7-626C-A01FFD8BC322}"/>
              </a:ext>
            </a:extLst>
          </p:cNvPr>
          <p:cNvCxnSpPr>
            <a:cxnSpLocks/>
            <a:stCxn id="6" idx="3"/>
            <a:endCxn id="8" idx="7"/>
          </p:cNvCxnSpPr>
          <p:nvPr/>
        </p:nvCxnSpPr>
        <p:spPr>
          <a:xfrm flipH="1">
            <a:off x="2578146" y="3482882"/>
            <a:ext cx="950106" cy="12157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56AA07C-F450-E3ED-7FD5-A2CB8AF2808E}"/>
              </a:ext>
            </a:extLst>
          </p:cNvPr>
          <p:cNvCxnSpPr>
            <a:cxnSpLocks/>
            <a:stCxn id="6" idx="5"/>
            <a:endCxn id="9" idx="1"/>
          </p:cNvCxnSpPr>
          <p:nvPr/>
        </p:nvCxnSpPr>
        <p:spPr>
          <a:xfrm>
            <a:off x="4427839" y="3482882"/>
            <a:ext cx="730545" cy="12157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83AC0CD-2FCD-BF23-9D69-4DCCB9EFF187}"/>
              </a:ext>
            </a:extLst>
          </p:cNvPr>
          <p:cNvCxnSpPr>
            <a:cxnSpLocks/>
            <a:stCxn id="7" idx="3"/>
            <a:endCxn id="10" idx="7"/>
          </p:cNvCxnSpPr>
          <p:nvPr/>
        </p:nvCxnSpPr>
        <p:spPr>
          <a:xfrm flipH="1">
            <a:off x="7719757" y="3482882"/>
            <a:ext cx="784725" cy="12157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CFBA796-3EBC-26FD-5977-844E5E1E7578}"/>
              </a:ext>
            </a:extLst>
          </p:cNvPr>
          <p:cNvCxnSpPr>
            <a:cxnSpLocks/>
            <a:stCxn id="7" idx="5"/>
            <a:endCxn id="11" idx="1"/>
          </p:cNvCxnSpPr>
          <p:nvPr/>
        </p:nvCxnSpPr>
        <p:spPr>
          <a:xfrm>
            <a:off x="9404069" y="3482882"/>
            <a:ext cx="762199" cy="11925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96665B1B-F604-8E23-9E29-23BB6CF26F25}"/>
              </a:ext>
            </a:extLst>
          </p:cNvPr>
          <p:cNvSpPr txBox="1"/>
          <p:nvPr/>
        </p:nvSpPr>
        <p:spPr>
          <a:xfrm>
            <a:off x="4908837" y="1632663"/>
            <a:ext cx="341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3CA63A9-0330-56CF-0084-F98C55F78723}"/>
              </a:ext>
            </a:extLst>
          </p:cNvPr>
          <p:cNvSpPr txBox="1"/>
          <p:nvPr/>
        </p:nvSpPr>
        <p:spPr>
          <a:xfrm>
            <a:off x="2781782" y="3667652"/>
            <a:ext cx="341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5717A27-17E8-E814-6CA8-E01AB37BB5EB}"/>
              </a:ext>
            </a:extLst>
          </p:cNvPr>
          <p:cNvSpPr txBox="1"/>
          <p:nvPr/>
        </p:nvSpPr>
        <p:spPr>
          <a:xfrm>
            <a:off x="7848383" y="3600881"/>
            <a:ext cx="341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0581833-1875-4928-BF57-01654AD5E627}"/>
              </a:ext>
            </a:extLst>
          </p:cNvPr>
          <p:cNvSpPr txBox="1"/>
          <p:nvPr/>
        </p:nvSpPr>
        <p:spPr>
          <a:xfrm>
            <a:off x="7559467" y="1603517"/>
            <a:ext cx="341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D7E00E6-ECCA-959F-C7F3-AC958873EF79}"/>
              </a:ext>
            </a:extLst>
          </p:cNvPr>
          <p:cNvSpPr txBox="1"/>
          <p:nvPr/>
        </p:nvSpPr>
        <p:spPr>
          <a:xfrm>
            <a:off x="4742775" y="3633098"/>
            <a:ext cx="341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FD2C5B6-883C-E2C6-1FAE-66A3642F80C6}"/>
              </a:ext>
            </a:extLst>
          </p:cNvPr>
          <p:cNvSpPr txBox="1"/>
          <p:nvPr/>
        </p:nvSpPr>
        <p:spPr>
          <a:xfrm>
            <a:off x="9707742" y="3572724"/>
            <a:ext cx="341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4EA25EA-ADA9-EADA-C083-4A1CDFF7B274}"/>
              </a:ext>
            </a:extLst>
          </p:cNvPr>
          <p:cNvCxnSpPr>
            <a:cxnSpLocks/>
            <a:stCxn id="9" idx="3"/>
          </p:cNvCxnSpPr>
          <p:nvPr/>
        </p:nvCxnSpPr>
        <p:spPr>
          <a:xfrm flipH="1">
            <a:off x="4813222" y="5598236"/>
            <a:ext cx="345162" cy="6038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A5E83CA-D832-74A7-2507-9518BE41BEB4}"/>
              </a:ext>
            </a:extLst>
          </p:cNvPr>
          <p:cNvCxnSpPr>
            <a:cxnSpLocks/>
            <a:stCxn id="9" idx="5"/>
          </p:cNvCxnSpPr>
          <p:nvPr/>
        </p:nvCxnSpPr>
        <p:spPr>
          <a:xfrm>
            <a:off x="6057971" y="5598236"/>
            <a:ext cx="321314" cy="5766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8DDB812-20CA-17CA-6725-AD5A23EE62FD}"/>
              </a:ext>
            </a:extLst>
          </p:cNvPr>
          <p:cNvCxnSpPr>
            <a:cxnSpLocks/>
            <a:stCxn id="11" idx="3"/>
          </p:cNvCxnSpPr>
          <p:nvPr/>
        </p:nvCxnSpPr>
        <p:spPr>
          <a:xfrm flipH="1">
            <a:off x="9918551" y="5574996"/>
            <a:ext cx="247717" cy="6429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6360E2A-C5AA-A77D-81FD-1B68CF9A989F}"/>
              </a:ext>
            </a:extLst>
          </p:cNvPr>
          <p:cNvCxnSpPr>
            <a:cxnSpLocks/>
            <a:stCxn id="11" idx="5"/>
          </p:cNvCxnSpPr>
          <p:nvPr/>
        </p:nvCxnSpPr>
        <p:spPr>
          <a:xfrm>
            <a:off x="11065855" y="5574996"/>
            <a:ext cx="261947" cy="6214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58F6AF0-5502-32BE-C1AB-2E00AE247102}"/>
                  </a:ext>
                </a:extLst>
              </p:cNvPr>
              <p:cNvSpPr txBox="1"/>
              <p:nvPr/>
            </p:nvSpPr>
            <p:spPr>
              <a:xfrm>
                <a:off x="4560099" y="6211741"/>
                <a:ext cx="3411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58F6AF0-5502-32BE-C1AB-2E00AE247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099" y="6211741"/>
                <a:ext cx="341163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E8B026D-62E0-4DBF-6684-E4D2E717FCB8}"/>
                  </a:ext>
                </a:extLst>
              </p:cNvPr>
              <p:cNvSpPr txBox="1"/>
              <p:nvPr/>
            </p:nvSpPr>
            <p:spPr>
              <a:xfrm>
                <a:off x="6292696" y="6202122"/>
                <a:ext cx="3411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E8B026D-62E0-4DBF-6684-E4D2E717F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696" y="6202122"/>
                <a:ext cx="341163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B595392-BFA5-087A-F9CD-F260EE28B79F}"/>
                  </a:ext>
                </a:extLst>
              </p:cNvPr>
              <p:cNvSpPr txBox="1"/>
              <p:nvPr/>
            </p:nvSpPr>
            <p:spPr>
              <a:xfrm>
                <a:off x="9656007" y="6202122"/>
                <a:ext cx="3411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B595392-BFA5-087A-F9CD-F260EE28B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6007" y="6202122"/>
                <a:ext cx="341163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B5C3EF4-0430-7165-12BF-231C5E04AF68}"/>
                  </a:ext>
                </a:extLst>
              </p:cNvPr>
              <p:cNvSpPr txBox="1"/>
              <p:nvPr/>
            </p:nvSpPr>
            <p:spPr>
              <a:xfrm>
                <a:off x="11227733" y="6211741"/>
                <a:ext cx="34116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0B5C3EF4-0430-7165-12BF-231C5E04A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7733" y="6211741"/>
                <a:ext cx="341163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0818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E0841-2644-3508-4920-86193EA40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Rigorously defining communication protocols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15420-06D3-009B-CB2C-A874B62A5E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6250" y="1825624"/>
                <a:ext cx="10877550" cy="4665219"/>
              </a:xfrm>
            </p:spPr>
            <p:txBody>
              <a:bodyPr/>
              <a:lstStyle/>
              <a:p>
                <a:r>
                  <a:rPr lang="en-US" dirty="0"/>
                  <a:t>A deterministic </a:t>
                </a:r>
                <a:r>
                  <a:rPr lang="en-US" dirty="0">
                    <a:solidFill>
                      <a:schemeClr val="accent1"/>
                    </a:solidFill>
                  </a:rPr>
                  <a:t>communication protocol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-bit inputs</a:t>
                </a:r>
                <a:r>
                  <a:rPr lang="en-US" dirty="0"/>
                  <a:t> is a rooted binary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with the following features</a:t>
                </a:r>
              </a:p>
              <a:p>
                <a:pPr lvl="1"/>
                <a:r>
                  <a:rPr lang="en-US" dirty="0"/>
                  <a:t>The vertex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is partitioned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Alice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ob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Accept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Reject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Each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lice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ob</m:t>
                        </m:r>
                      </m:sub>
                    </m:sSub>
                  </m:oMath>
                </a14:m>
                <a:r>
                  <a:rPr lang="en-US" dirty="0"/>
                  <a:t> has two children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) and is labeled with a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ℓ,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Each vertex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Accept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Reject</m:t>
                        </m:r>
                      </m:sub>
                    </m:sSub>
                  </m:oMath>
                </a14:m>
                <a:r>
                  <a:rPr lang="en-US" dirty="0"/>
                  <a:t> has zero children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215420-06D3-009B-CB2C-A874B62A5E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6250" y="1825624"/>
                <a:ext cx="10877550" cy="4665219"/>
              </a:xfrm>
              <a:blipFill>
                <a:blip r:embed="rId2"/>
                <a:stretch>
                  <a:fillRect l="-1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A58F4-7161-27B4-0B0C-76E982183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0172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80D6C-C3D3-4FC5-3940-D120CD92E4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61CB5-7223-F5AB-DD96-F6D708400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Rigorously defining communication protocols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1F191E-E61F-10B3-9FD0-D76BD6608D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5842" y="1818452"/>
                <a:ext cx="11043782" cy="485495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we define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leaf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as follows</a:t>
                </a:r>
              </a:p>
              <a:p>
                <a:pPr lvl="1"/>
                <a:r>
                  <a:rPr lang="en-US" b="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the root vertex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lice</m:t>
                        </m:r>
                      </m:sub>
                    </m:sSub>
                  </m:oMath>
                </a14:m>
                <a:r>
                  <a:rPr lang="en-US" dirty="0"/>
                  <a:t>, then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ob</m:t>
                        </m:r>
                      </m:sub>
                    </m:sSub>
                  </m:oMath>
                </a14:m>
                <a:r>
                  <a:rPr lang="en-US" dirty="0"/>
                  <a:t>, then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Accept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Reject</m:t>
                        </m:r>
                      </m:sub>
                    </m:sSub>
                  </m:oMath>
                </a14:m>
                <a:r>
                  <a:rPr lang="en-US" dirty="0"/>
                  <a:t>, then 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leaf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="0" dirty="0"/>
              </a:p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b="0" dirty="0">
                    <a:solidFill>
                      <a:schemeClr val="accent1"/>
                    </a:solidFill>
                  </a:rPr>
                  <a:t>accepts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b="0" dirty="0"/>
                  <a:t>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leaf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Accept</m:t>
                        </m:r>
                      </m:sub>
                    </m:sSub>
                  </m:oMath>
                </a14:m>
                <a:endParaRPr lang="en-US" b="0" dirty="0"/>
              </a:p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b="0" dirty="0">
                    <a:solidFill>
                      <a:schemeClr val="accent1"/>
                    </a:solidFill>
                  </a:rPr>
                  <a:t>rejects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b="0" dirty="0"/>
                  <a:t>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leaf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Reject</m:t>
                        </m:r>
                      </m:sub>
                    </m:sSub>
                  </m:oMath>
                </a14:m>
                <a:endParaRPr lang="en-US" b="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1F191E-E61F-10B3-9FD0-D76BD6608D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5842" y="1818452"/>
                <a:ext cx="11043782" cy="4854954"/>
              </a:xfrm>
              <a:blipFill>
                <a:blip r:embed="rId2"/>
                <a:stretch>
                  <a:fillRect l="-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11D44-9B1A-E6FB-8F40-50BBC195F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B86E29A-5FE5-90DD-495D-6A493A6AE36C}"/>
              </a:ext>
            </a:extLst>
          </p:cNvPr>
          <p:cNvGrpSpPr/>
          <p:nvPr/>
        </p:nvGrpSpPr>
        <p:grpSpPr>
          <a:xfrm>
            <a:off x="4643411" y="307202"/>
            <a:ext cx="7267433" cy="2657374"/>
            <a:chOff x="4602804" y="3977893"/>
            <a:chExt cx="7267433" cy="265737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95DE681-BF0D-3C0C-DA92-985FD18EA341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Hexagon 14">
              <a:extLst>
                <a:ext uri="{FF2B5EF4-FFF2-40B4-BE49-F238E27FC236}">
                  <a16:creationId xmlns:a16="http://schemas.microsoft.com/office/drawing/2014/main" id="{48FA4D75-0D2C-4AA1-2CE2-DA02647EEC56}"/>
                </a:ext>
              </a:extLst>
            </p:cNvPr>
            <p:cNvSpPr/>
            <p:nvPr/>
          </p:nvSpPr>
          <p:spPr>
            <a:xfrm>
              <a:off x="4702115" y="4071809"/>
              <a:ext cx="7053278" cy="606055"/>
            </a:xfrm>
            <a:prstGeom prst="hexagon">
              <a:avLst>
                <a:gd name="adj" fmla="val 60088"/>
                <a:gd name="vf" fmla="val 11547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In this model, what happens if Alice and Bob speak at the same time?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F2A1CE-BD7F-04C9-A174-D2412891FACF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p:sp>
        <p:nvSpPr>
          <p:cNvPr id="17" name="Hexagon 16">
            <a:extLst>
              <a:ext uri="{FF2B5EF4-FFF2-40B4-BE49-F238E27FC236}">
                <a16:creationId xmlns:a16="http://schemas.microsoft.com/office/drawing/2014/main" id="{3861AE3B-BE40-16EA-4C28-EC0FF5FB0CD3}"/>
              </a:ext>
            </a:extLst>
          </p:cNvPr>
          <p:cNvSpPr/>
          <p:nvPr/>
        </p:nvSpPr>
        <p:spPr>
          <a:xfrm>
            <a:off x="4729604" y="1860547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C:</a:t>
            </a:r>
            <a:r>
              <a:rPr lang="en-US" sz="1600" dirty="0">
                <a:solidFill>
                  <a:schemeClr val="tx1"/>
                </a:solidFill>
              </a:rPr>
              <a:t> Both of the messages are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successfully transmitted</a:t>
            </a: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60E0E593-A8C9-5154-F473-7A4B2ED19B3C}"/>
              </a:ext>
            </a:extLst>
          </p:cNvPr>
          <p:cNvSpPr/>
          <p:nvPr/>
        </p:nvSpPr>
        <p:spPr>
          <a:xfrm>
            <a:off x="8269361" y="1137121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B:</a:t>
            </a:r>
            <a:r>
              <a:rPr lang="en-US" sz="1600" dirty="0">
                <a:solidFill>
                  <a:schemeClr val="tx1"/>
                </a:solidFill>
              </a:rPr>
              <a:t> Only one of the messages is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successfully transmitted</a:t>
            </a: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286943BD-6165-383B-DBBB-DBF236C08511}"/>
              </a:ext>
            </a:extLst>
          </p:cNvPr>
          <p:cNvSpPr/>
          <p:nvPr/>
        </p:nvSpPr>
        <p:spPr>
          <a:xfrm>
            <a:off x="8278751" y="1860547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D:</a:t>
            </a:r>
            <a:r>
              <a:rPr lang="en-US" sz="1600" dirty="0">
                <a:solidFill>
                  <a:schemeClr val="tx1"/>
                </a:solidFill>
              </a:rPr>
              <a:t> Neither message is successfully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transmitted</a:t>
            </a: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16656696-8A7D-0C76-F3AE-83F321E1DE83}"/>
              </a:ext>
            </a:extLst>
          </p:cNvPr>
          <p:cNvSpPr/>
          <p:nvPr/>
        </p:nvSpPr>
        <p:spPr>
          <a:xfrm>
            <a:off x="4727980" y="1137121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A:</a:t>
            </a:r>
            <a:r>
              <a:rPr lang="en-US" sz="1600" dirty="0">
                <a:solidFill>
                  <a:schemeClr val="tx1"/>
                </a:solidFill>
              </a:rPr>
              <a:t> Trick question. In this model,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they never speak simultaneously</a:t>
            </a:r>
          </a:p>
        </p:txBody>
      </p:sp>
    </p:spTree>
    <p:extLst>
      <p:ext uri="{BB962C8B-B14F-4D97-AF65-F5344CB8AC3E}">
        <p14:creationId xmlns:p14="http://schemas.microsoft.com/office/powerpoint/2010/main" val="23400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BB717-9AC6-2613-1AFA-5BFF3E3C2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complexity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B12F22-918B-0F25-3548-CF71C1E636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7075" y="1825625"/>
                <a:ext cx="11627892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computes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if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accepts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rejects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1"/>
                    </a:solidFill>
                  </a:rPr>
                  <a:t>cost</a:t>
                </a:r>
                <a:r>
                  <a:rPr lang="en-US" dirty="0"/>
                  <a:t> of the communication protocol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is the depth of the tree, i.e., the length of the longest path from the root to the leaf</a:t>
                </a:r>
              </a:p>
              <a:p>
                <a:r>
                  <a:rPr lang="en-US" dirty="0"/>
                  <a:t>(Cost = number of rounds = number of bits of communication)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B12F22-918B-0F25-3548-CF71C1E636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075" y="1825625"/>
                <a:ext cx="11627892" cy="4351338"/>
              </a:xfrm>
              <a:blipFill>
                <a:blip r:embed="rId2"/>
                <a:stretch>
                  <a:fillRect l="-943" t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93552-7136-2E33-60FD-29288D821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545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649C6-F24A-B75D-6B86-5C6DADD37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226"/>
            <a:ext cx="10515600" cy="1325563"/>
          </a:xfrm>
        </p:spPr>
        <p:txBody>
          <a:bodyPr/>
          <a:lstStyle/>
          <a:p>
            <a:r>
              <a:rPr lang="en-US" dirty="0"/>
              <a:t>Rectangle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0EB699-CD2A-F325-2D07-14AE160ED4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33015"/>
                <a:ext cx="10515600" cy="542295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be any communication protocol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-bit inputs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0, 1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be any leaf</a:t>
                </a:r>
              </a:p>
              <a:p>
                <a:pPr>
                  <a:lnSpc>
                    <a:spcPct val="200000"/>
                  </a:lnSpc>
                </a:pPr>
                <a:endParaRPr lang="en-US" dirty="0"/>
              </a:p>
              <a:p>
                <a:pPr marL="0" indent="0">
                  <a:lnSpc>
                    <a:spcPct val="200000"/>
                  </a:lnSpc>
                  <a:buNone/>
                </a:pPr>
                <a:endParaRPr lang="en-US" dirty="0"/>
              </a:p>
              <a:p>
                <a:r>
                  <a:rPr lang="en-US" b="1" dirty="0"/>
                  <a:t>Proof (sketch):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be the vertices from the root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, we must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. Similarly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0EB699-CD2A-F325-2D07-14AE160ED4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33015"/>
                <a:ext cx="10515600" cy="5422955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DB2CC-4651-1D81-2095-B312E2F8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82AC57A-B14F-DFF5-1DC6-7E83DECF53DF}"/>
                  </a:ext>
                </a:extLst>
              </p:cNvPr>
              <p:cNvSpPr/>
              <p:nvPr/>
            </p:nvSpPr>
            <p:spPr>
              <a:xfrm>
                <a:off x="692623" y="3112357"/>
                <a:ext cx="9850273" cy="169914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Rectangle Lemma: </a:t>
                </a:r>
                <a:r>
                  <a:rPr lang="en-US" sz="2800" dirty="0">
                    <a:solidFill>
                      <a:schemeClr val="tx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leaf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leaf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</a:t>
                </a:r>
                <a:br>
                  <a:rPr lang="en-US" sz="2800" dirty="0">
                    <a:solidFill>
                      <a:schemeClr val="tx1"/>
                    </a:solidFill>
                  </a:rPr>
                </a:br>
                <a:r>
                  <a:rPr lang="en-US" sz="2800" dirty="0">
                    <a:solidFill>
                      <a:schemeClr val="tx1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leaf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leaf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82AC57A-B14F-DFF5-1DC6-7E83DECF53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23" y="3112357"/>
                <a:ext cx="9850273" cy="16991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2749142A-98AF-1AA9-0203-5CA358F6526A}"/>
              </a:ext>
            </a:extLst>
          </p:cNvPr>
          <p:cNvGrpSpPr/>
          <p:nvPr/>
        </p:nvGrpSpPr>
        <p:grpSpPr>
          <a:xfrm>
            <a:off x="9391934" y="316664"/>
            <a:ext cx="2301923" cy="1502452"/>
            <a:chOff x="8871045" y="529341"/>
            <a:chExt cx="2301923" cy="15024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0B4CF83-59DB-8E8E-F0FA-1DCD6AFFBFFF}"/>
                    </a:ext>
                  </a:extLst>
                </p:cNvPr>
                <p:cNvSpPr txBox="1"/>
                <p:nvPr/>
              </p:nvSpPr>
              <p:spPr>
                <a:xfrm>
                  <a:off x="8871045" y="529341"/>
                  <a:ext cx="8120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0B4CF83-59DB-8E8E-F0FA-1DCD6AFFBFF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1045" y="529341"/>
                  <a:ext cx="812042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40F357C-6113-EA40-8EAB-5EC8406B8BBA}"/>
                    </a:ext>
                  </a:extLst>
                </p:cNvPr>
                <p:cNvSpPr txBox="1"/>
                <p:nvPr/>
              </p:nvSpPr>
              <p:spPr>
                <a:xfrm>
                  <a:off x="10360926" y="529341"/>
                  <a:ext cx="8120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40F357C-6113-EA40-8EAB-5EC8406B8B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0926" y="529341"/>
                  <a:ext cx="812042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8498DB3-7F3E-FAA7-D44F-BB4C0CA89FD5}"/>
                    </a:ext>
                  </a:extLst>
                </p:cNvPr>
                <p:cNvSpPr txBox="1"/>
                <p:nvPr/>
              </p:nvSpPr>
              <p:spPr>
                <a:xfrm>
                  <a:off x="8871045" y="1662461"/>
                  <a:ext cx="8120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8498DB3-7F3E-FAA7-D44F-BB4C0CA89F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1045" y="1662461"/>
                  <a:ext cx="812042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022C63F-56B6-E514-E070-8BAE13E84BF3}"/>
                    </a:ext>
                  </a:extLst>
                </p:cNvPr>
                <p:cNvSpPr txBox="1"/>
                <p:nvPr/>
              </p:nvSpPr>
              <p:spPr>
                <a:xfrm>
                  <a:off x="10360926" y="1662461"/>
                  <a:ext cx="8120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022C63F-56B6-E514-E070-8BAE13E84B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0926" y="1662461"/>
                  <a:ext cx="812042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EFD8AAF-8A60-3EDE-0204-D839198DB02A}"/>
                </a:ext>
              </a:extLst>
            </p:cNvPr>
            <p:cNvCxnSpPr>
              <a:stCxn id="7" idx="3"/>
              <a:endCxn id="8" idx="1"/>
            </p:cNvCxnSpPr>
            <p:nvPr/>
          </p:nvCxnSpPr>
          <p:spPr>
            <a:xfrm>
              <a:off x="9683087" y="714007"/>
              <a:ext cx="67783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695372D-34EA-D5E8-089F-1880B9A973A5}"/>
                </a:ext>
              </a:extLst>
            </p:cNvPr>
            <p:cNvCxnSpPr>
              <a:cxnSpLocks/>
              <a:stCxn id="9" idx="0"/>
              <a:endCxn id="7" idx="2"/>
            </p:cNvCxnSpPr>
            <p:nvPr/>
          </p:nvCxnSpPr>
          <p:spPr>
            <a:xfrm flipV="1">
              <a:off x="9277066" y="898673"/>
              <a:ext cx="0" cy="76378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5AE443A-E32A-C0E6-67F5-ECE5CB47D338}"/>
                </a:ext>
              </a:extLst>
            </p:cNvPr>
            <p:cNvCxnSpPr>
              <a:cxnSpLocks/>
              <a:stCxn id="8" idx="2"/>
              <a:endCxn id="10" idx="0"/>
            </p:cNvCxnSpPr>
            <p:nvPr/>
          </p:nvCxnSpPr>
          <p:spPr>
            <a:xfrm>
              <a:off x="10766947" y="898673"/>
              <a:ext cx="0" cy="76378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A933728-F65C-92FE-70B9-E44593BF7487}"/>
                </a:ext>
              </a:extLst>
            </p:cNvPr>
            <p:cNvCxnSpPr>
              <a:cxnSpLocks/>
              <a:stCxn id="9" idx="3"/>
              <a:endCxn id="10" idx="1"/>
            </p:cNvCxnSpPr>
            <p:nvPr/>
          </p:nvCxnSpPr>
          <p:spPr>
            <a:xfrm>
              <a:off x="9683087" y="1847127"/>
              <a:ext cx="67783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218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FB4F418-5DC3-DC43-7120-D9D3EC142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EEC45-96EC-8724-A97D-ECBFEF381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complexity of 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494BCF-2537-9BF9-0029-F28241C5F2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4149" y="4075043"/>
                <a:ext cx="10959152" cy="2653302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Proof: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be any communication protocol that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EQ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Assume WLOG that </a:t>
                </a:r>
                <a:r>
                  <a:rPr lang="en-US" dirty="0">
                    <a:solidFill>
                      <a:schemeClr val="accent1"/>
                    </a:solidFill>
                  </a:rPr>
                  <a:t>every leaf is at the same depth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Our job is to prove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494BCF-2537-9BF9-0029-F28241C5F2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4149" y="4075043"/>
                <a:ext cx="10959152" cy="2653302"/>
              </a:xfrm>
              <a:blipFill>
                <a:blip r:embed="rId2"/>
                <a:stretch>
                  <a:fillRect l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A2533-E067-DF91-DD2C-CA5F905B7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ED05DE2-D773-A756-E8EF-4092D87C7BA9}"/>
                  </a:ext>
                </a:extLst>
              </p:cNvPr>
              <p:cNvSpPr/>
              <p:nvPr/>
            </p:nvSpPr>
            <p:spPr>
              <a:xfrm>
                <a:off x="1313004" y="1825624"/>
                <a:ext cx="9561442" cy="175714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Every</a:t>
                </a:r>
                <a:r>
                  <a:rPr lang="en-US" sz="2800" dirty="0">
                    <a:solidFill>
                      <a:schemeClr val="tx1"/>
                    </a:solidFill>
                  </a:rPr>
                  <a:t> deterministic communication protocol that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EQ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has cost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at least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ED05DE2-D773-A756-E8EF-4092D87C7B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004" y="1825624"/>
                <a:ext cx="9561442" cy="17571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199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E8139B3-9BF6-4BD4-63FC-8F68F9C50E4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Communication complexity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EQ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E8139B3-9BF6-4BD4-63FC-8F68F9C50E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800B11-96F8-328A-0F15-F8535F5E76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6409" y="1825625"/>
                <a:ext cx="10873408" cy="484210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leaf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leaf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By the rectangle lemma, it follows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leaf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leaf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r>
                  <a:rPr lang="en-US" dirty="0"/>
                  <a:t>Meanwhile,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Reject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Therefore,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Reject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hence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800B11-96F8-328A-0F15-F8535F5E76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6409" y="1825625"/>
                <a:ext cx="10873408" cy="4842108"/>
              </a:xfrm>
              <a:blipFill>
                <a:blip r:embed="rId3"/>
                <a:stretch>
                  <a:fillRect l="-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9D91F-68AE-4C64-D5E6-5F7012709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1A1F33-624C-903C-5B11-95BE2190C930}"/>
              </a:ext>
            </a:extLst>
          </p:cNvPr>
          <p:cNvGrpSpPr/>
          <p:nvPr/>
        </p:nvGrpSpPr>
        <p:grpSpPr>
          <a:xfrm>
            <a:off x="9448800" y="365125"/>
            <a:ext cx="2301923" cy="1502452"/>
            <a:chOff x="8871045" y="529341"/>
            <a:chExt cx="2301923" cy="150245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D03D51F-AB0E-79C3-9532-9FA59410206A}"/>
                    </a:ext>
                  </a:extLst>
                </p:cNvPr>
                <p:cNvSpPr txBox="1"/>
                <p:nvPr/>
              </p:nvSpPr>
              <p:spPr>
                <a:xfrm>
                  <a:off x="8871045" y="529341"/>
                  <a:ext cx="8120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D03D51F-AB0E-79C3-9532-9FA5941020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1045" y="529341"/>
                  <a:ext cx="81204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5F66A28-B09A-2726-69CA-6C98B285DD1C}"/>
                    </a:ext>
                  </a:extLst>
                </p:cNvPr>
                <p:cNvSpPr txBox="1"/>
                <p:nvPr/>
              </p:nvSpPr>
              <p:spPr>
                <a:xfrm>
                  <a:off x="10360926" y="529341"/>
                  <a:ext cx="8120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5F66A28-B09A-2726-69CA-6C98B285DD1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0926" y="529341"/>
                  <a:ext cx="812042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94C3BCB-BB20-783B-10D9-E3A9CD543823}"/>
                    </a:ext>
                  </a:extLst>
                </p:cNvPr>
                <p:cNvSpPr txBox="1"/>
                <p:nvPr/>
              </p:nvSpPr>
              <p:spPr>
                <a:xfrm>
                  <a:off x="8871045" y="1662461"/>
                  <a:ext cx="8120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94C3BCB-BB20-783B-10D9-E3A9CD5438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1045" y="1662461"/>
                  <a:ext cx="812042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BFD4B8E-C89C-DDE8-21A5-5B26D4AC099E}"/>
                    </a:ext>
                  </a:extLst>
                </p:cNvPr>
                <p:cNvSpPr txBox="1"/>
                <p:nvPr/>
              </p:nvSpPr>
              <p:spPr>
                <a:xfrm>
                  <a:off x="10360926" y="1662461"/>
                  <a:ext cx="81204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BFD4B8E-C89C-DDE8-21A5-5B26D4AC09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0926" y="1662461"/>
                  <a:ext cx="812042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D059F37-1BA9-2AE7-0C30-C2E88E2ADB58}"/>
                </a:ext>
              </a:extLst>
            </p:cNvPr>
            <p:cNvCxnSpPr>
              <a:stCxn id="6" idx="3"/>
              <a:endCxn id="7" idx="1"/>
            </p:cNvCxnSpPr>
            <p:nvPr/>
          </p:nvCxnSpPr>
          <p:spPr>
            <a:xfrm>
              <a:off x="9683087" y="714007"/>
              <a:ext cx="67783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CC6EFF6-1E7A-A641-3D14-C5BFFE7A5D88}"/>
                </a:ext>
              </a:extLst>
            </p:cNvPr>
            <p:cNvCxnSpPr>
              <a:cxnSpLocks/>
              <a:stCxn id="8" idx="0"/>
              <a:endCxn id="6" idx="2"/>
            </p:cNvCxnSpPr>
            <p:nvPr/>
          </p:nvCxnSpPr>
          <p:spPr>
            <a:xfrm flipV="1">
              <a:off x="9277066" y="898673"/>
              <a:ext cx="0" cy="76378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732D0A1-14A6-AA6A-B09D-A20B97B470BA}"/>
                </a:ext>
              </a:extLst>
            </p:cNvPr>
            <p:cNvCxnSpPr>
              <a:cxnSpLocks/>
              <a:stCxn id="7" idx="2"/>
              <a:endCxn id="9" idx="0"/>
            </p:cNvCxnSpPr>
            <p:nvPr/>
          </p:nvCxnSpPr>
          <p:spPr>
            <a:xfrm>
              <a:off x="10766947" y="898673"/>
              <a:ext cx="0" cy="76378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65E0CA2-0197-C35E-C5DE-47395735F4DC}"/>
                </a:ext>
              </a:extLst>
            </p:cNvPr>
            <p:cNvCxnSpPr>
              <a:cxnSpLocks/>
              <a:stCxn id="8" idx="3"/>
              <a:endCxn id="9" idx="1"/>
            </p:cNvCxnSpPr>
            <p:nvPr/>
          </p:nvCxnSpPr>
          <p:spPr>
            <a:xfrm>
              <a:off x="9683087" y="1847127"/>
              <a:ext cx="67783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931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42441-D81A-56BA-D694-0A8EF5647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exam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CFE82B-2C56-4D7E-90C9-687EBC2F96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Midterm exam will be in class on </a:t>
                </a:r>
                <a:r>
                  <a:rPr lang="en-US" b="1" dirty="0">
                    <a:highlight>
                      <a:srgbClr val="FFFF00"/>
                    </a:highlight>
                  </a:rPr>
                  <a:t>Wednesday, April 23</a:t>
                </a:r>
              </a:p>
              <a:p>
                <a:r>
                  <a:rPr lang="en-US" dirty="0"/>
                  <a:t>To prepare for the midterm, you only need to study the material prior to </a:t>
                </a:r>
                <a:r>
                  <a:rPr lang="en-US" dirty="0">
                    <a:solidFill>
                      <a:schemeClr val="accent1"/>
                    </a:solidFill>
                  </a:rPr>
                  <a:t>this point</a:t>
                </a:r>
              </a:p>
              <a:p>
                <a:r>
                  <a:rPr lang="en-US" dirty="0"/>
                  <a:t>The midterm will be about </a:t>
                </a:r>
                <a:r>
                  <a:rPr lang="en-US" dirty="0">
                    <a:solidFill>
                      <a:schemeClr val="accent1"/>
                    </a:solidFill>
                  </a:rPr>
                  <a:t>decidability, undecidability, time complexity,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CFE82B-2C56-4D7E-90C9-687EBC2F96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r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8FB38-80A3-03C7-8620-4354A14B4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94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6F14B9D-D645-4F40-0DAB-D03949C639B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Communication complexity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EQ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6F14B9D-D645-4F40-0DAB-D03949C639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8702BC-D427-7326-E318-245B777A49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just proved that computing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EQ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requires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bits of communication</a:t>
                </a:r>
              </a:p>
              <a:p>
                <a:r>
                  <a:rPr lang="en-US" dirty="0"/>
                  <a:t>However, there is a loophole!</a:t>
                </a:r>
              </a:p>
              <a:p>
                <a:r>
                  <a:rPr lang="en-US" dirty="0"/>
                  <a:t>Our impossibility proof only applies to </a:t>
                </a:r>
                <a:r>
                  <a:rPr lang="en-US" dirty="0">
                    <a:solidFill>
                      <a:schemeClr val="accent1"/>
                    </a:solidFill>
                  </a:rPr>
                  <a:t>deterministic</a:t>
                </a:r>
                <a:r>
                  <a:rPr lang="en-US" dirty="0"/>
                  <a:t> protocols!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8702BC-D427-7326-E318-245B777A49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52DF9-EFD4-8F32-D0EE-3683AF1FC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517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C9AD3-73B4-C810-1227-B04D5D8FD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B7539-05BF-D9C5-FBFB-ECF7E9EF1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677" y="379666"/>
            <a:ext cx="10515600" cy="1325563"/>
          </a:xfrm>
        </p:spPr>
        <p:txBody>
          <a:bodyPr/>
          <a:lstStyle/>
          <a:p>
            <a:r>
              <a:rPr lang="en-US" dirty="0"/>
              <a:t>Randomized communication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3EC89-A23A-D508-3349-E2FF5D726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467" y="1825623"/>
            <a:ext cx="5327024" cy="5030345"/>
          </a:xfrm>
        </p:spPr>
        <p:txBody>
          <a:bodyPr>
            <a:normAutofit/>
          </a:bodyPr>
          <a:lstStyle/>
          <a:p>
            <a:r>
              <a:rPr lang="en-US" dirty="0"/>
              <a:t>In a </a:t>
            </a:r>
            <a:r>
              <a:rPr lang="en-US" dirty="0">
                <a:solidFill>
                  <a:schemeClr val="accent1"/>
                </a:solidFill>
              </a:rPr>
              <a:t>randomized</a:t>
            </a:r>
            <a:r>
              <a:rPr lang="en-US" dirty="0"/>
              <a:t> communication protocol, Alice and Bob are permitted to make decisions based on </a:t>
            </a:r>
            <a:r>
              <a:rPr lang="en-US" dirty="0">
                <a:solidFill>
                  <a:schemeClr val="accent1"/>
                </a:solidFill>
              </a:rPr>
              <a:t>coin tosses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347F3-7342-EE8E-454A-1022DD47C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1FEDF6B-A715-E67B-421E-8AEA6108A5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97"/>
          <a:stretch/>
        </p:blipFill>
        <p:spPr>
          <a:xfrm>
            <a:off x="5855898" y="1905273"/>
            <a:ext cx="1785328" cy="3874509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DA6D8E1-12AB-2360-230A-F9287B4271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30"/>
          <a:stretch/>
        </p:blipFill>
        <p:spPr>
          <a:xfrm>
            <a:off x="10231214" y="1905273"/>
            <a:ext cx="1477310" cy="38745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9A6EBC-6F01-104B-EAEF-153169F365E2}"/>
                  </a:ext>
                </a:extLst>
              </p:cNvPr>
              <p:cNvSpPr txBox="1"/>
              <p:nvPr/>
            </p:nvSpPr>
            <p:spPr>
              <a:xfrm>
                <a:off x="5810500" y="6084722"/>
                <a:ext cx="17853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Alice holds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9A6EBC-6F01-104B-EAEF-153169F365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500" y="6084722"/>
                <a:ext cx="1785328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9CD1AB-A02D-4DC7-89DD-22F18E06914B}"/>
                  </a:ext>
                </a:extLst>
              </p:cNvPr>
              <p:cNvSpPr txBox="1"/>
              <p:nvPr/>
            </p:nvSpPr>
            <p:spPr>
              <a:xfrm>
                <a:off x="10077205" y="6020574"/>
                <a:ext cx="17853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Bob holds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9CD1AB-A02D-4DC7-89DD-22F18E069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7205" y="6020574"/>
                <a:ext cx="1785328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B579345-B48E-0CC3-E535-8CBB8150235B}"/>
              </a:ext>
            </a:extLst>
          </p:cNvPr>
          <p:cNvCxnSpPr>
            <a:cxnSpLocks/>
          </p:cNvCxnSpPr>
          <p:nvPr/>
        </p:nvCxnSpPr>
        <p:spPr>
          <a:xfrm>
            <a:off x="7728438" y="2330200"/>
            <a:ext cx="234876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A8F5212-0615-9924-B4B8-B02FF54DB264}"/>
              </a:ext>
            </a:extLst>
          </p:cNvPr>
          <p:cNvSpPr txBox="1"/>
          <p:nvPr/>
        </p:nvSpPr>
        <p:spPr>
          <a:xfrm>
            <a:off x="7072808" y="1825625"/>
            <a:ext cx="3627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Communication channel</a:t>
            </a:r>
          </a:p>
        </p:txBody>
      </p:sp>
      <p:pic>
        <p:nvPicPr>
          <p:cNvPr id="10" name="Picture 9" descr="A black and white photo of a coin&#10;&#10;Description automatically generated">
            <a:extLst>
              <a:ext uri="{FF2B5EF4-FFF2-40B4-BE49-F238E27FC236}">
                <a16:creationId xmlns:a16="http://schemas.microsoft.com/office/drawing/2014/main" id="{450C61AD-F1FD-0EE0-AD59-75B93BFE07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153" y="3492523"/>
            <a:ext cx="485035" cy="485035"/>
          </a:xfrm>
          <a:prstGeom prst="rect">
            <a:avLst/>
          </a:prstGeom>
        </p:spPr>
      </p:pic>
      <p:pic>
        <p:nvPicPr>
          <p:cNvPr id="11" name="Picture 10" descr="A close up of a coin&#10;&#10;Description automatically generated">
            <a:extLst>
              <a:ext uri="{FF2B5EF4-FFF2-40B4-BE49-F238E27FC236}">
                <a16:creationId xmlns:a16="http://schemas.microsoft.com/office/drawing/2014/main" id="{E81EC351-EFBE-1684-4888-1487E0726E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05" y="3600010"/>
            <a:ext cx="485034" cy="48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00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528C3-E7B6-F626-C812-AC77AF0DB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communication protocols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1B5CCF-C1B1-2869-5B51-7F367F377D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6335" y="1785868"/>
                <a:ext cx="11539330" cy="444596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Mathematically, we model a </a:t>
                </a:r>
                <a:r>
                  <a:rPr lang="en-US" dirty="0">
                    <a:solidFill>
                      <a:schemeClr val="accent1"/>
                    </a:solidFill>
                  </a:rPr>
                  <a:t>randomized communication protocol</a:t>
                </a:r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-bit inputs as a deterministic communication protocol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-bit inputs</a:t>
                </a:r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Alice holds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𝑥𝑢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Bob holds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𝑦𝑤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Interpretation: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are the “actual inputs,”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are the coin tosses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1B5CCF-C1B1-2869-5B51-7F367F377D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6335" y="1785868"/>
                <a:ext cx="11539330" cy="4445966"/>
              </a:xfrm>
              <a:blipFill>
                <a:blip r:embed="rId2"/>
                <a:stretch>
                  <a:fillRect l="-951" r="-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D1F2A-C4AE-F6A7-BED8-ADAD4584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17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52AED-645B-6D90-DE53-1B4483A54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CEDED-8503-7728-3372-9F46F2BEB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protocols: Accepting/rejecting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496041-9F90-1CDC-A913-AC02FCD46C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8321" y="1825625"/>
                <a:ext cx="1116584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Experiment: 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independently and uniformly at random</a:t>
                </a:r>
              </a:p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accepts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accepts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𝑦𝑤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rejects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rejects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𝑦𝑤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accepts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: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accepts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𝑥𝑢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𝑦𝑤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496041-9F90-1CDC-A913-AC02FCD46C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8321" y="1825625"/>
                <a:ext cx="11165840" cy="4351338"/>
              </a:xfrm>
              <a:blipFill>
                <a:blip r:embed="rId2"/>
                <a:stretch>
                  <a:fillRect l="-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8324F-CD38-F433-E845-89C89C7D2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437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AA144-F997-B86F-A48F-5B16738A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96" y="365125"/>
            <a:ext cx="11489634" cy="1325563"/>
          </a:xfrm>
        </p:spPr>
        <p:txBody>
          <a:bodyPr/>
          <a:lstStyle/>
          <a:p>
            <a:r>
              <a:rPr lang="en-US" dirty="0"/>
              <a:t>Randomized protocols: Computing a function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D44E6D-8E46-77C7-909C-61C195CBE5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1202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with error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if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D44E6D-8E46-77C7-909C-61C195CBE5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120200" cy="4351338"/>
              </a:xfrm>
              <a:blipFill>
                <a:blip r:embed="rId2"/>
                <a:stretch>
                  <a:fillRect l="-1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4AAE4-996A-81EC-BD92-3B3E9D272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9261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DBD055-0469-DAF5-6C56-8525BA1EA59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29903" y="365125"/>
                <a:ext cx="11491415" cy="1325563"/>
              </a:xfrm>
            </p:spPr>
            <p:txBody>
              <a:bodyPr/>
              <a:lstStyle/>
              <a:p>
                <a:r>
                  <a:rPr lang="en-US" dirty="0"/>
                  <a:t>Randomized communication complexity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EQ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1DBD055-0469-DAF5-6C56-8525BA1EA5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29903" y="365125"/>
                <a:ext cx="11491415" cy="1325563"/>
              </a:xfrm>
              <a:blipFill>
                <a:blip r:embed="rId2"/>
                <a:stretch>
                  <a:fillRect l="-2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739884-9E0A-7297-F74F-F7FEFEE4C8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4370" y="1690688"/>
                <a:ext cx="11757546" cy="480015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be any constant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Randomized protocols are exponentially better than deterministic protocols!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6739884-9E0A-7297-F74F-F7FEFEE4C8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4370" y="1690688"/>
                <a:ext cx="11757546" cy="4800156"/>
              </a:xfrm>
              <a:blipFill>
                <a:blip r:embed="rId3"/>
                <a:stretch>
                  <a:fillRect l="-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B5999-B02A-48E9-9531-E01C78A4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25CE67A-B0D6-13BA-3C97-42FA7DE7AFCE}"/>
                  </a:ext>
                </a:extLst>
              </p:cNvPr>
              <p:cNvSpPr/>
              <p:nvPr/>
            </p:nvSpPr>
            <p:spPr>
              <a:xfrm>
                <a:off x="406022" y="3016251"/>
                <a:ext cx="11379956" cy="191721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there exists a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randomized</a:t>
                </a:r>
                <a:r>
                  <a:rPr lang="en-US" sz="2800" dirty="0">
                    <a:solidFill>
                      <a:schemeClr val="tx1"/>
                    </a:solidFill>
                  </a:rPr>
                  <a:t> communication protocol with cost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that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EQ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with error probability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25CE67A-B0D6-13BA-3C97-42FA7DE7AF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022" y="3016251"/>
                <a:ext cx="11379956" cy="19172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311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7A1D14-FDC0-AE9C-5AAC-9B7CF5B55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5536C07-0311-9E65-8362-B39631B0031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10011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Robustness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, revisited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5536C07-0311-9E65-8362-B39631B003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10011"/>
                <a:ext cx="10515600" cy="1325563"/>
              </a:xfrm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DC74FA-1F4B-80FE-E29D-3ED8C08212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1886" y="1915886"/>
                <a:ext cx="11321143" cy="463210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cannot be decided by…</a:t>
                </a:r>
              </a:p>
              <a:p>
                <a:pPr lvl="1"/>
                <a:r>
                  <a:rPr lang="en-US" dirty="0"/>
                  <a:t>A poly-time </a:t>
                </a:r>
                <a:r>
                  <a:rPr lang="en-US" dirty="0">
                    <a:solidFill>
                      <a:schemeClr val="accent1"/>
                    </a:solidFill>
                  </a:rPr>
                  <a:t>one-tape</a:t>
                </a:r>
                <a:r>
                  <a:rPr lang="en-US" dirty="0"/>
                  <a:t> Turing machine</a:t>
                </a:r>
              </a:p>
              <a:p>
                <a:pPr lvl="1"/>
                <a:r>
                  <a:rPr lang="en-US" dirty="0"/>
                  <a:t>A poly-time </a:t>
                </a:r>
                <a:r>
                  <a:rPr lang="en-US" dirty="0">
                    <a:solidFill>
                      <a:schemeClr val="accent1"/>
                    </a:solidFill>
                  </a:rPr>
                  <a:t>multi-tape</a:t>
                </a:r>
                <a:r>
                  <a:rPr lang="en-US" dirty="0"/>
                  <a:t> Turing machine</a:t>
                </a:r>
              </a:p>
              <a:p>
                <a:pPr lvl="1"/>
                <a:r>
                  <a:rPr lang="en-US" dirty="0"/>
                  <a:t>A poly-time </a:t>
                </a:r>
                <a:r>
                  <a:rPr lang="en-US" dirty="0">
                    <a:solidFill>
                      <a:schemeClr val="accent1"/>
                    </a:solidFill>
                  </a:rPr>
                  <a:t>word RAM</a:t>
                </a:r>
                <a:r>
                  <a:rPr lang="en-US" dirty="0"/>
                  <a:t> program</a:t>
                </a:r>
              </a:p>
              <a:p>
                <a:r>
                  <a:rPr lang="en-US" b="1" dirty="0"/>
                  <a:t>OBJECTION:</a:t>
                </a:r>
                <a:r>
                  <a:rPr lang="en-US" dirty="0"/>
                  <a:t> “This still leaves open the possibility that I could </a:t>
                </a:r>
                <a:r>
                  <a:rPr lang="en-US" dirty="0">
                    <a:solidFill>
                      <a:schemeClr val="accent1"/>
                    </a:solidFill>
                  </a:rPr>
                  <a:t>somehow build a device</a:t>
                </a:r>
                <a:r>
                  <a:rPr lang="en-US" dirty="0"/>
                  <a:t> that decides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in polynomial time.”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0DC74FA-1F4B-80FE-E29D-3ED8C08212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1886" y="1915886"/>
                <a:ext cx="11321143" cy="4632103"/>
              </a:xfrm>
              <a:blipFill>
                <a:blip r:embed="rId4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185C4-30CB-6A45-87E8-54D4F8ED9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917E29F-E678-9761-A57D-18A11F6F4D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68E7B-4DAE-E140-AF0B-19E397166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0690"/>
            <a:ext cx="10515600" cy="1325563"/>
          </a:xfrm>
        </p:spPr>
        <p:txBody>
          <a:bodyPr/>
          <a:lstStyle/>
          <a:p>
            <a:r>
              <a:rPr lang="en-US" dirty="0"/>
              <a:t>Extended Church-Turing 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2A4548-AC84-53C0-5716-22F80F6E73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9750" y="4293343"/>
                <a:ext cx="11356708" cy="2358741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If it were true</a:t>
                </a:r>
                <a:r>
                  <a:rPr lang="en-US" dirty="0"/>
                  <a:t>, the thesis would justify studying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But the thesis is probably </a:t>
                </a:r>
                <a:r>
                  <a:rPr lang="en-US" dirty="0">
                    <a:solidFill>
                      <a:schemeClr val="accent1"/>
                    </a:solidFill>
                  </a:rPr>
                  <a:t>false</a:t>
                </a:r>
                <a:r>
                  <a:rPr lang="en-US" dirty="0"/>
                  <a:t>!</a:t>
                </a:r>
              </a:p>
              <a:p>
                <a:r>
                  <a:rPr lang="en-US" dirty="0"/>
                  <a:t>Two key challenges: </a:t>
                </a:r>
                <a:r>
                  <a:rPr lang="en-US" dirty="0">
                    <a:solidFill>
                      <a:schemeClr val="accent1"/>
                    </a:solidFill>
                  </a:rPr>
                  <a:t>Randomized</a:t>
                </a:r>
                <a:r>
                  <a:rPr lang="en-US" dirty="0"/>
                  <a:t> Computation and </a:t>
                </a:r>
                <a:r>
                  <a:rPr lang="en-US" dirty="0">
                    <a:solidFill>
                      <a:schemeClr val="accent1"/>
                    </a:solidFill>
                  </a:rPr>
                  <a:t>Quantum</a:t>
                </a:r>
                <a:r>
                  <a:rPr lang="en-US" dirty="0"/>
                  <a:t> Computation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2A4548-AC84-53C0-5716-22F80F6E73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9750" y="4293343"/>
                <a:ext cx="11356708" cy="2358741"/>
              </a:xfrm>
              <a:blipFill>
                <a:blip r:embed="rId2"/>
                <a:stretch>
                  <a:fillRect l="-966" b="-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60795F-88C3-F074-1FCA-FFA5BEF0A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E8FDC00-83CB-E21C-F3B7-9CEBE544E0C3}"/>
                  </a:ext>
                </a:extLst>
              </p:cNvPr>
              <p:cNvSpPr/>
              <p:nvPr/>
            </p:nvSpPr>
            <p:spPr>
              <a:xfrm>
                <a:off x="1502229" y="1710890"/>
                <a:ext cx="9688285" cy="221921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Extended Church-Turing Thesis: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it is physically possible to build a device that decides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in polynomial time if and only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E8FDC00-83CB-E21C-F3B7-9CEBE544E0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229" y="1710890"/>
                <a:ext cx="9688285" cy="2219216"/>
              </a:xfrm>
              <a:prstGeom prst="rect">
                <a:avLst/>
              </a:prstGeom>
              <a:blipFill>
                <a:blip r:embed="rId3"/>
                <a:stretch>
                  <a:fillRect b="-1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70E49D8-1012-7284-8DA5-44B5DBFCEEAB}"/>
              </a:ext>
            </a:extLst>
          </p:cNvPr>
          <p:cNvCxnSpPr/>
          <p:nvPr/>
        </p:nvCxnSpPr>
        <p:spPr>
          <a:xfrm>
            <a:off x="1208314" y="1576253"/>
            <a:ext cx="10232572" cy="2451461"/>
          </a:xfrm>
          <a:prstGeom prst="line">
            <a:avLst/>
          </a:prstGeom>
          <a:ln w="317500" cap="rnd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DA8EA4-B8D0-3A6C-8FF9-19C5B7CE64D7}"/>
              </a:ext>
            </a:extLst>
          </p:cNvPr>
          <p:cNvCxnSpPr>
            <a:cxnSpLocks/>
          </p:cNvCxnSpPr>
          <p:nvPr/>
        </p:nvCxnSpPr>
        <p:spPr>
          <a:xfrm flipV="1">
            <a:off x="1208314" y="1469571"/>
            <a:ext cx="10232572" cy="2558143"/>
          </a:xfrm>
          <a:prstGeom prst="line">
            <a:avLst/>
          </a:prstGeom>
          <a:ln w="317500" cap="rnd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49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F9220-EA92-256C-E80A-0FC097090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dirty="0"/>
              <a:t>Randomized computation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F25E8-623C-1F60-DF25-7D28256C4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Researchers often </a:t>
            </a:r>
            <a:r>
              <a:rPr lang="en-US" dirty="0">
                <a:solidFill>
                  <a:schemeClr val="accent1"/>
                </a:solidFill>
              </a:rPr>
              <a:t>use randomness</a:t>
            </a:r>
            <a:r>
              <a:rPr lang="en-US" dirty="0"/>
              <a:t> to answer questions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Random sampling for opinion polls</a:t>
            </a:r>
          </a:p>
          <a:p>
            <a:pPr lvl="1"/>
            <a:r>
              <a:rPr lang="en-US" dirty="0"/>
              <a:t>Randomized controlled trials in science/medicine</a:t>
            </a:r>
          </a:p>
          <a:p>
            <a:r>
              <a:rPr lang="en-US" dirty="0"/>
              <a:t>What if we incorporate this ability into our computational model?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8B43C-63FE-FB7C-8DF9-1AE5763D2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A group of white dice&#10;&#10;Description automatically generated with medium confidence">
            <a:extLst>
              <a:ext uri="{FF2B5EF4-FFF2-40B4-BE49-F238E27FC236}">
                <a16:creationId xmlns:a16="http://schemas.microsoft.com/office/drawing/2014/main" id="{C94A5130-ABFA-DC3B-6303-9881F8A68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714" y="681037"/>
            <a:ext cx="1633362" cy="93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79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01478-2AA8-C607-8E6E-A8CB8A27B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968"/>
            <a:ext cx="10515600" cy="1325563"/>
          </a:xfrm>
        </p:spPr>
        <p:txBody>
          <a:bodyPr/>
          <a:lstStyle/>
          <a:p>
            <a:r>
              <a:rPr lang="en-US" dirty="0"/>
              <a:t>Randomized computation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E0860-DE86-B2B0-BA2C-3B1043280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17" y="1987826"/>
            <a:ext cx="10515600" cy="4685580"/>
          </a:xfrm>
        </p:spPr>
        <p:txBody>
          <a:bodyPr>
            <a:normAutofit/>
          </a:bodyPr>
          <a:lstStyle/>
          <a:p>
            <a:r>
              <a:rPr lang="en-US" dirty="0"/>
              <a:t>Eventually, we will define and study </a:t>
            </a:r>
            <a:r>
              <a:rPr lang="en-US" dirty="0">
                <a:solidFill>
                  <a:schemeClr val="accent1"/>
                </a:solidFill>
              </a:rPr>
              <a:t>randomized Turing machines</a:t>
            </a:r>
          </a:p>
          <a:p>
            <a:r>
              <a:rPr lang="en-US" dirty="0"/>
              <a:t>First, to build intuition, let’s study the role of randomness in a different situation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33E7BA-A668-80C1-8961-16B956A9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 descr="A group of white dice&#10;&#10;Description automatically generated with medium confidence">
            <a:extLst>
              <a:ext uri="{FF2B5EF4-FFF2-40B4-BE49-F238E27FC236}">
                <a16:creationId xmlns:a16="http://schemas.microsoft.com/office/drawing/2014/main" id="{73C7355F-683F-D7EB-6F9D-4A959F1F4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714" y="681037"/>
            <a:ext cx="1633362" cy="93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1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Communication Complexity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582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3B398-EF64-30F9-4212-CA2ACC244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677" y="379666"/>
            <a:ext cx="10515600" cy="1325563"/>
          </a:xfrm>
        </p:spPr>
        <p:txBody>
          <a:bodyPr/>
          <a:lstStyle/>
          <a:p>
            <a:r>
              <a:rPr lang="en-US" dirty="0"/>
              <a:t>Communication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6CA28B-6E09-8E44-5D55-998710422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9467" y="1825623"/>
                <a:ext cx="5327024" cy="503034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Goal: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using as little communication as possible</a:t>
                </a:r>
              </a:p>
              <a:p>
                <a:r>
                  <a:rPr lang="en-US" dirty="0"/>
                  <a:t>In each round, one party sends a single bit; the other party listens</a:t>
                </a:r>
              </a:p>
              <a:p>
                <a:r>
                  <a:rPr lang="en-US" dirty="0"/>
                  <a:t>At the end, both parties announce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6CA28B-6E09-8E44-5D55-998710422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9467" y="1825623"/>
                <a:ext cx="5327024" cy="5030345"/>
              </a:xfrm>
              <a:blipFill>
                <a:blip r:embed="rId2"/>
                <a:stretch>
                  <a:fillRect l="-2059" r="-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24AFE-AA7C-5ACD-65F6-8898F478E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53AE8C2-5170-9C31-FB2A-E1B45F8010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97"/>
          <a:stretch/>
        </p:blipFill>
        <p:spPr>
          <a:xfrm>
            <a:off x="5855898" y="1905273"/>
            <a:ext cx="1785328" cy="3874509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4071B7A-0A8E-C457-E14D-762767A96A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30"/>
          <a:stretch/>
        </p:blipFill>
        <p:spPr>
          <a:xfrm>
            <a:off x="10231214" y="1905273"/>
            <a:ext cx="1477310" cy="38745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B01F88-C444-F0BF-4E70-D188C0E1BF66}"/>
                  </a:ext>
                </a:extLst>
              </p:cNvPr>
              <p:cNvSpPr txBox="1"/>
              <p:nvPr/>
            </p:nvSpPr>
            <p:spPr>
              <a:xfrm>
                <a:off x="5810500" y="6084722"/>
                <a:ext cx="17853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Alice holds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CB01F88-C444-F0BF-4E70-D188C0E1B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500" y="6084722"/>
                <a:ext cx="1785328" cy="369332"/>
              </a:xfrm>
              <a:prstGeom prst="rect">
                <a:avLst/>
              </a:prstGeom>
              <a:blipFill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7DDEBB-AEBD-E34C-1274-8C1A25BB16DC}"/>
                  </a:ext>
                </a:extLst>
              </p:cNvPr>
              <p:cNvSpPr txBox="1"/>
              <p:nvPr/>
            </p:nvSpPr>
            <p:spPr>
              <a:xfrm>
                <a:off x="10077205" y="6020574"/>
                <a:ext cx="17853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Bob holds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57DDEBB-AEBD-E34C-1274-8C1A25BB1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7205" y="6020574"/>
                <a:ext cx="1785328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8ED02C9-7AD3-9F74-5A3C-6ED986486EB6}"/>
              </a:ext>
            </a:extLst>
          </p:cNvPr>
          <p:cNvCxnSpPr>
            <a:cxnSpLocks/>
          </p:cNvCxnSpPr>
          <p:nvPr/>
        </p:nvCxnSpPr>
        <p:spPr>
          <a:xfrm>
            <a:off x="7728438" y="2330200"/>
            <a:ext cx="234876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C02C22E-07B5-7982-EC89-2B8DE0ACD4F2}"/>
              </a:ext>
            </a:extLst>
          </p:cNvPr>
          <p:cNvSpPr txBox="1"/>
          <p:nvPr/>
        </p:nvSpPr>
        <p:spPr>
          <a:xfrm>
            <a:off x="7072808" y="1825625"/>
            <a:ext cx="3627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Communication channel</a:t>
            </a:r>
          </a:p>
        </p:txBody>
      </p:sp>
    </p:spTree>
    <p:extLst>
      <p:ext uri="{BB962C8B-B14F-4D97-AF65-F5344CB8AC3E}">
        <p14:creationId xmlns:p14="http://schemas.microsoft.com/office/powerpoint/2010/main" val="3616642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C5325-1D4D-822D-C7DB-A8E39E8F5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equality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5F02F-A70F-FE33-DEF7-C2DA62AE55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5751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will focus on the case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EQ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b="0" i="1" dirty="0">
                  <a:solidFill>
                    <a:schemeClr val="accent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EQ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→{0, 1}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Definition: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EQ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1       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0       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eqAr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“Does your copy of the database match my copy?”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35F02F-A70F-FE33-DEF7-C2DA62AE55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575175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97192-71AD-1BE8-FFDB-D0FEB0A2A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137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192668</TotalTime>
  <Words>1358</Words>
  <Application>Microsoft Office PowerPoint</Application>
  <PresentationFormat>Widescreen</PresentationFormat>
  <Paragraphs>191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Office Theme</vt:lpstr>
      <vt:lpstr>CMSC 28100  Introduction to Complexity Theory  Spring 2025 Instructor: William Hoza</vt:lpstr>
      <vt:lpstr>Midterm exam</vt:lpstr>
      <vt:lpstr>Robustness of "P", revisited</vt:lpstr>
      <vt:lpstr>Extended Church-Turing Thesis</vt:lpstr>
      <vt:lpstr>Randomized computation</vt:lpstr>
      <vt:lpstr>Randomized computation</vt:lpstr>
      <vt:lpstr>Communication Complexity</vt:lpstr>
      <vt:lpstr>Communication complexity</vt:lpstr>
      <vt:lpstr>The equality function</vt:lpstr>
      <vt:lpstr>Protocols for equality</vt:lpstr>
      <vt:lpstr>Communication complexity of equality</vt:lpstr>
      <vt:lpstr>Communication protocol model</vt:lpstr>
      <vt:lpstr>Example protocol tree</vt:lpstr>
      <vt:lpstr>Rigorously defining communication protocols</vt:lpstr>
      <vt:lpstr>Rigorously defining communication protocols</vt:lpstr>
      <vt:lpstr>Communication complexity</vt:lpstr>
      <vt:lpstr>Rectangle lemma</vt:lpstr>
      <vt:lpstr>Communication complexity of equality</vt:lpstr>
      <vt:lpstr>Communication complexity of 〖"EQ" 〗_n</vt:lpstr>
      <vt:lpstr>Communication complexity of 〖"EQ" 〗_n</vt:lpstr>
      <vt:lpstr>Randomized communication complexity</vt:lpstr>
      <vt:lpstr>Randomized communication protocols</vt:lpstr>
      <vt:lpstr>Randomized protocols: Accepting/rejecting</vt:lpstr>
      <vt:lpstr>Randomized protocols: Computing a function</vt:lpstr>
      <vt:lpstr>Randomized communication complexity of 〖"EQ" 〗_n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Complexity Theory</dc:title>
  <dc:creator>William Hoza</dc:creator>
  <cp:lastModifiedBy>William Hoza</cp:lastModifiedBy>
  <cp:revision>1036</cp:revision>
  <dcterms:created xsi:type="dcterms:W3CDTF">2022-12-12T23:26:37Z</dcterms:created>
  <dcterms:modified xsi:type="dcterms:W3CDTF">2025-04-16T20:42:26Z</dcterms:modified>
</cp:coreProperties>
</file>