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0" r:id="rId2"/>
    <p:sldId id="773" r:id="rId3"/>
    <p:sldId id="942" r:id="rId4"/>
    <p:sldId id="943" r:id="rId5"/>
    <p:sldId id="945" r:id="rId6"/>
    <p:sldId id="912" r:id="rId7"/>
    <p:sldId id="944" r:id="rId8"/>
    <p:sldId id="785" r:id="rId9"/>
    <p:sldId id="791" r:id="rId10"/>
    <p:sldId id="792" r:id="rId11"/>
    <p:sldId id="913" r:id="rId12"/>
    <p:sldId id="914" r:id="rId13"/>
    <p:sldId id="917" r:id="rId14"/>
    <p:sldId id="918" r:id="rId15"/>
    <p:sldId id="795" r:id="rId16"/>
    <p:sldId id="919" r:id="rId17"/>
    <p:sldId id="927" r:id="rId18"/>
    <p:sldId id="929" r:id="rId19"/>
    <p:sldId id="798" r:id="rId20"/>
    <p:sldId id="932" r:id="rId21"/>
    <p:sldId id="93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 varScale="1">
        <p:scale>
          <a:sx n="83" d="100"/>
          <a:sy n="83" d="100"/>
        </p:scale>
        <p:origin x="56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01B2F-902B-2206-A6A5-5EDCC863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94DBF-E757-3B77-6B5E-2B721D5B4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85A84-3D77-C0A3-E7FC-0D6F1F71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52DFA-AE70-BA85-E634-BD79758AD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textbook for a tighter version of the theorem, where the bound is T log T instead of T^4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8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3823055" y="3070860"/>
            <a:ext cx="3369719" cy="33259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2CE2D-5113-8662-1125-D445A311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 vs. undecidability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4819426" y="4303059"/>
            <a:ext cx="1376979" cy="19578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314278" y="4470697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78" y="4470697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47C240-9F3D-8145-D07D-685CDC2ACFC8}"/>
              </a:ext>
            </a:extLst>
          </p:cNvPr>
          <p:cNvSpPr txBox="1"/>
          <p:nvPr/>
        </p:nvSpPr>
        <p:spPr>
          <a:xfrm>
            <a:off x="4520622" y="3325534"/>
            <a:ext cx="24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157932" y="1854683"/>
            <a:ext cx="4680248" cy="47297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4791632" y="2031817"/>
            <a:ext cx="15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57EF44-2A23-C55D-8769-7038B6E5D1A6}"/>
              </a:ext>
            </a:extLst>
          </p:cNvPr>
          <p:cNvSpPr/>
          <p:nvPr/>
        </p:nvSpPr>
        <p:spPr>
          <a:xfrm>
            <a:off x="6338158" y="2638932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46EAE74-20A0-2D2F-8948-BB12843687FF}"/>
              </a:ext>
            </a:extLst>
          </p:cNvPr>
          <p:cNvSpPr/>
          <p:nvPr/>
        </p:nvSpPr>
        <p:spPr>
          <a:xfrm>
            <a:off x="6028767" y="3923128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AD2BFE7-A3AB-6F1B-80DE-A2758ACBEC98}"/>
              </a:ext>
            </a:extLst>
          </p:cNvPr>
          <p:cNvSpPr/>
          <p:nvPr/>
        </p:nvSpPr>
        <p:spPr>
          <a:xfrm>
            <a:off x="5632190" y="5214063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34B8A7-48B1-318E-7D0D-5B1F5C04FE67}"/>
              </a:ext>
            </a:extLst>
          </p:cNvPr>
          <p:cNvSpPr/>
          <p:nvPr/>
        </p:nvSpPr>
        <p:spPr>
          <a:xfrm>
            <a:off x="6547542" y="2243596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/>
              <p:nvPr/>
            </p:nvSpPr>
            <p:spPr>
              <a:xfrm>
                <a:off x="8333032" y="4640205"/>
                <a:ext cx="1979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032" y="4640205"/>
                <a:ext cx="19793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/>
              <p:nvPr/>
            </p:nvSpPr>
            <p:spPr>
              <a:xfrm>
                <a:off x="9109767" y="2031817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767" y="2031817"/>
                <a:ext cx="7810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8180F-19E4-C1E5-410C-1AB3FB4DB03A}"/>
              </a:ext>
            </a:extLst>
          </p:cNvPr>
          <p:cNvSpPr/>
          <p:nvPr/>
        </p:nvSpPr>
        <p:spPr>
          <a:xfrm>
            <a:off x="5861742" y="4824871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D03667F-96E7-C614-FE4C-2B114D3E02A5}"/>
              </a:ext>
            </a:extLst>
          </p:cNvPr>
          <p:cNvSpPr/>
          <p:nvPr/>
        </p:nvSpPr>
        <p:spPr>
          <a:xfrm>
            <a:off x="6271317" y="3529471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1D5831-4494-B39A-EC1D-DAB2A344C96F}"/>
              </a:ext>
            </a:extLst>
          </p:cNvPr>
          <p:cNvSpPr txBox="1"/>
          <p:nvPr/>
        </p:nvSpPr>
        <p:spPr>
          <a:xfrm>
            <a:off x="8837410" y="3325534"/>
            <a:ext cx="7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462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8031-B358-C9EB-FC10-90329ADA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 vs. undecidability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BD81F-B53C-EA56-1A50-903BA7C10B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0291"/>
                <a:ext cx="10515600" cy="3156672"/>
              </a:xfrm>
            </p:spPr>
            <p:txBody>
              <a:bodyPr/>
              <a:lstStyle/>
              <a:p>
                <a:r>
                  <a:rPr lang="en-US" b="1" dirty="0"/>
                  <a:t>Proof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within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 the next three slides, we will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decidable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BD81F-B53C-EA56-1A50-903BA7C10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0291"/>
                <a:ext cx="10515600" cy="315667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5A357-0A49-34F7-582E-C4933EF4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9D6A08-D98F-878E-2015-40737A3B5BA9}"/>
                  </a:ext>
                </a:extLst>
              </p:cNvPr>
              <p:cNvSpPr/>
              <p:nvPr/>
            </p:nvSpPr>
            <p:spPr>
              <a:xfrm>
                <a:off x="739302" y="1825625"/>
                <a:ext cx="10713396" cy="902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decidable,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9D6A08-D98F-878E-2015-40737A3B5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2" y="1825625"/>
                <a:ext cx="10713396" cy="9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5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19742C-D011-F3A8-CA1F-464C581C84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4250" y="31425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19742C-D011-F3A8-CA1F-464C581C8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4250" y="314252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88C2A-3738-63EC-7CA9-8D8C5CD4D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7909"/>
                <a:ext cx="10515600" cy="4619134"/>
              </a:xfrm>
            </p:spPr>
            <p:txBody>
              <a:bodyPr/>
              <a:lstStyle/>
              <a:p>
                <a:r>
                  <a:rPr lang="en-US" dirty="0"/>
                  <a:t>An algorithm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88C2A-3738-63EC-7CA9-8D8C5CD4D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7909"/>
                <a:ext cx="10515600" cy="4619134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BB447-8093-94D3-569A-EBE0EC22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DC955F-89DA-68CD-D268-AB4D62073987}"/>
                  </a:ext>
                </a:extLst>
              </p:cNvPr>
              <p:cNvSpPr/>
              <p:nvPr/>
            </p:nvSpPr>
            <p:spPr>
              <a:xfrm>
                <a:off x="1003496" y="3136769"/>
                <a:ext cx="7404841" cy="2813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the input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steps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it rejects within that time, accept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Otherwise, reject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DC955F-89DA-68CD-D268-AB4D62073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96" y="3136769"/>
                <a:ext cx="7404841" cy="2813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421513-5879-594D-8F95-9D6AADCFCE44}"/>
                  </a:ext>
                </a:extLst>
              </p:cNvPr>
              <p:cNvSpPr/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421513-5879-594D-8F95-9D6AADCFC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0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C6AEC6-852A-4E63-7064-C973A6BA0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5B054-79D9-FCBD-2B1D-9C9D631B43E1}"/>
                  </a:ext>
                </a:extLst>
              </p:cNvPr>
              <p:cNvSpPr/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5B054-79D9-FCBD-2B1D-9C9D631B4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08C3D-8225-028D-C8DD-396240774C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08C3D-8225-028D-C8DD-396240774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E149A-4A3D-2BAF-5B80-7E8C26D59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90" y="1891831"/>
                <a:ext cx="11453567" cy="52345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the time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accept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? No, because that would imply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steps</a:t>
                </a:r>
                <a:r>
                  <a:rPr lang="en-US" dirty="0"/>
                  <a:t>? No, because that would imply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Only remaining possibility: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after </a:t>
                </a:r>
                <a:r>
                  <a:rPr lang="en-US" dirty="0">
                    <a:solidFill>
                      <a:schemeClr val="accent1"/>
                    </a:solidFill>
                  </a:rPr>
                  <a:t>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steps</a:t>
                </a:r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… but this does not 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☹️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E149A-4A3D-2BAF-5B80-7E8C26D59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90" y="1891831"/>
                <a:ext cx="11453567" cy="5234559"/>
              </a:xfrm>
              <a:blipFill>
                <a:blip r:embed="rId4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8A74A-75FA-B285-385B-C09DD95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6B1395-94C1-3E6F-3979-BB6DA36085F5}"/>
              </a:ext>
            </a:extLst>
          </p:cNvPr>
          <p:cNvGrpSpPr/>
          <p:nvPr/>
        </p:nvGrpSpPr>
        <p:grpSpPr>
          <a:xfrm>
            <a:off x="4582067" y="205277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4BBABE-AA1F-9E83-D2EE-27BF87378AEF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A7511C4D-11E9-00F3-33FA-E12F17153205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best describes what we’ve proven?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D45DAF-5FF4-81E4-DF78-2C0CB351ACAB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722F0D6-0BE6-D493-1791-C15D54DA12DA}"/>
                  </a:ext>
                </a:extLst>
              </p:cNvPr>
              <p:cNvSpPr/>
              <p:nvPr/>
            </p:nvSpPr>
            <p:spPr>
              <a:xfrm>
                <a:off x="4668260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all sufficiently large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722F0D6-0BE6-D493-1791-C15D54DA1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60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C60E381A-291D-E7D4-D595-41CAD67F886E}"/>
                  </a:ext>
                </a:extLst>
              </p:cNvPr>
              <p:cNvSpPr/>
              <p:nvPr/>
            </p:nvSpPr>
            <p:spPr>
              <a:xfrm>
                <a:off x="8208017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C60E381A-291D-E7D4-D595-41CAD67F8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17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31922C80-DB79-EF95-D31C-10FDC71B8C9D}"/>
                  </a:ext>
                </a:extLst>
              </p:cNvPr>
              <p:cNvSpPr/>
              <p:nvPr/>
            </p:nvSpPr>
            <p:spPr>
              <a:xfrm>
                <a:off x="8217407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infinitely many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31922C80-DB79-EF95-D31C-10FDC71B8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07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5675DF2-2502-A944-E5E6-F3576A81CB29}"/>
                  </a:ext>
                </a:extLst>
              </p:cNvPr>
              <p:cNvSpPr/>
              <p:nvPr/>
            </p:nvSpPr>
            <p:spPr>
              <a:xfrm>
                <a:off x="4666636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a single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5675DF2-2502-A944-E5E6-F3576A81C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36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3758375-7F3B-CD38-6E0D-103BAED7A0CB}"/>
              </a:ext>
            </a:extLst>
          </p:cNvPr>
          <p:cNvSpPr/>
          <p:nvPr/>
        </p:nvSpPr>
        <p:spPr>
          <a:xfrm>
            <a:off x="4027713" y="6426746"/>
            <a:ext cx="6770915" cy="6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0013 -0.10208 " pathEditMode="relative" rAng="0" ptsTypes="AA">
                                      <p:cBhvr>
                                        <p:cTn id="2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029F-E2C2-5BC5-91DA-D439A8E0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40056F-86B5-6C96-B356-CD3FBD65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40056F-86B5-6C96-B356-CD3FBD65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E57EE-0DBC-EB18-3A00-07ADA79C0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635" y="1778710"/>
                <a:ext cx="11650110" cy="52345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with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dummy states! For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infinitely many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exists a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must reject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after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Otherwise, it would get trapped in a liar paradox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infinitely many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E57EE-0DBC-EB18-3A00-07ADA79C0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635" y="1778710"/>
                <a:ext cx="11650110" cy="5234559"/>
              </a:xfrm>
              <a:blipFill>
                <a:blip r:embed="rId3"/>
                <a:stretch>
                  <a:fillRect l="-942"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91AC8-CFC5-D398-671D-5203DA2F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ABA5E3-9A13-8E2D-F448-050D7F401D7B}"/>
                  </a:ext>
                </a:extLst>
              </p:cNvPr>
              <p:cNvSpPr/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ABA5E3-9A13-8E2D-F448-050D7F401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2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34C8-B00C-1CEB-940A-403CDF3E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r>
              <a:rPr lang="en-US" dirty="0"/>
              <a:t>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C1BE-BBC8-3B3C-D60E-13D99ED61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447043"/>
                <a:ext cx="11807456" cy="51652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the same proof idea, we can prove a more general theorem:</a:t>
                </a:r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lvl="1"/>
                <a:r>
                  <a:rPr lang="en-US" sz="2000" dirty="0"/>
                  <a:t>*assuming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is a “reasonable” time complexity bound. We will come back to this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” means the set of languages that are decidable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“Given more time, we can solve more problems”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C1BE-BBC8-3B3C-D60E-13D99ED61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447043"/>
                <a:ext cx="11807456" cy="5165281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AEA16-63FF-9305-50C2-4A88055D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66A0DA-77CD-1E9B-FABA-214F5B7A6871}"/>
                  </a:ext>
                </a:extLst>
              </p:cNvPr>
              <p:cNvSpPr/>
              <p:nvPr/>
            </p:nvSpPr>
            <p:spPr>
              <a:xfrm>
                <a:off x="228601" y="2401039"/>
                <a:ext cx="11807456" cy="16286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Time Hierarchy 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every*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there is 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66A0DA-77CD-1E9B-FABA-214F5B7A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401039"/>
                <a:ext cx="11807456" cy="1628644"/>
              </a:xfrm>
              <a:prstGeom prst="rect">
                <a:avLst/>
              </a:prstGeom>
              <a:blipFill>
                <a:blip r:embed="rId4"/>
                <a:stretch>
                  <a:fillRect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7499-09CD-5C18-44CC-A553D237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9E23A-A87A-A865-8716-91E5761A8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143" y="1839685"/>
                <a:ext cx="10853057" cy="433727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within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 the next four slides, we will prove: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9E23A-A87A-A865-8716-91E5761A8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839685"/>
                <a:ext cx="10853057" cy="4337277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5F3B5-A41B-BD6D-F683-6E3D41B0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1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E2FCD2-11DE-55F9-B26A-B1847713A7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0743" y="34312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E2FCD2-11DE-55F9-B26A-B1847713A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3" y="343121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67262-516D-C49F-1841-73064A1CC5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96600" cy="4689254"/>
              </a:xfrm>
            </p:spPr>
            <p:txBody>
              <a:bodyPr/>
              <a:lstStyle/>
              <a:p>
                <a:r>
                  <a:rPr lang="en-US" dirty="0"/>
                  <a:t>An algorithm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Time complexity in the TM model?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67262-516D-C49F-1841-73064A1CC5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96600" cy="4689254"/>
              </a:xfrm>
              <a:blipFill>
                <a:blip r:embed="rId3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23010-CA35-085C-36A9-377B3B70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A9F429-BA0A-0AA2-03BD-7AE092DE1314}"/>
                  </a:ext>
                </a:extLst>
              </p:cNvPr>
              <p:cNvSpPr/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A9F429-BA0A-0AA2-03BD-7AE092DE1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7D2530-99FE-9678-68C8-43C0DC885FB9}"/>
                  </a:ext>
                </a:extLst>
              </p:cNvPr>
              <p:cNvSpPr/>
              <p:nvPr/>
            </p:nvSpPr>
            <p:spPr>
              <a:xfrm>
                <a:off x="970839" y="2701341"/>
                <a:ext cx="7404841" cy="2813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the input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steps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it rejects within that time, accept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Otherwise, reject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7D2530-99FE-9678-68C8-43C0DC885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39" y="2701341"/>
                <a:ext cx="7404841" cy="2813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C6454-A200-E38E-A71A-F133CFEB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7455C0-6E18-7F01-CA2B-1D6582B9B2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5172" y="36457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7455C0-6E18-7F01-CA2B-1D6582B9B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5172" y="364574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04E13-8908-AFC8-A842-4F7306A59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296" y="1623031"/>
                <a:ext cx="6045609" cy="50934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Each simulated step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actual steps</a:t>
                </a:r>
              </a:p>
              <a:p>
                <a:r>
                  <a:rPr lang="en-US" dirty="0"/>
                  <a:t>Total time complexity of multi-tape machine: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converting to a one-tape machine: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04E13-8908-AFC8-A842-4F7306A59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6" y="1623031"/>
                <a:ext cx="6045609" cy="5093455"/>
              </a:xfrm>
              <a:blipFill>
                <a:blip r:embed="rId3"/>
                <a:stretch>
                  <a:fillRect l="-1815" r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9BECC-6003-49BD-7998-C7DB8BA7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387797-2A78-FBB4-A9C3-CAD108FFCF3A}"/>
                  </a:ext>
                </a:extLst>
              </p:cNvPr>
              <p:cNvSpPr/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387797-2A78-FBB4-A9C3-CAD108FFC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4D2995-9E22-E48E-EE06-923F0FCE53C2}"/>
                  </a:ext>
                </a:extLst>
              </p:cNvPr>
              <p:cNvSpPr/>
              <p:nvPr/>
            </p:nvSpPr>
            <p:spPr>
              <a:xfrm>
                <a:off x="6978790" y="3855083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4D2995-9E22-E48E-EE06-923F0FCE5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90" y="3855083"/>
                <a:ext cx="4761913" cy="498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56A01A-D427-B92E-C6B4-F73158044B16}"/>
                  </a:ext>
                </a:extLst>
              </p:cNvPr>
              <p:cNvSpPr/>
              <p:nvPr/>
            </p:nvSpPr>
            <p:spPr>
              <a:xfrm>
                <a:off x="6978789" y="2842877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56A01A-D427-B92E-C6B4-F7315804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89" y="2842877"/>
                <a:ext cx="4761913" cy="498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60CD06-D83D-4EC4-22D0-8339EED91D57}"/>
                  </a:ext>
                </a:extLst>
              </p:cNvPr>
              <p:cNvSpPr/>
              <p:nvPr/>
            </p:nvSpPr>
            <p:spPr>
              <a:xfrm>
                <a:off x="6978788" y="4867289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60CD06-D83D-4EC4-22D0-8339EED91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88" y="4867289"/>
                <a:ext cx="4761913" cy="498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49FCF6D-C13D-1D69-307D-962FCCA82788}"/>
              </a:ext>
            </a:extLst>
          </p:cNvPr>
          <p:cNvSpPr/>
          <p:nvPr/>
        </p:nvSpPr>
        <p:spPr>
          <a:xfrm>
            <a:off x="9188999" y="5317034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53707B3-90E4-9F2D-63D4-6635BFE887A1}"/>
              </a:ext>
            </a:extLst>
          </p:cNvPr>
          <p:cNvSpPr/>
          <p:nvPr/>
        </p:nvSpPr>
        <p:spPr>
          <a:xfrm>
            <a:off x="9188999" y="4269571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A53BC41-DFE2-876E-9C3B-A16600748C0D}"/>
              </a:ext>
            </a:extLst>
          </p:cNvPr>
          <p:cNvSpPr/>
          <p:nvPr/>
        </p:nvSpPr>
        <p:spPr>
          <a:xfrm>
            <a:off x="9217854" y="3264628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F3E5FF-D4B6-6A20-44B3-FBB2CD443A46}"/>
                  </a:ext>
                </a:extLst>
              </p:cNvPr>
              <p:cNvSpPr/>
              <p:nvPr/>
            </p:nvSpPr>
            <p:spPr>
              <a:xfrm>
                <a:off x="6978788" y="1849882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F3E5FF-D4B6-6A20-44B3-FBB2CD443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88" y="1849882"/>
                <a:ext cx="4761913" cy="4988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F2758CD-C116-84EE-7410-DF75D6C70437}"/>
              </a:ext>
            </a:extLst>
          </p:cNvPr>
          <p:cNvSpPr/>
          <p:nvPr/>
        </p:nvSpPr>
        <p:spPr>
          <a:xfrm>
            <a:off x="8991994" y="2290365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E54AD6-39FD-9060-D929-4BFE5FC31DF1}"/>
              </a:ext>
            </a:extLst>
          </p:cNvPr>
          <p:cNvSpPr/>
          <p:nvPr/>
        </p:nvSpPr>
        <p:spPr>
          <a:xfrm>
            <a:off x="6978788" y="5879495"/>
            <a:ext cx="4761913" cy="498870"/>
          </a:xfrm>
          <a:prstGeom prst="rect">
            <a:avLst/>
          </a:prstGeom>
          <a:gradFill flip="none" rotWithShape="1">
            <a:gsLst>
              <a:gs pos="10000">
                <a:srgbClr val="F2F2F2"/>
              </a:gs>
              <a:gs pos="0">
                <a:schemeClr val="bg1">
                  <a:lumMod val="95000"/>
                  <a:alpha val="0"/>
                </a:schemeClr>
              </a:gs>
              <a:gs pos="90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90000">
                  <a:srgbClr val="000000"/>
                </a:gs>
                <a:gs pos="1000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370B2EB-89DC-03E9-1127-AC33DB14E52D}"/>
              </a:ext>
            </a:extLst>
          </p:cNvPr>
          <p:cNvSpPr/>
          <p:nvPr/>
        </p:nvSpPr>
        <p:spPr>
          <a:xfrm>
            <a:off x="8849261" y="5935585"/>
            <a:ext cx="947882" cy="389016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8DA255-687B-DBBB-D1B5-049336A644EA}"/>
              </a:ext>
            </a:extLst>
          </p:cNvPr>
          <p:cNvSpPr/>
          <p:nvPr/>
        </p:nvSpPr>
        <p:spPr>
          <a:xfrm>
            <a:off x="9165021" y="6312286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4431B-7C3F-917F-47C7-625C0EC5491B}"/>
                  </a:ext>
                </a:extLst>
              </p:cNvPr>
              <p:cNvSpPr txBox="1"/>
              <p:nvPr/>
            </p:nvSpPr>
            <p:spPr>
              <a:xfrm>
                <a:off x="8764831" y="5954134"/>
                <a:ext cx="1132114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4431B-7C3F-917F-47C7-625C0EC54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831" y="5954134"/>
                <a:ext cx="1132114" cy="387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5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95B7-F0F9-B0B1-1DF9-59CF1D1E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Time-constructible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2096E-101E-6EEE-45A7-96A4D9D6B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10" y="1553738"/>
                <a:ext cx="11499574" cy="493710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time-constructible</a:t>
                </a:r>
                <a:r>
                  <a:rPr lang="en-US" dirty="0"/>
                  <a:t> if there exists a multi-tape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written on tape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has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Our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works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time-constructible</a:t>
                </a:r>
              </a:p>
              <a:p>
                <a:r>
                  <a:rPr lang="en-US" dirty="0"/>
                  <a:t>All “reasonable” time complexity bounds (e.g.,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 are time-constructible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2096E-101E-6EEE-45A7-96A4D9D6B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10" y="1553738"/>
                <a:ext cx="11499574" cy="4937106"/>
              </a:xfrm>
              <a:blipFill>
                <a:blip r:embed="rId2"/>
                <a:stretch>
                  <a:fillRect l="-954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9B1A8-19C1-4A63-B30B-8D46CDFC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5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6096000" y="3091229"/>
            <a:ext cx="1952625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2AC3-5963-4135-A783-432C4F4D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8" y="337422"/>
            <a:ext cx="10515600" cy="1325563"/>
          </a:xfrm>
        </p:spPr>
        <p:txBody>
          <a:bodyPr/>
          <a:lstStyle/>
          <a:p>
            <a:r>
              <a:rPr lang="en-US" dirty="0"/>
              <a:t>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01E85-8B65-ECCC-9F98-413BE11E3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75669"/>
                <a:ext cx="10515600" cy="2201293"/>
              </a:xfrm>
            </p:spPr>
            <p:txBody>
              <a:bodyPr/>
              <a:lstStyle/>
              <a:p>
                <a:r>
                  <a:rPr lang="en-US" dirty="0"/>
                  <a:t>We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still need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01E85-8B65-ECCC-9F98-413BE11E3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75669"/>
                <a:ext cx="10515600" cy="220129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0E23-5062-08D4-09ED-6EB77257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2B28F4-A948-BA01-61C4-D26E7BE0FE60}"/>
                  </a:ext>
                </a:extLst>
              </p:cNvPr>
              <p:cNvSpPr/>
              <p:nvPr/>
            </p:nvSpPr>
            <p:spPr>
              <a:xfrm>
                <a:off x="1054079" y="1964194"/>
                <a:ext cx="10083842" cy="16286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Time Hierarchy 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time-constructible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there is 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2B28F4-A948-BA01-61C4-D26E7BE0F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79" y="1964194"/>
                <a:ext cx="10083842" cy="1628644"/>
              </a:xfrm>
              <a:prstGeom prst="rect">
                <a:avLst/>
              </a:prstGeom>
              <a:blipFill>
                <a:blip r:embed="rId3"/>
                <a:stretch>
                  <a:fillRect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647958-D048-BD72-40E1-AD5B1C3B1673}"/>
                  </a:ext>
                </a:extLst>
              </p:cNvPr>
              <p:cNvSpPr/>
              <p:nvPr/>
            </p:nvSpPr>
            <p:spPr>
              <a:xfrm>
                <a:off x="6889254" y="638631"/>
                <a:ext cx="5119092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647958-D048-BD72-40E1-AD5B1C3B1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254" y="638631"/>
                <a:ext cx="5119092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0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711A-A6E6-A344-D6E5-98232F34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00B880-C9A0-9BFD-B656-EA0AB3AB55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29584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00B880-C9A0-9BFD-B656-EA0AB3AB5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295847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BE579-67AF-6888-7137-A1945BB12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634" y="1778710"/>
                <a:ext cx="11810365" cy="52345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with time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dummy states! For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infinitely many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exists a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time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must reject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after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Otherwise, it would get trapped in a liar paradox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infinitely many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BE579-67AF-6888-7137-A1945BB12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634" y="1778710"/>
                <a:ext cx="11810365" cy="5234559"/>
              </a:xfrm>
              <a:blipFill>
                <a:blip r:embed="rId3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E9E2-410B-C7CA-14DF-0C22836B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C18FC3-4738-DE07-E4A7-F898D00FFA04}"/>
                  </a:ext>
                </a:extLst>
              </p:cNvPr>
              <p:cNvSpPr/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C18FC3-4738-DE07-E4A7-F898D00FF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13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C0FE-28D8-BFA8-2555-A48E3C0B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69"/>
            <a:ext cx="10515600" cy="1325563"/>
          </a:xfrm>
        </p:spPr>
        <p:txBody>
          <a:bodyPr/>
          <a:lstStyle/>
          <a:p>
            <a:r>
              <a:rPr lang="en-US" dirty="0"/>
              <a:t>Word RAM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C1BF-D9AF-FFC7-8690-64C0DF87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00" y="1937656"/>
            <a:ext cx="11129137" cy="4454448"/>
          </a:xfrm>
        </p:spPr>
        <p:txBody>
          <a:bodyPr>
            <a:normAutofit/>
          </a:bodyPr>
          <a:lstStyle/>
          <a:p>
            <a:r>
              <a:rPr lang="en-US" dirty="0"/>
              <a:t>Word RAM time complexity</a:t>
            </a:r>
            <a:br>
              <a:rPr lang="en-US" dirty="0"/>
            </a:br>
            <a:r>
              <a:rPr lang="en-US" dirty="0"/>
              <a:t>closely matches time complexity</a:t>
            </a:r>
            <a:br>
              <a:rPr lang="en-US" dirty="0"/>
            </a:br>
            <a:r>
              <a:rPr lang="en-US" dirty="0"/>
              <a:t>“in practice” on ordinary</a:t>
            </a:r>
            <a:br>
              <a:rPr lang="en-US" dirty="0"/>
            </a:br>
            <a:r>
              <a:rPr lang="en-US" dirty="0"/>
              <a:t>computers</a:t>
            </a:r>
          </a:p>
          <a:p>
            <a:r>
              <a:rPr lang="en-US" dirty="0"/>
              <a:t>Some version of the word RAM model is typically assumed (implicitly or explicitly) in </a:t>
            </a:r>
            <a:r>
              <a:rPr lang="en-US" dirty="0">
                <a:solidFill>
                  <a:schemeClr val="accent1"/>
                </a:solidFill>
              </a:rPr>
              <a:t>algorithms courses</a:t>
            </a:r>
            <a:r>
              <a:rPr lang="en-US" dirty="0"/>
              <a:t> and the </a:t>
            </a:r>
            <a:r>
              <a:rPr lang="en-US" dirty="0">
                <a:solidFill>
                  <a:schemeClr val="accent1"/>
                </a:solidFill>
              </a:rPr>
              <a:t>computing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DD549-A5E5-0E74-59A3-2151A75B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1DEF92-098C-E8D6-7DBE-F408E1BEAC42}"/>
              </a:ext>
            </a:extLst>
          </p:cNvPr>
          <p:cNvGrpSpPr/>
          <p:nvPr/>
        </p:nvGrpSpPr>
        <p:grpSpPr>
          <a:xfrm>
            <a:off x="5747657" y="370114"/>
            <a:ext cx="6444343" cy="4212771"/>
            <a:chOff x="5747657" y="2645229"/>
            <a:chExt cx="6444343" cy="42127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4917F9-713A-E219-6975-8B2CC8D3CECC}"/>
                </a:ext>
              </a:extLst>
            </p:cNvPr>
            <p:cNvSpPr/>
            <p:nvPr/>
          </p:nvSpPr>
          <p:spPr>
            <a:xfrm>
              <a:off x="5747657" y="2645229"/>
              <a:ext cx="6444343" cy="4212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71283D-5688-884A-1FE3-35CEDB278267}"/>
                </a:ext>
              </a:extLst>
            </p:cNvPr>
            <p:cNvSpPr/>
            <p:nvPr/>
          </p:nvSpPr>
          <p:spPr>
            <a:xfrm>
              <a:off x="6640287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8E05A4-EB40-2A3C-420B-8D37997B90FF}"/>
                </a:ext>
              </a:extLst>
            </p:cNvPr>
            <p:cNvSpPr/>
            <p:nvPr/>
          </p:nvSpPr>
          <p:spPr>
            <a:xfrm>
              <a:off x="7380515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0BCC3-9429-35E7-8BD3-C206B48866ED}"/>
                </a:ext>
              </a:extLst>
            </p:cNvPr>
            <p:cNvSpPr/>
            <p:nvPr/>
          </p:nvSpPr>
          <p:spPr>
            <a:xfrm>
              <a:off x="8120743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10E59-E516-4BFC-16A4-85814A1A976E}"/>
                </a:ext>
              </a:extLst>
            </p:cNvPr>
            <p:cNvSpPr/>
            <p:nvPr/>
          </p:nvSpPr>
          <p:spPr>
            <a:xfrm>
              <a:off x="8860971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6E3CA6-02E8-3BDE-14BA-CD3AD74CB189}"/>
                </a:ext>
              </a:extLst>
            </p:cNvPr>
            <p:cNvSpPr/>
            <p:nvPr/>
          </p:nvSpPr>
          <p:spPr>
            <a:xfrm>
              <a:off x="9601199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80B423-CB60-C268-A960-DD81746A341F}"/>
                </a:ext>
              </a:extLst>
            </p:cNvPr>
            <p:cNvSpPr/>
            <p:nvPr/>
          </p:nvSpPr>
          <p:spPr>
            <a:xfrm>
              <a:off x="10341427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42D4EB-761C-D187-E545-E28EDF04E5E6}"/>
                </a:ext>
              </a:extLst>
            </p:cNvPr>
            <p:cNvSpPr/>
            <p:nvPr/>
          </p:nvSpPr>
          <p:spPr>
            <a:xfrm>
              <a:off x="11081658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A1F97D-1EFB-0D2C-A3F9-E8E667FE3968}"/>
                </a:ext>
              </a:extLst>
            </p:cNvPr>
            <p:cNvSpPr/>
            <p:nvPr/>
          </p:nvSpPr>
          <p:spPr>
            <a:xfrm>
              <a:off x="8177893" y="4850634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B6BD91-FAB9-0B2E-6DDA-0079C8E6AF40}"/>
                </a:ext>
              </a:extLst>
            </p:cNvPr>
            <p:cNvSpPr/>
            <p:nvPr/>
          </p:nvSpPr>
          <p:spPr>
            <a:xfrm>
              <a:off x="8177893" y="5299210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655C17-0E33-6DDB-3E83-58A5B7845C92}"/>
                </a:ext>
              </a:extLst>
            </p:cNvPr>
            <p:cNvSpPr/>
            <p:nvPr/>
          </p:nvSpPr>
          <p:spPr>
            <a:xfrm>
              <a:off x="8177893" y="5745398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7F93C9D6-B4F8-CFB7-E4FE-FFDD6A18DAE8}"/>
                </a:ext>
              </a:extLst>
            </p:cNvPr>
            <p:cNvSpPr/>
            <p:nvPr/>
          </p:nvSpPr>
          <p:spPr>
            <a:xfrm rot="16200000">
              <a:off x="9066894" y="838200"/>
              <a:ext cx="328387" cy="5181600"/>
            </a:xfrm>
            <a:prstGeom prst="rightBrace">
              <a:avLst>
                <a:gd name="adj1" fmla="val 3397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3FD04F8-DCCA-E723-9B4F-2B169319247E}"/>
                    </a:ext>
                  </a:extLst>
                </p:cNvPr>
                <p:cNvSpPr txBox="1"/>
                <p:nvPr/>
              </p:nvSpPr>
              <p:spPr>
                <a:xfrm>
                  <a:off x="8605156" y="2895474"/>
                  <a:ext cx="12518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MEMORY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59CE1DC-7EB6-7309-03B8-F5B5A62A3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156" y="2895474"/>
                  <a:ext cx="125185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7984D4F-9762-6003-1FD4-F1E3F950B2BB}"/>
                    </a:ext>
                  </a:extLst>
                </p:cNvPr>
                <p:cNvSpPr txBox="1"/>
                <p:nvPr/>
              </p:nvSpPr>
              <p:spPr>
                <a:xfrm>
                  <a:off x="7502978" y="4890256"/>
                  <a:ext cx="609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26DD79-3673-F14A-4620-E60F3366E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78" y="4890256"/>
                  <a:ext cx="60960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B53788-7608-6EAF-9288-38A0B384D97B}"/>
                    </a:ext>
                  </a:extLst>
                </p:cNvPr>
                <p:cNvSpPr txBox="1"/>
                <p:nvPr/>
              </p:nvSpPr>
              <p:spPr>
                <a:xfrm>
                  <a:off x="7502978" y="5338961"/>
                  <a:ext cx="609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4A910E8-B1EB-38C8-66F6-4AECD9A63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78" y="5338961"/>
                  <a:ext cx="60960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C09AACA-3C09-BCBB-702B-749A9623185B}"/>
                    </a:ext>
                  </a:extLst>
                </p:cNvPr>
                <p:cNvSpPr txBox="1"/>
                <p:nvPr/>
              </p:nvSpPr>
              <p:spPr>
                <a:xfrm>
                  <a:off x="7502979" y="5785020"/>
                  <a:ext cx="609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F6AE7B-8A88-5654-865F-B25E78408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79" y="5785020"/>
                  <a:ext cx="6096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307F95-806A-5450-9F9B-D0DD46A6851B}"/>
                </a:ext>
              </a:extLst>
            </p:cNvPr>
            <p:cNvSpPr/>
            <p:nvPr/>
          </p:nvSpPr>
          <p:spPr>
            <a:xfrm>
              <a:off x="7502978" y="4612594"/>
              <a:ext cx="2269670" cy="18396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88499E6-4EE2-E81A-890C-8F1F25D8A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7014" y="5523498"/>
              <a:ext cx="8545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804811E-8C0E-A834-690A-0C1B4F4830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1541" y="4332514"/>
              <a:ext cx="0" cy="11909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EB8CF-4555-3CB8-56ED-8EBE2BCC2B02}"/>
                </a:ext>
              </a:extLst>
            </p:cNvPr>
            <p:cNvSpPr txBox="1"/>
            <p:nvPr/>
          </p:nvSpPr>
          <p:spPr>
            <a:xfrm>
              <a:off x="10341427" y="5605418"/>
              <a:ext cx="128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Load/Store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36A725E4-FB45-6854-DD29-1E6E5D310C45}"/>
                </a:ext>
              </a:extLst>
            </p:cNvPr>
            <p:cNvSpPr/>
            <p:nvPr/>
          </p:nvSpPr>
          <p:spPr>
            <a:xfrm rot="10800000">
              <a:off x="6860720" y="4612594"/>
              <a:ext cx="348794" cy="1839685"/>
            </a:xfrm>
            <a:prstGeom prst="rightBrace">
              <a:avLst>
                <a:gd name="adj1" fmla="val 3397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42861D-9A5C-9488-EE2E-485CF4AF84E8}"/>
                </a:ext>
              </a:extLst>
            </p:cNvPr>
            <p:cNvSpPr txBox="1"/>
            <p:nvPr/>
          </p:nvSpPr>
          <p:spPr>
            <a:xfrm>
              <a:off x="5890532" y="5338961"/>
              <a:ext cx="928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0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1673D3-950F-9809-54D3-0DF08A1037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1673D3-950F-9809-54D3-0DF08A103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F1F29-996A-328C-BC1B-0F499531E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3857"/>
                <a:ext cx="10515600" cy="46373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 omitted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F1F29-996A-328C-BC1B-0F499531E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3857"/>
                <a:ext cx="10515600" cy="4637314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DF609-3C11-9E02-E717-AE38F032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FD20D9-CDE2-E8DA-3B08-BDAF4A8A925D}"/>
                  </a:ext>
                </a:extLst>
              </p:cNvPr>
              <p:cNvSpPr/>
              <p:nvPr/>
            </p:nvSpPr>
            <p:spPr>
              <a:xfrm>
                <a:off x="560293" y="3038931"/>
                <a:ext cx="11250707" cy="16997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there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word RAM</a:t>
                </a:r>
                <a:r>
                  <a:rPr lang="en-US" sz="2800" dirty="0">
                    <a:solidFill>
                      <a:schemeClr val="tx1"/>
                    </a:solidFill>
                  </a:rPr>
                  <a:t> program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there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FD20D9-CDE2-E8DA-3B08-BDAF4A8A9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3" y="3038931"/>
                <a:ext cx="11250707" cy="1699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8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56009-25D4-84B7-43F0-4956B5033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9F16-CAD6-BBDC-33C0-BCEF6CC5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96"/>
            <a:ext cx="10515600" cy="1325563"/>
          </a:xfrm>
        </p:spPr>
        <p:txBody>
          <a:bodyPr/>
          <a:lstStyle/>
          <a:p>
            <a:r>
              <a:rPr lang="en-US" dirty="0"/>
              <a:t>Fine-grained vs. coarse-grained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2FD15-ED8A-D3F7-974D-062058F7D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1456"/>
                <a:ext cx="10635342" cy="4741647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If/when you care about the distinction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you should probably use the </a:t>
                </a:r>
                <a:r>
                  <a:rPr lang="en-US" dirty="0">
                    <a:solidFill>
                      <a:schemeClr val="accent1"/>
                    </a:solidFill>
                  </a:rPr>
                  <a:t>word RAM </a:t>
                </a:r>
                <a:r>
                  <a:rPr lang="en-US" dirty="0"/>
                  <a:t>model</a:t>
                </a:r>
              </a:p>
              <a:p>
                <a:r>
                  <a:rPr lang="en-US" dirty="0"/>
                  <a:t>In this course:</a:t>
                </a:r>
              </a:p>
              <a:p>
                <a:pPr lvl="1"/>
                <a:r>
                  <a:rPr lang="en-US" dirty="0"/>
                  <a:t>We focus on the distinction between polynomial time and exponential time</a:t>
                </a:r>
              </a:p>
              <a:p>
                <a:pPr lvl="1"/>
                <a:r>
                  <a:rPr lang="en-US" dirty="0"/>
                  <a:t>We can therefore continue using the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 </a:t>
                </a:r>
                <a:r>
                  <a:rPr lang="en-US" dirty="0"/>
                  <a:t>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2FD15-ED8A-D3F7-974D-062058F7D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1456"/>
                <a:ext cx="10635342" cy="4741647"/>
              </a:xfrm>
              <a:blipFill>
                <a:blip r:embed="rId2"/>
                <a:stretch>
                  <a:fillRect l="-1032" r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94343-13BD-8F4C-4610-59FD5E1F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5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A9F3-E105-6A28-CD87-C17BAB9F4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3730-3345-AB10-0BA5-65BC6FCD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6BA2-FA94-3854-A365-0D16C1BC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0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E4F40-8100-B23A-F36F-FFBFA6D8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0231-A4DB-FD16-8BA6-E516DA02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</a:t>
                </a:r>
                <a:r>
                  <a:rPr lang="en-US" sz="5400" b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5400" b="1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BF57-6198-4BB5-B000-594FD44C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B0036E-0AAE-5759-1965-3899AB3F2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199"/>
                <a:ext cx="10515600" cy="5057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prove that certain languages are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Certainly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every decidable language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This would mean that every algorithm can be modified to make it run in polynomial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B0036E-0AAE-5759-1965-3899AB3F2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199"/>
                <a:ext cx="10515600" cy="50577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77C08-D02F-028A-A336-0C2AAF75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6FCBCE30-779C-EC02-58AB-FB3F0876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0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191205</TotalTime>
  <Words>1111</Words>
  <Application>Microsoft Office PowerPoint</Application>
  <PresentationFormat>Widescreen</PresentationFormat>
  <Paragraphs>159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Which problems can be solved through computation?</vt:lpstr>
      <vt:lpstr>Word RAM model</vt:lpstr>
      <vt:lpstr>Robustness of "P"</vt:lpstr>
      <vt:lpstr>Fine-grained vs. coarse-grained complexity</vt:lpstr>
      <vt:lpstr>Which problems can be solved through computation?</vt:lpstr>
      <vt:lpstr>Which languages are in "P"?</vt:lpstr>
      <vt:lpstr>Which languages are not in "P"?</vt:lpstr>
      <vt:lpstr>Intractability</vt:lpstr>
      <vt:lpstr>Intractability vs. undecidability</vt:lpstr>
      <vt:lpstr>Intractability vs. undecidability</vt:lpstr>
      <vt:lpstr>Proof that Y is decidable</vt:lpstr>
      <vt:lpstr>Proof that Y∉"P"</vt:lpstr>
      <vt:lpstr>Proof that Y∉"P"</vt:lpstr>
      <vt:lpstr>The Time Hierarchy Theorem</vt:lpstr>
      <vt:lpstr>Proof of the Time Hierarchy Theorem</vt:lpstr>
      <vt:lpstr>Proof that Y∈"TIME" (T^4 )</vt:lpstr>
      <vt:lpstr>Proof that Y∈"TIME" (T^4 )</vt:lpstr>
      <vt:lpstr>Time-constructible functions</vt:lpstr>
      <vt:lpstr>Time Hierarchy Theorem</vt:lpstr>
      <vt:lpstr>Proof that Y∉"TIME" (o(T))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988</cp:revision>
  <dcterms:created xsi:type="dcterms:W3CDTF">2022-12-12T23:26:37Z</dcterms:created>
  <dcterms:modified xsi:type="dcterms:W3CDTF">2025-04-14T22:15:18Z</dcterms:modified>
</cp:coreProperties>
</file>