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0" r:id="rId2"/>
    <p:sldId id="753" r:id="rId3"/>
    <p:sldId id="556" r:id="rId4"/>
    <p:sldId id="583" r:id="rId5"/>
    <p:sldId id="584" r:id="rId6"/>
    <p:sldId id="585" r:id="rId7"/>
    <p:sldId id="831" r:id="rId8"/>
    <p:sldId id="587" r:id="rId9"/>
    <p:sldId id="588" r:id="rId10"/>
    <p:sldId id="829" r:id="rId11"/>
    <p:sldId id="591" r:id="rId12"/>
    <p:sldId id="827" r:id="rId13"/>
    <p:sldId id="832" r:id="rId14"/>
    <p:sldId id="592" r:id="rId15"/>
    <p:sldId id="596" r:id="rId16"/>
    <p:sldId id="692" r:id="rId17"/>
    <p:sldId id="693" r:id="rId18"/>
    <p:sldId id="694" r:id="rId19"/>
    <p:sldId id="83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66" autoAdjust="0"/>
  </p:normalViewPr>
  <p:slideViewPr>
    <p:cSldViewPr snapToGrid="0">
      <p:cViewPr varScale="1">
        <p:scale>
          <a:sx n="98" d="100"/>
          <a:sy n="98" d="100"/>
        </p:scale>
        <p:origin x="98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.png"/><Relationship Id="rId17" Type="http://schemas.openxmlformats.org/officeDocument/2006/relationships/image" Target="../media/image35.png"/><Relationship Id="rId2" Type="http://schemas.openxmlformats.org/officeDocument/2006/relationships/image" Target="../media/image1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11" Type="http://schemas.openxmlformats.org/officeDocument/2006/relationships/image" Target="../media/image41.png"/><Relationship Id="rId5" Type="http://schemas.openxmlformats.org/officeDocument/2006/relationships/image" Target="../media/image224.png"/><Relationship Id="rId10" Type="http://schemas.openxmlformats.org/officeDocument/2006/relationships/image" Target="../media/image229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3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45.png"/><Relationship Id="rId21" Type="http://schemas.openxmlformats.org/officeDocument/2006/relationships/image" Target="../media/image49.png"/><Relationship Id="rId7" Type="http://schemas.openxmlformats.org/officeDocument/2006/relationships/image" Target="../media/image241.png"/><Relationship Id="rId12" Type="http://schemas.openxmlformats.org/officeDocument/2006/relationships/image" Target="../media/image46.png"/><Relationship Id="rId17" Type="http://schemas.openxmlformats.org/officeDocument/2006/relationships/image" Target="../media/image251.png"/><Relationship Id="rId2" Type="http://schemas.openxmlformats.org/officeDocument/2006/relationships/image" Target="../media/image44.png"/><Relationship Id="rId16" Type="http://schemas.openxmlformats.org/officeDocument/2006/relationships/image" Target="../media/image48.png"/><Relationship Id="rId20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239.png"/><Relationship Id="rId15" Type="http://schemas.openxmlformats.org/officeDocument/2006/relationships/image" Target="../media/image47.png"/><Relationship Id="rId10" Type="http://schemas.openxmlformats.org/officeDocument/2006/relationships/image" Target="../media/image244.png"/><Relationship Id="rId19" Type="http://schemas.openxmlformats.org/officeDocument/2006/relationships/image" Target="../media/image253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" Type="http://schemas.openxmlformats.org/officeDocument/2006/relationships/image" Target="../media/image182.png"/><Relationship Id="rId16" Type="http://schemas.openxmlformats.org/officeDocument/2006/relationships/image" Target="../media/image196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10" Type="http://schemas.openxmlformats.org/officeDocument/2006/relationships/image" Target="../media/image190.png"/><Relationship Id="rId19" Type="http://schemas.openxmlformats.org/officeDocument/2006/relationships/image" Target="../media/image199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4B4CED4-9927-E95D-4D20-36766C07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27AC-1E29-2CFB-B20E-F3FF9FD6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7" y="365125"/>
            <a:ext cx="11121655" cy="1325563"/>
          </a:xfrm>
        </p:spPr>
        <p:txBody>
          <a:bodyPr/>
          <a:lstStyle/>
          <a:p>
            <a:r>
              <a:rPr lang="en-US" dirty="0"/>
              <a:t>Post’s Correspondence Problem is undecidable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72F3A3-405C-E8D0-968B-74797005A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Define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PCP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r>
                  <a:rPr lang="en-US" dirty="0"/>
                  <a:t>Proof outline:</a:t>
                </a:r>
              </a:p>
              <a:p>
                <a:pPr lvl="1"/>
                <a:r>
                  <a:rPr lang="en-US" dirty="0"/>
                  <a:t>Step 1: Show that a modified version (“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”) is undecidable by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2: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 is undecidable by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72F3A3-405C-E8D0-968B-74797005A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  <a:blipFill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8F9A-B22F-07D9-10D8-1E767D0A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D17E05-2FCA-2FEE-70CB-6BF003BD3E25}"/>
                  </a:ext>
                </a:extLst>
              </p:cNvPr>
              <p:cNvSpPr/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D17E05-2FCA-2FEE-70CB-6BF003BD3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7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46F22-E649-40D9-9702-E5C18319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PCP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CFCDC-2302-5BA1-0D8A-798F1D7B8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957" y="1825624"/>
                <a:ext cx="11982894" cy="494731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MPCP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difference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: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, matches must start with the </a:t>
                </a:r>
                <a:r>
                  <a:rPr lang="en-US" dirty="0">
                    <a:solidFill>
                      <a:schemeClr val="accent1"/>
                    </a:solidFill>
                  </a:rPr>
                  <a:t>first</a:t>
                </a:r>
                <a:r>
                  <a:rPr lang="en-US" dirty="0"/>
                  <a:t> domino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CFCDC-2302-5BA1-0D8A-798F1D7B8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957" y="1825624"/>
                <a:ext cx="11982894" cy="4947315"/>
              </a:xfrm>
              <a:blipFill>
                <a:blip r:embed="rId2"/>
                <a:stretch>
                  <a:fillRect l="-916" r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FA307-473B-A947-B647-52969649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0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47D693-8071-F8BD-ECC0-F53769C08D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47D693-8071-F8BD-ECC0-F53769C08D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8E06B-C288-5A1F-24F5-8373F90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209" y="1825625"/>
                <a:ext cx="1121599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 is undecidable, we will design a </a:t>
                </a:r>
                <a:r>
                  <a:rPr lang="en-US" dirty="0">
                    <a:solidFill>
                      <a:schemeClr val="accent1"/>
                    </a:solidFill>
                  </a:rPr>
                  <a:t>mapping reduction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will ensure that: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halts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then there is a match (“YES maps to “YES”)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loops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then there is no match (“NO maps to NO”)</a:t>
                </a:r>
              </a:p>
              <a:p>
                <a:pPr lvl="1"/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computable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8E06B-C288-5A1F-24F5-8373F90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209" y="1825625"/>
                <a:ext cx="11215991" cy="4351338"/>
              </a:xfrm>
              <a:blipFill>
                <a:blip r:embed="rId3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E62E4-6C62-BB29-7DF1-95973AD3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9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61BB6-5A23-424D-BCC2-57875C604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89E529-B4E1-B0D2-F2EC-6C984A9807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89E529-B4E1-B0D2-F2EC-6C984A9807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9B5224-F8EC-C5AE-CD91-4D5F9EE87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209" y="1825625"/>
                <a:ext cx="1121599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the reduction, we are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where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,⊔,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acc</m:t>
                            </m:r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ept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rej</m:t>
                            </m:r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ect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Our job is to produce a sequence of dominos</a:t>
                </a:r>
              </a:p>
              <a:p>
                <a:r>
                  <a:rPr lang="en-US" dirty="0"/>
                  <a:t>Plan: Produce dominos such that constructing a match is equivalent to constructing a </a:t>
                </a:r>
                <a:r>
                  <a:rPr lang="en-US" dirty="0">
                    <a:solidFill>
                      <a:schemeClr val="accent1"/>
                    </a:solidFill>
                  </a:rPr>
                  <a:t>halting computation history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9B5224-F8EC-C5AE-CD91-4D5F9EE87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209" y="1825625"/>
                <a:ext cx="11215991" cy="4351338"/>
              </a:xfrm>
              <a:blipFill>
                <a:blip r:embed="rId3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C520C-BEAE-02BD-ABB8-6108CE4E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8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339928-AB58-E3AA-D16C-DAE35AC5E9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339928-AB58-E3AA-D16C-DAE35AC5E9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69630-62F0-68DE-8D86-4A930D5459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488" y="1509822"/>
                <a:ext cx="12032512" cy="5082363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We produce the following dominos: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 	           , 	  ,            ,                  , and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 	  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 	  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200000"/>
                  </a:lnSpc>
                </a:pPr>
                <a:r>
                  <a:rPr lang="en-US" b="0" dirty="0"/>
                  <a:t> 	  , 	    , and  	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69630-62F0-68DE-8D86-4A930D545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488" y="1509822"/>
                <a:ext cx="12032512" cy="5082363"/>
              </a:xfrm>
              <a:blipFill>
                <a:blip r:embed="rId3"/>
                <a:stretch>
                  <a:fillRect l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2FC8B-765C-39BB-3E69-822CC71D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407C3C-FFF1-F73D-C741-371685689573}"/>
                  </a:ext>
                </a:extLst>
              </p:cNvPr>
              <p:cNvSpPr/>
              <p:nvPr/>
            </p:nvSpPr>
            <p:spPr>
              <a:xfrm>
                <a:off x="635073" y="3557718"/>
                <a:ext cx="696878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407C3C-FFF1-F73D-C741-371685689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73" y="3557718"/>
                <a:ext cx="696878" cy="680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821A17-C3F2-9BF8-F33F-552271A241AE}"/>
                  </a:ext>
                </a:extLst>
              </p:cNvPr>
              <p:cNvSpPr/>
              <p:nvPr/>
            </p:nvSpPr>
            <p:spPr>
              <a:xfrm>
                <a:off x="635073" y="4654658"/>
                <a:ext cx="696878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𝑞𝑏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821A17-C3F2-9BF8-F33F-552271A241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73" y="4654658"/>
                <a:ext cx="696878" cy="680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04CAF02-1285-6493-3641-EBE6B6E40CC7}"/>
              </a:ext>
            </a:extLst>
          </p:cNvPr>
          <p:cNvSpPr txBox="1"/>
          <p:nvPr/>
        </p:nvSpPr>
        <p:spPr>
          <a:xfrm>
            <a:off x="7765197" y="3110493"/>
            <a:ext cx="4051004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Reduction is computable ✔️</a:t>
            </a:r>
            <a:r>
              <a:rPr lang="en-US" dirty="0"/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453996-1E7F-7906-BD2D-FBC312F45DB2}"/>
              </a:ext>
            </a:extLst>
          </p:cNvPr>
          <p:cNvGrpSpPr/>
          <p:nvPr/>
        </p:nvGrpSpPr>
        <p:grpSpPr>
          <a:xfrm>
            <a:off x="622811" y="2523111"/>
            <a:ext cx="6766588" cy="715493"/>
            <a:chOff x="635073" y="2676293"/>
            <a:chExt cx="6766588" cy="7154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7654964-B3AB-CC96-2C95-EB78EC3399F8}"/>
                    </a:ext>
                  </a:extLst>
                </p:cNvPr>
                <p:cNvSpPr/>
                <p:nvPr/>
              </p:nvSpPr>
              <p:spPr>
                <a:xfrm>
                  <a:off x="635073" y="2711302"/>
                  <a:ext cx="112284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7654964-B3AB-CC96-2C95-EB78EC3399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73" y="2711302"/>
                  <a:ext cx="1122842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ED54072-CC14-8FED-0F79-7154C10B1E67}"/>
                    </a:ext>
                  </a:extLst>
                </p:cNvPr>
                <p:cNvSpPr/>
                <p:nvPr/>
              </p:nvSpPr>
              <p:spPr>
                <a:xfrm>
                  <a:off x="3353710" y="2676293"/>
                  <a:ext cx="705290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ED54072-CC14-8FED-0F79-7154C10B1E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3710" y="2676293"/>
                  <a:ext cx="705290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4A908B4-BC22-C2B3-A694-78FEBA4F689A}"/>
                    </a:ext>
                  </a:extLst>
                </p:cNvPr>
                <p:cNvSpPr/>
                <p:nvPr/>
              </p:nvSpPr>
              <p:spPr>
                <a:xfrm>
                  <a:off x="4353208" y="2676293"/>
                  <a:ext cx="103565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ccept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4A908B4-BC22-C2B3-A694-78FEBA4F68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3208" y="2676293"/>
                  <a:ext cx="1035658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3B52D13-F31C-F214-2CC4-8440C0D6F968}"/>
                    </a:ext>
                  </a:extLst>
                </p:cNvPr>
                <p:cNvSpPr/>
                <p:nvPr/>
              </p:nvSpPr>
              <p:spPr>
                <a:xfrm>
                  <a:off x="2294862" y="2703932"/>
                  <a:ext cx="705290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3B52D13-F31C-F214-2CC4-8440C0D6F9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862" y="2703932"/>
                  <a:ext cx="705290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32E7EA4-0D8D-503E-4D5A-C914B58E7352}"/>
                    </a:ext>
                  </a:extLst>
                </p:cNvPr>
                <p:cNvSpPr/>
                <p:nvPr/>
              </p:nvSpPr>
              <p:spPr>
                <a:xfrm>
                  <a:off x="6366003" y="2676293"/>
                  <a:ext cx="103565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32E7EA4-0D8D-503E-4D5A-C914B58E73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6003" y="2676293"/>
                  <a:ext cx="1035658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C3D080-67F5-374E-0044-AA63D8B38C66}"/>
              </a:ext>
            </a:extLst>
          </p:cNvPr>
          <p:cNvGrpSpPr/>
          <p:nvPr/>
        </p:nvGrpSpPr>
        <p:grpSpPr>
          <a:xfrm>
            <a:off x="647147" y="5625530"/>
            <a:ext cx="3116708" cy="709210"/>
            <a:chOff x="647147" y="5625530"/>
            <a:chExt cx="3116708" cy="709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823C201-0D4A-0145-BB1C-CCEA5E8091E6}"/>
                    </a:ext>
                  </a:extLst>
                </p:cNvPr>
                <p:cNvSpPr/>
                <p:nvPr/>
              </p:nvSpPr>
              <p:spPr>
                <a:xfrm>
                  <a:off x="647147" y="5654256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823C201-0D4A-0145-BB1C-CCEA5E8091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147" y="5654256"/>
                  <a:ext cx="549347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132D367-38E2-F2D9-7471-E9C4C91135A4}"/>
                    </a:ext>
                  </a:extLst>
                </p:cNvPr>
                <p:cNvSpPr/>
                <p:nvPr/>
              </p:nvSpPr>
              <p:spPr>
                <a:xfrm>
                  <a:off x="1619678" y="5625530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132D367-38E2-F2D9-7471-E9C4C91135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8" y="5625530"/>
                  <a:ext cx="549347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8862D9-0B2D-54F9-0DC6-4AD441BF09AB}"/>
                    </a:ext>
                  </a:extLst>
                </p:cNvPr>
                <p:cNvSpPr/>
                <p:nvPr/>
              </p:nvSpPr>
              <p:spPr>
                <a:xfrm>
                  <a:off x="3214508" y="5625530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8862D9-0B2D-54F9-0DC6-4AD441BF09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4508" y="5625530"/>
                  <a:ext cx="549347" cy="68048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265FE8-A6B0-F2A5-54F1-DB051F4BD4E4}"/>
              </a:ext>
            </a:extLst>
          </p:cNvPr>
          <p:cNvGrpSpPr/>
          <p:nvPr/>
        </p:nvGrpSpPr>
        <p:grpSpPr>
          <a:xfrm>
            <a:off x="4762895" y="265815"/>
            <a:ext cx="7267433" cy="2657374"/>
            <a:chOff x="4602804" y="3977893"/>
            <a:chExt cx="7267433" cy="265737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8C85D4-CD05-4E09-F1C6-B9710B2B1B02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Hexagon 24">
                  <a:extLst>
                    <a:ext uri="{FF2B5EF4-FFF2-40B4-BE49-F238E27FC236}">
                      <a16:creationId xmlns:a16="http://schemas.microsoft.com/office/drawing/2014/main" id="{C30776B5-AFDB-544F-EEEA-68E415BE4AAA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Given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, how would we compute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5" name="Hexagon 24">
                  <a:extLst>
                    <a:ext uri="{FF2B5EF4-FFF2-40B4-BE49-F238E27FC236}">
                      <a16:creationId xmlns:a16="http://schemas.microsoft.com/office/drawing/2014/main" id="{C30776B5-AFDB-544F-EEEA-68E415BE4A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1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297148-102D-A053-4C00-4ADA0CBFDCBD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exagon 26">
                <a:extLst>
                  <a:ext uri="{FF2B5EF4-FFF2-40B4-BE49-F238E27FC236}">
                    <a16:creationId xmlns:a16="http://schemas.microsoft.com/office/drawing/2014/main" id="{FD8A6D89-D5C1-5597-C6DC-078AD31F613E}"/>
                  </a:ext>
                </a:extLst>
              </p:cNvPr>
              <p:cNvSpPr/>
              <p:nvPr/>
            </p:nvSpPr>
            <p:spPr>
              <a:xfrm>
                <a:off x="4849088" y="181916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There does not exist an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algorithm that computes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Hexagon 26">
                <a:extLst>
                  <a:ext uri="{FF2B5EF4-FFF2-40B4-BE49-F238E27FC236}">
                    <a16:creationId xmlns:a16="http://schemas.microsoft.com/office/drawing/2014/main" id="{FD8A6D89-D5C1-5597-C6DC-078AD31F6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88" y="181916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5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10EB0A18-2724-B5F0-95BD-B297DE219F4F}"/>
                  </a:ext>
                </a:extLst>
              </p:cNvPr>
              <p:cNvSpPr/>
              <p:nvPr/>
            </p:nvSpPr>
            <p:spPr>
              <a:xfrm>
                <a:off x="4849088" y="109573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Simulate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. If it accepts,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accept; if it rejects, reject</a:t>
                </a:r>
              </a:p>
            </p:txBody>
          </p:sp>
        </mc:Choice>
        <mc:Fallback xmlns=""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10EB0A18-2724-B5F0-95BD-B297DE219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88" y="109573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6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id="{928223CB-A872-19AB-B683-CB1144700A16}"/>
                  </a:ext>
                </a:extLst>
              </p:cNvPr>
              <p:cNvSpPr/>
              <p:nvPr/>
            </p:nvSpPr>
            <p:spPr>
              <a:xfrm>
                <a:off x="8404794" y="109573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Simulate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copy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whatever dominos it produces</a:t>
                </a:r>
              </a:p>
            </p:txBody>
          </p:sp>
        </mc:Choice>
        <mc:Fallback xmlns=""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id="{928223CB-A872-19AB-B683-CB1144700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794" y="109573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7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6FB759FE-D156-FEFB-9542-8FDE7858A36E}"/>
                  </a:ext>
                </a:extLst>
              </p:cNvPr>
              <p:cNvSpPr/>
              <p:nvPr/>
            </p:nvSpPr>
            <p:spPr>
              <a:xfrm>
                <a:off x="8404794" y="181916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Inspect the transition function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to figure out the dominos</a:t>
                </a:r>
              </a:p>
            </p:txBody>
          </p:sp>
        </mc:Choice>
        <mc:Fallback xmlns=""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6FB759FE-D156-FEFB-9542-8FDE7858A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794" y="181916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8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3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14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D35A-D31B-16DF-A07C-A15471FB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Domino feature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F71B10-62B8-2E19-53B3-1D6A46B8B5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r>
                  <a:rPr lang="en-US" dirty="0"/>
                  <a:t> be a configuration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/>
                  <a:t> starts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Fact: There is a sequence of dominos such that the top string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bottom string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Think of this sequence as one “super-domino”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F71B10-62B8-2E19-53B3-1D6A46B8B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1043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43F15-F143-65EA-AF0A-B0E6D871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154BE2F-9925-1805-9D6D-2C8BF7C9A3E7}"/>
                  </a:ext>
                </a:extLst>
              </p:cNvPr>
              <p:cNvSpPr/>
              <p:nvPr/>
            </p:nvSpPr>
            <p:spPr>
              <a:xfrm>
                <a:off x="8034082" y="3933825"/>
                <a:ext cx="1168283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NEXT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154BE2F-9925-1805-9D6D-2C8BF7C9A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082" y="3933825"/>
                <a:ext cx="1168283" cy="680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8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1FB4-4FAD-66B8-5EBA-A0D71C005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maps to 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08318-B865-605D-8204-9A3EF8772C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0303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be the halting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, and note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Partial match: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At this point, we have an extra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dirty="0"/>
                  <a:t> on the bottom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08318-B865-605D-8204-9A3EF8772C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03034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70681-9933-8D3F-1298-EE04E205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58E38-4186-6326-DCDB-A6F2E2338281}"/>
              </a:ext>
            </a:extLst>
          </p:cNvPr>
          <p:cNvGrpSpPr/>
          <p:nvPr/>
        </p:nvGrpSpPr>
        <p:grpSpPr>
          <a:xfrm>
            <a:off x="1659287" y="4593132"/>
            <a:ext cx="6119198" cy="684508"/>
            <a:chOff x="1659287" y="4593132"/>
            <a:chExt cx="6119198" cy="684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C09B46A-65CA-9C46-DAA3-0A275ED79F72}"/>
                    </a:ext>
                  </a:extLst>
                </p:cNvPr>
                <p:cNvSpPr/>
                <p:nvPr/>
              </p:nvSpPr>
              <p:spPr>
                <a:xfrm>
                  <a:off x="2782129" y="4597156"/>
                  <a:ext cx="608936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C09B46A-65CA-9C46-DAA3-0A275ED79F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129" y="4597156"/>
                  <a:ext cx="608936" cy="6804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C25BA46-1B65-53E1-6D89-1C99C058C403}"/>
                    </a:ext>
                  </a:extLst>
                </p:cNvPr>
                <p:cNvSpPr/>
                <p:nvPr/>
              </p:nvSpPr>
              <p:spPr>
                <a:xfrm>
                  <a:off x="3391065" y="4597156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C25BA46-1B65-53E1-6D89-1C99C058C4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1065" y="4597156"/>
                  <a:ext cx="549347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93C8078-474F-AE76-4FFD-9CD405B661F9}"/>
                    </a:ext>
                  </a:extLst>
                </p:cNvPr>
                <p:cNvSpPr/>
                <p:nvPr/>
              </p:nvSpPr>
              <p:spPr>
                <a:xfrm>
                  <a:off x="3940412" y="4597156"/>
                  <a:ext cx="608936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93C8078-474F-AE76-4FFD-9CD405B661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0412" y="4597156"/>
                  <a:ext cx="608936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0CF1837-CC9F-0B9A-993E-E7B11DA304BE}"/>
                    </a:ext>
                  </a:extLst>
                </p:cNvPr>
                <p:cNvSpPr/>
                <p:nvPr/>
              </p:nvSpPr>
              <p:spPr>
                <a:xfrm>
                  <a:off x="4549348" y="4597156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0CF1837-CC9F-0B9A-993E-E7B11DA30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9348" y="4597156"/>
                  <a:ext cx="549347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31E6FA-218F-4C25-15F9-3AC168564508}"/>
                    </a:ext>
                  </a:extLst>
                </p:cNvPr>
                <p:cNvSpPr txBox="1"/>
                <p:nvPr/>
              </p:nvSpPr>
              <p:spPr>
                <a:xfrm>
                  <a:off x="5174231" y="4752732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31E6FA-218F-4C25-15F9-3AC168564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4231" y="4752732"/>
                  <a:ext cx="47669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F2FEAEA-0EFB-5B79-4C88-DF1849C276BA}"/>
                    </a:ext>
                  </a:extLst>
                </p:cNvPr>
                <p:cNvSpPr/>
                <p:nvPr/>
              </p:nvSpPr>
              <p:spPr>
                <a:xfrm>
                  <a:off x="6315402" y="4593132"/>
                  <a:ext cx="913736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F2FEAEA-0EFB-5B79-4C88-DF1849C276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402" y="4593132"/>
                  <a:ext cx="913736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4CDFA4A-61FF-B408-1904-478892FB4AA4}"/>
                    </a:ext>
                  </a:extLst>
                </p:cNvPr>
                <p:cNvSpPr/>
                <p:nvPr/>
              </p:nvSpPr>
              <p:spPr>
                <a:xfrm>
                  <a:off x="5766055" y="4593132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4CDFA4A-61FF-B408-1904-478892FB4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6055" y="4593132"/>
                  <a:ext cx="549347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C5944B1-D91E-9483-1B05-1070AB49E7E5}"/>
                    </a:ext>
                  </a:extLst>
                </p:cNvPr>
                <p:cNvSpPr/>
                <p:nvPr/>
              </p:nvSpPr>
              <p:spPr>
                <a:xfrm>
                  <a:off x="7229138" y="4593132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C5944B1-D91E-9483-1B05-1070AB49E7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9138" y="4593132"/>
                  <a:ext cx="549347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913D8DC-D044-0209-C745-4F8E9B9FD84A}"/>
                    </a:ext>
                  </a:extLst>
                </p:cNvPr>
                <p:cNvSpPr/>
                <p:nvPr/>
              </p:nvSpPr>
              <p:spPr>
                <a:xfrm>
                  <a:off x="1659287" y="4593132"/>
                  <a:ext cx="112284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913D8DC-D044-0209-C745-4F8E9B9F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287" y="4593132"/>
                  <a:ext cx="1122842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74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C966-A57D-4F16-CCE6-99F75020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Domino feature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06F89F-A5B3-C9E4-6A4F-8347A6AEC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Fact: For every </a:t>
                </a:r>
                <a:r>
                  <a:rPr lang="en-US" dirty="0">
                    <a:solidFill>
                      <a:schemeClr val="accent1"/>
                    </a:solidFill>
                  </a:rPr>
                  <a:t>halting</a:t>
                </a:r>
                <a:r>
                  <a:rPr lang="en-US" dirty="0"/>
                  <a:t> configuration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there is a sequence of dominos such that the top string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the bottom string is a halting configuration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Proof: Use the	       ,	         ,  and		dominos to effectively “delete” one symbol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06F89F-A5B3-C9E4-6A4F-8347A6AEC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7DDF1-B8AA-77CE-8E79-6726C778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65C31A-F6BF-9B1B-5D4F-E9C9FCF49524}"/>
              </a:ext>
            </a:extLst>
          </p:cNvPr>
          <p:cNvGrpSpPr/>
          <p:nvPr/>
        </p:nvGrpSpPr>
        <p:grpSpPr>
          <a:xfrm>
            <a:off x="3439813" y="3896844"/>
            <a:ext cx="3431025" cy="723756"/>
            <a:chOff x="3449541" y="3925820"/>
            <a:chExt cx="3431025" cy="723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65A27F2-3AFA-B0BB-AC4E-CB00505B5DF4}"/>
                    </a:ext>
                  </a:extLst>
                </p:cNvPr>
                <p:cNvSpPr/>
                <p:nvPr/>
              </p:nvSpPr>
              <p:spPr>
                <a:xfrm>
                  <a:off x="4608186" y="3925820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65A27F2-3AFA-B0BB-AC4E-CB00505B5D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186" y="3925820"/>
                  <a:ext cx="549347" cy="6804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622A058-0B93-A214-4404-31CFFD3297A9}"/>
                    </a:ext>
                  </a:extLst>
                </p:cNvPr>
                <p:cNvSpPr/>
                <p:nvPr/>
              </p:nvSpPr>
              <p:spPr>
                <a:xfrm>
                  <a:off x="6271630" y="3925820"/>
                  <a:ext cx="608936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622A058-0B93-A214-4404-31CFFD3297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1630" y="3925820"/>
                  <a:ext cx="608936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E63EFF2-EA60-DC56-A3FC-EA2B88623336}"/>
                    </a:ext>
                  </a:extLst>
                </p:cNvPr>
                <p:cNvSpPr/>
                <p:nvPr/>
              </p:nvSpPr>
              <p:spPr>
                <a:xfrm>
                  <a:off x="3449541" y="3969092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E63EFF2-EA60-DC56-A3FC-EA2B886233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9541" y="3969092"/>
                  <a:ext cx="549347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C7E218-E7BC-397B-A148-B1B32A91BAAE}"/>
                  </a:ext>
                </a:extLst>
              </p:cNvPr>
              <p:cNvSpPr/>
              <p:nvPr/>
            </p:nvSpPr>
            <p:spPr>
              <a:xfrm>
                <a:off x="10055939" y="3245336"/>
                <a:ext cx="608936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C7E218-E7BC-397B-A148-B1B32A91B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939" y="3245336"/>
                <a:ext cx="608936" cy="6804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5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7349-C224-7E9E-B46D-F4C34520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maps to 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3AF33E-5728-AABD-7BE0-2924068E04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796" y="1825625"/>
                <a:ext cx="11454408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Starting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, we construct a sequence of </a:t>
                </a:r>
                <a:r>
                  <a:rPr lang="en-US" dirty="0">
                    <a:solidFill>
                      <a:schemeClr val="accent1"/>
                    </a:solidFill>
                  </a:rPr>
                  <a:t>shorter and shorter halting configurations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we have a super-domino		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until eventually we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Full match: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3AF33E-5728-AABD-7BE0-2924068E0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796" y="1825625"/>
                <a:ext cx="11454408" cy="4351338"/>
              </a:xfrm>
              <a:blipFill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8DD40-7649-E026-C233-4FF3650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D35CD57-D7E2-B1DE-63A0-AA486944208D}"/>
                  </a:ext>
                </a:extLst>
              </p:cNvPr>
              <p:cNvSpPr/>
              <p:nvPr/>
            </p:nvSpPr>
            <p:spPr>
              <a:xfrm>
                <a:off x="10678613" y="2542202"/>
                <a:ext cx="608936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D35CD57-D7E2-B1DE-63A0-AA4869442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613" y="2542202"/>
                <a:ext cx="608936" cy="680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C44FB51-6788-388D-78B3-3089A05CAFCC}"/>
              </a:ext>
            </a:extLst>
          </p:cNvPr>
          <p:cNvGrpSpPr/>
          <p:nvPr/>
        </p:nvGrpSpPr>
        <p:grpSpPr>
          <a:xfrm>
            <a:off x="350970" y="4958106"/>
            <a:ext cx="11181819" cy="684508"/>
            <a:chOff x="377849" y="4980408"/>
            <a:chExt cx="11181819" cy="684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1875840-DD0D-77D7-F14A-CDA10F497BC1}"/>
                    </a:ext>
                  </a:extLst>
                </p:cNvPr>
                <p:cNvSpPr/>
                <p:nvPr/>
              </p:nvSpPr>
              <p:spPr>
                <a:xfrm>
                  <a:off x="1500691" y="4984432"/>
                  <a:ext cx="608936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1875840-DD0D-77D7-F14A-CDA10F497B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0691" y="4984432"/>
                  <a:ext cx="608936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BDF50D2-A48F-EAF1-FB5C-67427470F6B0}"/>
                    </a:ext>
                  </a:extLst>
                </p:cNvPr>
                <p:cNvSpPr/>
                <p:nvPr/>
              </p:nvSpPr>
              <p:spPr>
                <a:xfrm>
                  <a:off x="2109627" y="4984432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BDF50D2-A48F-EAF1-FB5C-67427470F6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627" y="4984432"/>
                  <a:ext cx="549347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C941B8-B85C-9944-8718-BCE29D856AE7}"/>
                    </a:ext>
                  </a:extLst>
                </p:cNvPr>
                <p:cNvSpPr/>
                <p:nvPr/>
              </p:nvSpPr>
              <p:spPr>
                <a:xfrm>
                  <a:off x="2658974" y="4984432"/>
                  <a:ext cx="608936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C941B8-B85C-9944-8718-BCE29D856A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8974" y="4984432"/>
                  <a:ext cx="608936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8FC938A-D204-3A2E-BBFE-10277AF5DE29}"/>
                    </a:ext>
                  </a:extLst>
                </p:cNvPr>
                <p:cNvSpPr/>
                <p:nvPr/>
              </p:nvSpPr>
              <p:spPr>
                <a:xfrm>
                  <a:off x="3267910" y="4984432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8FC938A-D204-3A2E-BBFE-10277AF5DE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910" y="4984432"/>
                  <a:ext cx="549347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E0C1EF5-8DB7-FBDF-D8C2-8164E256E1B4}"/>
                    </a:ext>
                  </a:extLst>
                </p:cNvPr>
                <p:cNvSpPr txBox="1"/>
                <p:nvPr/>
              </p:nvSpPr>
              <p:spPr>
                <a:xfrm>
                  <a:off x="3771905" y="5141432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E0C1EF5-8DB7-FBDF-D8C2-8164E256E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905" y="5141432"/>
                  <a:ext cx="47669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ACF9FDF-286F-AD4F-070B-C24A7AD43A34}"/>
                    </a:ext>
                  </a:extLst>
                </p:cNvPr>
                <p:cNvSpPr/>
                <p:nvPr/>
              </p:nvSpPr>
              <p:spPr>
                <a:xfrm>
                  <a:off x="4740283" y="4980408"/>
                  <a:ext cx="913736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ACF9FDF-286F-AD4F-070B-C24A7AD43A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0283" y="4980408"/>
                  <a:ext cx="913736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D1ACD5C-5BBD-E1D0-87E1-DBBAB68FB8DB}"/>
                    </a:ext>
                  </a:extLst>
                </p:cNvPr>
                <p:cNvSpPr/>
                <p:nvPr/>
              </p:nvSpPr>
              <p:spPr>
                <a:xfrm>
                  <a:off x="4190936" y="4980408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D1ACD5C-5BBD-E1D0-87E1-DBBAB68FB8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0936" y="4980408"/>
                  <a:ext cx="549347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AD45FF1-CEC0-6CC7-BB73-189685A844C3}"/>
                    </a:ext>
                  </a:extLst>
                </p:cNvPr>
                <p:cNvSpPr/>
                <p:nvPr/>
              </p:nvSpPr>
              <p:spPr>
                <a:xfrm>
                  <a:off x="5654019" y="4980408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AD45FF1-CEC0-6CC7-BB73-189685A844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4019" y="4980408"/>
                  <a:ext cx="549347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2CB7CF9-411D-C409-83C7-8CC73E2483C0}"/>
                    </a:ext>
                  </a:extLst>
                </p:cNvPr>
                <p:cNvSpPr/>
                <p:nvPr/>
              </p:nvSpPr>
              <p:spPr>
                <a:xfrm>
                  <a:off x="6203366" y="4980408"/>
                  <a:ext cx="608936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2CB7CF9-411D-C409-83C7-8CC73E2483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3366" y="4980408"/>
                  <a:ext cx="608936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FB185FE-3B7D-B0F2-EFA4-02F3C285F4B8}"/>
                    </a:ext>
                  </a:extLst>
                </p:cNvPr>
                <p:cNvSpPr/>
                <p:nvPr/>
              </p:nvSpPr>
              <p:spPr>
                <a:xfrm>
                  <a:off x="6791872" y="4980408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FB185FE-3B7D-B0F2-EFA4-02F3C285F4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1872" y="4980408"/>
                  <a:ext cx="549347" cy="68048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750D0B9-D032-CAC0-0AFE-BD07E67CAB40}"/>
                    </a:ext>
                  </a:extLst>
                </p:cNvPr>
                <p:cNvSpPr txBox="1"/>
                <p:nvPr/>
              </p:nvSpPr>
              <p:spPr>
                <a:xfrm>
                  <a:off x="8453443" y="5141432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750D0B9-D032-CAC0-0AFE-BD07E67CA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3443" y="5141432"/>
                  <a:ext cx="47669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C4CA0BE-3B79-E02E-07A6-72960F51A9EB}"/>
                    </a:ext>
                  </a:extLst>
                </p:cNvPr>
                <p:cNvSpPr/>
                <p:nvPr/>
              </p:nvSpPr>
              <p:spPr>
                <a:xfrm>
                  <a:off x="9475732" y="4980408"/>
                  <a:ext cx="771520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C4CA0BE-3B79-E02E-07A6-72960F51A9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5732" y="4980408"/>
                  <a:ext cx="771520" cy="68048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02478B4-D073-4F80-F86A-91DE9BE60C0F}"/>
                    </a:ext>
                  </a:extLst>
                </p:cNvPr>
                <p:cNvSpPr/>
                <p:nvPr/>
              </p:nvSpPr>
              <p:spPr>
                <a:xfrm>
                  <a:off x="7341219" y="4980408"/>
                  <a:ext cx="608936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02478B4-D073-4F80-F86A-91DE9BE60C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1219" y="4980408"/>
                  <a:ext cx="608936" cy="68048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326C05F-81EF-F6F2-CADA-4145D2CAE48A}"/>
                    </a:ext>
                  </a:extLst>
                </p:cNvPr>
                <p:cNvSpPr/>
                <p:nvPr/>
              </p:nvSpPr>
              <p:spPr>
                <a:xfrm>
                  <a:off x="7935518" y="4980408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326C05F-81EF-F6F2-CADA-4145D2CAE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5518" y="4980408"/>
                  <a:ext cx="549347" cy="68048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437BF49-D5D4-B925-35B9-31CD9E8AA36B}"/>
                    </a:ext>
                  </a:extLst>
                </p:cNvPr>
                <p:cNvSpPr/>
                <p:nvPr/>
              </p:nvSpPr>
              <p:spPr>
                <a:xfrm>
                  <a:off x="8934836" y="4980408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437BF49-D5D4-B925-35B9-31CD9E8AA3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4836" y="4980408"/>
                  <a:ext cx="549347" cy="68048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E78F906-16BC-C45A-9BC5-B677EB618563}"/>
                    </a:ext>
                  </a:extLst>
                </p:cNvPr>
                <p:cNvSpPr/>
                <p:nvPr/>
              </p:nvSpPr>
              <p:spPr>
                <a:xfrm>
                  <a:off x="10247252" y="4980408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E78F906-16BC-C45A-9BC5-B677EB6185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7252" y="4980408"/>
                  <a:ext cx="549347" cy="68048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98BAEFF-AE35-427A-70C7-20208429F96D}"/>
                    </a:ext>
                  </a:extLst>
                </p:cNvPr>
                <p:cNvSpPr/>
                <p:nvPr/>
              </p:nvSpPr>
              <p:spPr>
                <a:xfrm>
                  <a:off x="377849" y="4980408"/>
                  <a:ext cx="112284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98BAEFF-AE35-427A-70C7-20208429F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9" y="4980408"/>
                  <a:ext cx="1122842" cy="68048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0239F40-4566-517E-10C1-48A8404ECC11}"/>
                    </a:ext>
                  </a:extLst>
                </p:cNvPr>
                <p:cNvSpPr/>
                <p:nvPr/>
              </p:nvSpPr>
              <p:spPr>
                <a:xfrm>
                  <a:off x="10796599" y="4980408"/>
                  <a:ext cx="76306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0239F40-4566-517E-10C1-48A8404ECC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6599" y="4980408"/>
                  <a:ext cx="763069" cy="68048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765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CE44138-BA2C-57A4-F585-7451E9BF0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0B4E-344D-2753-28AC-41315865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46" y="93188"/>
            <a:ext cx="10515600" cy="1325563"/>
          </a:xfrm>
        </p:spPr>
        <p:txBody>
          <a:bodyPr/>
          <a:lstStyle/>
          <a:p>
            <a:r>
              <a:rPr lang="en-US" dirty="0"/>
              <a:t>NO maps to 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22BE8-72CE-7FCB-9D72-AF20AD4A6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156" y="1379840"/>
                <a:ext cx="11270581" cy="585550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loops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be the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(an infinite sequence of configurations)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Assume, for the sake of contradiction, that there </a:t>
                </a:r>
                <a:r>
                  <a:rPr lang="en-US" dirty="0">
                    <a:solidFill>
                      <a:schemeClr val="accent1"/>
                    </a:solidFill>
                  </a:rPr>
                  <a:t>is</a:t>
                </a:r>
                <a:r>
                  <a:rPr lang="en-US" dirty="0"/>
                  <a:t> a match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22BE8-72CE-7FCB-9D72-AF20AD4A6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156" y="1379840"/>
                <a:ext cx="11270581" cy="5855508"/>
              </a:xfrm>
              <a:blipFill>
                <a:blip r:embed="rId2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42CEE-FD7A-1BB6-09AD-CCF3B800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AE8A8-F767-8302-7538-D96D9593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4951-2DB3-596E-504E-2264FF37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languages are decidable?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758A2-88B1-2B3C-44CE-F8EE676C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4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BF57-F3FB-11FB-D340-E485948C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Undecidability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543D4-11C3-3821-EF28-5F5594704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6532" y="1638882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We have seen several examples of</a:t>
                </a:r>
                <a:br>
                  <a:rPr lang="en-US" dirty="0"/>
                </a:br>
                <a:r>
                  <a:rPr lang="en-US" dirty="0"/>
                  <a:t>undecidable languages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HALT</m:t>
                        </m:r>
                      </m:e>
                    </m:ba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TM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TM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543D4-11C3-3821-EF28-5F5594704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532" y="1638882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F7985-A707-9D92-286A-718834BD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7FCEEC06-16F0-2AC0-DAAC-625B546B4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13" y="365125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0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7541-32AE-2A1A-EF80-3BDAA661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Undecidability beyond analysis of TMs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A93B-FCD7-D48A-4AD1-822F98DF6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04" y="1825624"/>
            <a:ext cx="6914289" cy="46652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So far, every undecidable problem we have seen has been a problem about </a:t>
            </a:r>
            <a:r>
              <a:rPr lang="en-US" dirty="0">
                <a:solidFill>
                  <a:schemeClr val="accent1"/>
                </a:solidFill>
              </a:rPr>
              <a:t>analyzing the behavior of a given Turing machine</a:t>
            </a:r>
          </a:p>
          <a:p>
            <a:pPr lvl="1"/>
            <a:r>
              <a:rPr lang="en-US" dirty="0"/>
              <a:t>Does it halt on such-and-such input?</a:t>
            </a:r>
          </a:p>
          <a:p>
            <a:pPr lvl="1"/>
            <a:r>
              <a:rPr lang="en-US" dirty="0"/>
              <a:t>Is there any input it accepts?</a:t>
            </a:r>
          </a:p>
          <a:p>
            <a:pPr lvl="1"/>
            <a:r>
              <a:rPr lang="en-US" dirty="0"/>
              <a:t>Etc.</a:t>
            </a:r>
          </a:p>
          <a:p>
            <a:pPr>
              <a:lnSpc>
                <a:spcPct val="150000"/>
              </a:lnSpc>
            </a:pPr>
            <a:r>
              <a:rPr lang="en-US" dirty="0"/>
              <a:t>What </a:t>
            </a:r>
            <a:r>
              <a:rPr lang="en-US" dirty="0">
                <a:solidFill>
                  <a:schemeClr val="accent1"/>
                </a:solidFill>
              </a:rPr>
              <a:t>else</a:t>
            </a:r>
            <a:r>
              <a:rPr lang="en-US" dirty="0"/>
              <a:t> is undecidable?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A59AD-B11B-FB85-C75B-49810950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58525A82-C4BB-A1A5-6705-F8EE5F9CE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20" y="2064378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9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436A-68C5-24B2-56DA-1AC54D25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Post’s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2D4CE3-225D-DCB6-DC8C-23D55EF364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37315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Given: </a:t>
                </a:r>
                <a:r>
                  <a:rPr lang="en-US" dirty="0"/>
                  <a:t>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and two sequences of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Goal: </a:t>
                </a:r>
                <a:r>
                  <a:rPr lang="en-US" dirty="0"/>
                  <a:t>Determine whether there exists a sequence of indices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2D4CE3-225D-DCB6-DC8C-23D55EF364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37315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7AC2C-89F0-90EE-C6A4-4E97591D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2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559B-A9C5-A6A0-5D11-AF06890E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Post’s Correspondence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B851-E17E-CF25-2E8F-035AA5117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293"/>
            <a:ext cx="10515600" cy="52524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Helpful picture: We are given a set of “dominos”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Goal: Determine whether it is possible to generate a “match”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 which the sequence of symbols on top equals the sequence of symbols on the bottom</a:t>
            </a:r>
          </a:p>
          <a:p>
            <a:pPr>
              <a:lnSpc>
                <a:spcPct val="150000"/>
              </a:lnSpc>
            </a:pPr>
            <a:r>
              <a:rPr lang="en-US" dirty="0"/>
              <a:t>Using the same domino multiple times is permitted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94A76-CCD1-DF35-D2EA-B2FED4F9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91A39C-0B6D-E261-6ED1-293F579D84C8}"/>
              </a:ext>
            </a:extLst>
          </p:cNvPr>
          <p:cNvGrpSpPr/>
          <p:nvPr/>
        </p:nvGrpSpPr>
        <p:grpSpPr>
          <a:xfrm>
            <a:off x="1541721" y="2307153"/>
            <a:ext cx="3788733" cy="680484"/>
            <a:chOff x="1541721" y="2307153"/>
            <a:chExt cx="3788733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B625C5A-4CA6-2F0F-2558-E795044E138A}"/>
                    </a:ext>
                  </a:extLst>
                </p:cNvPr>
                <p:cNvSpPr/>
                <p:nvPr/>
              </p:nvSpPr>
              <p:spPr>
                <a:xfrm>
                  <a:off x="1541721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B625C5A-4CA6-2F0F-2558-E795044E13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721" y="2307153"/>
                  <a:ext cx="542259" cy="68048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58DA8A9-8FF9-D383-E95A-F0884545E4FB}"/>
                    </a:ext>
                  </a:extLst>
                </p:cNvPr>
                <p:cNvSpPr/>
                <p:nvPr/>
              </p:nvSpPr>
              <p:spPr>
                <a:xfrm>
                  <a:off x="2363972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58DA8A9-8FF9-D383-E95A-F0884545E4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3972" y="2307153"/>
                  <a:ext cx="542259" cy="6804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C5735DA-B6AA-B26D-6E09-1393914A5A03}"/>
                    </a:ext>
                  </a:extLst>
                </p:cNvPr>
                <p:cNvSpPr/>
                <p:nvPr/>
              </p:nvSpPr>
              <p:spPr>
                <a:xfrm>
                  <a:off x="3186223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C5735DA-B6AA-B26D-6E09-1393914A5A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223" y="2307153"/>
                  <a:ext cx="542259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DBC01F4-7293-E419-4828-17AC14EF4896}"/>
                    </a:ext>
                  </a:extLst>
                </p:cNvPr>
                <p:cNvSpPr/>
                <p:nvPr/>
              </p:nvSpPr>
              <p:spPr>
                <a:xfrm>
                  <a:off x="4788195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DBC01F4-7293-E419-4828-17AC14EF48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195" y="2307153"/>
                  <a:ext cx="542259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D67D07-36AE-38FB-BE21-6C3CA92132D1}"/>
                    </a:ext>
                  </a:extLst>
                </p:cNvPr>
                <p:cNvSpPr txBox="1"/>
                <p:nvPr/>
              </p:nvSpPr>
              <p:spPr>
                <a:xfrm>
                  <a:off x="4019992" y="2462729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D67D07-36AE-38FB-BE21-6C3CA92132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992" y="2462729"/>
                  <a:ext cx="47669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3918C4-5EFB-49B9-84A0-320C4A99DF8F}"/>
              </a:ext>
            </a:extLst>
          </p:cNvPr>
          <p:cNvGrpSpPr/>
          <p:nvPr/>
        </p:nvGrpSpPr>
        <p:grpSpPr>
          <a:xfrm>
            <a:off x="1935125" y="3871893"/>
            <a:ext cx="3819514" cy="680484"/>
            <a:chOff x="1935125" y="3871893"/>
            <a:chExt cx="3819514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B8F316E-C0AA-529C-0180-6D67D9A3E13D}"/>
                    </a:ext>
                  </a:extLst>
                </p:cNvPr>
                <p:cNvSpPr/>
                <p:nvPr/>
              </p:nvSpPr>
              <p:spPr>
                <a:xfrm>
                  <a:off x="193512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B8F316E-C0AA-529C-0180-6D67D9A3E1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5125" y="3871893"/>
                  <a:ext cx="542259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29D5C3B-870B-79CE-F07C-60A131AB747E}"/>
                    </a:ext>
                  </a:extLst>
                </p:cNvPr>
                <p:cNvSpPr/>
                <p:nvPr/>
              </p:nvSpPr>
              <p:spPr>
                <a:xfrm>
                  <a:off x="246520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29D5C3B-870B-79CE-F07C-60A131AB74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5205" y="3871893"/>
                  <a:ext cx="542259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F597863-2413-9037-33A3-A981690872AE}"/>
                    </a:ext>
                  </a:extLst>
                </p:cNvPr>
                <p:cNvSpPr/>
                <p:nvPr/>
              </p:nvSpPr>
              <p:spPr>
                <a:xfrm>
                  <a:off x="299528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F597863-2413-9037-33A3-A981690872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5285" y="3871893"/>
                  <a:ext cx="542259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8D4A957-5B30-1175-6DB6-C9348DFC6C71}"/>
                    </a:ext>
                  </a:extLst>
                </p:cNvPr>
                <p:cNvSpPr/>
                <p:nvPr/>
              </p:nvSpPr>
              <p:spPr>
                <a:xfrm>
                  <a:off x="3525366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8D4A957-5B30-1175-6DB6-C9348DFC6C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366" y="3871893"/>
                  <a:ext cx="542259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41BD23-513F-3A43-923B-4C3C1F72E06B}"/>
                    </a:ext>
                  </a:extLst>
                </p:cNvPr>
                <p:cNvSpPr/>
                <p:nvPr/>
              </p:nvSpPr>
              <p:spPr>
                <a:xfrm>
                  <a:off x="405544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41BD23-513F-3A43-923B-4C3C1F72E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5445" y="3871893"/>
                  <a:ext cx="542259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0516-BAB0-508F-1E02-8D777CE0BC10}"/>
                    </a:ext>
                  </a:extLst>
                </p:cNvPr>
                <p:cNvSpPr/>
                <p:nvPr/>
              </p:nvSpPr>
              <p:spPr>
                <a:xfrm>
                  <a:off x="5212380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0516-BAB0-508F-1E02-8D777CE0BC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380" y="3871893"/>
                  <a:ext cx="542259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DCE1879-27FC-5B21-C13C-8A7C7219D244}"/>
                    </a:ext>
                  </a:extLst>
                </p:cNvPr>
                <p:cNvSpPr txBox="1"/>
                <p:nvPr/>
              </p:nvSpPr>
              <p:spPr>
                <a:xfrm>
                  <a:off x="4662376" y="4013496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DCE1879-27FC-5B21-C13C-8A7C7219D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2376" y="4013496"/>
                  <a:ext cx="47669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32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72D13A-4F14-6632-AF6F-7641C2E0D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DE50-04A6-91FB-1FF4-EAA2194F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Post’s Correspondence Problem: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C9CF8-DA69-6945-386C-E362067A8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Suppose we are given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This is a YES case. Match: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9F413-9D2F-367E-5B59-BFBA654A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9FC6F1-65ED-E05F-34CE-02A8D9365FEE}"/>
              </a:ext>
            </a:extLst>
          </p:cNvPr>
          <p:cNvGrpSpPr/>
          <p:nvPr/>
        </p:nvGrpSpPr>
        <p:grpSpPr>
          <a:xfrm>
            <a:off x="1436721" y="2615682"/>
            <a:ext cx="3467547" cy="680484"/>
            <a:chOff x="1436721" y="2615682"/>
            <a:chExt cx="3467547" cy="68048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FEB44F-EF61-536A-90F0-9ECF8B5B6967}"/>
                </a:ext>
              </a:extLst>
            </p:cNvPr>
            <p:cNvGrpSpPr/>
            <p:nvPr/>
          </p:nvGrpSpPr>
          <p:grpSpPr>
            <a:xfrm>
              <a:off x="1436721" y="2615682"/>
              <a:ext cx="2492451" cy="680484"/>
              <a:chOff x="1436721" y="2615682"/>
              <a:chExt cx="2492451" cy="6804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BE5EBA71-420A-7764-4E93-5A881607B1A1}"/>
                      </a:ext>
                    </a:extLst>
                  </p:cNvPr>
                  <p:cNvSpPr/>
                  <p:nvPr/>
                </p:nvSpPr>
                <p:spPr>
                  <a:xfrm>
                    <a:off x="1436721" y="2615682"/>
                    <a:ext cx="542259" cy="680484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BE5EBA71-420A-7764-4E93-5A881607B1A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6721" y="2615682"/>
                    <a:ext cx="542259" cy="68048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D218B3DD-3E66-4E4A-05DC-4813937EDD13}"/>
                      </a:ext>
                    </a:extLst>
                  </p:cNvPr>
                  <p:cNvSpPr/>
                  <p:nvPr/>
                </p:nvSpPr>
                <p:spPr>
                  <a:xfrm>
                    <a:off x="2411817" y="2615682"/>
                    <a:ext cx="542259" cy="680484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D218B3DD-3E66-4E4A-05DC-4813937EDD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1817" y="2615682"/>
                    <a:ext cx="542259" cy="68048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E988BD10-F3D3-0FE0-E503-9D7A78923104}"/>
                      </a:ext>
                    </a:extLst>
                  </p:cNvPr>
                  <p:cNvSpPr/>
                  <p:nvPr/>
                </p:nvSpPr>
                <p:spPr>
                  <a:xfrm>
                    <a:off x="3386913" y="2615682"/>
                    <a:ext cx="542259" cy="680484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E988BD10-F3D3-0FE0-E503-9D7A789231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6913" y="2615682"/>
                    <a:ext cx="542259" cy="6804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A71397B-D4D1-68BE-5C34-5CA9A5047DDA}"/>
                    </a:ext>
                  </a:extLst>
                </p:cNvPr>
                <p:cNvSpPr/>
                <p:nvPr/>
              </p:nvSpPr>
              <p:spPr>
                <a:xfrm>
                  <a:off x="4362009" y="2615682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A71397B-D4D1-68BE-5C34-5CA9A5047D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2009" y="2615682"/>
                  <a:ext cx="542259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2DCB3-E358-4110-1FAD-25858AE69953}"/>
              </a:ext>
            </a:extLst>
          </p:cNvPr>
          <p:cNvGrpSpPr/>
          <p:nvPr/>
        </p:nvGrpSpPr>
        <p:grpSpPr>
          <a:xfrm>
            <a:off x="1716775" y="4414783"/>
            <a:ext cx="5360771" cy="680484"/>
            <a:chOff x="1716775" y="4414783"/>
            <a:chExt cx="5360771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1E80445-1CE0-BE15-B610-307746D0477A}"/>
                    </a:ext>
                  </a:extLst>
                </p:cNvPr>
                <p:cNvSpPr/>
                <p:nvPr/>
              </p:nvSpPr>
              <p:spPr>
                <a:xfrm>
                  <a:off x="1716775" y="441478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1E80445-1CE0-BE15-B610-307746D047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6775" y="4414783"/>
                  <a:ext cx="542259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B098867-2610-E80A-7B8E-C164A846B52B}"/>
                    </a:ext>
                  </a:extLst>
                </p:cNvPr>
                <p:cNvSpPr/>
                <p:nvPr/>
              </p:nvSpPr>
              <p:spPr>
                <a:xfrm>
                  <a:off x="2259034" y="441478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B098867-2610-E80A-7B8E-C164A846B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9034" y="4414783"/>
                  <a:ext cx="542259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D79123A-DB0E-E93D-A115-6366B7EB074F}"/>
                    </a:ext>
                  </a:extLst>
                </p:cNvPr>
                <p:cNvSpPr/>
                <p:nvPr/>
              </p:nvSpPr>
              <p:spPr>
                <a:xfrm>
                  <a:off x="2801293" y="441478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D79123A-DB0E-E93D-A115-6366B7EB07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1293" y="4414783"/>
                  <a:ext cx="542259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A0D4FC6-59AD-4832-D5B3-982636D91B73}"/>
                    </a:ext>
                  </a:extLst>
                </p:cNvPr>
                <p:cNvSpPr/>
                <p:nvPr/>
              </p:nvSpPr>
              <p:spPr>
                <a:xfrm>
                  <a:off x="3343552" y="441478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A0D4FC6-59AD-4832-D5B3-982636D91B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552" y="4414783"/>
                  <a:ext cx="542259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4BA2A71-14B7-CE66-0F56-E1FD80857605}"/>
                    </a:ext>
                  </a:extLst>
                </p:cNvPr>
                <p:cNvSpPr txBox="1"/>
                <p:nvPr/>
              </p:nvSpPr>
              <p:spPr>
                <a:xfrm>
                  <a:off x="4079164" y="4431859"/>
                  <a:ext cx="299838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 </m:t>
                      </m:r>
                    </m:oMath>
                  </a14:m>
                  <a:r>
                    <a:rPr lang="en-US" dirty="0"/>
                    <a:t>1100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 </m:t>
                      </m:r>
                    </m:oMath>
                  </a14:m>
                  <a:r>
                    <a:rPr lang="en-US" dirty="0"/>
                    <a:t>1100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4BA2A71-14B7-CE66-0F56-E1FD808576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164" y="4431859"/>
                  <a:ext cx="2998382" cy="646331"/>
                </a:xfrm>
                <a:prstGeom prst="rect">
                  <a:avLst/>
                </a:prstGeom>
                <a:blipFill>
                  <a:blip r:embed="rId10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623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6936-2B7D-5B39-6B95-CD0F6861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Post’s Correspondence Problem: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C2F09-9069-E65E-EE0C-A8D151FF8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Suppose we are given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 YES case because there is a match: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…and another match: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FAA6D-D071-0487-A0FF-DC139B54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6F1962-6449-DD9A-4236-82145FB61278}"/>
              </a:ext>
            </a:extLst>
          </p:cNvPr>
          <p:cNvGrpSpPr/>
          <p:nvPr/>
        </p:nvGrpSpPr>
        <p:grpSpPr>
          <a:xfrm>
            <a:off x="1064581" y="2477162"/>
            <a:ext cx="5529378" cy="690043"/>
            <a:chOff x="1064581" y="2477162"/>
            <a:chExt cx="5529378" cy="690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03724E6-32F8-6529-4134-8408FD1E91DE}"/>
                    </a:ext>
                  </a:extLst>
                </p:cNvPr>
                <p:cNvSpPr/>
                <p:nvPr/>
              </p:nvSpPr>
              <p:spPr>
                <a:xfrm>
                  <a:off x="4012007" y="2477162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03724E6-32F8-6529-4134-8408FD1E91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2007" y="2477162"/>
                  <a:ext cx="542259" cy="68048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673E2AC-4F4C-93E3-8993-81C1DB326DAF}"/>
                    </a:ext>
                  </a:extLst>
                </p:cNvPr>
                <p:cNvSpPr/>
                <p:nvPr/>
              </p:nvSpPr>
              <p:spPr>
                <a:xfrm>
                  <a:off x="1064581" y="2477162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OM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673E2AC-4F4C-93E3-8993-81C1DB326D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581" y="2477162"/>
                  <a:ext cx="542259" cy="6804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0338939-9D0F-66FE-4C9B-16BE248E2095}"/>
                    </a:ext>
                  </a:extLst>
                </p:cNvPr>
                <p:cNvSpPr/>
                <p:nvPr/>
              </p:nvSpPr>
              <p:spPr>
                <a:xfrm>
                  <a:off x="5055784" y="2477162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PU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0338939-9D0F-66FE-4C9B-16BE248E20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5784" y="2477162"/>
                  <a:ext cx="542259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DD3F58B-A96F-4467-CEF7-2615B7700A5D}"/>
                    </a:ext>
                  </a:extLst>
                </p:cNvPr>
                <p:cNvSpPr/>
                <p:nvPr/>
              </p:nvSpPr>
              <p:spPr>
                <a:xfrm>
                  <a:off x="6051700" y="2486721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DD3F58B-A96F-4467-CEF7-2615B7700A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1700" y="2486721"/>
                  <a:ext cx="542259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B2DF60F-001C-D03F-C4CA-9DAF0C79058C}"/>
                    </a:ext>
                  </a:extLst>
                </p:cNvPr>
                <p:cNvSpPr/>
                <p:nvPr/>
              </p:nvSpPr>
              <p:spPr>
                <a:xfrm>
                  <a:off x="2039677" y="2477162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B2DF60F-001C-D03F-C4CA-9DAF0C7905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9677" y="2477162"/>
                  <a:ext cx="542259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0987010-7A63-E803-7743-8A4487ACFB05}"/>
                    </a:ext>
                  </a:extLst>
                </p:cNvPr>
                <p:cNvSpPr/>
                <p:nvPr/>
              </p:nvSpPr>
              <p:spPr>
                <a:xfrm>
                  <a:off x="3014773" y="2477162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ION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0987010-7A63-E803-7743-8A4487ACFB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73" y="2477162"/>
                  <a:ext cx="542259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87CC59-C519-BC5F-FDD3-C3BC1061ADCD}"/>
              </a:ext>
            </a:extLst>
          </p:cNvPr>
          <p:cNvGrpSpPr/>
          <p:nvPr/>
        </p:nvGrpSpPr>
        <p:grpSpPr>
          <a:xfrm>
            <a:off x="2033893" y="4498299"/>
            <a:ext cx="6418520" cy="680596"/>
            <a:chOff x="2033893" y="4498299"/>
            <a:chExt cx="6418520" cy="680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69D987A-38F8-0B2B-DB74-2A2D43386480}"/>
                    </a:ext>
                  </a:extLst>
                </p:cNvPr>
                <p:cNvSpPr/>
                <p:nvPr/>
              </p:nvSpPr>
              <p:spPr>
                <a:xfrm>
                  <a:off x="2033893" y="4498411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69D987A-38F8-0B2B-DB74-2A2D433864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3893" y="4498411"/>
                  <a:ext cx="542259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B05B39C-ACE5-CAF3-EAD7-7859924FBB3A}"/>
                    </a:ext>
                  </a:extLst>
                </p:cNvPr>
                <p:cNvSpPr/>
                <p:nvPr/>
              </p:nvSpPr>
              <p:spPr>
                <a:xfrm>
                  <a:off x="2576151" y="4498411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OM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B05B39C-ACE5-CAF3-EAD7-7859924FBB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6151" y="4498411"/>
                  <a:ext cx="542259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DE388E4-7587-E229-156B-15F53E03C424}"/>
                    </a:ext>
                  </a:extLst>
                </p:cNvPr>
                <p:cNvSpPr/>
                <p:nvPr/>
              </p:nvSpPr>
              <p:spPr>
                <a:xfrm>
                  <a:off x="3118410" y="449829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PU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DE388E4-7587-E229-156B-15F53E03C4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410" y="4498299"/>
                  <a:ext cx="542259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8F0CABB-EBA4-46ED-5AA3-8CEB353E6A94}"/>
                    </a:ext>
                  </a:extLst>
                </p:cNvPr>
                <p:cNvSpPr/>
                <p:nvPr/>
              </p:nvSpPr>
              <p:spPr>
                <a:xfrm>
                  <a:off x="3660668" y="4498411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8F0CABB-EBA4-46ED-5AA3-8CEB353E6A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668" y="4498411"/>
                  <a:ext cx="542259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405CB50-C561-2E5C-7CB5-A4253D8899A4}"/>
                    </a:ext>
                  </a:extLst>
                </p:cNvPr>
                <p:cNvSpPr/>
                <p:nvPr/>
              </p:nvSpPr>
              <p:spPr>
                <a:xfrm>
                  <a:off x="4202926" y="449829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405CB50-C561-2E5C-7CB5-A4253D8899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926" y="4498299"/>
                  <a:ext cx="542259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9AA0A81-5E34-75AB-DD2F-603C1C60B98F}"/>
                    </a:ext>
                  </a:extLst>
                </p:cNvPr>
                <p:cNvSpPr/>
                <p:nvPr/>
              </p:nvSpPr>
              <p:spPr>
                <a:xfrm>
                  <a:off x="4745183" y="449829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ION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9AA0A81-5E34-75AB-DD2F-603C1C60B9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183" y="4498299"/>
                  <a:ext cx="542259" cy="68048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18A3B1-F8E3-3EC1-515F-9F904890BDAC}"/>
                    </a:ext>
                  </a:extLst>
                </p:cNvPr>
                <p:cNvSpPr txBox="1"/>
                <p:nvPr/>
              </p:nvSpPr>
              <p:spPr>
                <a:xfrm>
                  <a:off x="5454031" y="4532452"/>
                  <a:ext cx="299838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 </m:t>
                      </m:r>
                    </m:oMath>
                  </a14:m>
                  <a:r>
                    <a:rPr lang="en-US" dirty="0"/>
                    <a:t>COMPUTATION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 </m:t>
                      </m:r>
                    </m:oMath>
                  </a14:m>
                  <a:r>
                    <a:rPr lang="en-US" dirty="0"/>
                    <a:t>COMPUTATION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18A3B1-F8E3-3EC1-515F-9F904890BD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4031" y="4532452"/>
                  <a:ext cx="2998382" cy="646331"/>
                </a:xfrm>
                <a:prstGeom prst="rect">
                  <a:avLst/>
                </a:prstGeom>
                <a:blipFill>
                  <a:blip r:embed="rId14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3C74FF-0628-F1D6-87FC-BFC170638766}"/>
              </a:ext>
            </a:extLst>
          </p:cNvPr>
          <p:cNvGrpSpPr/>
          <p:nvPr/>
        </p:nvGrpSpPr>
        <p:grpSpPr>
          <a:xfrm>
            <a:off x="4241934" y="5492664"/>
            <a:ext cx="5794758" cy="702487"/>
            <a:chOff x="4241934" y="5492664"/>
            <a:chExt cx="5794758" cy="7024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3463DA5-F713-2B28-FD6C-C60435F9C508}"/>
                    </a:ext>
                  </a:extLst>
                </p:cNvPr>
                <p:cNvSpPr/>
                <p:nvPr/>
              </p:nvSpPr>
              <p:spPr>
                <a:xfrm>
                  <a:off x="4241934" y="549277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3463DA5-F713-2B28-FD6C-C60435F9C5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1934" y="5492776"/>
                  <a:ext cx="542259" cy="68048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05445C9-3897-2466-F717-62610E32C849}"/>
                    </a:ext>
                  </a:extLst>
                </p:cNvPr>
                <p:cNvSpPr/>
                <p:nvPr/>
              </p:nvSpPr>
              <p:spPr>
                <a:xfrm>
                  <a:off x="4784192" y="549277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OM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05445C9-3897-2466-F717-62610E32C8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192" y="5492776"/>
                  <a:ext cx="542259" cy="68048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1851F32-0E72-0B1F-A932-AE717A0E947C}"/>
                    </a:ext>
                  </a:extLst>
                </p:cNvPr>
                <p:cNvSpPr/>
                <p:nvPr/>
              </p:nvSpPr>
              <p:spPr>
                <a:xfrm>
                  <a:off x="5326451" y="5492664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PU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1851F32-0E72-0B1F-A932-AE717A0E9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451" y="5492664"/>
                  <a:ext cx="542259" cy="68048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424058E-0D04-703E-AD9E-9B0F95939E65}"/>
                    </a:ext>
                  </a:extLst>
                </p:cNvPr>
                <p:cNvSpPr/>
                <p:nvPr/>
              </p:nvSpPr>
              <p:spPr>
                <a:xfrm>
                  <a:off x="5868707" y="5492664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424058E-0D04-703E-AD9E-9B0F95939E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707" y="5492664"/>
                  <a:ext cx="542259" cy="68048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5444027-F579-8F16-669C-5C4F122C176C}"/>
                    </a:ext>
                  </a:extLst>
                </p:cNvPr>
                <p:cNvSpPr/>
                <p:nvPr/>
              </p:nvSpPr>
              <p:spPr>
                <a:xfrm>
                  <a:off x="6410963" y="5492664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ION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5444027-F579-8F16-669C-5C4F122C17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0963" y="5492664"/>
                  <a:ext cx="542259" cy="68048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EE3EBD-FC50-49BF-A09B-85A64D058F37}"/>
                    </a:ext>
                  </a:extLst>
                </p:cNvPr>
                <p:cNvSpPr txBox="1"/>
                <p:nvPr/>
              </p:nvSpPr>
              <p:spPr>
                <a:xfrm>
                  <a:off x="7038310" y="5548820"/>
                  <a:ext cx="299838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 </m:t>
                      </m:r>
                    </m:oMath>
                  </a14:m>
                  <a:r>
                    <a:rPr lang="en-US" dirty="0"/>
                    <a:t>COMPUTION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 </m:t>
                      </m:r>
                    </m:oMath>
                  </a14:m>
                  <a:r>
                    <a:rPr lang="en-US" dirty="0"/>
                    <a:t>COMPUTION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EE3EBD-FC50-49BF-A09B-85A64D058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8310" y="5548820"/>
                  <a:ext cx="2998382" cy="646331"/>
                </a:xfrm>
                <a:prstGeom prst="rect">
                  <a:avLst/>
                </a:prstGeom>
                <a:blipFill>
                  <a:blip r:embed="rId20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14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6F6A-FD8E-5CFF-AD08-EA81B251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Post’s Correspondence Problem: 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21FFD-168A-A80B-D1EA-C292608EB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Suppose we are given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This is a NO case. Proof: A match would have to start with             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and consequently, we will always have more ones on the bottom than on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76E79-924B-FDD9-C3A3-E2D520C0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E89F46-F059-A187-7A33-A73786B95BD0}"/>
              </a:ext>
            </a:extLst>
          </p:cNvPr>
          <p:cNvGrpSpPr/>
          <p:nvPr/>
        </p:nvGrpSpPr>
        <p:grpSpPr>
          <a:xfrm>
            <a:off x="1436721" y="2615682"/>
            <a:ext cx="2492451" cy="680484"/>
            <a:chOff x="1436721" y="2615682"/>
            <a:chExt cx="2492451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101291D-1338-425F-0EAE-EEDAB227AB1F}"/>
                    </a:ext>
                  </a:extLst>
                </p:cNvPr>
                <p:cNvSpPr/>
                <p:nvPr/>
              </p:nvSpPr>
              <p:spPr>
                <a:xfrm>
                  <a:off x="1436721" y="2615682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101291D-1338-425F-0EAE-EEDAB227AB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721" y="2615682"/>
                  <a:ext cx="542259" cy="68048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C5AE5FA-0CAF-6278-0661-2017ADA8B418}"/>
                    </a:ext>
                  </a:extLst>
                </p:cNvPr>
                <p:cNvSpPr/>
                <p:nvPr/>
              </p:nvSpPr>
              <p:spPr>
                <a:xfrm>
                  <a:off x="2411817" y="2615682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C5AE5FA-0CAF-6278-0661-2017ADA8B4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817" y="2615682"/>
                  <a:ext cx="542259" cy="6804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AADBF10-E6D6-D1F1-A0F2-B4012F342121}"/>
                    </a:ext>
                  </a:extLst>
                </p:cNvPr>
                <p:cNvSpPr/>
                <p:nvPr/>
              </p:nvSpPr>
              <p:spPr>
                <a:xfrm>
                  <a:off x="3386913" y="2615682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AADBF10-E6D6-D1F1-A0F2-B4012F3421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6913" y="2615682"/>
                  <a:ext cx="542259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A94CBD-F968-8A2F-3B15-0AE78B3963FF}"/>
                  </a:ext>
                </a:extLst>
              </p:cNvPr>
              <p:cNvSpPr/>
              <p:nvPr/>
            </p:nvSpPr>
            <p:spPr>
              <a:xfrm>
                <a:off x="9751000" y="3410282"/>
                <a:ext cx="542259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A94CBD-F968-8A2F-3B15-0AE78B396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000" y="3410282"/>
                <a:ext cx="542259" cy="680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0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147727</TotalTime>
  <Words>1042</Words>
  <Application>Microsoft Office PowerPoint</Application>
  <PresentationFormat>Widescreen</PresentationFormat>
  <Paragraphs>203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Which languages are decidable?</vt:lpstr>
      <vt:lpstr>Undecidability</vt:lpstr>
      <vt:lpstr>Undecidability beyond analysis of TMs</vt:lpstr>
      <vt:lpstr>Post’s Correspondence Problem</vt:lpstr>
      <vt:lpstr>Post’s Correspondence Problem</vt:lpstr>
      <vt:lpstr>Post’s Correspondence Problem: Example 1</vt:lpstr>
      <vt:lpstr>Post’s Correspondence Problem: Example 2</vt:lpstr>
      <vt:lpstr>Post’s Correspondence Problem: Example 3</vt:lpstr>
      <vt:lpstr>Post’s Correspondence Problem is undecidable</vt:lpstr>
      <vt:lpstr>Modified PCP</vt:lpstr>
      <vt:lpstr>Reduction from "HALT" to "MPCP"</vt:lpstr>
      <vt:lpstr>Reduction from "HALT" to "MPCP"</vt:lpstr>
      <vt:lpstr>Reduction from "HALT" to "MPCP"</vt:lpstr>
      <vt:lpstr>Domino feature 1</vt:lpstr>
      <vt:lpstr>YES maps to YES</vt:lpstr>
      <vt:lpstr>Domino feature 2</vt:lpstr>
      <vt:lpstr>YES maps to YES</vt:lpstr>
      <vt:lpstr>NO maps to 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Pseudorandomness and Space Complexity</dc:title>
  <dc:creator>William Hoza</dc:creator>
  <cp:lastModifiedBy>William Hoza</cp:lastModifiedBy>
  <cp:revision>453</cp:revision>
  <dcterms:created xsi:type="dcterms:W3CDTF">2022-12-12T23:26:37Z</dcterms:created>
  <dcterms:modified xsi:type="dcterms:W3CDTF">2024-04-05T16:05:37Z</dcterms:modified>
</cp:coreProperties>
</file>