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400" r:id="rId2"/>
    <p:sldId id="804" r:id="rId3"/>
    <p:sldId id="627" r:id="rId4"/>
    <p:sldId id="630" r:id="rId5"/>
    <p:sldId id="635" r:id="rId6"/>
    <p:sldId id="636" r:id="rId7"/>
    <p:sldId id="644" r:id="rId8"/>
    <p:sldId id="643" r:id="rId9"/>
    <p:sldId id="649" r:id="rId10"/>
    <p:sldId id="657" r:id="rId11"/>
    <p:sldId id="650" r:id="rId12"/>
    <p:sldId id="651" r:id="rId13"/>
    <p:sldId id="652" r:id="rId14"/>
    <p:sldId id="653" r:id="rId15"/>
    <p:sldId id="654" r:id="rId16"/>
    <p:sldId id="655" r:id="rId17"/>
    <p:sldId id="656" r:id="rId18"/>
    <p:sldId id="641" r:id="rId19"/>
    <p:sldId id="645" r:id="rId20"/>
    <p:sldId id="501" r:id="rId21"/>
    <p:sldId id="792" r:id="rId22"/>
    <p:sldId id="793" r:id="rId23"/>
    <p:sldId id="794" r:id="rId24"/>
    <p:sldId id="795" r:id="rId25"/>
    <p:sldId id="796" r:id="rId26"/>
  </p:sldIdLst>
  <p:sldSz cx="12192000" cy="6858000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  <a:srgbClr val="FFCCFF"/>
    <a:srgbClr val="8A3500"/>
    <a:srgbClr val="00FFFF"/>
    <a:srgbClr val="444444"/>
    <a:srgbClr val="B1953A"/>
    <a:srgbClr val="E7E6E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1" autoAdjust="0"/>
    <p:restoredTop sz="90166" autoAdjust="0"/>
  </p:normalViewPr>
  <p:slideViewPr>
    <p:cSldViewPr snapToGrid="0">
      <p:cViewPr varScale="1">
        <p:scale>
          <a:sx n="121" d="100"/>
          <a:sy n="121" d="100"/>
        </p:scale>
        <p:origin x="48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AC89D9-4143-4CE6-8C54-F02D74289DBF}" type="datetimeFigureOut">
              <a:rPr lang="en-US" smtClean="0"/>
              <a:t>3/27/2024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A6803F-40F5-437E-BE1A-AAEA2518AA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343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670DE4-FF9C-80CF-C5CC-74A127A4BA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E64B6A-43CC-BC88-2615-C72CE1750D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7F18CE-EB28-5DD6-B11F-C69C0BB2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2DF79-D6C2-44B3-8742-A22E7E2B2DFC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2A965-1956-CB40-F7D8-41BA1941E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586D55-6856-8978-D386-5F0DC01AE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955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3000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EAB7-07EC-1EA5-53F3-8F4275E4B8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724E0C-DA48-06AA-BA2E-49DDBCA76A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68F0FE-25F2-F159-1B9E-3CE051D0A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F0D43-1401-4BC0-A39D-A766495ECF36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45A323-6743-3F78-3350-91557D228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EEFC33-9C19-3F3B-CC37-11CD52F70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564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51E061-43B9-715E-10A1-43924C056A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DA54F26-8700-5286-046A-F18D1D71C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75B5C2-B43D-EDEA-E6AC-0E7A5EFA5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214FD-A691-403F-8A1F-9E3EDE8FE8F0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5AD3D-3C48-B69E-8B2E-A73197BE5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E5E-E577-449C-B1E5-FED04977EF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618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19E84-60CD-2150-A370-2D916ABCF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FFB9B-E796-4A75-E099-81EE16B661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/>
            </a:lvl1pPr>
            <a:lvl2pPr>
              <a:lnSpc>
                <a:spcPct val="150000"/>
              </a:lnSpc>
              <a:defRPr/>
            </a:lvl2pPr>
            <a:lvl3pPr>
              <a:lnSpc>
                <a:spcPct val="150000"/>
              </a:lnSpc>
              <a:defRPr/>
            </a:lvl3pPr>
            <a:lvl4pPr>
              <a:lnSpc>
                <a:spcPct val="150000"/>
              </a:lnSpc>
              <a:defRPr/>
            </a:lvl4pPr>
            <a:lvl5pPr>
              <a:lnSpc>
                <a:spcPct val="150000"/>
              </a:lnSpc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EDB585-9E6C-6EB7-EF7D-115EDC85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6C3CF-17B5-4FE7-A6C3-1E55F63BBB29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B97E-968F-0FDD-921C-6846DE861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1786B-4A9A-5DD9-FFE4-54BF3377A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0844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24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E31E-5737-97AE-B548-C476F3990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4B9689-C3A0-666A-C71B-F0DE27D349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34547B-E9B5-8BCE-E253-08A353B9EA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481A7A-1332-4B30-AF4F-8BCB3CC4E7B6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A6709A-57B6-02BB-4C18-2E008E5E5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E117F1-3E92-F3D9-78F3-9326FCB14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227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E794-A894-D40F-64BE-8D4107051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CF2C6-A7E3-B9F1-4014-740D27098D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03E3D2-C77F-FBD4-344E-9F8F1EFBCE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1D8CC-203D-1A00-3272-5C9F97939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6C27B-0845-452C-9314-A19F69723BBD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40A68-87AE-D0B8-9C75-9538D0C9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014080-4E51-77B1-DE7C-35B79A8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16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46F28-653C-43CC-0F34-2CE78FEB9E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E06BFB-CED3-31FF-C336-633076F7C7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0558B5-2476-BE98-66C3-D309FCDD9F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69734-910F-007D-4002-F9D3629140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B49EA7-3FB0-7A34-DE17-C2F34303A2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7B5B7C-620E-B71B-6E6B-739508348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BF1A3-5A5F-4792-B78C-6135637B9452}" type="datetime1">
              <a:rPr lang="en-US" smtClean="0"/>
              <a:t>3/27/2024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180EAE-C2DA-429E-2856-E9A39FCE5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E1E504-838C-DA70-B564-044F08805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060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D89578-BA9A-92B8-A46F-FA8D931FCB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143D9A0-FA24-33DC-6CBE-DB1E4A2DB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DD9451-D3D4-4E42-BABA-51ED05BC4A7B}" type="datetime1">
              <a:rPr lang="en-US" smtClean="0"/>
              <a:t>3/27/2024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81BF0-0DE8-96DB-7CEC-E1B839CD6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FBFE14-C8B0-F638-FFB8-3AE6132C4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80323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2460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6EB7E2C-525A-20B9-5ABD-B1F52212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2536A-191E-4FD3-9217-AC0125948861}" type="datetime1">
              <a:rPr lang="en-US" smtClean="0"/>
              <a:t>3/27/2024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9A35DC-A81D-D970-E468-E6E7B757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A3F316-B2B0-A721-09FC-6CF0F3653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69690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B61B20D-9436-4192-BF4B-8FB3BEF1787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0422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F3158-EA36-B587-0F1E-F8F8A4F13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4835D-F4EB-9C46-9D4D-9767BE30B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1D17DB-6CBC-E581-B2D4-E4EBC1115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D07D0D-F212-A2D4-82A7-5EC7440B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AC3400-7673-4D56-AFCD-41352542AA5B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E36903-15A5-473D-5C6E-162F415BF0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E457D-CA0C-E56D-EDCA-5301AC1FD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7974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6514E-03CF-9826-EE9B-7ACFB1270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61131C-326F-042B-16D4-A65F9D0F21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4A72E3-AD5B-5CD6-4991-51F45174FE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E87A13-CE50-8513-985C-D2C7D8627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6DF79-0AD1-4A96-B09E-944AF8ACECDD}" type="datetime1">
              <a:rPr lang="en-US" smtClean="0"/>
              <a:t>3/27/2024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561B45-13B0-76C7-8BAC-96EBF79D3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3A6D0D-C224-73DC-0143-0881479EEE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6C8D14-FE37-35F9-6FC5-1BBE58023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8BFB97-4B6A-F842-15DB-F6915CC926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76798-148C-2E16-43F6-3E69880A9F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0B097-4004-4718-A94A-9D119BA8F2F4}" type="datetime1">
              <a:rPr lang="en-US" smtClean="0"/>
              <a:t>3/27/2024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B81AC-BEE3-A42E-6ACF-BDFF7D14A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3639E-8602-86E4-86A5-EF2B46162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1B20D-9436-4192-BF4B-8FB3BEF178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91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47.png"/><Relationship Id="rId7" Type="http://schemas.openxmlformats.org/officeDocument/2006/relationships/image" Target="../media/image8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6.png"/><Relationship Id="rId7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7374BE-0883-4AF8-5BC1-5A60CADCE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92E8B08-1E80-5F58-574F-304F84860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9908"/>
            <a:ext cx="5026269" cy="6110936"/>
          </a:xfrm>
        </p:spPr>
        <p:txBody>
          <a:bodyPr>
            <a:normAutofit/>
          </a:bodyPr>
          <a:lstStyle/>
          <a:p>
            <a:pPr marL="0" indent="0"/>
            <a:r>
              <a:rPr lang="en-US" sz="4400" dirty="0"/>
              <a:t>CMSC 28100</a:t>
            </a:r>
            <a:br>
              <a:rPr lang="en-US" sz="4400" dirty="0"/>
            </a:br>
            <a:br>
              <a:rPr lang="en-US" sz="4400" dirty="0"/>
            </a:br>
            <a:r>
              <a:rPr lang="en-US" sz="4400" dirty="0"/>
              <a:t>Introduction to </a:t>
            </a:r>
            <a:r>
              <a:rPr lang="en-US" sz="4400" b="1" dirty="0">
                <a:solidFill>
                  <a:schemeClr val="accent1"/>
                </a:solidFill>
              </a:rPr>
              <a:t>Complexity Theory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Spring 2024</a:t>
            </a:r>
            <a:br>
              <a:rPr lang="en-US" sz="2800" dirty="0"/>
            </a:br>
            <a:r>
              <a:rPr lang="en-US" sz="2800" dirty="0"/>
              <a:t>Instructor: William Hoza</a:t>
            </a:r>
            <a:endParaRPr lang="en-US" dirty="0"/>
          </a:p>
        </p:txBody>
      </p:sp>
      <p:pic>
        <p:nvPicPr>
          <p:cNvPr id="8" name="Picture 7" descr="A needle in the hay&#10;&#10;Description automatically generated">
            <a:extLst>
              <a:ext uri="{FF2B5EF4-FFF2-40B4-BE49-F238E27FC236}">
                <a16:creationId xmlns:a16="http://schemas.microsoft.com/office/drawing/2014/main" id="{C752F985-F027-2A8E-D558-A5BCB99D102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39" r="12539"/>
          <a:stretch/>
        </p:blipFill>
        <p:spPr>
          <a:xfrm>
            <a:off x="6734783" y="1303505"/>
            <a:ext cx="4085617" cy="4085617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4835703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06C99-E9D9-6E0C-31E3-941E8D8559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Head statuses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1B06C99-E9D9-6E0C-31E3-941E8D855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 r="-15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DD849-D877-8C3B-D9BE-96039B2E64D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be the set of all possible statuses for a single simulated head: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Ω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“→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” 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S</m:t>
                              </m:r>
                            </m:e>
                          </m:d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“</m:t>
                          </m:r>
                          <m:r>
                            <m:rPr>
                              <m:nor/>
                            </m:rPr>
                            <a:rPr lang="en-US" dirty="0"/>
                            <m:t>👻</m:t>
                          </m:r>
                          <m:r>
                            <a:rPr lang="en-US">
                              <a:latin typeface="Cambria Math" panose="02040503050406030204" pitchFamily="18" charset="0"/>
                            </a:rPr>
                            <m:t>”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                   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“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→” :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BDD849-D877-8C3B-D9BE-96039B2E64D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008EA0-CB23-367B-9B58-7F0CEFEA8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6186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8DAB1B-E50F-238D-94C6-58709778FC9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States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548DAB1B-E50F-238D-94C6-58709778FC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17CDC-AA8D-1B61-B2EF-EBF4C871113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9965" y="1576250"/>
                <a:ext cx="11808823" cy="504226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New state set: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accept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</a:rPr>
                                <m:t>reject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∪</m:t>
                      </m:r>
                      <m:d>
                        <m:dPr>
                          <m:begChr m:val="{"/>
                          <m:endChr m:val="}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eqArr>
                                    <m:eqArr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eqArrPr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⋮</m:t>
                                      </m:r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𝑠</m:t>
                                          </m:r>
                                        </m:e>
                                        <m:sub>
                                          <m:r>
                                            <a:rPr lang="en-US" b="0" i="1" smtClean="0">
                                              <a:solidFill>
                                                <a:schemeClr val="accent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𝑘</m:t>
                                          </m:r>
                                        </m:sub>
                                      </m:sSub>
                                    </m:e>
                                  </m:eqArr>
                                </m:e>
                              </m:d>
                            </m:e>
                            <m:sub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b="0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: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,…, 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Ω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   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R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>
                  <a:lnSpc>
                    <a:spcPct val="110000"/>
                  </a:lnSpc>
                </a:pPr>
                <a:r>
                  <a:rPr lang="en-US" dirty="0"/>
                  <a:t>Interpretation:</a:t>
                </a:r>
              </a:p>
              <a:p>
                <a:pPr lvl="1"/>
                <a:r>
                  <a:rPr lang="en-US" dirty="0"/>
                  <a:t>Simulated head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status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simulated machine is in state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The one real head is making a pass over the tape in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C617CDC-AA8D-1B61-B2EF-EBF4C871113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9965" y="1576250"/>
                <a:ext cx="11808823" cy="5042263"/>
              </a:xfrm>
              <a:blipFill>
                <a:blip r:embed="rId3"/>
                <a:stretch>
                  <a:fillRect l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79A2CB-40D2-E132-EA8D-86A58CC66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68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5F10C2-9D0D-C93D-CD08-E08C38B7512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Start state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35F10C2-9D0D-C93D-CD08-E08C38B7512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6F15D-5592-34C1-7145-A91133032D0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New start state: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“</m:t>
                                  </m:r>
                                  <m:r>
                                    <m:rPr>
                                      <m:nor/>
                                    </m:rPr>
                                    <a:rPr lang="en-US" dirty="0"/>
                                    <m:t>👻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”</m:t>
                                  </m:r>
                                </m:e>
                              </m:eqArr>
                            </m:e>
                          </m:d>
                        </m:e>
                        <m: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R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276F15D-5592-34C1-7145-A91133032D0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6C93A1-B80A-7B9F-CADB-BE1328C5A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045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83FD30-26E9-E61C-3C57-D0B81556EA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698FB3-A40D-F2BA-7AD2-A087ADDC39D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B698FB3-A40D-F2BA-7AD2-A087ADDC39D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6DD1B5-2C47-42B4-C75D-1101F8AACC4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The new transition function will have the form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86DD1B5-2C47-42B4-C75D-1101F8AACC4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A8E40B-1D21-779E-FC98-03C236C85F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8040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EEDA59C6-A190-6C5C-87D0-54842518E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5C108-F080-7710-054F-9A839B23CFD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755C108-F080-7710-054F-9A839B23CFD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0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78836-19BA-D1AF-2827-86995F98212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477" y="1275617"/>
                <a:ext cx="11909321" cy="5265174"/>
              </a:xfrm>
            </p:spPr>
            <p:txBody>
              <a:bodyPr>
                <a:normAutofit fontScale="92500" lnSpcReduction="20000"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𝐷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</m:d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dirty="0"/>
                  <a:t> are defined by: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“👻”:			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ba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="0" dirty="0"/>
                  <a:t>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b="0" dirty="0"/>
                  <a:t>”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</a:rPr>
                      <m:t>S</m:t>
                    </m:r>
                  </m:oMath>
                </a14:m>
                <a:r>
                  <a:rPr lang="en-US" dirty="0"/>
                  <a:t>”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an underline: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bar>
                      <m:bar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bar>
                  </m:oMath>
                </a14:m>
                <a:r>
                  <a:rPr lang="en-US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”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 </m:t>
                    </m:r>
                  </m:oMath>
                </a14:m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”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 has an underline: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</a:t>
                </a:r>
              </a:p>
              <a:p>
                <a:r>
                  <a:rPr lang="en-US" dirty="0"/>
                  <a:t>In all other cases:			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1078836-19BA-D1AF-2827-86995F98212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477" y="1275617"/>
                <a:ext cx="11909321" cy="5265174"/>
              </a:xfrm>
              <a:blipFill>
                <a:blip r:embed="rId3"/>
                <a:stretch>
                  <a:fillRect l="-8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5EF4F1-C271-FE8D-32B0-06CA20144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44171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77A2186D-6C25-838B-AC45-C54D9A5088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D59F1C-19E5-DB0E-E1E7-BF172819A46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DD59F1C-19E5-DB0E-E1E7-BF172819A46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5C321-38AE-3564-40A8-6226142203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80219" y="1825625"/>
                <a:ext cx="11592233" cy="4351338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  </m:t>
                        </m:r>
                        <m:r>
                          <a:rPr lang="en-US" sz="240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d>
                          <m:d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  <m:m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Sup>
                                    <m:sSubSupPr>
                                      <m:ctrlP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  <m:sup>
                                      <m:r>
                                        <a:rPr lang="en-US" sz="2400" i="1">
                                          <a:latin typeface="Cambria Math" panose="02040503050406030204" pitchFamily="18" charset="0"/>
                                        </a:rPr>
                                        <m:t>′</m:t>
                                      </m:r>
                                    </m:sup>
                                  </m:sSubSup>
                                </m:e>
                              </m:mr>
                            </m:m>
                          </m:e>
                        </m:d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L</m:t>
                        </m:r>
                      </m:e>
                    </m:d>
                  </m:oMath>
                </a14:m>
                <a:r>
                  <a:rPr lang="en-US" sz="2400" dirty="0"/>
                  <a:t> 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400" i="1" smtClean="0"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400" dirty="0"/>
                  <a:t> are defined by:</a:t>
                </a:r>
              </a:p>
              <a:p>
                <a:r>
                  <a:rPr lang="en-US" sz="2400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“👻”: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bar>
                      <m:bar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bar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e>
                    </m:bar>
                  </m:oMath>
                </a14:m>
                <a:r>
                  <a:rPr lang="en-US" sz="2400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“</m:t>
                    </m:r>
                    <m:r>
                      <a:rPr lang="en-US" sz="2400" b="0" i="1" dirty="0" smtClean="0">
                        <a:latin typeface="Cambria Math" panose="02040503050406030204" pitchFamily="18" charset="0"/>
                      </a:rPr>
                      <m:t>⊔ →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endParaRPr lang="en-US" sz="2400" dirty="0"/>
              </a:p>
              <a:p>
                <a:r>
                  <a:rPr lang="en-US" sz="2400" dirty="0"/>
                  <a:t>In all other cases:		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 ⊔</m:t>
                    </m:r>
                  </m:oMath>
                </a14:m>
                <a:r>
                  <a:rPr lang="en-US" sz="2400" dirty="0"/>
                  <a:t>		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E5C321-38AE-3564-40A8-6226142203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80219" y="1825625"/>
                <a:ext cx="11592233" cy="4351338"/>
              </a:xfrm>
              <a:blipFill>
                <a:blip r:embed="rId3"/>
                <a:stretch>
                  <a:fillRect l="-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13B0A9-2804-034A-354C-87EC37687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5852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014EF-C96B-9831-F0E0-02161574A8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427C6A-00FB-B620-D2F5-B7029A215DA5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200" y="143381"/>
                <a:ext cx="10515600" cy="1325563"/>
              </a:xfrm>
            </p:spPr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Transitions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427C6A-00FB-B620-D2F5-B7029A215D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200" y="143381"/>
                <a:ext cx="10515600" cy="1325563"/>
              </a:xfrm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D4997-1EC8-40B0-98D3-E51DF4E6CC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51925" y="1322732"/>
                <a:ext cx="11695471" cy="5560088"/>
              </a:xfrm>
            </p:spPr>
            <p:txBody>
              <a:bodyPr>
                <a:normAutofit fontScale="92500"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dirty="0"/>
                  <a:t>What do we do when we see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r>
                  <a:rPr lang="en-US" dirty="0"/>
                  <a:t>?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Ω</m:t>
                    </m:r>
                  </m:oMath>
                </a14:m>
                <a:r>
                  <a:rPr lang="en-US" dirty="0"/>
                  <a:t> (head statuses)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Assume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,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“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“👻”. In the latter case,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𝐷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𝛿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“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→”</m:t>
                    </m:r>
                  </m:oMath>
                </a14:m>
                <a:r>
                  <a:rPr lang="en-US" dirty="0"/>
                  <a:t>,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“→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”</m:t>
                    </m:r>
                  </m:oMath>
                </a14:m>
                <a:r>
                  <a:rPr lang="en-US" dirty="0"/>
                  <a:t>.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“👻”, let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/>
                  <a:t> “👻”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</m:sSub>
                                  </m:e>
                                </m:eqArr>
                              </m:e>
                            </m:d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L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US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♢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a halting state and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eqArr>
                                  <m:eqArr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eqArrPr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′</m:t>
                                        </m:r>
                                      </m:sup>
                                    </m:sSubSup>
                                  </m:e>
                                </m:eqArr>
                              </m:e>
                            </m:d>
                          </m:e>
                          <m:sub>
                            <m:sSup>
                              <m:sSupPr>
                                <m:ctrlP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𝑞</m:t>
                                </m:r>
                              </m:e>
                              <m:sup>
                                <m:r>
                                  <a:rPr lang="en-US" i="1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R</m:t>
                            </m:r>
                          </m:sub>
                        </m:sSub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R</m:t>
                        </m:r>
                      </m:e>
                    </m:d>
                  </m:oMath>
                </a14:m>
                <a:r>
                  <a:rPr lang="en-US" dirty="0"/>
                  <a:t> otherwise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DD4997-1EC8-40B0-98D3-E51DF4E6CC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51925" y="1322732"/>
                <a:ext cx="11695471" cy="5560088"/>
              </a:xfrm>
              <a:blipFill>
                <a:blip r:embed="rId3"/>
                <a:stretch>
                  <a:fillRect l="-8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1659A-8967-C1F3-BAA1-047323DFE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59579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F21C61-6FBF-EFC3-71F5-06F31CCDA2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EA066-63DE-E70D-59D4-C9F4890EDC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DCCEA066-63DE-E70D-59D4-C9F4890EDC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F76D0-3FCE-0824-A3EC-28A906CCF4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6697" y="1825624"/>
                <a:ext cx="10867103" cy="466521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dirty="0"/>
                  <a:t>That completes the definition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  <a:p>
                <a:pPr>
                  <a:lnSpc>
                    <a:spcPct val="170000"/>
                  </a:lnSpc>
                </a:pPr>
                <a:r>
                  <a:rPr lang="en-US" dirty="0"/>
                  <a:t>Exercise: Rigorously prove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4CF76D0-3FCE-0824-A3EC-28A906CCF4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6697" y="1825624"/>
                <a:ext cx="10867103" cy="4665219"/>
              </a:xfrm>
              <a:blipFill>
                <a:blip r:embed="rId3"/>
                <a:stretch>
                  <a:fillRect l="-10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3B0CB0-6DF2-4D2A-A40D-D889B5D06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890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42C2E-F0FF-7F83-D1A5-7C4772D2B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TMs can simulate all “reasonable” machines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7121CA-4418-F3C3-0B87-F0C827C9E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We could add various </a:t>
            </a:r>
            <a:r>
              <a:rPr lang="en-US" dirty="0">
                <a:solidFill>
                  <a:schemeClr val="accent1"/>
                </a:solidFill>
              </a:rPr>
              <a:t>other bells and whistles</a:t>
            </a:r>
            <a:r>
              <a:rPr lang="en-US" dirty="0"/>
              <a:t> to the basic TM model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The ability to observe the two neighboring cells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tape that extends infinitely in both directions</a:t>
            </a:r>
          </a:p>
          <a:p>
            <a:pPr lvl="1">
              <a:lnSpc>
                <a:spcPct val="150000"/>
              </a:lnSpc>
            </a:pPr>
            <a:r>
              <a:rPr lang="en-US" dirty="0"/>
              <a:t>A two-dimensional tape</a:t>
            </a:r>
          </a:p>
          <a:p>
            <a:pPr>
              <a:lnSpc>
                <a:spcPct val="150000"/>
              </a:lnSpc>
            </a:pPr>
            <a:r>
              <a:rPr lang="en-US" dirty="0">
                <a:solidFill>
                  <a:schemeClr val="accent1"/>
                </a:solidFill>
              </a:rPr>
              <a:t>None of these changes has any effect </a:t>
            </a:r>
            <a:r>
              <a:rPr lang="en-US" dirty="0"/>
              <a:t>on the power of the model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B60001-F443-F9B5-35E1-32F9518A0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07038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B403D425-4ADF-0C99-BDC6-88FFB799D4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60986-872B-5978-168D-BEA9F5A41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0D561-3AFC-9741-FA64-0B183C7C9BC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970D561-3AFC-9741-FA64-0B183C7C9BC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0E3A79-3469-FE23-33C5-D6206079F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19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3E86C0-D3C2-79F8-30EC-1345BDF67148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and only if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1E3E86C0-D3C2-79F8-30EC-1345BDF671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82D8A1D-1479-C655-2712-DA842425D241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ACC4AF-8E52-DCDB-A6ED-05A6A0016BF6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A6E352-D2D9-7A5E-4B27-64963BF65EEF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231D38F9-084F-5D35-71FD-41E61D08F7F9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8675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A6C21B6B-C33E-6B7A-A387-F92FFC98BB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D2E209-7EB5-C015-AD17-7155E758D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Church-Turing Thesis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00F65-421C-3364-600F-410E4939988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</p:spPr>
            <p:txBody>
              <a:bodyPr/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CB00F65-421C-3364-600F-410E4939988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19125" y="1728280"/>
                <a:ext cx="10515600" cy="2079625"/>
              </a:xfr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7DAB6-D986-BB20-C82B-11A291C208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6906E6-6AD0-31B8-E2F6-85C97EDC0BAD}"/>
                  </a:ext>
                </a:extLst>
              </p:cNvPr>
              <p:cNvSpPr/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schemeClr val="tx1"/>
                    </a:solidFill>
                  </a:rPr>
                  <a:t>Church-Turing Thesis: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2800" dirty="0">
                    <a:solidFill>
                      <a:schemeClr val="tx1"/>
                    </a:solidFill>
                  </a:rPr>
                  <a:t>There exists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</a:rPr>
                  <a:t>an “algorithm” / “procedure” for figuring out whether a given string is in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 if and only if there exists a Turing machine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926906E6-6AD0-31B8-E2F6-85C97EDC0BA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959" y="2895644"/>
                <a:ext cx="8429625" cy="2705100"/>
              </a:xfrm>
              <a:prstGeom prst="rect">
                <a:avLst/>
              </a:prstGeom>
              <a:blipFill>
                <a:blip r:embed="rId3"/>
                <a:stretch>
                  <a:fillRect b="-40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2E84CD9-EE60-72BF-9103-B52A4856CF07}"/>
              </a:ext>
            </a:extLst>
          </p:cNvPr>
          <p:cNvSpPr txBox="1"/>
          <p:nvPr/>
        </p:nvSpPr>
        <p:spPr>
          <a:xfrm>
            <a:off x="9877425" y="3848030"/>
            <a:ext cx="1695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Intuitive notion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30F7DCA-7F1B-BE5C-288C-A2B67385ECEF}"/>
              </a:ext>
            </a:extLst>
          </p:cNvPr>
          <p:cNvSpPr txBox="1"/>
          <p:nvPr/>
        </p:nvSpPr>
        <p:spPr>
          <a:xfrm>
            <a:off x="9939070" y="4938605"/>
            <a:ext cx="1695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Mathematically precise notion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486AD08-1575-801F-0ACC-D2BCCDF5D562}"/>
              </a:ext>
            </a:extLst>
          </p:cNvPr>
          <p:cNvCxnSpPr/>
          <p:nvPr/>
        </p:nvCxnSpPr>
        <p:spPr>
          <a:xfrm flipH="1">
            <a:off x="9182100" y="4032696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4095378-C617-DBEC-CF9D-1B5F60E2F430}"/>
              </a:ext>
            </a:extLst>
          </p:cNvPr>
          <p:cNvCxnSpPr/>
          <p:nvPr/>
        </p:nvCxnSpPr>
        <p:spPr>
          <a:xfrm flipH="1">
            <a:off x="9205645" y="5254428"/>
            <a:ext cx="609600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98037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1EC99-E1B1-3F3A-AE24-1E4702DCF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8079" y="343121"/>
            <a:ext cx="11353800" cy="1325563"/>
          </a:xfrm>
        </p:spPr>
        <p:txBody>
          <a:bodyPr/>
          <a:lstStyle/>
          <a:p>
            <a:r>
              <a:rPr lang="en-US" dirty="0"/>
              <a:t>Are Turing machines powerful enough?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FDA8C1-AC00-ADF2-A8A4-CDA092BF92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93405" y="1825624"/>
                <a:ext cx="11536995" cy="4877575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b="1" dirty="0"/>
                  <a:t>OBJECTION:</a:t>
                </a:r>
                <a:r>
                  <a:rPr lang="en-US" dirty="0"/>
                  <a:t> “To encompass all possible algorithms, the model would need to be as powerful as high-level programming languages, such as </a:t>
                </a:r>
                <a:r>
                  <a:rPr lang="en-US" dirty="0">
                    <a:solidFill>
                      <a:schemeClr val="accent1"/>
                    </a:solidFill>
                  </a:rPr>
                  <a:t>Python</a:t>
                </a:r>
                <a:r>
                  <a:rPr lang="en-US" dirty="0"/>
                  <a:t>.”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1" dirty="0"/>
                  <a:t>RESPONSE:</a:t>
                </a:r>
                <a:r>
                  <a:rPr lang="en-US" dirty="0"/>
                  <a:t> I claim that if there exists a</a:t>
                </a:r>
                <a:br>
                  <a:rPr lang="en-US" dirty="0"/>
                </a:br>
                <a:r>
                  <a:rPr lang="en-US" dirty="0"/>
                  <a:t>Python script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, then there</a:t>
                </a:r>
                <a:br>
                  <a:rPr lang="en-US" dirty="0"/>
                </a:br>
                <a:r>
                  <a:rPr lang="en-US" dirty="0"/>
                  <a:t>exists a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pPr>
                  <a:lnSpc>
                    <a:spcPct val="150000"/>
                  </a:lnSpc>
                </a:pPr>
                <a:r>
                  <a:rPr lang="en-US" dirty="0"/>
                  <a:t>We won’t actually </a:t>
                </a:r>
                <a:r>
                  <a:rPr lang="en-US" dirty="0">
                    <a:solidFill>
                      <a:schemeClr val="accent1"/>
                    </a:solidFill>
                  </a:rPr>
                  <a:t>prove</a:t>
                </a:r>
                <a:r>
                  <a:rPr lang="en-US" dirty="0"/>
                  <a:t> this claim, but let’s</a:t>
                </a:r>
                <a:br>
                  <a:rPr lang="en-US" dirty="0"/>
                </a:br>
                <a:r>
                  <a:rPr lang="en-US" dirty="0"/>
                  <a:t>briefly </a:t>
                </a:r>
                <a:r>
                  <a:rPr lang="en-US" dirty="0">
                    <a:solidFill>
                      <a:schemeClr val="accent1"/>
                    </a:solidFill>
                  </a:rPr>
                  <a:t>discuss the process</a:t>
                </a:r>
                <a:r>
                  <a:rPr lang="en-US" dirty="0"/>
                  <a:t> of converting Python code to Turing machines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FFDA8C1-AC00-ADF2-A8A4-CDA092BF92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93405" y="1825624"/>
                <a:ext cx="11536995" cy="4877575"/>
              </a:xfrm>
              <a:blipFill>
                <a:blip r:embed="rId2"/>
                <a:stretch>
                  <a:fillRect l="-951" b="-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412CB78-9FDB-B2BB-6948-CC1650746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8B1FF9-DD04-7D62-F362-5DF67CF2A24B}"/>
              </a:ext>
            </a:extLst>
          </p:cNvPr>
          <p:cNvSpPr txBox="1"/>
          <p:nvPr/>
        </p:nvSpPr>
        <p:spPr>
          <a:xfrm>
            <a:off x="7522479" y="3489037"/>
            <a:ext cx="399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# Assumption: x, y, z are</a:t>
            </a:r>
          </a:p>
          <a:p>
            <a:r>
              <a:rPr lang="en-US" dirty="0"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#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nonnegative integers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pt-BR" dirty="0">
                <a:latin typeface="Consolas" panose="020B0609020204030204" pitchFamily="49" charset="0"/>
              </a:rPr>
              <a:t>3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pt-BR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pt-BR" dirty="0">
                <a:solidFill>
                  <a:srgbClr val="3B3B3B"/>
                </a:solidFill>
                <a:latin typeface="Consolas" panose="020B0609020204030204" pitchFamily="49" charset="0"/>
              </a:rPr>
              <a:t>4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     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pt-BR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pt-BR" dirty="0">
                <a:solidFill>
                  <a:srgbClr val="3B3B3B"/>
                </a:solidFill>
                <a:latin typeface="Consolas" panose="020B0609020204030204" pitchFamily="49" charset="0"/>
              </a:rPr>
              <a:t>5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     </a:t>
            </a:r>
            <a:r>
              <a:rPr lang="pt-BR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y):</a:t>
            </a:r>
          </a:p>
          <a:p>
            <a:r>
              <a:rPr lang="pt-BR" dirty="0">
                <a:solidFill>
                  <a:srgbClr val="3B3B3B"/>
                </a:solidFill>
                <a:latin typeface="Consolas" panose="020B0609020204030204" pitchFamily="49" charset="0"/>
              </a:rPr>
              <a:t>6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         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x</a:t>
            </a:r>
          </a:p>
          <a:p>
            <a:r>
              <a:rPr lang="pt-BR" dirty="0">
                <a:solidFill>
                  <a:srgbClr val="3B3B3B"/>
                </a:solidFill>
                <a:latin typeface="Consolas" panose="020B0609020204030204" pitchFamily="49" charset="0"/>
              </a:rPr>
              <a:t>7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     </a:t>
            </a:r>
            <a:r>
              <a:rPr lang="pt-BR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z)</a:t>
            </a:r>
          </a:p>
        </p:txBody>
      </p:sp>
    </p:spTree>
    <p:extLst>
      <p:ext uri="{BB962C8B-B14F-4D97-AF65-F5344CB8AC3E}">
        <p14:creationId xmlns:p14="http://schemas.microsoft.com/office/powerpoint/2010/main" val="2234738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53B2D3F-0902-780A-7729-2DAE02F7ED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6BD3-09F4-1708-AD7F-DCA2B46E16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421" y="162650"/>
            <a:ext cx="11353800" cy="1325563"/>
          </a:xfrm>
        </p:spPr>
        <p:txBody>
          <a:bodyPr/>
          <a:lstStyle/>
          <a:p>
            <a:r>
              <a:rPr lang="en-US" dirty="0"/>
              <a:t>Step 1: Operate at the level of individual bits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B7CBAD-D549-68F2-E980-F0C17DDCD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FD4AF43-6612-FD69-4054-3B2BF071FB53}"/>
              </a:ext>
            </a:extLst>
          </p:cNvPr>
          <p:cNvSpPr txBox="1"/>
          <p:nvPr/>
        </p:nvSpPr>
        <p:spPr>
          <a:xfrm>
            <a:off x="509679" y="1617037"/>
            <a:ext cx="3994800" cy="20313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# Assumption: x, y, z are</a:t>
            </a:r>
          </a:p>
          <a:p>
            <a:r>
              <a:rPr lang="en-US" dirty="0"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#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nonnegative integers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pt-BR" dirty="0">
                <a:latin typeface="Consolas" panose="020B0609020204030204" pitchFamily="49" charset="0"/>
              </a:rPr>
              <a:t>3</a:t>
            </a:r>
            <a:r>
              <a:rPr lang="pt-BR" dirty="0">
                <a:solidFill>
                  <a:srgbClr val="0000FF"/>
                </a:solidFill>
                <a:latin typeface="Consolas" panose="020B0609020204030204" pitchFamily="49" charset="0"/>
              </a:rPr>
              <a:t>   </a:t>
            </a:r>
            <a:r>
              <a:rPr lang="pt-BR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def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pt-BR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pt-BR" dirty="0">
                <a:solidFill>
                  <a:srgbClr val="3B3B3B"/>
                </a:solidFill>
                <a:latin typeface="Consolas" panose="020B0609020204030204" pitchFamily="49" charset="0"/>
              </a:rPr>
              <a:t>4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     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pt-BR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pt-BR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pt-BR" dirty="0">
                <a:solidFill>
                  <a:srgbClr val="3B3B3B"/>
                </a:solidFill>
                <a:latin typeface="Consolas" panose="020B0609020204030204" pitchFamily="49" charset="0"/>
              </a:rPr>
              <a:t>5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     </a:t>
            </a:r>
            <a:r>
              <a:rPr lang="pt-BR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y):</a:t>
            </a:r>
          </a:p>
          <a:p>
            <a:r>
              <a:rPr lang="pt-BR" dirty="0">
                <a:solidFill>
                  <a:srgbClr val="3B3B3B"/>
                </a:solidFill>
                <a:latin typeface="Consolas" panose="020B0609020204030204" pitchFamily="49" charset="0"/>
              </a:rPr>
              <a:t>6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         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x</a:t>
            </a:r>
          </a:p>
          <a:p>
            <a:r>
              <a:rPr lang="pt-BR" dirty="0">
                <a:solidFill>
                  <a:srgbClr val="3B3B3B"/>
                </a:solidFill>
                <a:latin typeface="Consolas" panose="020B0609020204030204" pitchFamily="49" charset="0"/>
              </a:rPr>
              <a:t>7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     </a:t>
            </a:r>
            <a:r>
              <a:rPr lang="pt-BR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 </a:t>
            </a:r>
            <a:r>
              <a:rPr lang="pt-BR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pt-BR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z)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20ABE3-8D15-8353-BEE8-F29B5A101596}"/>
              </a:ext>
            </a:extLst>
          </p:cNvPr>
          <p:cNvSpPr txBox="1"/>
          <p:nvPr/>
        </p:nvSpPr>
        <p:spPr>
          <a:xfrm>
            <a:off x="509679" y="4182520"/>
            <a:ext cx="435032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# Assumption: x, y, z are</a:t>
            </a:r>
          </a:p>
          <a:p>
            <a:r>
              <a:rPr lang="en-US" dirty="0"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#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lists of bits starting with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# the *least* significant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5       r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3B3B3B"/>
                </a:solidFill>
                <a:latin typeface="Consolas" panose="020B0609020204030204" pitchFamily="49" charset="0"/>
              </a:rPr>
              <a:t>6   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lessThan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(r, y)):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7           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addTo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(x, r)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8      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lessThan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(r, z)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3A03A2-371D-B459-BBFD-A8DE27BC4DC9}"/>
                  </a:ext>
                </a:extLst>
              </p:cNvPr>
              <p:cNvSpPr txBox="1"/>
              <p:nvPr/>
            </p:nvSpPr>
            <p:spPr>
              <a:xfrm>
                <a:off x="5829600" y="1438368"/>
                <a:ext cx="5758221" cy="507831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9</a:t>
                </a:r>
                <a:r>
                  <a:rPr lang="en-US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   def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 err="1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lessThan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lang="en-US" b="0" dirty="0">
                    <a:solidFill>
                      <a:srgbClr val="001080"/>
                    </a:solidFill>
                    <a:effectLst/>
                    <a:latin typeface="Consolas" panose="020B0609020204030204" pitchFamily="49" charset="0"/>
                  </a:rPr>
                  <a:t>x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1080"/>
                    </a:solidFill>
                    <a:effectLst/>
                    <a:latin typeface="Consolas" panose="020B0609020204030204" pitchFamily="49" charset="0"/>
                  </a:rPr>
                  <a:t>y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):</a:t>
                </a: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10      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max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lang="en-US" b="0" dirty="0" err="1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len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(x)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-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98658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 err="1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len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(y)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-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98658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11      </a:t>
                </a:r>
                <a:r>
                  <a:rPr lang="en-US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while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&gt;=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98658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</a:t>
                </a: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12          </a:t>
                </a:r>
                <a:r>
                  <a:rPr lang="en-US" b="0" dirty="0">
                    <a:solidFill>
                      <a:srgbClr val="008000"/>
                    </a:solidFill>
                    <a:effectLst/>
                    <a:latin typeface="Consolas" panose="020B0609020204030204" pitchFamily="49" charset="0"/>
                  </a:rPr>
                  <a:t># Assumption: </a:t>
                </a:r>
                <a:r>
                  <a:rPr lang="en-US" b="0" dirty="0" err="1">
                    <a:solidFill>
                      <a:srgbClr val="008000"/>
                    </a:solidFill>
                    <a:effectLst/>
                    <a:latin typeface="Consolas" panose="020B0609020204030204" pitchFamily="49" charset="0"/>
                  </a:rPr>
                  <a:t>IndexError</a:t>
                </a:r>
                <a:r>
                  <a:rPr lang="en-US" b="0" dirty="0">
                    <a:solidFill>
                      <a:srgbClr val="008000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>
                    <a:solidFill>
                      <a:srgbClr val="008000"/>
                    </a:solidFill>
                    <a:effectLst/>
                    <a:latin typeface="Consolas" panose="020B0609020204030204" pitchFamily="49" charset="0"/>
                  </a:rPr>
                  <a:t> 0</a:t>
                </a:r>
                <a:b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13          </a:t>
                </a:r>
                <a:r>
                  <a:rPr lang="en-US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if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(x[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&lt;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y[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]): </a:t>
                </a:r>
                <a:r>
                  <a:rPr lang="en-US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return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True</a:t>
                </a:r>
                <a:endParaRPr lang="en-US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14          </a:t>
                </a:r>
                <a:r>
                  <a:rPr lang="en-US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if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(x[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&gt;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y[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]): </a:t>
                </a:r>
                <a:r>
                  <a:rPr lang="en-US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return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False</a:t>
                </a:r>
                <a:endParaRPr lang="en-US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15          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-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98658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endParaRPr lang="en-US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16      </a:t>
                </a:r>
                <a:r>
                  <a:rPr lang="en-US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return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False</a:t>
                </a:r>
                <a:endParaRPr lang="en-US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17  </a:t>
                </a:r>
              </a:p>
              <a:p>
                <a:r>
                  <a:rPr lang="en-US" b="0" dirty="0">
                    <a:effectLst/>
                    <a:latin typeface="Consolas" panose="020B0609020204030204" pitchFamily="49" charset="0"/>
                  </a:rPr>
                  <a:t>18</a:t>
                </a:r>
                <a:r>
                  <a:rPr lang="en-US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  def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 err="1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addTo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lang="en-US" b="0" dirty="0">
                    <a:solidFill>
                      <a:srgbClr val="001080"/>
                    </a:solidFill>
                    <a:effectLst/>
                    <a:latin typeface="Consolas" panose="020B0609020204030204" pitchFamily="49" charset="0"/>
                  </a:rPr>
                  <a:t>x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b="0" dirty="0">
                    <a:solidFill>
                      <a:srgbClr val="001080"/>
                    </a:solidFill>
                    <a:effectLst/>
                    <a:latin typeface="Consolas" panose="020B0609020204030204" pitchFamily="49" charset="0"/>
                  </a:rPr>
                  <a:t>y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):</a:t>
                </a: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19      c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098658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endParaRPr lang="en-US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20      </a:t>
                </a:r>
                <a:r>
                  <a:rPr lang="en-US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for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in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b="0" dirty="0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range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lang="en-US" b="0" dirty="0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max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lang="en-US" b="0" dirty="0" err="1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len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(x), </a:t>
                </a:r>
                <a:r>
                  <a:rPr lang="en-US" b="0" dirty="0" err="1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len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(y))):</a:t>
                </a: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21          </a:t>
                </a:r>
                <a:r>
                  <a:rPr lang="en-US" b="0" dirty="0">
                    <a:solidFill>
                      <a:srgbClr val="008000"/>
                    </a:solidFill>
                    <a:effectLst/>
                    <a:latin typeface="Consolas" panose="020B0609020204030204" pitchFamily="49" charset="0"/>
                  </a:rPr>
                  <a:t># Assumption: </a:t>
                </a:r>
                <a:r>
                  <a:rPr lang="en-US" b="0" dirty="0" err="1">
                    <a:solidFill>
                      <a:srgbClr val="008000"/>
                    </a:solidFill>
                    <a:effectLst/>
                    <a:latin typeface="Consolas" panose="020B0609020204030204" pitchFamily="49" charset="0"/>
                  </a:rPr>
                  <a:t>IndexError</a:t>
                </a:r>
                <a:r>
                  <a:rPr lang="en-US" b="0" dirty="0">
                    <a:solidFill>
                      <a:srgbClr val="008000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8000"/>
                        </a:solidFill>
                        <a:effectLst/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b="0" dirty="0">
                    <a:solidFill>
                      <a:srgbClr val="008000"/>
                    </a:solidFill>
                    <a:effectLst/>
                    <a:latin typeface="Consolas" panose="020B0609020204030204" pitchFamily="49" charset="0"/>
                  </a:rPr>
                  <a:t> 0</a:t>
                </a:r>
                <a:b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22          b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x[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^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y[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^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c</a:t>
                </a:r>
              </a:p>
              <a:p>
                <a:r>
                  <a:rPr lang="en-US" dirty="0">
                    <a:solidFill>
                      <a:srgbClr val="3B3B3B"/>
                    </a:solidFill>
                    <a:latin typeface="Consolas" panose="020B0609020204030204" pitchFamily="49" charset="0"/>
                  </a:rPr>
                  <a:t>23  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        c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(x[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&amp;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y[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])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|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(x[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&amp;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c)</a:t>
                </a: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24             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|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(y[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&amp;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c)</a:t>
                </a: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25          y[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b</a:t>
                </a:r>
              </a:p>
              <a:p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26      </a:t>
                </a:r>
                <a:r>
                  <a:rPr lang="en-US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y.append</a:t>
                </a:r>
                <a:r>
                  <a:rPr lang="en-US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(c)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E3A03A2-371D-B459-BBFD-A8DE27BC4D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600" y="1438368"/>
                <a:ext cx="5758221" cy="5078313"/>
              </a:xfrm>
              <a:prstGeom prst="rect">
                <a:avLst/>
              </a:prstGeom>
              <a:blipFill>
                <a:blip r:embed="rId2"/>
                <a:stretch>
                  <a:fillRect l="-739" t="-599" b="-838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AA86A1-256C-2F95-114B-9ACD6FEAA2F1}"/>
                  </a:ext>
                </a:extLst>
              </p:cNvPr>
              <p:cNvSpPr txBox="1"/>
              <p:nvPr/>
            </p:nvSpPr>
            <p:spPr>
              <a:xfrm>
                <a:off x="2253600" y="3780000"/>
                <a:ext cx="51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7AA86A1-256C-2F95-114B-9ACD6FEAA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600" y="3780000"/>
                <a:ext cx="518400" cy="36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733220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143095B7-363F-0E44-C067-980B08DE3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B84BD-ED39-03D3-1C45-F50202E33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421" y="120932"/>
            <a:ext cx="11353800" cy="1325563"/>
          </a:xfrm>
        </p:spPr>
        <p:txBody>
          <a:bodyPr/>
          <a:lstStyle/>
          <a:p>
            <a:r>
              <a:rPr lang="en-US" dirty="0"/>
              <a:t>Step 2: Eliminate subroutines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28BD7-B0D0-EEBA-8D12-7EE7FCEC3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0D88CD-8EF1-640F-C818-B0EB34C22C67}"/>
              </a:ext>
            </a:extLst>
          </p:cNvPr>
          <p:cNvSpPr txBox="1"/>
          <p:nvPr/>
        </p:nvSpPr>
        <p:spPr>
          <a:xfrm>
            <a:off x="1352958" y="2462900"/>
            <a:ext cx="4350321" cy="230832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0" dirty="0">
                <a:effectLst/>
                <a:latin typeface="Consolas" panose="020B0609020204030204" pitchFamily="49" charset="0"/>
              </a:rPr>
              <a:t>1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# Assumption: x, y, z are</a:t>
            </a:r>
          </a:p>
          <a:p>
            <a:r>
              <a:rPr lang="en-US" dirty="0">
                <a:latin typeface="Consolas" panose="020B0609020204030204" pitchFamily="49" charset="0"/>
              </a:rPr>
              <a:t>2</a:t>
            </a:r>
            <a:r>
              <a:rPr lang="en-US" dirty="0">
                <a:solidFill>
                  <a:srgbClr val="008000"/>
                </a:solidFill>
                <a:latin typeface="Consolas" panose="020B0609020204030204" pitchFamily="49" charset="0"/>
              </a:rPr>
              <a:t>   # 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lists of bits starting with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3</a:t>
            </a:r>
            <a:r>
              <a:rPr lang="en-US" b="0" dirty="0">
                <a:solidFill>
                  <a:srgbClr val="008000"/>
                </a:solidFill>
                <a:effectLst/>
                <a:latin typeface="Consolas" panose="020B0609020204030204" pitchFamily="49" charset="0"/>
              </a:rPr>
              <a:t>   # the *least* significant</a:t>
            </a:r>
            <a:endParaRPr lang="en-US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b="0" dirty="0">
                <a:effectLst/>
                <a:latin typeface="Consolas" panose="020B0609020204030204" pitchFamily="49" charset="0"/>
              </a:rPr>
              <a:t>4</a:t>
            </a:r>
            <a:r>
              <a:rPr lang="en-US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def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5       r </a:t>
            </a:r>
            <a:r>
              <a:rPr lang="en-US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dirty="0">
                <a:solidFill>
                  <a:srgbClr val="3B3B3B"/>
                </a:solidFill>
                <a:latin typeface="Consolas" panose="020B0609020204030204" pitchFamily="49" charset="0"/>
              </a:rPr>
              <a:t>6   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lessThan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(r, y)):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7           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addTo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(x, r)</a:t>
            </a:r>
          </a:p>
          <a:p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8       </a:t>
            </a:r>
            <a:r>
              <a:rPr lang="en-US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lessThan</a:t>
            </a:r>
            <a:r>
              <a:rPr lang="en-US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(r, z)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838D39-F7CA-B0EF-5346-5F1B098EAFD1}"/>
              </a:ext>
            </a:extLst>
          </p:cNvPr>
          <p:cNvSpPr txBox="1"/>
          <p:nvPr/>
        </p:nvSpPr>
        <p:spPr>
          <a:xfrm>
            <a:off x="7010079" y="1262571"/>
            <a:ext cx="4350321" cy="50783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0" dirty="0">
                <a:effectLst/>
                <a:latin typeface="Consolas" panose="020B0609020204030204" pitchFamily="49" charset="0"/>
              </a:rPr>
              <a:t>1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   def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f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x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9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y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9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z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       r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[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3      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whileCondition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4      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(r)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9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(y)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5      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6          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y[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7              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whileCondition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8              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9          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y[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10             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whileCondition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11             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12         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b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13     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whileCondition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14          c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15         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range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(x), </a:t>
            </a:r>
            <a:r>
              <a:rPr lang="en-US" sz="9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(r))):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16              b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x[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^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^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c</a:t>
            </a:r>
          </a:p>
          <a:p>
            <a:pPr marL="228600" indent="-228600">
              <a:buAutoNum type="arabicPlain" startAt="17"/>
            </a:pP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        c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(x[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(x[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c)</a:t>
            </a:r>
          </a:p>
          <a:p>
            <a:pPr marL="228600" indent="-228600">
              <a:buAutoNum type="arabicPlain" startAt="17"/>
            </a:pPr>
            <a:r>
              <a:rPr lang="en-US" sz="900" dirty="0">
                <a:solidFill>
                  <a:srgbClr val="3B3B3B"/>
                </a:solidFill>
                <a:latin typeface="Consolas" panose="020B0609020204030204" pitchFamily="49" charset="0"/>
              </a:rPr>
              <a:t>               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|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&amp;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c)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19              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b</a:t>
            </a:r>
          </a:p>
          <a:p>
            <a:r>
              <a:rPr lang="en-US" sz="900" dirty="0">
                <a:solidFill>
                  <a:srgbClr val="3B3B3B"/>
                </a:solidFill>
                <a:latin typeface="Consolas" panose="020B0609020204030204" pitchFamily="49" charset="0"/>
              </a:rPr>
              <a:t>20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r.append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(c)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21         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whileCondition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22         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(r)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9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(y)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23         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24             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y[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25                 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whileCondition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26                 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27             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y[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28                 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whileCondition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29                 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break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dirty="0">
                <a:solidFill>
                  <a:srgbClr val="3B3B3B"/>
                </a:solidFill>
                <a:latin typeface="Consolas" panose="020B0609020204030204" pitchFamily="49" charset="0"/>
              </a:rPr>
              <a:t>30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    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31     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max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9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(r)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, </a:t>
            </a:r>
            <a:r>
              <a:rPr lang="en-US" sz="9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len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(z)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32     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while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:</a:t>
            </a: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33         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z[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]):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True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34         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if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(r[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&gt;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z[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]):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35         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i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1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  <a:p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36      </a:t>
            </a:r>
            <a:r>
              <a:rPr lang="en-US" sz="9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return</a:t>
            </a:r>
            <a:r>
              <a:rPr lang="en-US" sz="9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900" b="0" dirty="0">
                <a:solidFill>
                  <a:srgbClr val="0000FF"/>
                </a:solidFill>
                <a:effectLst/>
                <a:latin typeface="Consolas" panose="020B0609020204030204" pitchFamily="49" charset="0"/>
              </a:rPr>
              <a:t>False</a:t>
            </a:r>
            <a:endParaRPr lang="en-US" sz="900" b="0" dirty="0">
              <a:solidFill>
                <a:srgbClr val="3B3B3B"/>
              </a:solidFill>
              <a:effectLst/>
              <a:latin typeface="Consolas" panose="020B0609020204030204" pitchFamily="49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CDB02B-60ED-0406-99F1-4A1AFF75D8C6}"/>
                  </a:ext>
                </a:extLst>
              </p:cNvPr>
              <p:cNvSpPr txBox="1"/>
              <p:nvPr/>
            </p:nvSpPr>
            <p:spPr>
              <a:xfrm>
                <a:off x="6302679" y="3432396"/>
                <a:ext cx="51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9CDB02B-60ED-0406-99F1-4A1AFF75D8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2679" y="3432396"/>
                <a:ext cx="518400" cy="36933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38400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2C162D-7A91-8D2E-7DBA-9C7B30E7A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From code to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2665F-9A93-7AA6-E8D8-8A5619D797D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Basic idea:</a:t>
                </a:r>
              </a:p>
              <a:p>
                <a:pPr lvl="1"/>
                <a:r>
                  <a:rPr lang="en-US" dirty="0"/>
                  <a:t>Variable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Tape </a:t>
                </a:r>
                <a:r>
                  <a:rPr lang="en-US"/>
                  <a:t>(assuming </a:t>
                </a:r>
                <a:r>
                  <a:rPr lang="en-US" dirty="0"/>
                  <a:t>the </a:t>
                </a:r>
                <a:r>
                  <a:rPr lang="en-US"/>
                  <a:t>variable holds a list of bits)</a:t>
                </a:r>
                <a:endParaRPr lang="en-US" dirty="0"/>
              </a:p>
              <a:p>
                <a:pPr lvl="1"/>
                <a:r>
                  <a:rPr lang="en-US" dirty="0"/>
                  <a:t>List</a:t>
                </a:r>
                <a:r>
                  <a:rPr lang="en-US" dirty="0">
                    <a:solidFill>
                      <a:schemeClr val="tx1"/>
                    </a:solidFill>
                  </a:rPr>
                  <a:t> index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tx1"/>
                    </a:solidFill>
                  </a:rPr>
                  <a:t> </a:t>
                </a:r>
                <a:r>
                  <a:rPr lang="en-US" dirty="0">
                    <a:solidFill>
                      <a:schemeClr val="accent1"/>
                    </a:solidFill>
                  </a:rPr>
                  <a:t>Head</a:t>
                </a:r>
              </a:p>
              <a:p>
                <a:pPr lvl="1"/>
                <a:r>
                  <a:rPr lang="en-US" dirty="0"/>
                  <a:t>Line of code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State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B02665F-9A93-7AA6-E8D8-8A5619D797D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94DDE2-6E44-41EE-B7EF-FB23166500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0505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9E2B-433D-F2DE-E277-15C0CF2B6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3: From code to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53D30-80C8-E2E2-CA7F-09F7ADC32A4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256000" y="1832533"/>
                <a:ext cx="6480000" cy="4211921"/>
              </a:xfrm>
              <a:ln>
                <a:solidFill>
                  <a:schemeClr val="tx1"/>
                </a:solidFill>
              </a:ln>
            </p:spPr>
            <p:txBody>
              <a:bodyPr>
                <a:normAutofit/>
              </a:bodyPr>
              <a:lstStyle/>
              <a:p>
                <a:r>
                  <a:rPr lang="en-US" sz="1800" dirty="0"/>
                  <a:t>State “4”:</a:t>
                </a:r>
              </a:p>
              <a:p>
                <a:pPr lvl="1"/>
                <a:r>
                  <a:rPr lang="en-US" sz="1600" dirty="0"/>
                  <a:t>If the “r” head and the “y” head both see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sz="1600" dirty="0"/>
                  <a:t>, move them both to the left and go to state “5”.</a:t>
                </a:r>
              </a:p>
              <a:p>
                <a:pPr lvl="1"/>
                <a:r>
                  <a:rPr lang="en-US" sz="1600" dirty="0"/>
                  <a:t>Otherwise, move those heads to the right and go to state “4”.</a:t>
                </a:r>
              </a:p>
              <a:p>
                <a:r>
                  <a:rPr lang="en-US" sz="2000" dirty="0"/>
                  <a:t>State “5”:</a:t>
                </a:r>
              </a:p>
              <a:p>
                <a:pPr lvl="1"/>
                <a:r>
                  <a:rPr lang="en-US" sz="1600" dirty="0"/>
                  <a:t>If the “r” head sees 0 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sz="1600" dirty="0"/>
                  <a:t> and the “y” head sees 1, go to state “14”.</a:t>
                </a:r>
              </a:p>
              <a:p>
                <a:pPr lvl="1"/>
                <a:r>
                  <a:rPr lang="en-US" sz="1600" dirty="0"/>
                  <a:t>If the “r” head sees 1 and the “y” head sees 0 or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⊔</m:t>
                    </m:r>
                  </m:oMath>
                </a14:m>
                <a:r>
                  <a:rPr lang="en-US" sz="1600" dirty="0"/>
                  <a:t>, go to state “31”.</a:t>
                </a:r>
              </a:p>
              <a:p>
                <a:pPr lvl="1"/>
                <a:r>
                  <a:rPr lang="en-US" sz="1600" dirty="0"/>
                  <a:t>If the “r” head and the “y” head see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♢</m:t>
                    </m:r>
                  </m:oMath>
                </a14:m>
                <a:r>
                  <a:rPr lang="en-US" sz="1600" dirty="0"/>
                  <a:t>, go to state “31”.</a:t>
                </a:r>
              </a:p>
              <a:p>
                <a:pPr lvl="1"/>
                <a:r>
                  <a:rPr lang="en-US" sz="1600" dirty="0"/>
                  <a:t>Otherwise, move those heads to the left and go to state “5”.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853D30-80C8-E2E2-CA7F-09F7ADC32A4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256000" y="1832533"/>
                <a:ext cx="6480000" cy="4211921"/>
              </a:xfrm>
              <a:blipFill>
                <a:blip r:embed="rId2"/>
                <a:stretch>
                  <a:fillRect l="-751" r="-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6579ED-F2AE-7E0B-6EE9-70FA50F4D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A0BF85-DB1D-34CF-7FD0-9F5C7BFA84CB}"/>
                  </a:ext>
                </a:extLst>
              </p:cNvPr>
              <p:cNvSpPr txBox="1"/>
              <p:nvPr/>
            </p:nvSpPr>
            <p:spPr>
              <a:xfrm>
                <a:off x="220479" y="2293493"/>
                <a:ext cx="4315521" cy="3290003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rgbClr val="3B3B3B"/>
                    </a:solidFill>
                    <a:effectLst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3B3B3B"/>
                        </a:solidFill>
                        <a:effectLst/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3       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whileCondition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False</a:t>
                </a:r>
                <a:endParaRPr lang="en-US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4       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max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</a:t>
                </a:r>
                <a:r>
                  <a:rPr lang="en-US" sz="1400" b="0" dirty="0" err="1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len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(r)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-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98658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, </a:t>
                </a:r>
                <a:r>
                  <a:rPr lang="en-US" sz="1400" b="0" dirty="0" err="1">
                    <a:solidFill>
                      <a:srgbClr val="795E26"/>
                    </a:solidFill>
                    <a:effectLst/>
                    <a:latin typeface="Consolas" panose="020B0609020204030204" pitchFamily="49" charset="0"/>
                  </a:rPr>
                  <a:t>len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(y)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-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98658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)</a:t>
                </a: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5       </a:t>
                </a:r>
                <a:r>
                  <a:rPr lang="en-US" sz="1400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while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&gt;=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98658"/>
                    </a:solidFill>
                    <a:effectLst/>
                    <a:latin typeface="Consolas" panose="020B0609020204030204" pitchFamily="49" charset="0"/>
                  </a:rPr>
                  <a:t>0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:</a:t>
                </a: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6           </a:t>
                </a:r>
                <a:r>
                  <a:rPr lang="en-US" sz="1400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if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(r[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&lt;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y[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]):</a:t>
                </a: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7               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whileCondition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True</a:t>
                </a:r>
                <a:endParaRPr lang="en-US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8               </a:t>
                </a:r>
                <a:r>
                  <a:rPr lang="en-US" sz="1400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break</a:t>
                </a:r>
                <a:endParaRPr lang="en-US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9           </a:t>
                </a:r>
                <a:r>
                  <a:rPr lang="en-US" sz="1400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if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(r[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&gt;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y[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]):</a:t>
                </a: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10              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whileCondition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FF"/>
                    </a:solidFill>
                    <a:effectLst/>
                    <a:latin typeface="Consolas" panose="020B0609020204030204" pitchFamily="49" charset="0"/>
                  </a:rPr>
                  <a:t>False</a:t>
                </a:r>
                <a:endParaRPr lang="en-US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11              </a:t>
                </a:r>
                <a:r>
                  <a:rPr lang="en-US" sz="1400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break</a:t>
                </a:r>
                <a:endParaRPr lang="en-US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12          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=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i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00000"/>
                    </a:solidFill>
                    <a:effectLst/>
                    <a:latin typeface="Consolas" panose="020B0609020204030204" pitchFamily="49" charset="0"/>
                  </a:rPr>
                  <a:t>-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</a:t>
                </a:r>
                <a:r>
                  <a:rPr lang="en-US" sz="1400" b="0" dirty="0">
                    <a:solidFill>
                      <a:srgbClr val="098658"/>
                    </a:solidFill>
                    <a:effectLst/>
                    <a:latin typeface="Consolas" panose="020B0609020204030204" pitchFamily="49" charset="0"/>
                  </a:rPr>
                  <a:t>1</a:t>
                </a:r>
                <a:b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</a:b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13      </a:t>
                </a:r>
                <a:r>
                  <a:rPr lang="en-US" sz="1400" b="0" dirty="0">
                    <a:solidFill>
                      <a:srgbClr val="AF00DB"/>
                    </a:solidFill>
                    <a:effectLst/>
                    <a:latin typeface="Consolas" panose="020B0609020204030204" pitchFamily="49" charset="0"/>
                  </a:rPr>
                  <a:t>if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 (</a:t>
                </a:r>
                <a:r>
                  <a:rPr lang="en-US" sz="1400" b="0" dirty="0" err="1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whileCondition</a:t>
                </a:r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):</a:t>
                </a:r>
              </a:p>
              <a:p>
                <a:r>
                  <a:rPr lang="en-US" sz="1400" b="0" dirty="0">
                    <a:solidFill>
                      <a:srgbClr val="3B3B3B"/>
                    </a:solidFill>
                    <a:effectLst/>
                    <a:latin typeface="Consolas" panose="020B0609020204030204" pitchFamily="49" charset="0"/>
                  </a:rPr>
                  <a:t>14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3B3B3B"/>
                        </a:solidFill>
                        <a:effectLst/>
                        <a:latin typeface="Cambria Math" panose="02040503050406030204" pitchFamily="18" charset="0"/>
                      </a:rPr>
                      <m:t>⋯</m:t>
                    </m:r>
                  </m:oMath>
                </a14:m>
                <a:endParaRPr lang="en-US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1400" b="0" dirty="0">
                    <a:solidFill>
                      <a:srgbClr val="3B3B3B"/>
                    </a:solidFill>
                    <a:effectLst/>
                  </a:rPr>
                  <a:t> 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3B3B3B"/>
                        </a:solidFill>
                        <a:effectLst/>
                        <a:latin typeface="Cambria Math" panose="02040503050406030204" pitchFamily="18" charset="0"/>
                      </a:rPr>
                      <m:t>⋮</m:t>
                    </m:r>
                  </m:oMath>
                </a14:m>
                <a:endParaRPr lang="en-US" sz="1400" b="0" dirty="0">
                  <a:solidFill>
                    <a:srgbClr val="3B3B3B"/>
                  </a:solidFill>
                  <a:effectLst/>
                  <a:latin typeface="Consolas" panose="020B0609020204030204" pitchFamily="49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A0BF85-DB1D-34CF-7FD0-9F5C7BFA84C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479" y="2293493"/>
                <a:ext cx="4315521" cy="3290003"/>
              </a:xfrm>
              <a:prstGeom prst="rect">
                <a:avLst/>
              </a:prstGeom>
              <a:blipFill>
                <a:blip r:embed="rId3"/>
                <a:stretch>
                  <a:fillRect l="-28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F32BB4-066D-0440-D87C-20A9EEE1CF2B}"/>
                  </a:ext>
                </a:extLst>
              </p:cNvPr>
              <p:cNvSpPr txBox="1"/>
              <p:nvPr/>
            </p:nvSpPr>
            <p:spPr>
              <a:xfrm>
                <a:off x="4636800" y="3753827"/>
                <a:ext cx="518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0F32BB4-066D-0440-D87C-20A9EEE1C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800" y="3753827"/>
                <a:ext cx="518400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99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2A87E6-538B-6509-E0E2-0C481EA42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Turing machines as a programming language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BC3E8-A121-F76F-4554-2415B54EE4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2800" y="1825624"/>
            <a:ext cx="11462400" cy="4665219"/>
          </a:xfrm>
        </p:spPr>
        <p:txBody>
          <a:bodyPr>
            <a:normAutofit/>
          </a:bodyPr>
          <a:lstStyle/>
          <a:p>
            <a:r>
              <a:rPr lang="en-US" dirty="0"/>
              <a:t>You can think of the Turing machine model as a primitive programming language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792DBC-4346-E3A8-FFC7-78413B2A5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41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0A1A25-93C3-6F82-FC0B-04639F6D9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364"/>
            <a:ext cx="10515600" cy="1325563"/>
          </a:xfrm>
        </p:spPr>
        <p:txBody>
          <a:bodyPr/>
          <a:lstStyle/>
          <a:p>
            <a:r>
              <a:rPr lang="en-US" dirty="0"/>
              <a:t>Multi-tape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48F8B-0CEC-E9BD-3AF5-A26C4661010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4293" y="1464560"/>
                <a:ext cx="5610488" cy="4828239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-tape TM”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b="0" dirty="0"/>
                  <a:t>Transition function:</a:t>
                </a:r>
                <a:endParaRPr lang="en-US" dirty="0"/>
              </a:p>
              <a:p>
                <a:pPr marL="0" indent="0">
                  <a:lnSpc>
                    <a:spcPct val="15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Γ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×</m:t>
                      </m:r>
                      <m:r>
                        <m:rPr>
                          <m:lit/>
                        </m:rPr>
                        <a:rPr lang="en-US" b="0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L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R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m:rPr>
                          <m:nor/>
                        </m:rPr>
                        <a:rPr lang="en-US" b="0" i="0" smtClean="0">
                          <a:latin typeface="Cambria Math" panose="02040503050406030204" pitchFamily="18" charset="0"/>
                        </a:rPr>
                        <m:t>S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}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7448F8B-0CEC-E9BD-3AF5-A26C4661010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4293" y="1464560"/>
                <a:ext cx="5610488" cy="4828239"/>
              </a:xfrm>
              <a:blipFill>
                <a:blip r:embed="rId2"/>
                <a:stretch>
                  <a:fillRect l="-19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8941FB-19D9-7C6E-6D7B-4FB55E801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FDE918-8CA8-E2C6-B95A-43E41B2E25B3}"/>
              </a:ext>
            </a:extLst>
          </p:cNvPr>
          <p:cNvGrpSpPr/>
          <p:nvPr/>
        </p:nvGrpSpPr>
        <p:grpSpPr>
          <a:xfrm>
            <a:off x="4690444" y="2397531"/>
            <a:ext cx="7501556" cy="4092652"/>
            <a:chOff x="4690444" y="2397531"/>
            <a:chExt cx="7501556" cy="4092652"/>
          </a:xfrm>
        </p:grpSpPr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3761F4C6-F562-6E1E-B5FC-90E9C682F7AE}"/>
                </a:ext>
              </a:extLst>
            </p:cNvPr>
            <p:cNvGrpSpPr/>
            <p:nvPr/>
          </p:nvGrpSpPr>
          <p:grpSpPr>
            <a:xfrm>
              <a:off x="6227135" y="2397531"/>
              <a:ext cx="5964865" cy="1031469"/>
              <a:chOff x="6227135" y="680484"/>
              <a:chExt cx="5964865" cy="1031469"/>
            </a:xfrm>
          </p:grpSpPr>
          <p:cxnSp>
            <p:nvCxnSpPr>
              <p:cNvPr id="82" name="Straight Connector 81">
                <a:extLst>
                  <a:ext uri="{FF2B5EF4-FFF2-40B4-BE49-F238E27FC236}">
                    <a16:creationId xmlns:a16="http://schemas.microsoft.com/office/drawing/2014/main" id="{B2A6012F-98BE-1426-5C09-2B6F54559154}"/>
                  </a:ext>
                </a:extLst>
              </p:cNvPr>
              <p:cNvCxnSpPr/>
              <p:nvPr/>
            </p:nvCxnSpPr>
            <p:spPr>
              <a:xfrm>
                <a:off x="6227135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>
                <a:extLst>
                  <a:ext uri="{FF2B5EF4-FFF2-40B4-BE49-F238E27FC236}">
                    <a16:creationId xmlns:a16="http://schemas.microsoft.com/office/drawing/2014/main" id="{D33DBD1E-DA7E-A2C8-62FF-FAAEF68683D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135" y="701749"/>
                <a:ext cx="59648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>
                <a:extLst>
                  <a:ext uri="{FF2B5EF4-FFF2-40B4-BE49-F238E27FC236}">
                    <a16:creationId xmlns:a16="http://schemas.microsoft.com/office/drawing/2014/main" id="{311B8681-8CDC-9A42-B37E-8BC516AC786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135" y="1690688"/>
                <a:ext cx="59648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>
                <a:extLst>
                  <a:ext uri="{FF2B5EF4-FFF2-40B4-BE49-F238E27FC236}">
                    <a16:creationId xmlns:a16="http://schemas.microsoft.com/office/drawing/2014/main" id="{4C90D786-F3C4-B044-C046-7507DAA24957}"/>
                  </a:ext>
                </a:extLst>
              </p:cNvPr>
              <p:cNvCxnSpPr/>
              <p:nvPr/>
            </p:nvCxnSpPr>
            <p:spPr>
              <a:xfrm>
                <a:off x="7187610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>
                <a:extLst>
                  <a:ext uri="{FF2B5EF4-FFF2-40B4-BE49-F238E27FC236}">
                    <a16:creationId xmlns:a16="http://schemas.microsoft.com/office/drawing/2014/main" id="{C63E7060-B767-DEF9-889C-9F314F1D89C4}"/>
                  </a:ext>
                </a:extLst>
              </p:cNvPr>
              <p:cNvCxnSpPr/>
              <p:nvPr/>
            </p:nvCxnSpPr>
            <p:spPr>
              <a:xfrm>
                <a:off x="816580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>
                <a:extLst>
                  <a:ext uri="{FF2B5EF4-FFF2-40B4-BE49-F238E27FC236}">
                    <a16:creationId xmlns:a16="http://schemas.microsoft.com/office/drawing/2014/main" id="{FCBC3F5E-D91E-EA50-740C-52B7BFFD31FC}"/>
                  </a:ext>
                </a:extLst>
              </p:cNvPr>
              <p:cNvCxnSpPr/>
              <p:nvPr/>
            </p:nvCxnSpPr>
            <p:spPr>
              <a:xfrm>
                <a:off x="912273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>
                <a:extLst>
                  <a:ext uri="{FF2B5EF4-FFF2-40B4-BE49-F238E27FC236}">
                    <a16:creationId xmlns:a16="http://schemas.microsoft.com/office/drawing/2014/main" id="{05AECD9A-D98F-D357-10B5-63EAF8A27961}"/>
                  </a:ext>
                </a:extLst>
              </p:cNvPr>
              <p:cNvCxnSpPr/>
              <p:nvPr/>
            </p:nvCxnSpPr>
            <p:spPr>
              <a:xfrm>
                <a:off x="10090298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>
                <a:extLst>
                  <a:ext uri="{FF2B5EF4-FFF2-40B4-BE49-F238E27FC236}">
                    <a16:creationId xmlns:a16="http://schemas.microsoft.com/office/drawing/2014/main" id="{D7405FE6-CFC6-F636-00EA-85F32B8034D2}"/>
                  </a:ext>
                </a:extLst>
              </p:cNvPr>
              <p:cNvCxnSpPr/>
              <p:nvPr/>
            </p:nvCxnSpPr>
            <p:spPr>
              <a:xfrm>
                <a:off x="11100391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>
                <a:extLst>
                  <a:ext uri="{FF2B5EF4-FFF2-40B4-BE49-F238E27FC236}">
                    <a16:creationId xmlns:a16="http://schemas.microsoft.com/office/drawing/2014/main" id="{B5C881CF-8147-436B-A571-FC8A745FA444}"/>
                  </a:ext>
                </a:extLst>
              </p:cNvPr>
              <p:cNvCxnSpPr/>
              <p:nvPr/>
            </p:nvCxnSpPr>
            <p:spPr>
              <a:xfrm>
                <a:off x="12046688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6" name="A0">
              <a:extLst>
                <a:ext uri="{FF2B5EF4-FFF2-40B4-BE49-F238E27FC236}">
                  <a16:creationId xmlns:a16="http://schemas.microsoft.com/office/drawing/2014/main" id="{0794A8CE-682D-F74B-A1B2-3FAB7510F14D}"/>
                </a:ext>
              </a:extLst>
            </p:cNvPr>
            <p:cNvSpPr txBox="1"/>
            <p:nvPr/>
          </p:nvSpPr>
          <p:spPr>
            <a:xfrm>
              <a:off x="7432162" y="2610244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57" name="B1">
              <a:extLst>
                <a:ext uri="{FF2B5EF4-FFF2-40B4-BE49-F238E27FC236}">
                  <a16:creationId xmlns:a16="http://schemas.microsoft.com/office/drawing/2014/main" id="{DE42D8C5-F113-0E53-23C7-9743DD9E3E78}"/>
                </a:ext>
              </a:extLst>
            </p:cNvPr>
            <p:cNvSpPr txBox="1"/>
            <p:nvPr/>
          </p:nvSpPr>
          <p:spPr>
            <a:xfrm>
              <a:off x="8378458" y="2610245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  <a:endParaRPr lang="en-US" dirty="0"/>
            </a:p>
          </p:txBody>
        </p:sp>
        <p:sp>
          <p:nvSpPr>
            <p:cNvPr id="58" name="C1">
              <a:extLst>
                <a:ext uri="{FF2B5EF4-FFF2-40B4-BE49-F238E27FC236}">
                  <a16:creationId xmlns:a16="http://schemas.microsoft.com/office/drawing/2014/main" id="{BDE6CE31-0BD9-0F59-46CD-50C04D22B377}"/>
                </a:ext>
              </a:extLst>
            </p:cNvPr>
            <p:cNvSpPr txBox="1"/>
            <p:nvPr/>
          </p:nvSpPr>
          <p:spPr>
            <a:xfrm>
              <a:off x="9367285" y="263488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A0">
                  <a:extLst>
                    <a:ext uri="{FF2B5EF4-FFF2-40B4-BE49-F238E27FC236}">
                      <a16:creationId xmlns:a16="http://schemas.microsoft.com/office/drawing/2014/main" id="{0FCD2C19-2EFB-FF22-1545-E9367E614A76}"/>
                    </a:ext>
                  </a:extLst>
                </p:cNvPr>
                <p:cNvSpPr txBox="1"/>
                <p:nvPr/>
              </p:nvSpPr>
              <p:spPr>
                <a:xfrm>
                  <a:off x="6491181" y="261775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♢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0" name="A0">
                  <a:extLst>
                    <a:ext uri="{FF2B5EF4-FFF2-40B4-BE49-F238E27FC236}">
                      <a16:creationId xmlns:a16="http://schemas.microsoft.com/office/drawing/2014/main" id="{5F7CB9ED-8D9C-4866-0B68-F21FFE19DC3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1181" y="2617759"/>
                  <a:ext cx="531627" cy="58477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374561E7-EA27-E770-951A-CF061E1A6332}"/>
                </a:ext>
              </a:extLst>
            </p:cNvPr>
            <p:cNvGrpSpPr/>
            <p:nvPr/>
          </p:nvGrpSpPr>
          <p:grpSpPr>
            <a:xfrm>
              <a:off x="6227135" y="4568459"/>
              <a:ext cx="5964865" cy="1031469"/>
              <a:chOff x="6227135" y="680484"/>
              <a:chExt cx="5964865" cy="1031469"/>
            </a:xfrm>
          </p:grpSpPr>
          <p:cxnSp>
            <p:nvCxnSpPr>
              <p:cNvPr id="73" name="Straight Connector 72">
                <a:extLst>
                  <a:ext uri="{FF2B5EF4-FFF2-40B4-BE49-F238E27FC236}">
                    <a16:creationId xmlns:a16="http://schemas.microsoft.com/office/drawing/2014/main" id="{5766A8F9-6802-9FC4-A18B-BB9A4F111D32}"/>
                  </a:ext>
                </a:extLst>
              </p:cNvPr>
              <p:cNvCxnSpPr/>
              <p:nvPr/>
            </p:nvCxnSpPr>
            <p:spPr>
              <a:xfrm>
                <a:off x="6227135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768D9549-F326-D990-3450-70EB22C16E1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135" y="701749"/>
                <a:ext cx="59648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B59E67E4-7BC5-B1FB-0514-EAE2C80192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227135" y="1690688"/>
                <a:ext cx="5964865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>
                <a:extLst>
                  <a:ext uri="{FF2B5EF4-FFF2-40B4-BE49-F238E27FC236}">
                    <a16:creationId xmlns:a16="http://schemas.microsoft.com/office/drawing/2014/main" id="{4500E7EC-3501-8783-A416-CD5357F7EBAB}"/>
                  </a:ext>
                </a:extLst>
              </p:cNvPr>
              <p:cNvCxnSpPr/>
              <p:nvPr/>
            </p:nvCxnSpPr>
            <p:spPr>
              <a:xfrm>
                <a:off x="7187610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>
                <a:extLst>
                  <a:ext uri="{FF2B5EF4-FFF2-40B4-BE49-F238E27FC236}">
                    <a16:creationId xmlns:a16="http://schemas.microsoft.com/office/drawing/2014/main" id="{3D4F19CD-C7F1-750F-AC7A-620718A8AA26}"/>
                  </a:ext>
                </a:extLst>
              </p:cNvPr>
              <p:cNvCxnSpPr/>
              <p:nvPr/>
            </p:nvCxnSpPr>
            <p:spPr>
              <a:xfrm>
                <a:off x="816580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>
                <a:extLst>
                  <a:ext uri="{FF2B5EF4-FFF2-40B4-BE49-F238E27FC236}">
                    <a16:creationId xmlns:a16="http://schemas.microsoft.com/office/drawing/2014/main" id="{FB8752EC-C63B-C34F-1C33-7D2267B39309}"/>
                  </a:ext>
                </a:extLst>
              </p:cNvPr>
              <p:cNvCxnSpPr/>
              <p:nvPr/>
            </p:nvCxnSpPr>
            <p:spPr>
              <a:xfrm>
                <a:off x="9122735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>
                <a:extLst>
                  <a:ext uri="{FF2B5EF4-FFF2-40B4-BE49-F238E27FC236}">
                    <a16:creationId xmlns:a16="http://schemas.microsoft.com/office/drawing/2014/main" id="{D9C827BC-3351-2084-0A41-5CA9881B1292}"/>
                  </a:ext>
                </a:extLst>
              </p:cNvPr>
              <p:cNvCxnSpPr/>
              <p:nvPr/>
            </p:nvCxnSpPr>
            <p:spPr>
              <a:xfrm>
                <a:off x="10090298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>
                <a:extLst>
                  <a:ext uri="{FF2B5EF4-FFF2-40B4-BE49-F238E27FC236}">
                    <a16:creationId xmlns:a16="http://schemas.microsoft.com/office/drawing/2014/main" id="{0A708150-A82B-3B1C-EB42-9187E1E87839}"/>
                  </a:ext>
                </a:extLst>
              </p:cNvPr>
              <p:cNvCxnSpPr/>
              <p:nvPr/>
            </p:nvCxnSpPr>
            <p:spPr>
              <a:xfrm>
                <a:off x="11100391" y="680484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>
                <a:extLst>
                  <a:ext uri="{FF2B5EF4-FFF2-40B4-BE49-F238E27FC236}">
                    <a16:creationId xmlns:a16="http://schemas.microsoft.com/office/drawing/2014/main" id="{F14A8CD5-4629-BA3B-0E0C-D853BCD3E0CC}"/>
                  </a:ext>
                </a:extLst>
              </p:cNvPr>
              <p:cNvCxnSpPr/>
              <p:nvPr/>
            </p:nvCxnSpPr>
            <p:spPr>
              <a:xfrm>
                <a:off x="12046688" y="701749"/>
                <a:ext cx="0" cy="101020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1" name="Isosceles Triangle 60">
              <a:extLst>
                <a:ext uri="{FF2B5EF4-FFF2-40B4-BE49-F238E27FC236}">
                  <a16:creationId xmlns:a16="http://schemas.microsoft.com/office/drawing/2014/main" id="{55CEA137-57EE-DC5E-7963-2241610C12FA}"/>
                </a:ext>
              </a:extLst>
            </p:cNvPr>
            <p:cNvSpPr/>
            <p:nvPr/>
          </p:nvSpPr>
          <p:spPr>
            <a:xfrm>
              <a:off x="8222513" y="5385934"/>
              <a:ext cx="832882" cy="729030"/>
            </a:xfrm>
            <a:prstGeom prst="triangle">
              <a:avLst/>
            </a:prstGeom>
            <a:solidFill>
              <a:srgbClr val="FF99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BB44ECFF-EDDF-34E9-5A59-8A7E6D3E450A}"/>
                </a:ext>
              </a:extLst>
            </p:cNvPr>
            <p:cNvSpPr/>
            <p:nvPr/>
          </p:nvSpPr>
          <p:spPr>
            <a:xfrm>
              <a:off x="5121823" y="3930358"/>
              <a:ext cx="2574133" cy="1940709"/>
            </a:xfrm>
            <a:custGeom>
              <a:avLst/>
              <a:gdLst>
                <a:gd name="connsiteX0" fmla="*/ 2276272 w 2324068"/>
                <a:gd name="connsiteY0" fmla="*/ 0 h 360615"/>
                <a:gd name="connsiteX1" fmla="*/ 2023353 w 2324068"/>
                <a:gd name="connsiteY1" fmla="*/ 340469 h 360615"/>
                <a:gd name="connsiteX2" fmla="*/ 0 w 2324068"/>
                <a:gd name="connsiteY2" fmla="*/ 291830 h 360615"/>
                <a:gd name="connsiteX0" fmla="*/ 2276272 w 2283976"/>
                <a:gd name="connsiteY0" fmla="*/ 0 h 360615"/>
                <a:gd name="connsiteX1" fmla="*/ 1624519 w 2283976"/>
                <a:gd name="connsiteY1" fmla="*/ 340469 h 360615"/>
                <a:gd name="connsiteX2" fmla="*/ 0 w 2283976"/>
                <a:gd name="connsiteY2" fmla="*/ 291830 h 360615"/>
                <a:gd name="connsiteX0" fmla="*/ 2276272 w 2276272"/>
                <a:gd name="connsiteY0" fmla="*/ 0 h 360615"/>
                <a:gd name="connsiteX1" fmla="*/ 1624519 w 2276272"/>
                <a:gd name="connsiteY1" fmla="*/ 340469 h 360615"/>
                <a:gd name="connsiteX2" fmla="*/ 0 w 2276272"/>
                <a:gd name="connsiteY2" fmla="*/ 291830 h 360615"/>
                <a:gd name="connsiteX0" fmla="*/ 2276272 w 2276272"/>
                <a:gd name="connsiteY0" fmla="*/ 0 h 385604"/>
                <a:gd name="connsiteX1" fmla="*/ 1435675 w 2276272"/>
                <a:gd name="connsiteY1" fmla="*/ 370286 h 385604"/>
                <a:gd name="connsiteX2" fmla="*/ 0 w 2276272"/>
                <a:gd name="connsiteY2" fmla="*/ 291830 h 385604"/>
                <a:gd name="connsiteX0" fmla="*/ 1242602 w 1242602"/>
                <a:gd name="connsiteY0" fmla="*/ 0 h 1893171"/>
                <a:gd name="connsiteX1" fmla="*/ 402005 w 1242602"/>
                <a:gd name="connsiteY1" fmla="*/ 370286 h 1893171"/>
                <a:gd name="connsiteX2" fmla="*/ 0 w 1242602"/>
                <a:gd name="connsiteY2" fmla="*/ 1892030 h 1893171"/>
                <a:gd name="connsiteX0" fmla="*/ 1242602 w 1242602"/>
                <a:gd name="connsiteY0" fmla="*/ 0 h 1892030"/>
                <a:gd name="connsiteX1" fmla="*/ 402005 w 1242602"/>
                <a:gd name="connsiteY1" fmla="*/ 370286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570970 w 1242602"/>
                <a:gd name="connsiteY1" fmla="*/ 439860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242602 w 1242602"/>
                <a:gd name="connsiteY0" fmla="*/ 0 h 1892030"/>
                <a:gd name="connsiteX1" fmla="*/ 620666 w 1242602"/>
                <a:gd name="connsiteY1" fmla="*/ 519373 h 1892030"/>
                <a:gd name="connsiteX2" fmla="*/ 0 w 1242602"/>
                <a:gd name="connsiteY2" fmla="*/ 1892030 h 1892030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1580533 w 1580533"/>
                <a:gd name="connsiteY0" fmla="*/ 0 h 1911909"/>
                <a:gd name="connsiteX1" fmla="*/ 958597 w 1580533"/>
                <a:gd name="connsiteY1" fmla="*/ 519373 h 1911909"/>
                <a:gd name="connsiteX2" fmla="*/ 0 w 1580533"/>
                <a:gd name="connsiteY2" fmla="*/ 1911909 h 1911909"/>
                <a:gd name="connsiteX0" fmla="*/ 2574133 w 2574133"/>
                <a:gd name="connsiteY0" fmla="*/ 0 h 1940709"/>
                <a:gd name="connsiteX1" fmla="*/ 958597 w 2574133"/>
                <a:gd name="connsiteY1" fmla="*/ 5481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  <a:gd name="connsiteX0" fmla="*/ 2574133 w 2574133"/>
                <a:gd name="connsiteY0" fmla="*/ 0 h 1940709"/>
                <a:gd name="connsiteX1" fmla="*/ 972997 w 2574133"/>
                <a:gd name="connsiteY1" fmla="*/ 461773 h 1940709"/>
                <a:gd name="connsiteX2" fmla="*/ 0 w 2574133"/>
                <a:gd name="connsiteY2" fmla="*/ 1940709 h 19407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574133" h="1940709">
                  <a:moveTo>
                    <a:pt x="2574133" y="0"/>
                  </a:moveTo>
                  <a:cubicBezTo>
                    <a:pt x="2510902" y="399447"/>
                    <a:pt x="1272732" y="275382"/>
                    <a:pt x="972997" y="461773"/>
                  </a:cubicBezTo>
                  <a:cubicBezTo>
                    <a:pt x="673262" y="648164"/>
                    <a:pt x="215702" y="1462575"/>
                    <a:pt x="0" y="1940709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2BE2A5-361A-10BB-6AEF-81DDA6CB584C}"/>
                </a:ext>
              </a:extLst>
            </p:cNvPr>
            <p:cNvSpPr/>
            <p:nvPr/>
          </p:nvSpPr>
          <p:spPr>
            <a:xfrm>
              <a:off x="5171519" y="6116553"/>
              <a:ext cx="3466643" cy="373630"/>
            </a:xfrm>
            <a:custGeom>
              <a:avLst/>
              <a:gdLst>
                <a:gd name="connsiteX0" fmla="*/ 4192622 w 4429764"/>
                <a:gd name="connsiteY0" fmla="*/ 1712068 h 2024265"/>
                <a:gd name="connsiteX1" fmla="*/ 4085617 w 4429764"/>
                <a:gd name="connsiteY1" fmla="*/ 2023353 h 2024265"/>
                <a:gd name="connsiteX2" fmla="*/ 894945 w 4429764"/>
                <a:gd name="connsiteY2" fmla="*/ 1624519 h 2024265"/>
                <a:gd name="connsiteX3" fmla="*/ 1342417 w 4429764"/>
                <a:gd name="connsiteY3" fmla="*/ 379379 h 2024265"/>
                <a:gd name="connsiteX4" fmla="*/ 0 w 4429764"/>
                <a:gd name="connsiteY4" fmla="*/ 0 h 2024265"/>
                <a:gd name="connsiteX0" fmla="*/ 4192622 w 4232318"/>
                <a:gd name="connsiteY0" fmla="*/ 1712068 h 1995260"/>
                <a:gd name="connsiteX1" fmla="*/ 3112851 w 4232318"/>
                <a:gd name="connsiteY1" fmla="*/ 1994170 h 1995260"/>
                <a:gd name="connsiteX2" fmla="*/ 894945 w 4232318"/>
                <a:gd name="connsiteY2" fmla="*/ 1624519 h 1995260"/>
                <a:gd name="connsiteX3" fmla="*/ 1342417 w 4232318"/>
                <a:gd name="connsiteY3" fmla="*/ 379379 h 1995260"/>
                <a:gd name="connsiteX4" fmla="*/ 0 w 4232318"/>
                <a:gd name="connsiteY4" fmla="*/ 0 h 1995260"/>
                <a:gd name="connsiteX0" fmla="*/ 4192622 w 4192622"/>
                <a:gd name="connsiteY0" fmla="*/ 1712068 h 1996589"/>
                <a:gd name="connsiteX1" fmla="*/ 3112851 w 4192622"/>
                <a:gd name="connsiteY1" fmla="*/ 1994170 h 1996589"/>
                <a:gd name="connsiteX2" fmla="*/ 894945 w 4192622"/>
                <a:gd name="connsiteY2" fmla="*/ 1624519 h 1996589"/>
                <a:gd name="connsiteX3" fmla="*/ 1342417 w 4192622"/>
                <a:gd name="connsiteY3" fmla="*/ 379379 h 1996589"/>
                <a:gd name="connsiteX4" fmla="*/ 0 w 4192622"/>
                <a:gd name="connsiteY4" fmla="*/ 0 h 1996589"/>
                <a:gd name="connsiteX0" fmla="*/ 4192622 w 4192622"/>
                <a:gd name="connsiteY0" fmla="*/ 1712068 h 1996589"/>
                <a:gd name="connsiteX1" fmla="*/ 2782111 w 4192622"/>
                <a:gd name="connsiteY1" fmla="*/ 1994170 h 1996589"/>
                <a:gd name="connsiteX2" fmla="*/ 894945 w 4192622"/>
                <a:gd name="connsiteY2" fmla="*/ 1624519 h 1996589"/>
                <a:gd name="connsiteX3" fmla="*/ 1342417 w 4192622"/>
                <a:gd name="connsiteY3" fmla="*/ 379379 h 1996589"/>
                <a:gd name="connsiteX4" fmla="*/ 0 w 4192622"/>
                <a:gd name="connsiteY4" fmla="*/ 0 h 1996589"/>
                <a:gd name="connsiteX0" fmla="*/ 4192622 w 4192622"/>
                <a:gd name="connsiteY0" fmla="*/ 1712068 h 1994420"/>
                <a:gd name="connsiteX1" fmla="*/ 2782111 w 4192622"/>
                <a:gd name="connsiteY1" fmla="*/ 1994170 h 1994420"/>
                <a:gd name="connsiteX2" fmla="*/ 1034093 w 4192622"/>
                <a:gd name="connsiteY2" fmla="*/ 1723910 h 1994420"/>
                <a:gd name="connsiteX3" fmla="*/ 1342417 w 4192622"/>
                <a:gd name="connsiteY3" fmla="*/ 379379 h 1994420"/>
                <a:gd name="connsiteX4" fmla="*/ 0 w 4192622"/>
                <a:gd name="connsiteY4" fmla="*/ 0 h 1994420"/>
                <a:gd name="connsiteX0" fmla="*/ 4192622 w 4192622"/>
                <a:gd name="connsiteY0" fmla="*/ 1712068 h 1999620"/>
                <a:gd name="connsiteX1" fmla="*/ 2782111 w 4192622"/>
                <a:gd name="connsiteY1" fmla="*/ 1994170 h 1999620"/>
                <a:gd name="connsiteX2" fmla="*/ 1034093 w 4192622"/>
                <a:gd name="connsiteY2" fmla="*/ 1723910 h 1999620"/>
                <a:gd name="connsiteX3" fmla="*/ 0 w 4192622"/>
                <a:gd name="connsiteY3" fmla="*/ 0 h 1999620"/>
                <a:gd name="connsiteX0" fmla="*/ 3158529 w 3158529"/>
                <a:gd name="connsiteY0" fmla="*/ 0 h 287552"/>
                <a:gd name="connsiteX1" fmla="*/ 1748018 w 3158529"/>
                <a:gd name="connsiteY1" fmla="*/ 282102 h 287552"/>
                <a:gd name="connsiteX2" fmla="*/ 0 w 3158529"/>
                <a:gd name="connsiteY2" fmla="*/ 11842 h 287552"/>
                <a:gd name="connsiteX0" fmla="*/ 3128712 w 3128712"/>
                <a:gd name="connsiteY0" fmla="*/ 0 h 300583"/>
                <a:gd name="connsiteX1" fmla="*/ 1718201 w 3128712"/>
                <a:gd name="connsiteY1" fmla="*/ 282102 h 300583"/>
                <a:gd name="connsiteX2" fmla="*/ 0 w 3128712"/>
                <a:gd name="connsiteY2" fmla="*/ 51598 h 300583"/>
                <a:gd name="connsiteX0" fmla="*/ 3128712 w 3128712"/>
                <a:gd name="connsiteY0" fmla="*/ 0 h 51598"/>
                <a:gd name="connsiteX1" fmla="*/ 0 w 3128712"/>
                <a:gd name="connsiteY1" fmla="*/ 51598 h 51598"/>
                <a:gd name="connsiteX0" fmla="*/ 3128712 w 3128712"/>
                <a:gd name="connsiteY0" fmla="*/ 0 h 264978"/>
                <a:gd name="connsiteX1" fmla="*/ 0 w 3128712"/>
                <a:gd name="connsiteY1" fmla="*/ 51598 h 264978"/>
                <a:gd name="connsiteX0" fmla="*/ 3128712 w 3128712"/>
                <a:gd name="connsiteY0" fmla="*/ 0 h 377356"/>
                <a:gd name="connsiteX1" fmla="*/ 0 w 3128712"/>
                <a:gd name="connsiteY1" fmla="*/ 51598 h 377356"/>
                <a:gd name="connsiteX0" fmla="*/ 3466643 w 3466643"/>
                <a:gd name="connsiteY0" fmla="*/ 0 h 364082"/>
                <a:gd name="connsiteX1" fmla="*/ 0 w 3466643"/>
                <a:gd name="connsiteY1" fmla="*/ 21781 h 364082"/>
                <a:gd name="connsiteX0" fmla="*/ 3466643 w 3466643"/>
                <a:gd name="connsiteY0" fmla="*/ 0 h 373630"/>
                <a:gd name="connsiteX1" fmla="*/ 0 w 3466643"/>
                <a:gd name="connsiteY1" fmla="*/ 43381 h 373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466643" h="373630">
                  <a:moveTo>
                    <a:pt x="3466643" y="0"/>
                  </a:moveTo>
                  <a:cubicBezTo>
                    <a:pt x="3338139" y="573790"/>
                    <a:pt x="784487" y="403869"/>
                    <a:pt x="0" y="43381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A0">
                  <a:extLst>
                    <a:ext uri="{FF2B5EF4-FFF2-40B4-BE49-F238E27FC236}">
                      <a16:creationId xmlns:a16="http://schemas.microsoft.com/office/drawing/2014/main" id="{D123DE3B-4EC4-6E02-1263-485558D4DB1F}"/>
                    </a:ext>
                  </a:extLst>
                </p:cNvPr>
                <p:cNvSpPr txBox="1"/>
                <p:nvPr/>
              </p:nvSpPr>
              <p:spPr>
                <a:xfrm>
                  <a:off x="10392652" y="2610243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6" name="A0">
                  <a:extLst>
                    <a:ext uri="{FF2B5EF4-FFF2-40B4-BE49-F238E27FC236}">
                      <a16:creationId xmlns:a16="http://schemas.microsoft.com/office/drawing/2014/main" id="{54FB4DBF-C49B-9B06-081A-E15F7F058B3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392652" y="2610243"/>
                  <a:ext cx="531627" cy="58477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A0">
                  <a:extLst>
                    <a:ext uri="{FF2B5EF4-FFF2-40B4-BE49-F238E27FC236}">
                      <a16:creationId xmlns:a16="http://schemas.microsoft.com/office/drawing/2014/main" id="{37DE2D23-5B90-A98B-31FE-B92A18C7D1CE}"/>
                    </a:ext>
                  </a:extLst>
                </p:cNvPr>
                <p:cNvSpPr txBox="1"/>
                <p:nvPr/>
              </p:nvSpPr>
              <p:spPr>
                <a:xfrm>
                  <a:off x="11338948" y="2621898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7" name="A0">
                  <a:extLst>
                    <a:ext uri="{FF2B5EF4-FFF2-40B4-BE49-F238E27FC236}">
                      <a16:creationId xmlns:a16="http://schemas.microsoft.com/office/drawing/2014/main" id="{A6B73E79-3542-0489-D09D-35B3B1FF140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38948" y="2621898"/>
                  <a:ext cx="531627" cy="58477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7" name="A0">
                  <a:extLst>
                    <a:ext uri="{FF2B5EF4-FFF2-40B4-BE49-F238E27FC236}">
                      <a16:creationId xmlns:a16="http://schemas.microsoft.com/office/drawing/2014/main" id="{514CAEBC-1397-4EE0-35FE-8CF4732B55BF}"/>
                    </a:ext>
                  </a:extLst>
                </p:cNvPr>
                <p:cNvSpPr txBox="1"/>
                <p:nvPr/>
              </p:nvSpPr>
              <p:spPr>
                <a:xfrm>
                  <a:off x="6495408" y="4791806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♢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18" name="A0">
                  <a:extLst>
                    <a:ext uri="{FF2B5EF4-FFF2-40B4-BE49-F238E27FC236}">
                      <a16:creationId xmlns:a16="http://schemas.microsoft.com/office/drawing/2014/main" id="{E0BDF7AF-C93A-934D-3727-D8264E650BE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495408" y="4791806"/>
                  <a:ext cx="531627" cy="58477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8" name="A0">
              <a:extLst>
                <a:ext uri="{FF2B5EF4-FFF2-40B4-BE49-F238E27FC236}">
                  <a16:creationId xmlns:a16="http://schemas.microsoft.com/office/drawing/2014/main" id="{08781281-E107-32FE-7FD7-DBC6BF77177B}"/>
                </a:ext>
              </a:extLst>
            </p:cNvPr>
            <p:cNvSpPr txBox="1"/>
            <p:nvPr/>
          </p:nvSpPr>
          <p:spPr>
            <a:xfrm>
              <a:off x="7423298" y="4791806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0</a:t>
              </a:r>
            </a:p>
          </p:txBody>
        </p:sp>
        <p:sp>
          <p:nvSpPr>
            <p:cNvPr id="69" name="A0">
              <a:extLst>
                <a:ext uri="{FF2B5EF4-FFF2-40B4-BE49-F238E27FC236}">
                  <a16:creationId xmlns:a16="http://schemas.microsoft.com/office/drawing/2014/main" id="{5F9DD672-E400-6951-951D-E68CCEE6EA2E}"/>
                </a:ext>
              </a:extLst>
            </p:cNvPr>
            <p:cNvSpPr txBox="1"/>
            <p:nvPr/>
          </p:nvSpPr>
          <p:spPr>
            <a:xfrm>
              <a:off x="8369594" y="4775900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#</a:t>
              </a:r>
            </a:p>
          </p:txBody>
        </p:sp>
        <p:sp>
          <p:nvSpPr>
            <p:cNvPr id="70" name="A0">
              <a:extLst>
                <a:ext uri="{FF2B5EF4-FFF2-40B4-BE49-F238E27FC236}">
                  <a16:creationId xmlns:a16="http://schemas.microsoft.com/office/drawing/2014/main" id="{8D9C0FF6-51D5-58D5-6914-2758B0538936}"/>
                </a:ext>
              </a:extLst>
            </p:cNvPr>
            <p:cNvSpPr txBox="1"/>
            <p:nvPr/>
          </p:nvSpPr>
          <p:spPr>
            <a:xfrm>
              <a:off x="9351337" y="4781175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1</a:t>
              </a:r>
            </a:p>
          </p:txBody>
        </p:sp>
        <p:sp>
          <p:nvSpPr>
            <p:cNvPr id="71" name="A0">
              <a:extLst>
                <a:ext uri="{FF2B5EF4-FFF2-40B4-BE49-F238E27FC236}">
                  <a16:creationId xmlns:a16="http://schemas.microsoft.com/office/drawing/2014/main" id="{3A6646B5-7EE6-966B-F0C3-27EF628AE371}"/>
                </a:ext>
              </a:extLst>
            </p:cNvPr>
            <p:cNvSpPr txBox="1"/>
            <p:nvPr/>
          </p:nvSpPr>
          <p:spPr>
            <a:xfrm>
              <a:off x="10329531" y="4793831"/>
              <a:ext cx="5316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/>
                <a:t>$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2" name="A0">
                  <a:extLst>
                    <a:ext uri="{FF2B5EF4-FFF2-40B4-BE49-F238E27FC236}">
                      <a16:creationId xmlns:a16="http://schemas.microsoft.com/office/drawing/2014/main" id="{4726176D-108E-CD3F-4F86-1893B347AC54}"/>
                    </a:ext>
                  </a:extLst>
                </p:cNvPr>
                <p:cNvSpPr txBox="1"/>
                <p:nvPr/>
              </p:nvSpPr>
              <p:spPr>
                <a:xfrm>
                  <a:off x="11395200" y="4779409"/>
                  <a:ext cx="531627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⊔</m:t>
                        </m:r>
                      </m:oMath>
                    </m:oMathPara>
                  </a14:m>
                  <a:endParaRPr lang="en-US" sz="3200" dirty="0"/>
                </a:p>
              </p:txBody>
            </p:sp>
          </mc:Choice>
          <mc:Fallback xmlns="">
            <p:sp>
              <p:nvSpPr>
                <p:cNvPr id="23" name="A0">
                  <a:extLst>
                    <a:ext uri="{FF2B5EF4-FFF2-40B4-BE49-F238E27FC236}">
                      <a16:creationId xmlns:a16="http://schemas.microsoft.com/office/drawing/2014/main" id="{8852D6D4-B91E-F5E7-A5DA-60A72195B3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395200" y="4779409"/>
                  <a:ext cx="531627" cy="584775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2B29E61-6128-9980-54DB-3B73D8F1094E}"/>
                    </a:ext>
                  </a:extLst>
                </p:cNvPr>
                <p:cNvSpPr/>
                <p:nvPr/>
              </p:nvSpPr>
              <p:spPr>
                <a:xfrm>
                  <a:off x="4690444" y="5725203"/>
                  <a:ext cx="603113" cy="623191"/>
                </a:xfrm>
                <a:prstGeom prst="ellipse">
                  <a:avLst/>
                </a:prstGeom>
                <a:solidFill>
                  <a:schemeClr val="accent6">
                    <a:lumMod val="40000"/>
                    <a:lumOff val="60000"/>
                  </a:schemeClr>
                </a:solidFill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3" name="Oval 62">
                  <a:extLst>
                    <a:ext uri="{FF2B5EF4-FFF2-40B4-BE49-F238E27FC236}">
                      <a16:creationId xmlns:a16="http://schemas.microsoft.com/office/drawing/2014/main" id="{B2B29E61-6128-9980-54DB-3B73D8F1094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90444" y="5725203"/>
                  <a:ext cx="603113" cy="623191"/>
                </a:xfrm>
                <a:prstGeom prst="ellipse">
                  <a:avLst/>
                </a:prstGeom>
                <a:blipFill>
                  <a:blip r:embed="rId8"/>
                  <a:stretch>
                    <a:fillRect/>
                  </a:stretch>
                </a:blipFill>
                <a:ln w="38100"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5" name="Isosceles Triangle 54">
              <a:extLst>
                <a:ext uri="{FF2B5EF4-FFF2-40B4-BE49-F238E27FC236}">
                  <a16:creationId xmlns:a16="http://schemas.microsoft.com/office/drawing/2014/main" id="{667D70C3-4507-3253-104C-A9875448055C}"/>
                </a:ext>
              </a:extLst>
            </p:cNvPr>
            <p:cNvSpPr/>
            <p:nvPr/>
          </p:nvSpPr>
          <p:spPr>
            <a:xfrm>
              <a:off x="7272671" y="3227235"/>
              <a:ext cx="832882" cy="729030"/>
            </a:xfrm>
            <a:prstGeom prst="triangle">
              <a:avLst/>
            </a:prstGeom>
            <a:solidFill>
              <a:srgbClr val="00FFFF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66773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B81A2-F78D-18FA-B5D5-8BA117591D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Multi-tape Turing machines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4AE65-32CC-E47A-369F-BC4E3C7B259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be any positive integer and 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dirty="0"/>
                  <a:t> be a language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4A4AE65-32CC-E47A-369F-BC4E3C7B259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278A40-C7B9-D43E-19A7-3FCC0F44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4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03F61-BDED-650A-59D7-9523A7287341}"/>
                  </a:ext>
                </a:extLst>
              </p:cNvPr>
              <p:cNvSpPr/>
              <p:nvPr/>
            </p:nvSpPr>
            <p:spPr>
              <a:xfrm>
                <a:off x="1287211" y="3280925"/>
                <a:ext cx="9617578" cy="181424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800" b="1" dirty="0">
                    <a:solidFill>
                      <a:prstClr val="black"/>
                    </a:solidFill>
                  </a:rPr>
                  <a:t>Theorem: </a:t>
                </a:r>
                <a:r>
                  <a:rPr lang="en-US" sz="2800" dirty="0">
                    <a:solidFill>
                      <a:prstClr val="black"/>
                    </a:solidFill>
                  </a:rPr>
                  <a:t>There exists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-tape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r>
                  <a:rPr lang="en-US" sz="2800" dirty="0">
                    <a:solidFill>
                      <a:schemeClr val="accent1"/>
                    </a:solidFill>
                  </a:rPr>
                  <a:t>if and only if</a:t>
                </a:r>
                <a:r>
                  <a:rPr lang="en-US" sz="2800" dirty="0">
                    <a:solidFill>
                      <a:prstClr val="black"/>
                    </a:solidFill>
                  </a:rPr>
                  <a:t> there exists a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-tape TM that decides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sz="2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4103F61-BDED-650A-59D7-9523A72873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211" y="3280925"/>
                <a:ext cx="9617578" cy="181424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053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ullets">
                <a:extLst>
                  <a:ext uri="{FF2B5EF4-FFF2-40B4-BE49-F238E27FC236}">
                    <a16:creationId xmlns:a16="http://schemas.microsoft.com/office/drawing/2014/main" id="{530E07FD-72B6-44E5-7DB3-BACD544915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65173" y="1825624"/>
                <a:ext cx="11334433" cy="5032375"/>
              </a:xfrm>
            </p:spPr>
            <p:txBody>
              <a:bodyPr/>
              <a:lstStyle/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Pack a bunch of data into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each cell</a:t>
                </a:r>
              </a:p>
              <a:p>
                <a:r>
                  <a:rPr lang="en-US" dirty="0"/>
                  <a:t>Store “simulated heads” on the</a:t>
                </a:r>
                <a:br>
                  <a:rPr lang="en-US" dirty="0"/>
                </a:br>
                <a:r>
                  <a:rPr lang="en-US" dirty="0"/>
                  <a:t>tape, along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“simulated</a:t>
                </a:r>
                <a:br>
                  <a:rPr lang="en-US" dirty="0"/>
                </a:br>
                <a:r>
                  <a:rPr lang="en-US" dirty="0"/>
                  <a:t>symbols” in each cell </a:t>
                </a:r>
              </a:p>
            </p:txBody>
          </p:sp>
        </mc:Choice>
        <mc:Fallback xmlns="">
          <p:sp>
            <p:nvSpPr>
              <p:cNvPr id="3" name="!!bullets">
                <a:extLst>
                  <a:ext uri="{FF2B5EF4-FFF2-40B4-BE49-F238E27FC236}">
                    <a16:creationId xmlns:a16="http://schemas.microsoft.com/office/drawing/2014/main" id="{530E07FD-72B6-44E5-7DB3-BACD544915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5173" y="1825624"/>
                <a:ext cx="11334433" cy="5032375"/>
              </a:xfrm>
              <a:blipFill>
                <a:blip r:embed="rId2"/>
                <a:stretch>
                  <a:fillRect l="-9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1D7B50-0234-4ECA-3CA1-5A7947DC050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E71D7B50-0234-4ECA-3CA1-5A7947DC050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C5B304-8FED-86E4-A77D-E02E2AF76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5</a:t>
            </a:fld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10974AEE-9644-0AF9-C033-B6C163C42605}"/>
              </a:ext>
            </a:extLst>
          </p:cNvPr>
          <p:cNvCxnSpPr/>
          <p:nvPr/>
        </p:nvCxnSpPr>
        <p:spPr>
          <a:xfrm>
            <a:off x="6227135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51F127B-C37F-7E11-3DDE-A44310C4A5E4}"/>
              </a:ext>
            </a:extLst>
          </p:cNvPr>
          <p:cNvCxnSpPr>
            <a:cxnSpLocks/>
          </p:cNvCxnSpPr>
          <p:nvPr/>
        </p:nvCxnSpPr>
        <p:spPr>
          <a:xfrm>
            <a:off x="6227135" y="2418796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00E1C160-DFCA-B839-7187-7F2F7434EF2D}"/>
              </a:ext>
            </a:extLst>
          </p:cNvPr>
          <p:cNvCxnSpPr>
            <a:cxnSpLocks/>
          </p:cNvCxnSpPr>
          <p:nvPr/>
        </p:nvCxnSpPr>
        <p:spPr>
          <a:xfrm>
            <a:off x="6227135" y="3407735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E3206A6D-418E-54C9-2F11-13D18250EA95}"/>
              </a:ext>
            </a:extLst>
          </p:cNvPr>
          <p:cNvCxnSpPr/>
          <p:nvPr/>
        </p:nvCxnSpPr>
        <p:spPr>
          <a:xfrm>
            <a:off x="7187610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AA2A55D-257F-FCFF-98B6-0027E977632B}"/>
              </a:ext>
            </a:extLst>
          </p:cNvPr>
          <p:cNvCxnSpPr/>
          <p:nvPr/>
        </p:nvCxnSpPr>
        <p:spPr>
          <a:xfrm>
            <a:off x="816580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9EB73D7F-464B-5889-186C-D9A132AD5B46}"/>
              </a:ext>
            </a:extLst>
          </p:cNvPr>
          <p:cNvCxnSpPr/>
          <p:nvPr/>
        </p:nvCxnSpPr>
        <p:spPr>
          <a:xfrm>
            <a:off x="9122735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EF00287-042D-A8E4-90F7-E89DDC98F686}"/>
              </a:ext>
            </a:extLst>
          </p:cNvPr>
          <p:cNvCxnSpPr/>
          <p:nvPr/>
        </p:nvCxnSpPr>
        <p:spPr>
          <a:xfrm>
            <a:off x="10090298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C7FCAAB6-7883-A267-733A-7B1F6285FE23}"/>
              </a:ext>
            </a:extLst>
          </p:cNvPr>
          <p:cNvCxnSpPr/>
          <p:nvPr/>
        </p:nvCxnSpPr>
        <p:spPr>
          <a:xfrm>
            <a:off x="11100391" y="2397531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F22486A8-3B3D-C27D-017D-7885DCFB8AB4}"/>
              </a:ext>
            </a:extLst>
          </p:cNvPr>
          <p:cNvCxnSpPr/>
          <p:nvPr/>
        </p:nvCxnSpPr>
        <p:spPr>
          <a:xfrm>
            <a:off x="12046688" y="2418796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0">
            <a:extLst>
              <a:ext uri="{FF2B5EF4-FFF2-40B4-BE49-F238E27FC236}">
                <a16:creationId xmlns:a16="http://schemas.microsoft.com/office/drawing/2014/main" id="{CB57A180-1556-71D3-83F6-9F1A3AC7FA23}"/>
              </a:ext>
            </a:extLst>
          </p:cNvPr>
          <p:cNvSpPr txBox="1"/>
          <p:nvPr/>
        </p:nvSpPr>
        <p:spPr>
          <a:xfrm>
            <a:off x="7432162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6" name="B1">
            <a:extLst>
              <a:ext uri="{FF2B5EF4-FFF2-40B4-BE49-F238E27FC236}">
                <a16:creationId xmlns:a16="http://schemas.microsoft.com/office/drawing/2014/main" id="{185456A4-4E01-2E70-1AE0-3FDC12BA6CBE}"/>
              </a:ext>
            </a:extLst>
          </p:cNvPr>
          <p:cNvSpPr txBox="1"/>
          <p:nvPr/>
        </p:nvSpPr>
        <p:spPr>
          <a:xfrm>
            <a:off x="8378458" y="261024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7" name="C1">
            <a:extLst>
              <a:ext uri="{FF2B5EF4-FFF2-40B4-BE49-F238E27FC236}">
                <a16:creationId xmlns:a16="http://schemas.microsoft.com/office/drawing/2014/main" id="{DADDFD29-0A69-C7A8-C33C-10EEB44EE0F5}"/>
              </a:ext>
            </a:extLst>
          </p:cNvPr>
          <p:cNvSpPr txBox="1"/>
          <p:nvPr/>
        </p:nvSpPr>
        <p:spPr>
          <a:xfrm>
            <a:off x="9367285" y="263488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6E89A61D-EAAC-E058-18C7-613E1A2BFC0C}"/>
                  </a:ext>
                </a:extLst>
              </p:cNvPr>
              <p:cNvSpPr txBox="1"/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6E89A61D-EAAC-E058-18C7-613E1A2BFC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6030A0ED-50E7-098F-484F-6926F4875C2C}"/>
              </a:ext>
            </a:extLst>
          </p:cNvPr>
          <p:cNvCxnSpPr/>
          <p:nvPr/>
        </p:nvCxnSpPr>
        <p:spPr>
          <a:xfrm>
            <a:off x="6227135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4D58CC3D-AA8F-2881-D989-9A21FC66AED3}"/>
              </a:ext>
            </a:extLst>
          </p:cNvPr>
          <p:cNvCxnSpPr>
            <a:cxnSpLocks/>
          </p:cNvCxnSpPr>
          <p:nvPr/>
        </p:nvCxnSpPr>
        <p:spPr>
          <a:xfrm>
            <a:off x="6227135" y="4589724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!!b">
            <a:extLst>
              <a:ext uri="{FF2B5EF4-FFF2-40B4-BE49-F238E27FC236}">
                <a16:creationId xmlns:a16="http://schemas.microsoft.com/office/drawing/2014/main" id="{4A74FFBE-AA1B-C650-4453-2F9AC17232CF}"/>
              </a:ext>
            </a:extLst>
          </p:cNvPr>
          <p:cNvCxnSpPr>
            <a:cxnSpLocks/>
          </p:cNvCxnSpPr>
          <p:nvPr/>
        </p:nvCxnSpPr>
        <p:spPr>
          <a:xfrm>
            <a:off x="6227135" y="5578663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7A6BF410-A8A4-7F61-99C5-62C77567AEF1}"/>
              </a:ext>
            </a:extLst>
          </p:cNvPr>
          <p:cNvCxnSpPr/>
          <p:nvPr/>
        </p:nvCxnSpPr>
        <p:spPr>
          <a:xfrm>
            <a:off x="7187610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67E09AAD-2AD3-2A72-C41F-A857F65EBB2D}"/>
              </a:ext>
            </a:extLst>
          </p:cNvPr>
          <p:cNvCxnSpPr/>
          <p:nvPr/>
        </p:nvCxnSpPr>
        <p:spPr>
          <a:xfrm>
            <a:off x="816580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!!a">
            <a:extLst>
              <a:ext uri="{FF2B5EF4-FFF2-40B4-BE49-F238E27FC236}">
                <a16:creationId xmlns:a16="http://schemas.microsoft.com/office/drawing/2014/main" id="{60AA577A-E9E1-00C8-C47D-4EB1F08C6906}"/>
              </a:ext>
            </a:extLst>
          </p:cNvPr>
          <p:cNvCxnSpPr/>
          <p:nvPr/>
        </p:nvCxnSpPr>
        <p:spPr>
          <a:xfrm>
            <a:off x="9122735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B55C6A3C-308D-CA5D-6A00-385A2CD5A956}"/>
              </a:ext>
            </a:extLst>
          </p:cNvPr>
          <p:cNvCxnSpPr/>
          <p:nvPr/>
        </p:nvCxnSpPr>
        <p:spPr>
          <a:xfrm>
            <a:off x="10090298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A278251-4F22-21C2-7F48-5887E7321717}"/>
              </a:ext>
            </a:extLst>
          </p:cNvPr>
          <p:cNvCxnSpPr/>
          <p:nvPr/>
        </p:nvCxnSpPr>
        <p:spPr>
          <a:xfrm>
            <a:off x="11100391" y="4568459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39D616AF-779C-9418-848F-4CC162F1089F}"/>
              </a:ext>
            </a:extLst>
          </p:cNvPr>
          <p:cNvCxnSpPr/>
          <p:nvPr/>
        </p:nvCxnSpPr>
        <p:spPr>
          <a:xfrm>
            <a:off x="12046688" y="4589724"/>
            <a:ext cx="0" cy="101020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42B87560-7414-F0F6-299A-3042FDF446C6}"/>
              </a:ext>
            </a:extLst>
          </p:cNvPr>
          <p:cNvSpPr/>
          <p:nvPr/>
        </p:nvSpPr>
        <p:spPr>
          <a:xfrm>
            <a:off x="8222513" y="5385934"/>
            <a:ext cx="832882" cy="729030"/>
          </a:xfrm>
          <a:prstGeom prst="triangl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1" name="Freeform: Shape 50">
            <a:extLst>
              <a:ext uri="{FF2B5EF4-FFF2-40B4-BE49-F238E27FC236}">
                <a16:creationId xmlns:a16="http://schemas.microsoft.com/office/drawing/2014/main" id="{AF42A35F-94E1-42F8-FE2E-EA08C68640C6}"/>
              </a:ext>
            </a:extLst>
          </p:cNvPr>
          <p:cNvSpPr/>
          <p:nvPr/>
        </p:nvSpPr>
        <p:spPr>
          <a:xfrm>
            <a:off x="5121823" y="3930358"/>
            <a:ext cx="2574133" cy="1940709"/>
          </a:xfrm>
          <a:custGeom>
            <a:avLst/>
            <a:gdLst>
              <a:gd name="connsiteX0" fmla="*/ 2276272 w 2324068"/>
              <a:gd name="connsiteY0" fmla="*/ 0 h 360615"/>
              <a:gd name="connsiteX1" fmla="*/ 2023353 w 2324068"/>
              <a:gd name="connsiteY1" fmla="*/ 340469 h 360615"/>
              <a:gd name="connsiteX2" fmla="*/ 0 w 2324068"/>
              <a:gd name="connsiteY2" fmla="*/ 291830 h 360615"/>
              <a:gd name="connsiteX0" fmla="*/ 2276272 w 2283976"/>
              <a:gd name="connsiteY0" fmla="*/ 0 h 360615"/>
              <a:gd name="connsiteX1" fmla="*/ 1624519 w 2283976"/>
              <a:gd name="connsiteY1" fmla="*/ 340469 h 360615"/>
              <a:gd name="connsiteX2" fmla="*/ 0 w 2283976"/>
              <a:gd name="connsiteY2" fmla="*/ 291830 h 360615"/>
              <a:gd name="connsiteX0" fmla="*/ 2276272 w 2276272"/>
              <a:gd name="connsiteY0" fmla="*/ 0 h 360615"/>
              <a:gd name="connsiteX1" fmla="*/ 1624519 w 2276272"/>
              <a:gd name="connsiteY1" fmla="*/ 340469 h 360615"/>
              <a:gd name="connsiteX2" fmla="*/ 0 w 2276272"/>
              <a:gd name="connsiteY2" fmla="*/ 291830 h 360615"/>
              <a:gd name="connsiteX0" fmla="*/ 2276272 w 2276272"/>
              <a:gd name="connsiteY0" fmla="*/ 0 h 385604"/>
              <a:gd name="connsiteX1" fmla="*/ 1435675 w 2276272"/>
              <a:gd name="connsiteY1" fmla="*/ 370286 h 385604"/>
              <a:gd name="connsiteX2" fmla="*/ 0 w 2276272"/>
              <a:gd name="connsiteY2" fmla="*/ 291830 h 385604"/>
              <a:gd name="connsiteX0" fmla="*/ 1242602 w 1242602"/>
              <a:gd name="connsiteY0" fmla="*/ 0 h 1893171"/>
              <a:gd name="connsiteX1" fmla="*/ 402005 w 1242602"/>
              <a:gd name="connsiteY1" fmla="*/ 370286 h 1893171"/>
              <a:gd name="connsiteX2" fmla="*/ 0 w 1242602"/>
              <a:gd name="connsiteY2" fmla="*/ 1892030 h 1893171"/>
              <a:gd name="connsiteX0" fmla="*/ 1242602 w 1242602"/>
              <a:gd name="connsiteY0" fmla="*/ 0 h 1892030"/>
              <a:gd name="connsiteX1" fmla="*/ 402005 w 1242602"/>
              <a:gd name="connsiteY1" fmla="*/ 370286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570970 w 1242602"/>
              <a:gd name="connsiteY1" fmla="*/ 439860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242602 w 1242602"/>
              <a:gd name="connsiteY0" fmla="*/ 0 h 1892030"/>
              <a:gd name="connsiteX1" fmla="*/ 620666 w 1242602"/>
              <a:gd name="connsiteY1" fmla="*/ 519373 h 1892030"/>
              <a:gd name="connsiteX2" fmla="*/ 0 w 1242602"/>
              <a:gd name="connsiteY2" fmla="*/ 1892030 h 1892030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1580533 w 1580533"/>
              <a:gd name="connsiteY0" fmla="*/ 0 h 1911909"/>
              <a:gd name="connsiteX1" fmla="*/ 958597 w 1580533"/>
              <a:gd name="connsiteY1" fmla="*/ 519373 h 1911909"/>
              <a:gd name="connsiteX2" fmla="*/ 0 w 1580533"/>
              <a:gd name="connsiteY2" fmla="*/ 1911909 h 1911909"/>
              <a:gd name="connsiteX0" fmla="*/ 2574133 w 2574133"/>
              <a:gd name="connsiteY0" fmla="*/ 0 h 1940709"/>
              <a:gd name="connsiteX1" fmla="*/ 958597 w 2574133"/>
              <a:gd name="connsiteY1" fmla="*/ 5481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  <a:gd name="connsiteX0" fmla="*/ 2574133 w 2574133"/>
              <a:gd name="connsiteY0" fmla="*/ 0 h 1940709"/>
              <a:gd name="connsiteX1" fmla="*/ 972997 w 2574133"/>
              <a:gd name="connsiteY1" fmla="*/ 461773 h 1940709"/>
              <a:gd name="connsiteX2" fmla="*/ 0 w 2574133"/>
              <a:gd name="connsiteY2" fmla="*/ 1940709 h 19407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574133" h="1940709">
                <a:moveTo>
                  <a:pt x="2574133" y="0"/>
                </a:moveTo>
                <a:cubicBezTo>
                  <a:pt x="2510902" y="399447"/>
                  <a:pt x="1272732" y="275382"/>
                  <a:pt x="972997" y="461773"/>
                </a:cubicBezTo>
                <a:cubicBezTo>
                  <a:pt x="673262" y="648164"/>
                  <a:pt x="215702" y="1462575"/>
                  <a:pt x="0" y="1940709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DE0A3F71-8B7D-4FA8-4CCE-A31BA7505726}"/>
              </a:ext>
            </a:extLst>
          </p:cNvPr>
          <p:cNvSpPr/>
          <p:nvPr/>
        </p:nvSpPr>
        <p:spPr>
          <a:xfrm>
            <a:off x="5171519" y="6116553"/>
            <a:ext cx="3466643" cy="373630"/>
          </a:xfrm>
          <a:custGeom>
            <a:avLst/>
            <a:gdLst>
              <a:gd name="connsiteX0" fmla="*/ 4192622 w 4429764"/>
              <a:gd name="connsiteY0" fmla="*/ 1712068 h 2024265"/>
              <a:gd name="connsiteX1" fmla="*/ 4085617 w 4429764"/>
              <a:gd name="connsiteY1" fmla="*/ 2023353 h 2024265"/>
              <a:gd name="connsiteX2" fmla="*/ 894945 w 4429764"/>
              <a:gd name="connsiteY2" fmla="*/ 1624519 h 2024265"/>
              <a:gd name="connsiteX3" fmla="*/ 1342417 w 4429764"/>
              <a:gd name="connsiteY3" fmla="*/ 379379 h 2024265"/>
              <a:gd name="connsiteX4" fmla="*/ 0 w 4429764"/>
              <a:gd name="connsiteY4" fmla="*/ 0 h 2024265"/>
              <a:gd name="connsiteX0" fmla="*/ 4192622 w 4232318"/>
              <a:gd name="connsiteY0" fmla="*/ 1712068 h 1995260"/>
              <a:gd name="connsiteX1" fmla="*/ 3112851 w 4232318"/>
              <a:gd name="connsiteY1" fmla="*/ 1994170 h 1995260"/>
              <a:gd name="connsiteX2" fmla="*/ 894945 w 4232318"/>
              <a:gd name="connsiteY2" fmla="*/ 1624519 h 1995260"/>
              <a:gd name="connsiteX3" fmla="*/ 1342417 w 4232318"/>
              <a:gd name="connsiteY3" fmla="*/ 379379 h 1995260"/>
              <a:gd name="connsiteX4" fmla="*/ 0 w 4232318"/>
              <a:gd name="connsiteY4" fmla="*/ 0 h 1995260"/>
              <a:gd name="connsiteX0" fmla="*/ 4192622 w 4192622"/>
              <a:gd name="connsiteY0" fmla="*/ 1712068 h 1996589"/>
              <a:gd name="connsiteX1" fmla="*/ 311285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6589"/>
              <a:gd name="connsiteX1" fmla="*/ 2782111 w 4192622"/>
              <a:gd name="connsiteY1" fmla="*/ 1994170 h 1996589"/>
              <a:gd name="connsiteX2" fmla="*/ 894945 w 4192622"/>
              <a:gd name="connsiteY2" fmla="*/ 1624519 h 1996589"/>
              <a:gd name="connsiteX3" fmla="*/ 1342417 w 4192622"/>
              <a:gd name="connsiteY3" fmla="*/ 379379 h 1996589"/>
              <a:gd name="connsiteX4" fmla="*/ 0 w 4192622"/>
              <a:gd name="connsiteY4" fmla="*/ 0 h 1996589"/>
              <a:gd name="connsiteX0" fmla="*/ 4192622 w 4192622"/>
              <a:gd name="connsiteY0" fmla="*/ 1712068 h 1994420"/>
              <a:gd name="connsiteX1" fmla="*/ 2782111 w 4192622"/>
              <a:gd name="connsiteY1" fmla="*/ 1994170 h 1994420"/>
              <a:gd name="connsiteX2" fmla="*/ 1034093 w 4192622"/>
              <a:gd name="connsiteY2" fmla="*/ 1723910 h 1994420"/>
              <a:gd name="connsiteX3" fmla="*/ 1342417 w 4192622"/>
              <a:gd name="connsiteY3" fmla="*/ 379379 h 1994420"/>
              <a:gd name="connsiteX4" fmla="*/ 0 w 4192622"/>
              <a:gd name="connsiteY4" fmla="*/ 0 h 1994420"/>
              <a:gd name="connsiteX0" fmla="*/ 4192622 w 4192622"/>
              <a:gd name="connsiteY0" fmla="*/ 1712068 h 1999620"/>
              <a:gd name="connsiteX1" fmla="*/ 2782111 w 4192622"/>
              <a:gd name="connsiteY1" fmla="*/ 1994170 h 1999620"/>
              <a:gd name="connsiteX2" fmla="*/ 1034093 w 4192622"/>
              <a:gd name="connsiteY2" fmla="*/ 1723910 h 1999620"/>
              <a:gd name="connsiteX3" fmla="*/ 0 w 4192622"/>
              <a:gd name="connsiteY3" fmla="*/ 0 h 1999620"/>
              <a:gd name="connsiteX0" fmla="*/ 3158529 w 3158529"/>
              <a:gd name="connsiteY0" fmla="*/ 0 h 287552"/>
              <a:gd name="connsiteX1" fmla="*/ 1748018 w 3158529"/>
              <a:gd name="connsiteY1" fmla="*/ 282102 h 287552"/>
              <a:gd name="connsiteX2" fmla="*/ 0 w 3158529"/>
              <a:gd name="connsiteY2" fmla="*/ 11842 h 287552"/>
              <a:gd name="connsiteX0" fmla="*/ 3128712 w 3128712"/>
              <a:gd name="connsiteY0" fmla="*/ 0 h 300583"/>
              <a:gd name="connsiteX1" fmla="*/ 1718201 w 3128712"/>
              <a:gd name="connsiteY1" fmla="*/ 282102 h 300583"/>
              <a:gd name="connsiteX2" fmla="*/ 0 w 3128712"/>
              <a:gd name="connsiteY2" fmla="*/ 51598 h 300583"/>
              <a:gd name="connsiteX0" fmla="*/ 3128712 w 3128712"/>
              <a:gd name="connsiteY0" fmla="*/ 0 h 51598"/>
              <a:gd name="connsiteX1" fmla="*/ 0 w 3128712"/>
              <a:gd name="connsiteY1" fmla="*/ 51598 h 51598"/>
              <a:gd name="connsiteX0" fmla="*/ 3128712 w 3128712"/>
              <a:gd name="connsiteY0" fmla="*/ 0 h 264978"/>
              <a:gd name="connsiteX1" fmla="*/ 0 w 3128712"/>
              <a:gd name="connsiteY1" fmla="*/ 51598 h 264978"/>
              <a:gd name="connsiteX0" fmla="*/ 3128712 w 3128712"/>
              <a:gd name="connsiteY0" fmla="*/ 0 h 377356"/>
              <a:gd name="connsiteX1" fmla="*/ 0 w 3128712"/>
              <a:gd name="connsiteY1" fmla="*/ 51598 h 377356"/>
              <a:gd name="connsiteX0" fmla="*/ 3466643 w 3466643"/>
              <a:gd name="connsiteY0" fmla="*/ 0 h 364082"/>
              <a:gd name="connsiteX1" fmla="*/ 0 w 3466643"/>
              <a:gd name="connsiteY1" fmla="*/ 21781 h 364082"/>
              <a:gd name="connsiteX0" fmla="*/ 3466643 w 3466643"/>
              <a:gd name="connsiteY0" fmla="*/ 0 h 373630"/>
              <a:gd name="connsiteX1" fmla="*/ 0 w 3466643"/>
              <a:gd name="connsiteY1" fmla="*/ 43381 h 373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466643" h="373630">
                <a:moveTo>
                  <a:pt x="3466643" y="0"/>
                </a:moveTo>
                <a:cubicBezTo>
                  <a:pt x="3338139" y="573790"/>
                  <a:pt x="784487" y="403869"/>
                  <a:pt x="0" y="43381"/>
                </a:cubicBezTo>
              </a:path>
            </a:pathLst>
          </a:cu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846BEB99-8439-BAB1-69DB-488D3FE3981E}"/>
                  </a:ext>
                </a:extLst>
              </p:cNvPr>
              <p:cNvSpPr txBox="1"/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846BEB99-8439-BAB1-69DB-488D3FE398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C2586FCA-8931-BF67-4B4B-DB579D0A3955}"/>
                  </a:ext>
                </a:extLst>
              </p:cNvPr>
              <p:cNvSpPr txBox="1"/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C2586FCA-8931-BF67-4B4B-DB579D0A39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D0FB2BD8-7078-1E1F-879B-2019C7A89794}"/>
                  </a:ext>
                </a:extLst>
              </p:cNvPr>
              <p:cNvSpPr txBox="1"/>
              <p:nvPr/>
            </p:nvSpPr>
            <p:spPr>
              <a:xfrm>
                <a:off x="6495408" y="479180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D0FB2BD8-7078-1E1F-879B-2019C7A897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5408" y="4791806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0">
            <a:extLst>
              <a:ext uri="{FF2B5EF4-FFF2-40B4-BE49-F238E27FC236}">
                <a16:creationId xmlns:a16="http://schemas.microsoft.com/office/drawing/2014/main" id="{74FDF83D-4CB2-01D8-7D2E-3E6D32B0C770}"/>
              </a:ext>
            </a:extLst>
          </p:cNvPr>
          <p:cNvSpPr txBox="1"/>
          <p:nvPr/>
        </p:nvSpPr>
        <p:spPr>
          <a:xfrm>
            <a:off x="7423298" y="4791806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7" name="A0">
            <a:extLst>
              <a:ext uri="{FF2B5EF4-FFF2-40B4-BE49-F238E27FC236}">
                <a16:creationId xmlns:a16="http://schemas.microsoft.com/office/drawing/2014/main" id="{3F331ECC-D902-C2B0-4E4F-E06AF5204BE8}"/>
              </a:ext>
            </a:extLst>
          </p:cNvPr>
          <p:cNvSpPr txBox="1"/>
          <p:nvPr/>
        </p:nvSpPr>
        <p:spPr>
          <a:xfrm>
            <a:off x="8369594" y="4775900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</a:p>
        </p:txBody>
      </p:sp>
      <p:sp>
        <p:nvSpPr>
          <p:cNvPr id="58" name="A0">
            <a:extLst>
              <a:ext uri="{FF2B5EF4-FFF2-40B4-BE49-F238E27FC236}">
                <a16:creationId xmlns:a16="http://schemas.microsoft.com/office/drawing/2014/main" id="{AD2BC61F-1398-0409-3B54-4699BFB8ADFA}"/>
              </a:ext>
            </a:extLst>
          </p:cNvPr>
          <p:cNvSpPr txBox="1"/>
          <p:nvPr/>
        </p:nvSpPr>
        <p:spPr>
          <a:xfrm>
            <a:off x="9351337" y="478117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9" name="A0">
            <a:extLst>
              <a:ext uri="{FF2B5EF4-FFF2-40B4-BE49-F238E27FC236}">
                <a16:creationId xmlns:a16="http://schemas.microsoft.com/office/drawing/2014/main" id="{C8982FEE-43C2-1A47-C172-E7036B977834}"/>
              </a:ext>
            </a:extLst>
          </p:cNvPr>
          <p:cNvSpPr txBox="1"/>
          <p:nvPr/>
        </p:nvSpPr>
        <p:spPr>
          <a:xfrm>
            <a:off x="10329531" y="479383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F2539C62-72E2-DC94-BD7F-07B887152363}"/>
                  </a:ext>
                </a:extLst>
              </p:cNvPr>
              <p:cNvSpPr txBox="1"/>
              <p:nvPr/>
            </p:nvSpPr>
            <p:spPr>
              <a:xfrm>
                <a:off x="11395200" y="477940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F2539C62-72E2-DC94-BD7F-07B8871523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5200" y="4779409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CD0EEC5-B97F-DB97-DBE2-AE9A35A1E6CE}"/>
                  </a:ext>
                </a:extLst>
              </p:cNvPr>
              <p:cNvSpPr/>
              <p:nvPr/>
            </p:nvSpPr>
            <p:spPr>
              <a:xfrm>
                <a:off x="4690444" y="5725203"/>
                <a:ext cx="603113" cy="623191"/>
              </a:xfrm>
              <a:prstGeom prst="ellipse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9CD0EEC5-B97F-DB97-DBE2-AE9A35A1E6C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0444" y="5725203"/>
                <a:ext cx="603113" cy="623191"/>
              </a:xfrm>
              <a:prstGeom prst="ellipse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566875AF-0124-A809-F2C2-3B929740D8A4}"/>
              </a:ext>
            </a:extLst>
          </p:cNvPr>
          <p:cNvSpPr/>
          <p:nvPr/>
        </p:nvSpPr>
        <p:spPr>
          <a:xfrm>
            <a:off x="7272671" y="3227235"/>
            <a:ext cx="832882" cy="72903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1481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591DB6E5-033B-3266-F43C-7F3586AA2D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!!bullets">
                <a:extLst>
                  <a:ext uri="{FF2B5EF4-FFF2-40B4-BE49-F238E27FC236}">
                    <a16:creationId xmlns:a16="http://schemas.microsoft.com/office/drawing/2014/main" id="{E610B20F-3E78-EFB5-98BC-96EA5ED7FDC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173" y="1825624"/>
                <a:ext cx="11334433" cy="5030345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15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15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Idea: </a:t>
                </a:r>
                <a:r>
                  <a:rPr lang="en-US" dirty="0">
                    <a:solidFill>
                      <a:schemeClr val="accent1"/>
                    </a:solidFill>
                  </a:rPr>
                  <a:t>Pack a bunch of data into</a:t>
                </a:r>
                <a:br>
                  <a:rPr lang="en-US" dirty="0">
                    <a:solidFill>
                      <a:schemeClr val="accent1"/>
                    </a:solidFill>
                  </a:rPr>
                </a:br>
                <a:r>
                  <a:rPr lang="en-US" dirty="0">
                    <a:solidFill>
                      <a:schemeClr val="accent1"/>
                    </a:solidFill>
                  </a:rPr>
                  <a:t>each cell</a:t>
                </a:r>
              </a:p>
              <a:p>
                <a:r>
                  <a:rPr lang="en-US" dirty="0"/>
                  <a:t>Store “simulated heads” on the</a:t>
                </a:r>
                <a:br>
                  <a:rPr lang="en-US" dirty="0"/>
                </a:br>
                <a:r>
                  <a:rPr lang="en-US" dirty="0"/>
                  <a:t>tape, along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“simulated</a:t>
                </a:r>
                <a:br>
                  <a:rPr lang="en-US" dirty="0"/>
                </a:br>
                <a:r>
                  <a:rPr lang="en-US" dirty="0"/>
                  <a:t>symbols” in each cell</a:t>
                </a:r>
              </a:p>
              <a:p>
                <a:r>
                  <a:rPr lang="en-US" dirty="0"/>
                  <a:t>The </a:t>
                </a:r>
                <a:r>
                  <a:rPr lang="en-US" dirty="0">
                    <a:solidFill>
                      <a:schemeClr val="accent1"/>
                    </a:solidFill>
                  </a:rPr>
                  <a:t>one “real head” </a:t>
                </a:r>
                <a:r>
                  <a:rPr lang="en-US" dirty="0"/>
                  <a:t>will scan back and forth, updating the simulated heads’ locations and the simulated tape contents. (Details on the next slides)</a:t>
                </a:r>
              </a:p>
            </p:txBody>
          </p:sp>
        </mc:Choice>
        <mc:Fallback xmlns="">
          <p:sp>
            <p:nvSpPr>
              <p:cNvPr id="15" name="!!bullets">
                <a:extLst>
                  <a:ext uri="{FF2B5EF4-FFF2-40B4-BE49-F238E27FC236}">
                    <a16:creationId xmlns:a16="http://schemas.microsoft.com/office/drawing/2014/main" id="{E610B20F-3E78-EFB5-98BC-96EA5ED7FD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173" y="1825624"/>
                <a:ext cx="11334433" cy="5030345"/>
              </a:xfrm>
              <a:prstGeom prst="rect">
                <a:avLst/>
              </a:prstGeom>
              <a:blipFill>
                <a:blip r:embed="rId2"/>
                <a:stretch>
                  <a:fillRect l="-914" r="-1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2CE483-A58F-DBFF-6DA2-A89F7AD17B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2CE483-A58F-DBFF-6DA2-A89F7AD17B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5B8DC8-D729-620B-A16F-BDF7D0C75B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98969B38-7CF3-7697-9C30-640A59D34BAA}"/>
              </a:ext>
            </a:extLst>
          </p:cNvPr>
          <p:cNvCxnSpPr>
            <a:cxnSpLocks/>
          </p:cNvCxnSpPr>
          <p:nvPr/>
        </p:nvCxnSpPr>
        <p:spPr>
          <a:xfrm>
            <a:off x="6227135" y="2397531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E2D3070-1C1B-0100-5828-3697BF45DFE4}"/>
              </a:ext>
            </a:extLst>
          </p:cNvPr>
          <p:cNvCxnSpPr>
            <a:cxnSpLocks/>
          </p:cNvCxnSpPr>
          <p:nvPr/>
        </p:nvCxnSpPr>
        <p:spPr>
          <a:xfrm>
            <a:off x="6227135" y="2418796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DB87C196-0C52-96E7-7426-AA876DC080D4}"/>
              </a:ext>
            </a:extLst>
          </p:cNvPr>
          <p:cNvCxnSpPr>
            <a:cxnSpLocks/>
          </p:cNvCxnSpPr>
          <p:nvPr/>
        </p:nvCxnSpPr>
        <p:spPr>
          <a:xfrm>
            <a:off x="7187610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56CA3A41-5F27-4D64-92F5-2C3B4A10F063}"/>
              </a:ext>
            </a:extLst>
          </p:cNvPr>
          <p:cNvCxnSpPr>
            <a:cxnSpLocks/>
          </p:cNvCxnSpPr>
          <p:nvPr/>
        </p:nvCxnSpPr>
        <p:spPr>
          <a:xfrm>
            <a:off x="8165805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AD0B73DD-93A8-2DD9-64E4-CE7759400D7E}"/>
              </a:ext>
            </a:extLst>
          </p:cNvPr>
          <p:cNvCxnSpPr>
            <a:cxnSpLocks/>
          </p:cNvCxnSpPr>
          <p:nvPr/>
        </p:nvCxnSpPr>
        <p:spPr>
          <a:xfrm>
            <a:off x="9122735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63CA0DE-C976-C3C6-A38E-D72D62CBE587}"/>
              </a:ext>
            </a:extLst>
          </p:cNvPr>
          <p:cNvCxnSpPr>
            <a:cxnSpLocks/>
          </p:cNvCxnSpPr>
          <p:nvPr/>
        </p:nvCxnSpPr>
        <p:spPr>
          <a:xfrm>
            <a:off x="10090298" y="2397531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02C0D283-ABA9-00E3-625A-ADB9F47DC8E0}"/>
              </a:ext>
            </a:extLst>
          </p:cNvPr>
          <p:cNvCxnSpPr>
            <a:cxnSpLocks/>
          </p:cNvCxnSpPr>
          <p:nvPr/>
        </p:nvCxnSpPr>
        <p:spPr>
          <a:xfrm>
            <a:off x="11100391" y="2397531"/>
            <a:ext cx="0" cy="181230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1F502896-A85E-869E-0077-6D460AFD5685}"/>
              </a:ext>
            </a:extLst>
          </p:cNvPr>
          <p:cNvCxnSpPr>
            <a:cxnSpLocks/>
          </p:cNvCxnSpPr>
          <p:nvPr/>
        </p:nvCxnSpPr>
        <p:spPr>
          <a:xfrm>
            <a:off x="12046688" y="2418796"/>
            <a:ext cx="0" cy="179104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A0">
            <a:extLst>
              <a:ext uri="{FF2B5EF4-FFF2-40B4-BE49-F238E27FC236}">
                <a16:creationId xmlns:a16="http://schemas.microsoft.com/office/drawing/2014/main" id="{D85D6D97-0D33-C923-48F3-4E1E8BBD9DBC}"/>
              </a:ext>
            </a:extLst>
          </p:cNvPr>
          <p:cNvSpPr txBox="1"/>
          <p:nvPr/>
        </p:nvSpPr>
        <p:spPr>
          <a:xfrm>
            <a:off x="7432162" y="2610244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6" name="B1">
            <a:extLst>
              <a:ext uri="{FF2B5EF4-FFF2-40B4-BE49-F238E27FC236}">
                <a16:creationId xmlns:a16="http://schemas.microsoft.com/office/drawing/2014/main" id="{5AF6D5D8-AF98-0383-A051-050FBB2D6E9E}"/>
              </a:ext>
            </a:extLst>
          </p:cNvPr>
          <p:cNvSpPr txBox="1"/>
          <p:nvPr/>
        </p:nvSpPr>
        <p:spPr>
          <a:xfrm>
            <a:off x="8378458" y="2610245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  <a:endParaRPr lang="en-US" dirty="0"/>
          </a:p>
        </p:txBody>
      </p:sp>
      <p:sp>
        <p:nvSpPr>
          <p:cNvPr id="47" name="C1">
            <a:extLst>
              <a:ext uri="{FF2B5EF4-FFF2-40B4-BE49-F238E27FC236}">
                <a16:creationId xmlns:a16="http://schemas.microsoft.com/office/drawing/2014/main" id="{ACC03A64-CA48-491D-3708-0BB6AB750B81}"/>
              </a:ext>
            </a:extLst>
          </p:cNvPr>
          <p:cNvSpPr txBox="1"/>
          <p:nvPr/>
        </p:nvSpPr>
        <p:spPr>
          <a:xfrm>
            <a:off x="9367285" y="2634881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2BB5D5BA-09FE-810B-23E2-D7CB5917721A}"/>
                  </a:ext>
                </a:extLst>
              </p:cNvPr>
              <p:cNvSpPr txBox="1"/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8" name="A0">
                <a:extLst>
                  <a:ext uri="{FF2B5EF4-FFF2-40B4-BE49-F238E27FC236}">
                    <a16:creationId xmlns:a16="http://schemas.microsoft.com/office/drawing/2014/main" id="{2BB5D5BA-09FE-810B-23E2-D7CB591772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1181" y="2617759"/>
                <a:ext cx="531627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5" name="!!b">
            <a:extLst>
              <a:ext uri="{FF2B5EF4-FFF2-40B4-BE49-F238E27FC236}">
                <a16:creationId xmlns:a16="http://schemas.microsoft.com/office/drawing/2014/main" id="{3E9BD644-028F-6C4C-9BD6-36C81FF2395B}"/>
              </a:ext>
            </a:extLst>
          </p:cNvPr>
          <p:cNvCxnSpPr>
            <a:cxnSpLocks/>
          </p:cNvCxnSpPr>
          <p:nvPr/>
        </p:nvCxnSpPr>
        <p:spPr>
          <a:xfrm>
            <a:off x="6229144" y="4209840"/>
            <a:ext cx="5964865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Isosceles Triangle 49">
            <a:extLst>
              <a:ext uri="{FF2B5EF4-FFF2-40B4-BE49-F238E27FC236}">
                <a16:creationId xmlns:a16="http://schemas.microsoft.com/office/drawing/2014/main" id="{EA24D370-E153-51B0-251B-E6C296EB1A53}"/>
              </a:ext>
            </a:extLst>
          </p:cNvPr>
          <p:cNvSpPr/>
          <p:nvPr/>
        </p:nvSpPr>
        <p:spPr>
          <a:xfrm>
            <a:off x="8502468" y="3908665"/>
            <a:ext cx="237484" cy="207872"/>
          </a:xfrm>
          <a:prstGeom prst="triangle">
            <a:avLst/>
          </a:prstGeom>
          <a:solidFill>
            <a:srgbClr val="FF99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238EC581-E12B-2710-2091-51A47894ECCD}"/>
                  </a:ext>
                </a:extLst>
              </p:cNvPr>
              <p:cNvSpPr txBox="1"/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3" name="A0">
                <a:extLst>
                  <a:ext uri="{FF2B5EF4-FFF2-40B4-BE49-F238E27FC236}">
                    <a16:creationId xmlns:a16="http://schemas.microsoft.com/office/drawing/2014/main" id="{238EC581-E12B-2710-2091-51A47894E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92652" y="2610243"/>
                <a:ext cx="531627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E8716FAE-294C-F16A-908F-A7D78AB0F1BE}"/>
                  </a:ext>
                </a:extLst>
              </p:cNvPr>
              <p:cNvSpPr txBox="1"/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4" name="A0">
                <a:extLst>
                  <a:ext uri="{FF2B5EF4-FFF2-40B4-BE49-F238E27FC236}">
                    <a16:creationId xmlns:a16="http://schemas.microsoft.com/office/drawing/2014/main" id="{E8716FAE-294C-F16A-908F-A7D78AB0F1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38948" y="2621898"/>
                <a:ext cx="531627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2F42C20B-6543-25CD-1FAF-114987FFB010}"/>
                  </a:ext>
                </a:extLst>
              </p:cNvPr>
              <p:cNvSpPr txBox="1"/>
              <p:nvPr/>
            </p:nvSpPr>
            <p:spPr>
              <a:xfrm>
                <a:off x="6497417" y="3422983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♢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A0">
                <a:extLst>
                  <a:ext uri="{FF2B5EF4-FFF2-40B4-BE49-F238E27FC236}">
                    <a16:creationId xmlns:a16="http://schemas.microsoft.com/office/drawing/2014/main" id="{2F42C20B-6543-25CD-1FAF-114987FFB0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97417" y="3422983"/>
                <a:ext cx="531627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0">
            <a:extLst>
              <a:ext uri="{FF2B5EF4-FFF2-40B4-BE49-F238E27FC236}">
                <a16:creationId xmlns:a16="http://schemas.microsoft.com/office/drawing/2014/main" id="{65A9F5A9-C945-1E32-045E-E5191C1863FE}"/>
              </a:ext>
            </a:extLst>
          </p:cNvPr>
          <p:cNvSpPr txBox="1"/>
          <p:nvPr/>
        </p:nvSpPr>
        <p:spPr>
          <a:xfrm>
            <a:off x="7425307" y="3422983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</a:p>
        </p:txBody>
      </p:sp>
      <p:sp>
        <p:nvSpPr>
          <p:cNvPr id="57" name="A0">
            <a:extLst>
              <a:ext uri="{FF2B5EF4-FFF2-40B4-BE49-F238E27FC236}">
                <a16:creationId xmlns:a16="http://schemas.microsoft.com/office/drawing/2014/main" id="{79122B58-5E9D-4A67-93DF-17AEB34EAE6A}"/>
              </a:ext>
            </a:extLst>
          </p:cNvPr>
          <p:cNvSpPr txBox="1"/>
          <p:nvPr/>
        </p:nvSpPr>
        <p:spPr>
          <a:xfrm>
            <a:off x="8371603" y="3407077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#</a:t>
            </a:r>
          </a:p>
        </p:txBody>
      </p:sp>
      <p:sp>
        <p:nvSpPr>
          <p:cNvPr id="58" name="A0">
            <a:extLst>
              <a:ext uri="{FF2B5EF4-FFF2-40B4-BE49-F238E27FC236}">
                <a16:creationId xmlns:a16="http://schemas.microsoft.com/office/drawing/2014/main" id="{6BE30FDA-B5E3-5C6C-26E4-3A2129596784}"/>
              </a:ext>
            </a:extLst>
          </p:cNvPr>
          <p:cNvSpPr txBox="1"/>
          <p:nvPr/>
        </p:nvSpPr>
        <p:spPr>
          <a:xfrm>
            <a:off x="9353346" y="3412352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1</a:t>
            </a:r>
          </a:p>
        </p:txBody>
      </p:sp>
      <p:sp>
        <p:nvSpPr>
          <p:cNvPr id="59" name="A0">
            <a:extLst>
              <a:ext uri="{FF2B5EF4-FFF2-40B4-BE49-F238E27FC236}">
                <a16:creationId xmlns:a16="http://schemas.microsoft.com/office/drawing/2014/main" id="{437E2375-E96E-0846-37DF-7AB7976319E4}"/>
              </a:ext>
            </a:extLst>
          </p:cNvPr>
          <p:cNvSpPr txBox="1"/>
          <p:nvPr/>
        </p:nvSpPr>
        <p:spPr>
          <a:xfrm>
            <a:off x="10331540" y="3425008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$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111BF8D6-07CA-A625-C4B2-793F5F6B41E7}"/>
                  </a:ext>
                </a:extLst>
              </p:cNvPr>
              <p:cNvSpPr txBox="1"/>
              <p:nvPr/>
            </p:nvSpPr>
            <p:spPr>
              <a:xfrm>
                <a:off x="11397209" y="3410586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0" name="A0">
                <a:extLst>
                  <a:ext uri="{FF2B5EF4-FFF2-40B4-BE49-F238E27FC236}">
                    <a16:creationId xmlns:a16="http://schemas.microsoft.com/office/drawing/2014/main" id="{111BF8D6-07CA-A625-C4B2-793F5F6B4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97209" y="3410586"/>
                <a:ext cx="5316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Isosceles Triangle 61">
            <a:extLst>
              <a:ext uri="{FF2B5EF4-FFF2-40B4-BE49-F238E27FC236}">
                <a16:creationId xmlns:a16="http://schemas.microsoft.com/office/drawing/2014/main" id="{7111A26D-DE4F-4A10-DE7C-B3CA82328BD0}"/>
              </a:ext>
            </a:extLst>
          </p:cNvPr>
          <p:cNvSpPr/>
          <p:nvPr/>
        </p:nvSpPr>
        <p:spPr>
          <a:xfrm>
            <a:off x="7586711" y="3116591"/>
            <a:ext cx="222527" cy="194780"/>
          </a:xfrm>
          <a:prstGeom prst="triangle">
            <a:avLst/>
          </a:prstGeom>
          <a:solidFill>
            <a:srgbClr val="00FFFF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20BE11ED-18CF-EF71-EAB8-452F9ECD6D66}"/>
              </a:ext>
            </a:extLst>
          </p:cNvPr>
          <p:cNvSpPr/>
          <p:nvPr/>
        </p:nvSpPr>
        <p:spPr>
          <a:xfrm>
            <a:off x="6290899" y="4074689"/>
            <a:ext cx="832882" cy="729030"/>
          </a:xfrm>
          <a:prstGeom prst="triangle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C1">
            <a:extLst>
              <a:ext uri="{FF2B5EF4-FFF2-40B4-BE49-F238E27FC236}">
                <a16:creationId xmlns:a16="http://schemas.microsoft.com/office/drawing/2014/main" id="{B51DD544-559B-3784-EA42-57AAE38D117E}"/>
              </a:ext>
            </a:extLst>
          </p:cNvPr>
          <p:cNvSpPr txBox="1"/>
          <p:nvPr/>
        </p:nvSpPr>
        <p:spPr>
          <a:xfrm>
            <a:off x="7432162" y="2610243"/>
            <a:ext cx="531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A0">
                <a:extLst>
                  <a:ext uri="{FF2B5EF4-FFF2-40B4-BE49-F238E27FC236}">
                    <a16:creationId xmlns:a16="http://schemas.microsoft.com/office/drawing/2014/main" id="{D1AA0080-CFE6-0625-33FF-BF4ADD05B8BA}"/>
                  </a:ext>
                </a:extLst>
              </p:cNvPr>
              <p:cNvSpPr txBox="1"/>
              <p:nvPr/>
            </p:nvSpPr>
            <p:spPr>
              <a:xfrm>
                <a:off x="8421909" y="3400451"/>
                <a:ext cx="531627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⊔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8" name="A0">
                <a:extLst>
                  <a:ext uri="{FF2B5EF4-FFF2-40B4-BE49-F238E27FC236}">
                    <a16:creationId xmlns:a16="http://schemas.microsoft.com/office/drawing/2014/main" id="{D1AA0080-CFE6-0625-33FF-BF4ADD05B8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909" y="3400451"/>
                <a:ext cx="53162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1618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22222E-6 L 0.07982 0.00093 " pathEditMode="relative" rAng="0" ptsTypes="AA">
                                      <p:cBhvr>
                                        <p:cTn id="1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84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"/>
                            </p:stCondLst>
                            <p:childTnLst>
                              <p:par>
                                <p:cTn id="14" presetID="42" presetClass="path" presetSubtype="0" accel="50000" decel="50000" fill="hold" grpId="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7982 0.00093 L 0.15781 0.00185 " pathEditMode="relative" rAng="0" ptsTypes="AA">
                                      <p:cBhvr>
                                        <p:cTn id="1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93" y="46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2.08333E-7 1.48148E-6 L 0.07747 0.00139 " pathEditMode="relative" rAng="0" ptsTypes="AA">
                                      <p:cBhvr>
                                        <p:cTn id="23" dur="1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"/>
                            </p:stCondLst>
                            <p:childTnLst>
                              <p:par>
                                <p:cTn id="25" presetID="42" presetClass="path" presetSubtype="0" accel="50000" decel="50000" fill="hold" grpId="3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5781 0.00185 L 0.23932 0.00278 " pathEditMode="relative" rAng="0" ptsTypes="AA">
                                      <p:cBhvr>
                                        <p:cTn id="2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4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300"/>
                            </p:stCondLst>
                            <p:childTnLst>
                              <p:par>
                                <p:cTn id="30" presetID="42" presetClass="path" presetSubtype="0" accel="50000" decel="50000" fill="hold" grpId="4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932 0.00278 L 0.32135 0.00278 " pathEditMode="relative" rAng="0" ptsTypes="AA">
                                      <p:cBhvr>
                                        <p:cTn id="3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00"/>
                            </p:stCondLst>
                            <p:childTnLst>
                              <p:par>
                                <p:cTn id="33" presetID="42" presetClass="path" presetSubtype="0" accel="50000" decel="50000" fill="hold" grpId="5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32135 0.00278 L 0.40286 0.00278 " pathEditMode="relative" rAng="0" ptsTypes="AA">
                                      <p:cBhvr>
                                        <p:cTn id="3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300"/>
                            </p:stCondLst>
                            <p:childTnLst>
                              <p:par>
                                <p:cTn id="36" presetID="42" presetClass="path" presetSubtype="0" accel="50000" decel="50000" fill="hold" grpId="11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0286 0.00278 L 0.4849 0.00278 " pathEditMode="relative" rAng="0" ptsTypes="AA">
                                      <p:cBhvr>
                                        <p:cTn id="3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800"/>
                            </p:stCondLst>
                            <p:childTnLst>
                              <p:par>
                                <p:cTn id="39" presetID="42" presetClass="path" presetSubtype="0" accel="50000" decel="50000" fill="hold" grpId="12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849 0.00278 L 0.40286 0.00278 " pathEditMode="relative" rAng="0" ptsTypes="AA">
                                      <p:cBhvr>
                                        <p:cTn id="40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300"/>
                            </p:stCondLst>
                            <p:childTnLst>
                              <p:par>
                                <p:cTn id="42" presetID="42" presetClass="path" presetSubtype="0" accel="50000" decel="50000" fill="hold" grpId="6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40286 0.00278 L 0.32135 0.00278 " pathEditMode="relative" rAng="0" ptsTypes="AA">
                                      <p:cBhvr>
                                        <p:cTn id="4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800"/>
                            </p:stCondLst>
                            <p:childTnLst>
                              <p:par>
                                <p:cTn id="45" presetID="42" presetClass="path" presetSubtype="0" accel="50000" decel="50000" fill="hold" grpId="7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32135 0.00278 L 0.23932 0.00278 " pathEditMode="relative" rAng="0" ptsTypes="AA">
                                      <p:cBhvr>
                                        <p:cTn id="4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300"/>
                            </p:stCondLst>
                            <p:childTnLst>
                              <p:par>
                                <p:cTn id="48" presetID="42" presetClass="path" presetSubtype="0" accel="50000" decel="50000" fill="hold" grpId="8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23932 0.00278 L 0.15781 0.00185 " pathEditMode="relative" rAng="0" ptsTypes="AA">
                                      <p:cBhvr>
                                        <p:cTn id="49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76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800"/>
                            </p:stCondLst>
                            <p:childTnLst>
                              <p:par>
                                <p:cTn id="51" presetID="42" presetClass="path" presetSubtype="0" accel="50000" decel="50000" fill="hold" grpId="9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15781 0.00185 L 0.07982 0.00093 " pathEditMode="relative" rAng="0" ptsTypes="AA">
                                      <p:cBhvr>
                                        <p:cTn id="5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6" y="-46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1.25E-6 -3.7037E-6 L -0.07682 -3.7037E-6 " pathEditMode="relative" rAng="0" ptsTypes="AA">
                                      <p:cBhvr>
                                        <p:cTn id="60" dur="1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300"/>
                            </p:stCondLst>
                            <p:childTnLst>
                              <p:par>
                                <p:cTn id="62" presetID="42" presetClass="path" presetSubtype="0" accel="50000" decel="50000" fill="hold" grpId="10" nodeType="after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7982 0.00093 L -2.08333E-7 -2.22222E-6 " pathEditMode="relative" rAng="0" ptsTypes="AA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-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0" grpId="0" animBg="1"/>
      <p:bldP spid="50" grpId="1" animBg="1"/>
      <p:bldP spid="50" grpId="2" animBg="1"/>
      <p:bldP spid="57" grpId="0"/>
      <p:bldP spid="62" grpId="0" animBg="1"/>
      <p:bldP spid="62" grpId="1" animBg="1"/>
      <p:bldP spid="62" grpId="2" animBg="1"/>
      <p:bldP spid="16" grpId="0" animBg="1"/>
      <p:bldP spid="16" grpId="1" animBg="1"/>
      <p:bldP spid="16" grpId="2" animBg="1"/>
      <p:bldP spid="16" grpId="3" animBg="1"/>
      <p:bldP spid="16" grpId="4" animBg="1"/>
      <p:bldP spid="16" grpId="5" animBg="1"/>
      <p:bldP spid="16" grpId="6" animBg="1"/>
      <p:bldP spid="16" grpId="7" animBg="1"/>
      <p:bldP spid="16" grpId="8" animBg="1"/>
      <p:bldP spid="16" grpId="9" animBg="1"/>
      <p:bldP spid="16" grpId="10" animBg="1"/>
      <p:bldP spid="16" grpId="11" animBg="1"/>
      <p:bldP spid="16" grpId="12" animBg="1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106637-CDDD-D22F-A0CA-3494AE7927E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F4106637-CDDD-D22F-A0CA-3494AE7927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5391C4-4B76-96EE-0EA3-6F60FCA1773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⊔,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be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-tape Turing machine that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  <a:p>
                <a:r>
                  <a:rPr lang="en-US" dirty="0"/>
                  <a:t>We will define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-tape Turing machine</a:t>
                </a: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𝑄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Σ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Γ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⊔, </m:t>
                        </m:r>
                        <m:sSup>
                          <m:s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accept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reject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that also decides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𝐿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5391C4-4B76-96EE-0EA3-6F60FCA1773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C1E703-FCFF-4331-6301-339890397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42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D282904F-5D29-D4D7-C6E5-347706E4F7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69E6AF-2592-F7E0-2E0F-5D8EA4FF16E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Alphabet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569E6AF-2592-F7E0-2E0F-5D8EA4FF16E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23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223FEC-3A86-38F0-C242-33F5944B6DB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0945" y="1614948"/>
                <a:ext cx="11570110" cy="5080820"/>
              </a:xfrm>
            </p:spPr>
            <p:txBody>
              <a:bodyPr>
                <a:noAutofit/>
              </a:bodyPr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̲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acc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</m:d>
                  </m:oMath>
                </a14:m>
                <a:r>
                  <a:rPr lang="en-US" dirty="0"/>
                  <a:t>, i.e., two disjoint copies of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</a:t>
                </a:r>
              </a:p>
              <a:p>
                <a:pPr lvl="1"/>
                <a:r>
                  <a:rPr lang="en-US" dirty="0"/>
                  <a:t>Interpretation: An underline indicates the presence of a </a:t>
                </a:r>
                <a:r>
                  <a:rPr lang="en-US" dirty="0">
                    <a:solidFill>
                      <a:schemeClr val="accent1"/>
                    </a:solidFill>
                  </a:rPr>
                  <a:t>simulated head</a:t>
                </a:r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New alphabet: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 ⊔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b="0" i="1" smtClean="0">
                                    <a:solidFill>
                                      <a:schemeClr val="accent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r>
                                    <a:rPr lang="en-US" b="0" i="1" smtClean="0">
                                      <a:solidFill>
                                        <a:schemeClr val="accent1"/>
                                      </a:solidFill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chemeClr val="accent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𝑘</m:t>
                                      </m:r>
                                    </m:sub>
                                  </m:sSub>
                                </m:e>
                              </m:mr>
                            </m:m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: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,…, 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Λ</m:t>
                        </m:r>
                      </m:e>
                    </m:d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Interpretation: One symbol 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dirty="0"/>
                  <a:t> is one “simulated column”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endParaRPr lang="en-US" dirty="0"/>
              </a:p>
              <a:p>
                <a:pPr>
                  <a:lnSpc>
                    <a:spcPct val="100000"/>
                  </a:lnSpc>
                </a:pPr>
                <a:r>
                  <a:rPr lang="en-US" dirty="0"/>
                  <a:t>Identify each input symbol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 with the new symbol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e>
                          </m:mr>
                          <m:m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⊔</m:t>
                              </m:r>
                            </m:e>
                          </m:mr>
                          <m:mr>
                            <m:e>
                              <m:eqArr>
                                <m:eqArr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⋮</m:t>
                                  </m:r>
                                </m:e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⊔</m:t>
                                  </m:r>
                                </m:e>
                              </m:eqArr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/>
                  <a:t>, so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Γ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3223FEC-3A86-38F0-C242-33F5944B6DB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0945" y="1614948"/>
                <a:ext cx="11570110" cy="5080820"/>
              </a:xfrm>
              <a:blipFill>
                <a:blip r:embed="rId3"/>
                <a:stretch>
                  <a:fillRect l="-9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E158D-DE61-8D0C-8C81-2F43923E0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61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12875D-1CA2-5A9C-95D7-8D8EBDAA6AB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838199" y="0"/>
                <a:ext cx="10700657" cy="1325563"/>
              </a:xfrm>
            </p:spPr>
            <p:txBody>
              <a:bodyPr/>
              <a:lstStyle/>
              <a:p>
                <a:r>
                  <a:rPr lang="en-US" dirty="0"/>
                  <a:t>Simulating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tapes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tape: Head statuses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112875D-1CA2-5A9C-95D7-8D8EBDAA6A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838199" y="0"/>
                <a:ext cx="10700657" cy="1325563"/>
              </a:xfrm>
              <a:blipFill>
                <a:blip r:embed="rId2"/>
                <a:stretch>
                  <a:fillRect l="-22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AA762-4802-C700-149C-2D63C96118C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36367" y="1227373"/>
                <a:ext cx="11704320" cy="5446033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At each moment, each simulated head will have one of the following </a:t>
                </a:r>
                <a:r>
                  <a:rPr lang="en-US" dirty="0">
                    <a:solidFill>
                      <a:schemeClr val="accent1"/>
                    </a:solidFill>
                  </a:rPr>
                  <a:t>statuses</a:t>
                </a:r>
                <a:r>
                  <a:rPr lang="en-US" dirty="0"/>
                  <a:t>:</a:t>
                </a:r>
              </a:p>
              <a:p>
                <a:pPr lvl="1">
                  <a:lnSpc>
                    <a:spcPct val="200000"/>
                  </a:lnSpc>
                </a:pPr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en-US" dirty="0"/>
                  <a:t>”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d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Interpretation: The simulated head needs to </a:t>
                </a:r>
                <a:r>
                  <a:rPr lang="en-US" dirty="0">
                    <a:solidFill>
                      <a:schemeClr val="accent1"/>
                    </a:solidFill>
                  </a:rPr>
                  <a:t>write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and move in direction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endParaRPr lang="en-US" dirty="0">
                  <a:solidFill>
                    <a:schemeClr val="accent1"/>
                  </a:solidFill>
                </a:endParaRPr>
              </a:p>
              <a:p>
                <a:pPr lvl="1"/>
                <a:r>
                  <a:rPr lang="en-US" dirty="0"/>
                  <a:t>“👻”</a:t>
                </a:r>
              </a:p>
              <a:p>
                <a:pPr lvl="2"/>
                <a:r>
                  <a:rPr lang="en-US" dirty="0"/>
                  <a:t>Interpretation: The simulated head is </a:t>
                </a:r>
                <a:r>
                  <a:rPr lang="en-US" dirty="0">
                    <a:solidFill>
                      <a:schemeClr val="accent1"/>
                    </a:solidFill>
                  </a:rPr>
                  <a:t>not currently depicted</a:t>
                </a:r>
                <a:r>
                  <a:rPr lang="en-US" dirty="0"/>
                  <a:t> on the real tape; the simulated head’s location is currently the same as the </a:t>
                </a:r>
                <a:r>
                  <a:rPr lang="en-US" dirty="0">
                    <a:solidFill>
                      <a:schemeClr val="accent1"/>
                    </a:solidFill>
                  </a:rPr>
                  <a:t>real head’s location</a:t>
                </a:r>
              </a:p>
              <a:p>
                <a:pPr lvl="1"/>
                <a:r>
                  <a:rPr lang="en-US" dirty="0"/>
                  <a:t>“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dirty="0"/>
                  <a:t>”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Γ</m:t>
                    </m:r>
                  </m:oMath>
                </a14:m>
                <a:endParaRPr lang="en-US" b="0" dirty="0"/>
              </a:p>
              <a:p>
                <a:pPr lvl="2"/>
                <a:r>
                  <a:rPr lang="en-US" dirty="0"/>
                  <a:t>Interpretation: In the </a:t>
                </a:r>
                <a:r>
                  <a:rPr lang="en-US" dirty="0">
                    <a:solidFill>
                      <a:schemeClr val="accent1"/>
                    </a:solidFill>
                  </a:rPr>
                  <a:t>next</a:t>
                </a:r>
                <a:r>
                  <a:rPr lang="en-US" dirty="0"/>
                  <a:t> simulated step, the simulated head will read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ACAA762-4802-C700-149C-2D63C96118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36367" y="1227373"/>
                <a:ext cx="11704320" cy="5446033"/>
              </a:xfrm>
              <a:blipFill>
                <a:blip r:embed="rId3"/>
                <a:stretch>
                  <a:fillRect l="-938" r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22335A6-D792-7550-B3B9-928828F01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1B20D-9436-4192-BF4B-8FB3BEF1787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9323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VIOUS_ACTIVE_SLIDE" val="64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146363</TotalTime>
  <Words>2133</Words>
  <Application>Microsoft Office PowerPoint</Application>
  <PresentationFormat>Widescreen</PresentationFormat>
  <Paragraphs>268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Consolas</vt:lpstr>
      <vt:lpstr>Office Theme</vt:lpstr>
      <vt:lpstr>CMSC 28100  Introduction to Complexity Theory  Spring 2024 Instructor: William Hoza</vt:lpstr>
      <vt:lpstr>The Church-Turing Thesis</vt:lpstr>
      <vt:lpstr>Multi-tape Turing machines</vt:lpstr>
      <vt:lpstr>Multi-tape Turing machines</vt:lpstr>
      <vt:lpstr>Simulating k tapes with 1 tape</vt:lpstr>
      <vt:lpstr>Simulating k tapes with 1 tape</vt:lpstr>
      <vt:lpstr>Simulating k tapes with 1 tape</vt:lpstr>
      <vt:lpstr>Simulating k tapes with 1 tape: Alphabet</vt:lpstr>
      <vt:lpstr>Simulating k tapes with 1 tape: Head statuses</vt:lpstr>
      <vt:lpstr>Simulating k tapes with 1 tape: Head statuses</vt:lpstr>
      <vt:lpstr>Simulating k tapes with 1 tape: States</vt:lpstr>
      <vt:lpstr>Simulating k tapes with 1 tape: Start state</vt:lpstr>
      <vt:lpstr>Simulating k tapes with 1 tape: Transitions</vt:lpstr>
      <vt:lpstr>Simulating k tapes with 1 tape: Transitions</vt:lpstr>
      <vt:lpstr>Simulating k tapes with 1 tape: Transitions</vt:lpstr>
      <vt:lpstr>Simulating k tapes with 1 tape: Transitions</vt:lpstr>
      <vt:lpstr>Simulating k tapes with 1 tape</vt:lpstr>
      <vt:lpstr>TMs can simulate all “reasonable” machines</vt:lpstr>
      <vt:lpstr>The Church-Turing Thesis</vt:lpstr>
      <vt:lpstr>Are Turing machines powerful enough?</vt:lpstr>
      <vt:lpstr>Step 1: Operate at the level of individual bits</vt:lpstr>
      <vt:lpstr>Step 2: Eliminate subroutines</vt:lpstr>
      <vt:lpstr>Step 3: From code to Turing machines</vt:lpstr>
      <vt:lpstr>Step 3: From code to Turing machines</vt:lpstr>
      <vt:lpstr>Turing machines as a programming language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Pseudorandomness and Space Complexity</dc:title>
  <dc:creator>William Hoza</dc:creator>
  <cp:lastModifiedBy>William Hoza</cp:lastModifiedBy>
  <cp:revision>404</cp:revision>
  <dcterms:created xsi:type="dcterms:W3CDTF">2022-12-12T23:26:37Z</dcterms:created>
  <dcterms:modified xsi:type="dcterms:W3CDTF">2024-03-27T15:36:38Z</dcterms:modified>
</cp:coreProperties>
</file>