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00" r:id="rId2"/>
    <p:sldId id="876" r:id="rId3"/>
    <p:sldId id="877" r:id="rId4"/>
    <p:sldId id="884" r:id="rId5"/>
    <p:sldId id="882" r:id="rId6"/>
    <p:sldId id="883" r:id="rId7"/>
    <p:sldId id="885" r:id="rId8"/>
    <p:sldId id="887" r:id="rId9"/>
    <p:sldId id="888" r:id="rId10"/>
    <p:sldId id="886" r:id="rId11"/>
    <p:sldId id="909" r:id="rId12"/>
    <p:sldId id="910" r:id="rId13"/>
    <p:sldId id="911" r:id="rId14"/>
    <p:sldId id="912" r:id="rId15"/>
    <p:sldId id="926" r:id="rId16"/>
    <p:sldId id="927" r:id="rId17"/>
    <p:sldId id="928" r:id="rId18"/>
    <p:sldId id="929" r:id="rId19"/>
    <p:sldId id="930" r:id="rId20"/>
    <p:sldId id="931" r:id="rId21"/>
    <p:sldId id="879" r:id="rId22"/>
    <p:sldId id="878" r:id="rId23"/>
    <p:sldId id="740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1FBFF"/>
    <a:srgbClr val="FF99FF"/>
    <a:srgbClr val="FFCCFF"/>
    <a:srgbClr val="8A3500"/>
    <a:srgbClr val="00FFFF"/>
    <a:srgbClr val="444444"/>
    <a:srgbClr val="B1953A"/>
    <a:srgbClr val="E7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56" autoAdjust="0"/>
    <p:restoredTop sz="85198" autoAdjust="0"/>
  </p:normalViewPr>
  <p:slideViewPr>
    <p:cSldViewPr snapToGrid="0">
      <p:cViewPr varScale="1">
        <p:scale>
          <a:sx n="103" d="100"/>
          <a:sy n="103" d="100"/>
        </p:scale>
        <p:origin x="68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5/10/2024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32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1.png"/><Relationship Id="rId4" Type="http://schemas.openxmlformats.org/officeDocument/2006/relationships/image" Target="../media/image29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470.png"/><Relationship Id="rId3" Type="http://schemas.openxmlformats.org/officeDocument/2006/relationships/image" Target="../media/image89.png"/><Relationship Id="rId7" Type="http://schemas.openxmlformats.org/officeDocument/2006/relationships/image" Target="../media/image411.png"/><Relationship Id="rId12" Type="http://schemas.openxmlformats.org/officeDocument/2006/relationships/image" Target="../media/image460.png"/><Relationship Id="rId2" Type="http://schemas.openxmlformats.org/officeDocument/2006/relationships/image" Target="../media/image210.png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450.png"/><Relationship Id="rId5" Type="http://schemas.openxmlformats.org/officeDocument/2006/relationships/image" Target="../media/image340.png"/><Relationship Id="rId15" Type="http://schemas.openxmlformats.org/officeDocument/2006/relationships/image" Target="../media/image114.png"/><Relationship Id="rId10" Type="http://schemas.openxmlformats.org/officeDocument/2006/relationships/image" Target="../media/image440.png"/><Relationship Id="rId4" Type="http://schemas.openxmlformats.org/officeDocument/2006/relationships/image" Target="../media/image240.png"/><Relationship Id="rId9" Type="http://schemas.openxmlformats.org/officeDocument/2006/relationships/image" Target="../media/image102.png"/><Relationship Id="rId14" Type="http://schemas.openxmlformats.org/officeDocument/2006/relationships/image" Target="../media/image1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0.png"/><Relationship Id="rId13" Type="http://schemas.openxmlformats.org/officeDocument/2006/relationships/image" Target="../media/image170.png"/><Relationship Id="rId3" Type="http://schemas.openxmlformats.org/officeDocument/2006/relationships/image" Target="../media/image410.png"/><Relationship Id="rId7" Type="http://schemas.openxmlformats.org/officeDocument/2006/relationships/image" Target="../media/image115.png"/><Relationship Id="rId12" Type="http://schemas.openxmlformats.org/officeDocument/2006/relationships/image" Target="../media/image168.png"/><Relationship Id="rId17" Type="http://schemas.openxmlformats.org/officeDocument/2006/relationships/image" Target="../media/image250.png"/><Relationship Id="rId2" Type="http://schemas.openxmlformats.org/officeDocument/2006/relationships/image" Target="../media/image135.png"/><Relationship Id="rId16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image" Target="../media/image151.png"/><Relationship Id="rId5" Type="http://schemas.openxmlformats.org/officeDocument/2006/relationships/image" Target="../media/image800.png"/><Relationship Id="rId15" Type="http://schemas.openxmlformats.org/officeDocument/2006/relationships/image" Target="../media/image710.png"/><Relationship Id="rId10" Type="http://schemas.openxmlformats.org/officeDocument/2006/relationships/image" Target="../media/image610.png"/><Relationship Id="rId4" Type="http://schemas.openxmlformats.org/officeDocument/2006/relationships/image" Target="../media/image700.png"/><Relationship Id="rId9" Type="http://schemas.openxmlformats.org/officeDocument/2006/relationships/image" Target="../media/image1310.png"/><Relationship Id="rId14" Type="http://schemas.openxmlformats.org/officeDocument/2006/relationships/image" Target="../media/image18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19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12" Type="http://schemas.openxmlformats.org/officeDocument/2006/relationships/image" Target="../media/image1010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11" Type="http://schemas.openxmlformats.org/officeDocument/2006/relationships/image" Target="../media/image910.png"/><Relationship Id="rId5" Type="http://schemas.openxmlformats.org/officeDocument/2006/relationships/image" Target="../media/image155.png"/><Relationship Id="rId15" Type="http://schemas.openxmlformats.org/officeDocument/2006/relationships/image" Target="../media/image165.png"/><Relationship Id="rId10" Type="http://schemas.openxmlformats.org/officeDocument/2006/relationships/image" Target="../media/image810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Relationship Id="rId14" Type="http://schemas.openxmlformats.org/officeDocument/2006/relationships/image" Target="../media/image1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2024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32AEA-0D65-3701-8EB7-8A18F75C6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1244F9-1D4C-6451-809E-15B638681D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Reduction is computable in polynomial time</a:t>
                </a:r>
              </a:p>
              <a:p>
                <a:r>
                  <a:rPr lang="en-US" dirty="0"/>
                  <a:t>For each gate in the circuit, we write down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clauses, and it is straightforward to compute what they are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1244F9-1D4C-6451-809E-15B638681D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0BD16-2C68-0204-0D18-4DF6CF8BD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3676B16-C126-E3F4-0E0D-50586A983F5D}"/>
              </a:ext>
            </a:extLst>
          </p:cNvPr>
          <p:cNvGrpSpPr/>
          <p:nvPr/>
        </p:nvGrpSpPr>
        <p:grpSpPr>
          <a:xfrm>
            <a:off x="3574297" y="4008729"/>
            <a:ext cx="7267433" cy="2657374"/>
            <a:chOff x="4602804" y="3977893"/>
            <a:chExt cx="7267433" cy="26573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992A0F5-C40F-2F78-C54F-D441126F66AF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Hexagon 6">
                  <a:extLst>
                    <a:ext uri="{FF2B5EF4-FFF2-40B4-BE49-F238E27FC236}">
                      <a16:creationId xmlns:a16="http://schemas.microsoft.com/office/drawing/2014/main" id="{1F2B7A68-C87D-FB5A-793D-A4F69F0383AB}"/>
                    </a:ext>
                  </a:extLst>
                </p:cNvPr>
                <p:cNvSpPr/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rtlCol="0" anchor="ctr"/>
                <a:lstStyle/>
                <a:p>
                  <a:pPr algn="ctr"/>
                  <a:r>
                    <a:rPr lang="en-US" sz="1800" b="1" dirty="0">
                      <a:solidFill>
                        <a:schemeClr val="tx1"/>
                      </a:solidFill>
                    </a:rPr>
                    <a:t>Let </a:t>
                  </a: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. Which of the following is </a:t>
                  </a:r>
                  <a:r>
                    <a:rPr lang="en-US" sz="1800" b="1" u="sng" dirty="0">
                      <a:solidFill>
                        <a:schemeClr val="tx1"/>
                      </a:solidFill>
                    </a:rPr>
                    <a:t>false</a:t>
                  </a:r>
                  <a:r>
                    <a:rPr lang="en-US" sz="1800" b="1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7" name="Hexagon 6">
                  <a:extLst>
                    <a:ext uri="{FF2B5EF4-FFF2-40B4-BE49-F238E27FC236}">
                      <a16:creationId xmlns:a16="http://schemas.microsoft.com/office/drawing/2014/main" id="{1F2B7A68-C87D-FB5A-793D-A4F69F0383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AA9F72-C400-EB8A-53A3-A8AF27A7AA81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0E359A12-909C-3F99-3FC2-CAE67D43CB1F}"/>
                  </a:ext>
                </a:extLst>
              </p:cNvPr>
              <p:cNvSpPr/>
              <p:nvPr/>
            </p:nvSpPr>
            <p:spPr>
              <a:xfrm>
                <a:off x="3660490" y="556207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C:</a:t>
                </a:r>
                <a:r>
                  <a:rPr lang="en-US" sz="1600" dirty="0">
                    <a:solidFill>
                      <a:schemeClr val="tx1"/>
                    </a:solidFill>
                  </a:rPr>
                  <a:t> The number of clauses 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1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size</m:t>
                        </m:r>
                        <m:r>
                          <m:rPr>
                            <m:nor/>
                          </m:rPr>
                          <a:rPr lang="en-US" sz="1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1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0E359A12-909C-3F99-3FC2-CAE67D43CB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490" y="556207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A2655336-3D69-FABE-3025-80DA6C18C367}"/>
                  </a:ext>
                </a:extLst>
              </p:cNvPr>
              <p:cNvSpPr/>
              <p:nvPr/>
            </p:nvSpPr>
            <p:spPr>
              <a:xfrm>
                <a:off x="3660490" y="4838648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A: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satisfiable if and only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is satisfiable</a:t>
                </a:r>
              </a:p>
            </p:txBody>
          </p:sp>
        </mc:Choice>
        <mc:Fallback xmlns="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A2655336-3D69-FABE-3025-80DA6C18C3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490" y="4838648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5"/>
                <a:stretch>
                  <a:fillRect b="-7619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39B084E1-5907-4827-14EA-81B87ADB6A05}"/>
                  </a:ext>
                </a:extLst>
              </p:cNvPr>
              <p:cNvSpPr/>
              <p:nvPr/>
            </p:nvSpPr>
            <p:spPr>
              <a:xfrm>
                <a:off x="7216196" y="4838648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B: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d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39B084E1-5907-4827-14EA-81B87ADB6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196" y="4838648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2F2DBFC7-F559-2AE0-5ADF-EF6ED3128CD7}"/>
                  </a:ext>
                </a:extLst>
              </p:cNvPr>
              <p:cNvSpPr/>
              <p:nvPr/>
            </p:nvSpPr>
            <p:spPr>
              <a:xfrm>
                <a:off x="7216196" y="556207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D: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compute the same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Boolean function</a:t>
                </a:r>
              </a:p>
            </p:txBody>
          </p:sp>
        </mc:Choice>
        <mc:Fallback xmlns="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2F2DBFC7-F559-2AE0-5ADF-EF6ED3128C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196" y="556207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7"/>
                <a:stretch>
                  <a:fillRect b="-7547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426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1A9460-113E-47CA-C5F1-D49E2E72DF15}"/>
              </a:ext>
            </a:extLst>
          </p:cNvPr>
          <p:cNvSpPr/>
          <p:nvPr/>
        </p:nvSpPr>
        <p:spPr>
          <a:xfrm>
            <a:off x="4296621" y="2509826"/>
            <a:ext cx="3569677" cy="356300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7F3EE4-D75A-343A-5532-883F426A23D2}"/>
              </a:ext>
            </a:extLst>
          </p:cNvPr>
          <p:cNvGrpSpPr/>
          <p:nvPr/>
        </p:nvGrpSpPr>
        <p:grpSpPr>
          <a:xfrm>
            <a:off x="5663824" y="4827535"/>
            <a:ext cx="835270" cy="1003042"/>
            <a:chOff x="3068515" y="5149540"/>
            <a:chExt cx="835270" cy="100304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5C513E-4FC9-F423-3071-7B0D8791CEC2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/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/>
              <p:nvPr/>
            </p:nvSpPr>
            <p:spPr>
              <a:xfrm>
                <a:off x="5808352" y="3906562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352" y="3906562"/>
                <a:ext cx="5752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>
            <a:extLst>
              <a:ext uri="{FF2B5EF4-FFF2-40B4-BE49-F238E27FC236}">
                <a16:creationId xmlns:a16="http://schemas.microsoft.com/office/drawing/2014/main" id="{F3DFFE2D-563F-3118-6831-158852E22CCA}"/>
              </a:ext>
            </a:extLst>
          </p:cNvPr>
          <p:cNvSpPr/>
          <p:nvPr/>
        </p:nvSpPr>
        <p:spPr>
          <a:xfrm rot="10800000">
            <a:off x="3934719" y="-2479568"/>
            <a:ext cx="4322562" cy="6216182"/>
          </a:xfrm>
          <a:prstGeom prst="arc">
            <a:avLst>
              <a:gd name="adj1" fmla="val 10851198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/>
              <p:nvPr/>
            </p:nvSpPr>
            <p:spPr>
              <a:xfrm>
                <a:off x="5349785" y="2832274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785" y="2832274"/>
                <a:ext cx="1688123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/>
              <p:nvPr/>
            </p:nvSpPr>
            <p:spPr>
              <a:xfrm>
                <a:off x="5539588" y="777327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588" y="777327"/>
                <a:ext cx="1688123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B735F39A-1FCA-876B-9346-A77FE8FB7CB4}"/>
              </a:ext>
            </a:extLst>
          </p:cNvPr>
          <p:cNvGrpSpPr/>
          <p:nvPr/>
        </p:nvGrpSpPr>
        <p:grpSpPr>
          <a:xfrm>
            <a:off x="2371838" y="1953592"/>
            <a:ext cx="3785928" cy="780428"/>
            <a:chOff x="4810125" y="2371604"/>
            <a:chExt cx="3785928" cy="780428"/>
          </a:xfrm>
        </p:grpSpPr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C491E429-C425-7DDB-6D7E-F1F1022B28FE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092576E-EB66-17AE-5EA9-E0B6E2FB100E}"/>
                    </a:ext>
                  </a:extLst>
                </p:cNvPr>
                <p:cNvSpPr txBox="1"/>
                <p:nvPr/>
              </p:nvSpPr>
              <p:spPr>
                <a:xfrm>
                  <a:off x="4810125" y="2371604"/>
                  <a:ext cx="15794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CIRCUIT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092576E-EB66-17AE-5EA9-E0B6E2FB10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0125" y="2371604"/>
                  <a:ext cx="157941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37624E-5E09-3F83-58A4-004E39C048DA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282D479-4514-1595-D351-9F02D52579F3}"/>
              </a:ext>
            </a:extLst>
          </p:cNvPr>
          <p:cNvGrpSpPr/>
          <p:nvPr/>
        </p:nvGrpSpPr>
        <p:grpSpPr>
          <a:xfrm>
            <a:off x="2917484" y="2790576"/>
            <a:ext cx="3075933" cy="780428"/>
            <a:chOff x="5520120" y="2371604"/>
            <a:chExt cx="3075933" cy="780428"/>
          </a:xfrm>
        </p:grpSpPr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754BB790-1E27-B656-5DF3-1CE055E54504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8B9B18A-8D9C-1446-CFB2-D250793A5749}"/>
                    </a:ext>
                  </a:extLst>
                </p:cNvPr>
                <p:cNvSpPr txBox="1"/>
                <p:nvPr/>
              </p:nvSpPr>
              <p:spPr>
                <a:xfrm>
                  <a:off x="5520120" y="2371604"/>
                  <a:ext cx="8694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3‑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8B9B18A-8D9C-1446-CFB2-D250793A57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0120" y="2371604"/>
                  <a:ext cx="86942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8DB2A8F-F19D-F68C-4D3B-11AADB824FE6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2349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670C9-1B18-8BA0-0D31-DF92D7E22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Chaining reductions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261D1-4D5F-1652-5376-16542FE1A2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0283" y="1690689"/>
                <a:ext cx="11424621" cy="508158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 is the starting point for many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-hardness</a:t>
                </a:r>
                <a:br>
                  <a:rPr lang="en-US" dirty="0"/>
                </a:br>
                <a:r>
                  <a:rPr lang="en-US" dirty="0"/>
                  <a:t>proofs</a:t>
                </a:r>
              </a:p>
              <a:p>
                <a:r>
                  <a:rPr lang="en-US" dirty="0"/>
                  <a:t>We are finally ready to use the hardness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 to prove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261D1-4D5F-1652-5376-16542FE1A2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0283" y="1690689"/>
                <a:ext cx="11424621" cy="5081586"/>
              </a:xfrm>
              <a:blipFill>
                <a:blip r:embed="rId2"/>
                <a:stretch>
                  <a:fillRect l="-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17780-9BA6-CB55-4219-C98356890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A domino effect on a grey surface&#10;&#10;Description automatically generated">
            <a:extLst>
              <a:ext uri="{FF2B5EF4-FFF2-40B4-BE49-F238E27FC236}">
                <a16:creationId xmlns:a16="http://schemas.microsoft.com/office/drawing/2014/main" id="{2BDD51DA-D2B6-3F49-CCC6-91F5B54B2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967" y="215656"/>
            <a:ext cx="3594067" cy="272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48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A31718-D4E8-4825-DBC8-AF87E09230B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A31718-D4E8-4825-DBC8-AF87E0923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CCB7EF-359E-9EA1-8310-40B069044C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5053"/>
                <a:ext cx="10515600" cy="4251910"/>
              </a:xfrm>
            </p:spPr>
            <p:txBody>
              <a:bodyPr/>
              <a:lstStyle/>
              <a:p>
                <a:r>
                  <a:rPr lang="en-US" dirty="0"/>
                  <a:t>Recall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contains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clique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Proof:</a:t>
                </a:r>
                <a:r>
                  <a:rPr lang="en-US" dirty="0"/>
                  <a:t> We showed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in a previous class</a:t>
                </a:r>
              </a:p>
              <a:p>
                <a:r>
                  <a:rPr lang="en-US" dirty="0"/>
                  <a:t>To prove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-hard, we will do a reduction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CCB7EF-359E-9EA1-8310-40B069044C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5053"/>
                <a:ext cx="10515600" cy="4251910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B13ED-2E35-8746-62AF-651269083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2440877-812B-4E2D-FF2B-4DCCA840DDB5}"/>
                  </a:ext>
                </a:extLst>
              </p:cNvPr>
              <p:cNvSpPr/>
              <p:nvPr/>
            </p:nvSpPr>
            <p:spPr>
              <a:xfrm>
                <a:off x="3145767" y="2989283"/>
                <a:ext cx="5900465" cy="914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2440877-812B-4E2D-FF2B-4DCCA840DD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767" y="2989283"/>
                <a:ext cx="5900465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435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EC0392A-7014-B349-D3D0-4BD70581F79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69901" y="386290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Reduction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EC0392A-7014-B349-D3D0-4BD70581F7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9901" y="386290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7B2F63-78C8-9C1C-47D5-63CA97953D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5325" y="1971674"/>
                <a:ext cx="10887075" cy="480141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be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-CNF formula (an instance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Reduction: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chemeClr val="accent1"/>
                    </a:solidFill>
                  </a:rPr>
                  <a:t>number of clauses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 graph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vertices defined as follows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7B2F63-78C8-9C1C-47D5-63CA97953D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325" y="1971674"/>
                <a:ext cx="10887075" cy="4801417"/>
              </a:xfrm>
              <a:blipFill>
                <a:blip r:embed="rId3"/>
                <a:stretch>
                  <a:fillRect l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89A3B-4C74-F952-1817-78A6A0ECA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0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009D589-4385-5F17-49E5-0429C1B95399}"/>
              </a:ext>
            </a:extLst>
          </p:cNvPr>
          <p:cNvSpPr/>
          <p:nvPr/>
        </p:nvSpPr>
        <p:spPr>
          <a:xfrm>
            <a:off x="7286625" y="3092492"/>
            <a:ext cx="4067175" cy="357619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F1CCE81-CC89-0895-15FB-4F05A3CB20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Reduction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F1CCE81-CC89-0895-15FB-4F05A3CB20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B7528A-D5BB-AA78-71F5-10467FFB5F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17368" y="1512846"/>
                <a:ext cx="5836569" cy="518595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E.g.,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24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B7528A-D5BB-AA78-71F5-10467FFB5F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17368" y="1512846"/>
                <a:ext cx="5836569" cy="5185955"/>
              </a:xfrm>
              <a:blipFill>
                <a:blip r:embed="rId3"/>
                <a:stretch>
                  <a:fillRect l="-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98802-60D0-8BEA-B5B3-591D42FFC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0D4AA5D-FF88-6AA7-D497-1668B6EFA20C}"/>
              </a:ext>
            </a:extLst>
          </p:cNvPr>
          <p:cNvGrpSpPr/>
          <p:nvPr/>
        </p:nvGrpSpPr>
        <p:grpSpPr>
          <a:xfrm>
            <a:off x="7506789" y="3250465"/>
            <a:ext cx="3725092" cy="3261053"/>
            <a:chOff x="7506789" y="3072623"/>
            <a:chExt cx="3725092" cy="32610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F753C565-F015-E02D-A659-E0D2095EBC20}"/>
                    </a:ext>
                  </a:extLst>
                </p:cNvPr>
                <p:cNvSpPr/>
                <p:nvPr/>
              </p:nvSpPr>
              <p:spPr>
                <a:xfrm>
                  <a:off x="7506791" y="3840067"/>
                  <a:ext cx="398417" cy="3984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F753C565-F015-E02D-A659-E0D2095EBC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6791" y="3840067"/>
                  <a:ext cx="398417" cy="39841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62507F5C-6E74-A86A-452F-4DF3EEC26F2A}"/>
                    </a:ext>
                  </a:extLst>
                </p:cNvPr>
                <p:cNvSpPr/>
                <p:nvPr/>
              </p:nvSpPr>
              <p:spPr>
                <a:xfrm>
                  <a:off x="7506789" y="4481272"/>
                  <a:ext cx="398417" cy="3984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62507F5C-6E74-A86A-452F-4DF3EEC26F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6789" y="4481272"/>
                  <a:ext cx="398417" cy="39841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8EAB8CE6-B4A0-AE03-4E35-6AB97B7E2249}"/>
                    </a:ext>
                  </a:extLst>
                </p:cNvPr>
                <p:cNvSpPr/>
                <p:nvPr/>
              </p:nvSpPr>
              <p:spPr>
                <a:xfrm>
                  <a:off x="7506789" y="5122478"/>
                  <a:ext cx="398417" cy="3984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8EAB8CE6-B4A0-AE03-4E35-6AB97B7E22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6789" y="5122478"/>
                  <a:ext cx="398417" cy="39841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29767495-02A4-E4C9-7628-DD5AFA1D457F}"/>
                    </a:ext>
                  </a:extLst>
                </p:cNvPr>
                <p:cNvSpPr/>
                <p:nvPr/>
              </p:nvSpPr>
              <p:spPr>
                <a:xfrm>
                  <a:off x="8521340" y="3072623"/>
                  <a:ext cx="398417" cy="3984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29767495-02A4-E4C9-7628-DD5AFA1D4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1340" y="3072623"/>
                  <a:ext cx="398417" cy="39841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50498313-9D29-71EA-717C-A8DA4BBE1736}"/>
                    </a:ext>
                  </a:extLst>
                </p:cNvPr>
                <p:cNvSpPr/>
                <p:nvPr/>
              </p:nvSpPr>
              <p:spPr>
                <a:xfrm>
                  <a:off x="9155976" y="3072623"/>
                  <a:ext cx="398417" cy="3984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50498313-9D29-71EA-717C-A8DA4BBE17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5976" y="3072623"/>
                  <a:ext cx="398417" cy="398417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CC1368D7-8B96-5422-57EC-57226B87BEE0}"/>
                    </a:ext>
                  </a:extLst>
                </p:cNvPr>
                <p:cNvSpPr/>
                <p:nvPr/>
              </p:nvSpPr>
              <p:spPr>
                <a:xfrm>
                  <a:off x="9823269" y="3072623"/>
                  <a:ext cx="398417" cy="3984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CC1368D7-8B96-5422-57EC-57226B87BE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23269" y="3072623"/>
                  <a:ext cx="398417" cy="39841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DC6FC2A2-9037-9D1C-2FCD-F65742098E05}"/>
                    </a:ext>
                  </a:extLst>
                </p:cNvPr>
                <p:cNvSpPr/>
                <p:nvPr/>
              </p:nvSpPr>
              <p:spPr>
                <a:xfrm>
                  <a:off x="10833463" y="3840067"/>
                  <a:ext cx="398417" cy="3984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DC6FC2A2-9037-9D1C-2FCD-F65742098E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3463" y="3840067"/>
                  <a:ext cx="398417" cy="398417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83DC7727-FA1B-FEC7-E883-194713590B6D}"/>
                    </a:ext>
                  </a:extLst>
                </p:cNvPr>
                <p:cNvSpPr/>
                <p:nvPr/>
              </p:nvSpPr>
              <p:spPr>
                <a:xfrm>
                  <a:off x="10833464" y="4496589"/>
                  <a:ext cx="398417" cy="3984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83DC7727-FA1B-FEC7-E883-194713590B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3464" y="4496589"/>
                  <a:ext cx="398417" cy="39841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F6AEA26-B849-9FF2-1F4E-CF36FEC58846}"/>
                    </a:ext>
                  </a:extLst>
                </p:cNvPr>
                <p:cNvSpPr/>
                <p:nvPr/>
              </p:nvSpPr>
              <p:spPr>
                <a:xfrm>
                  <a:off x="10833464" y="5153111"/>
                  <a:ext cx="398417" cy="3984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F6AEA26-B849-9FF2-1F4E-CF36FEC588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3464" y="5153111"/>
                  <a:ext cx="398417" cy="398417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9FD7543E-1C15-91BE-36EA-2D5B22825716}"/>
                    </a:ext>
                  </a:extLst>
                </p:cNvPr>
                <p:cNvSpPr/>
                <p:nvPr/>
              </p:nvSpPr>
              <p:spPr>
                <a:xfrm>
                  <a:off x="8521340" y="5925461"/>
                  <a:ext cx="398417" cy="3984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9FD7543E-1C15-91BE-36EA-2D5B228257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1340" y="5925461"/>
                  <a:ext cx="398417" cy="39841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DC7DF02B-21AB-8890-CA9F-7444474FCD88}"/>
                    </a:ext>
                  </a:extLst>
                </p:cNvPr>
                <p:cNvSpPr/>
                <p:nvPr/>
              </p:nvSpPr>
              <p:spPr>
                <a:xfrm>
                  <a:off x="9155975" y="5925460"/>
                  <a:ext cx="398417" cy="3984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DC7DF02B-21AB-8890-CA9F-7444474FCD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5975" y="5925460"/>
                  <a:ext cx="398417" cy="39841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453C7506-4F5C-478B-C755-F1E431740F59}"/>
                    </a:ext>
                  </a:extLst>
                </p:cNvPr>
                <p:cNvSpPr/>
                <p:nvPr/>
              </p:nvSpPr>
              <p:spPr>
                <a:xfrm>
                  <a:off x="9823269" y="5935259"/>
                  <a:ext cx="398417" cy="3984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453C7506-4F5C-478B-C755-F1E431740F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23269" y="5935259"/>
                  <a:ext cx="398417" cy="39841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63CA0BD-2EEA-F1F0-9B4E-B02FF72ACBC2}"/>
              </a:ext>
            </a:extLst>
          </p:cNvPr>
          <p:cNvGrpSpPr/>
          <p:nvPr/>
        </p:nvGrpSpPr>
        <p:grpSpPr>
          <a:xfrm>
            <a:off x="7846859" y="3590535"/>
            <a:ext cx="3044952" cy="2580913"/>
            <a:chOff x="7846859" y="3590535"/>
            <a:chExt cx="3044952" cy="2580913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337F3B0-C977-446D-03A0-64D432985151}"/>
                </a:ext>
              </a:extLst>
            </p:cNvPr>
            <p:cNvCxnSpPr>
              <a:cxnSpLocks/>
              <a:stCxn id="16" idx="7"/>
              <a:endCxn id="13" idx="3"/>
            </p:cNvCxnSpPr>
            <p:nvPr/>
          </p:nvCxnSpPr>
          <p:spPr>
            <a:xfrm flipV="1">
              <a:off x="10163339" y="5671023"/>
              <a:ext cx="728472" cy="500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2BECD8E-D2A9-B1A6-94BB-61C08AABD930}"/>
                </a:ext>
              </a:extLst>
            </p:cNvPr>
            <p:cNvCxnSpPr>
              <a:cxnSpLocks/>
              <a:stCxn id="15" idx="7"/>
              <a:endCxn id="13" idx="3"/>
            </p:cNvCxnSpPr>
            <p:nvPr/>
          </p:nvCxnSpPr>
          <p:spPr>
            <a:xfrm flipV="1">
              <a:off x="9496045" y="5671023"/>
              <a:ext cx="1395766" cy="4906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583E2C4-F0E4-6E5E-D6BB-98E0F83537D5}"/>
                </a:ext>
              </a:extLst>
            </p:cNvPr>
            <p:cNvCxnSpPr>
              <a:stCxn id="14" idx="1"/>
              <a:endCxn id="7" idx="5"/>
            </p:cNvCxnSpPr>
            <p:nvPr/>
          </p:nvCxnSpPr>
          <p:spPr>
            <a:xfrm flipH="1" flipV="1">
              <a:off x="7846859" y="5640390"/>
              <a:ext cx="732828" cy="5212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C94CCDC-E6FE-EEF8-ACFD-65547A32B897}"/>
                </a:ext>
              </a:extLst>
            </p:cNvPr>
            <p:cNvCxnSpPr>
              <a:cxnSpLocks/>
              <a:stCxn id="14" idx="1"/>
              <a:endCxn id="6" idx="5"/>
            </p:cNvCxnSpPr>
            <p:nvPr/>
          </p:nvCxnSpPr>
          <p:spPr>
            <a:xfrm flipH="1" flipV="1">
              <a:off x="7846859" y="4999184"/>
              <a:ext cx="732828" cy="11624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499CEB9-EAB0-204E-84E6-1C331A9B93BD}"/>
                </a:ext>
              </a:extLst>
            </p:cNvPr>
            <p:cNvCxnSpPr>
              <a:cxnSpLocks/>
              <a:stCxn id="14" idx="1"/>
              <a:endCxn id="5" idx="5"/>
            </p:cNvCxnSpPr>
            <p:nvPr/>
          </p:nvCxnSpPr>
          <p:spPr>
            <a:xfrm flipH="1" flipV="1">
              <a:off x="7846861" y="4357979"/>
              <a:ext cx="732826" cy="18036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F5DE97D-B56E-A115-4412-A5AC0BA19998}"/>
                </a:ext>
              </a:extLst>
            </p:cNvPr>
            <p:cNvCxnSpPr>
              <a:cxnSpLocks/>
              <a:stCxn id="14" idx="0"/>
              <a:endCxn id="8" idx="4"/>
            </p:cNvCxnSpPr>
            <p:nvPr/>
          </p:nvCxnSpPr>
          <p:spPr>
            <a:xfrm flipV="1">
              <a:off x="8720549" y="3648882"/>
              <a:ext cx="0" cy="24544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58D44E5-3759-12E1-ED3F-6A1D0AE5F4D0}"/>
                </a:ext>
              </a:extLst>
            </p:cNvPr>
            <p:cNvCxnSpPr>
              <a:cxnSpLocks/>
              <a:stCxn id="14" idx="0"/>
              <a:endCxn id="9" idx="4"/>
            </p:cNvCxnSpPr>
            <p:nvPr/>
          </p:nvCxnSpPr>
          <p:spPr>
            <a:xfrm flipV="1">
              <a:off x="8720549" y="3648882"/>
              <a:ext cx="634636" cy="24544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CEF8E1B-1012-6784-75C3-8BE046A168E6}"/>
                </a:ext>
              </a:extLst>
            </p:cNvPr>
            <p:cNvCxnSpPr>
              <a:cxnSpLocks/>
              <a:stCxn id="14" idx="0"/>
              <a:endCxn id="10" idx="4"/>
            </p:cNvCxnSpPr>
            <p:nvPr/>
          </p:nvCxnSpPr>
          <p:spPr>
            <a:xfrm flipV="1">
              <a:off x="8720549" y="3648882"/>
              <a:ext cx="1301929" cy="24544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C9EC4AC-DCD6-FFAD-F2EA-368B890BD5BC}"/>
                </a:ext>
              </a:extLst>
            </p:cNvPr>
            <p:cNvCxnSpPr>
              <a:cxnSpLocks/>
              <a:stCxn id="14" idx="7"/>
              <a:endCxn id="11" idx="3"/>
            </p:cNvCxnSpPr>
            <p:nvPr/>
          </p:nvCxnSpPr>
          <p:spPr>
            <a:xfrm flipV="1">
              <a:off x="8861410" y="4357979"/>
              <a:ext cx="2030400" cy="18036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5A174DE-F239-1E76-3AE9-0BE45AA31782}"/>
                </a:ext>
              </a:extLst>
            </p:cNvPr>
            <p:cNvCxnSpPr>
              <a:cxnSpLocks/>
              <a:stCxn id="14" idx="7"/>
              <a:endCxn id="12" idx="3"/>
            </p:cNvCxnSpPr>
            <p:nvPr/>
          </p:nvCxnSpPr>
          <p:spPr>
            <a:xfrm flipV="1">
              <a:off x="8861410" y="5014501"/>
              <a:ext cx="2030401" cy="11471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FBCAB54-A528-3CEB-0B6D-8F88E3CA25E9}"/>
                </a:ext>
              </a:extLst>
            </p:cNvPr>
            <p:cNvCxnSpPr>
              <a:cxnSpLocks/>
              <a:stCxn id="15" idx="1"/>
              <a:endCxn id="6" idx="5"/>
            </p:cNvCxnSpPr>
            <p:nvPr/>
          </p:nvCxnSpPr>
          <p:spPr>
            <a:xfrm flipH="1" flipV="1">
              <a:off x="7846859" y="4999184"/>
              <a:ext cx="1367463" cy="11624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84BA4A2-B411-3CDB-9015-39BA73E26F12}"/>
                </a:ext>
              </a:extLst>
            </p:cNvPr>
            <p:cNvCxnSpPr>
              <a:cxnSpLocks/>
              <a:stCxn id="15" idx="1"/>
              <a:endCxn id="5" idx="5"/>
            </p:cNvCxnSpPr>
            <p:nvPr/>
          </p:nvCxnSpPr>
          <p:spPr>
            <a:xfrm flipH="1" flipV="1">
              <a:off x="7846861" y="4357979"/>
              <a:ext cx="1367461" cy="1803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D6F721E-5600-0818-D54B-C2032D60F45B}"/>
                </a:ext>
              </a:extLst>
            </p:cNvPr>
            <p:cNvCxnSpPr>
              <a:cxnSpLocks/>
              <a:stCxn id="15" idx="0"/>
              <a:endCxn id="8" idx="4"/>
            </p:cNvCxnSpPr>
            <p:nvPr/>
          </p:nvCxnSpPr>
          <p:spPr>
            <a:xfrm flipH="1" flipV="1">
              <a:off x="8720549" y="3648882"/>
              <a:ext cx="634635" cy="24544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852FFB9-C0D7-6FB1-80D2-26E32EE1989E}"/>
                </a:ext>
              </a:extLst>
            </p:cNvPr>
            <p:cNvCxnSpPr>
              <a:cxnSpLocks/>
              <a:stCxn id="15" idx="0"/>
              <a:endCxn id="9" idx="4"/>
            </p:cNvCxnSpPr>
            <p:nvPr/>
          </p:nvCxnSpPr>
          <p:spPr>
            <a:xfrm flipV="1">
              <a:off x="9355184" y="3648882"/>
              <a:ext cx="1" cy="24544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814685F-1710-E441-21DC-8697B66B576D}"/>
                </a:ext>
              </a:extLst>
            </p:cNvPr>
            <p:cNvCxnSpPr>
              <a:cxnSpLocks/>
              <a:stCxn id="15" idx="0"/>
              <a:endCxn id="10" idx="4"/>
            </p:cNvCxnSpPr>
            <p:nvPr/>
          </p:nvCxnSpPr>
          <p:spPr>
            <a:xfrm flipV="1">
              <a:off x="9355184" y="3648882"/>
              <a:ext cx="667294" cy="24544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1CFFFA9-BA5C-989D-D4A5-4E58FB0953CA}"/>
                </a:ext>
              </a:extLst>
            </p:cNvPr>
            <p:cNvCxnSpPr>
              <a:cxnSpLocks/>
              <a:stCxn id="15" idx="7"/>
              <a:endCxn id="11" idx="3"/>
            </p:cNvCxnSpPr>
            <p:nvPr/>
          </p:nvCxnSpPr>
          <p:spPr>
            <a:xfrm flipV="1">
              <a:off x="9496045" y="4357979"/>
              <a:ext cx="1395765" cy="1803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1AFF857-00D0-62F3-B0CA-B11EB9151A7A}"/>
                </a:ext>
              </a:extLst>
            </p:cNvPr>
            <p:cNvCxnSpPr>
              <a:cxnSpLocks/>
              <a:stCxn id="15" idx="7"/>
              <a:endCxn id="12" idx="3"/>
            </p:cNvCxnSpPr>
            <p:nvPr/>
          </p:nvCxnSpPr>
          <p:spPr>
            <a:xfrm flipV="1">
              <a:off x="9496045" y="5014501"/>
              <a:ext cx="1395766" cy="11471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73B40A8-F1A0-BB94-3C17-82CF2C713972}"/>
                </a:ext>
              </a:extLst>
            </p:cNvPr>
            <p:cNvCxnSpPr>
              <a:cxnSpLocks/>
              <a:stCxn id="16" idx="1"/>
              <a:endCxn id="7" idx="5"/>
            </p:cNvCxnSpPr>
            <p:nvPr/>
          </p:nvCxnSpPr>
          <p:spPr>
            <a:xfrm flipH="1" flipV="1">
              <a:off x="7846859" y="5640390"/>
              <a:ext cx="2034757" cy="5310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17CDB97-DDA3-0BC7-409F-040446604473}"/>
                </a:ext>
              </a:extLst>
            </p:cNvPr>
            <p:cNvCxnSpPr>
              <a:cxnSpLocks/>
              <a:stCxn id="16" idx="1"/>
              <a:endCxn id="6" idx="5"/>
            </p:cNvCxnSpPr>
            <p:nvPr/>
          </p:nvCxnSpPr>
          <p:spPr>
            <a:xfrm flipH="1" flipV="1">
              <a:off x="7846859" y="4999184"/>
              <a:ext cx="2034757" cy="11722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7002694-86DA-9228-47BB-7DBB7A94EF6F}"/>
                </a:ext>
              </a:extLst>
            </p:cNvPr>
            <p:cNvCxnSpPr>
              <a:cxnSpLocks/>
              <a:stCxn id="16" idx="0"/>
              <a:endCxn id="8" idx="4"/>
            </p:cNvCxnSpPr>
            <p:nvPr/>
          </p:nvCxnSpPr>
          <p:spPr>
            <a:xfrm flipH="1" flipV="1">
              <a:off x="8720549" y="3648882"/>
              <a:ext cx="1301929" cy="24642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CE5EB5D-6833-471C-EF57-9989B1D32993}"/>
                </a:ext>
              </a:extLst>
            </p:cNvPr>
            <p:cNvCxnSpPr>
              <a:cxnSpLocks/>
              <a:stCxn id="16" idx="0"/>
              <a:endCxn id="9" idx="4"/>
            </p:cNvCxnSpPr>
            <p:nvPr/>
          </p:nvCxnSpPr>
          <p:spPr>
            <a:xfrm flipH="1" flipV="1">
              <a:off x="9355185" y="3648882"/>
              <a:ext cx="667293" cy="24642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5096EBB-8852-6FD2-057B-3CD3191B381B}"/>
                </a:ext>
              </a:extLst>
            </p:cNvPr>
            <p:cNvCxnSpPr>
              <a:cxnSpLocks/>
              <a:stCxn id="16" idx="0"/>
              <a:endCxn id="10" idx="4"/>
            </p:cNvCxnSpPr>
            <p:nvPr/>
          </p:nvCxnSpPr>
          <p:spPr>
            <a:xfrm flipV="1">
              <a:off x="10022478" y="3648882"/>
              <a:ext cx="0" cy="24642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6EDD709-F9EF-E240-F7B5-9E2BE5774275}"/>
                </a:ext>
              </a:extLst>
            </p:cNvPr>
            <p:cNvCxnSpPr>
              <a:cxnSpLocks/>
              <a:stCxn id="16" idx="7"/>
              <a:endCxn id="11" idx="3"/>
            </p:cNvCxnSpPr>
            <p:nvPr/>
          </p:nvCxnSpPr>
          <p:spPr>
            <a:xfrm flipV="1">
              <a:off x="10163339" y="4357979"/>
              <a:ext cx="728471" cy="18134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93C486D-BCA6-1028-09EE-44C6A28EF559}"/>
                </a:ext>
              </a:extLst>
            </p:cNvPr>
            <p:cNvCxnSpPr>
              <a:cxnSpLocks/>
              <a:stCxn id="16" idx="7"/>
              <a:endCxn id="12" idx="3"/>
            </p:cNvCxnSpPr>
            <p:nvPr/>
          </p:nvCxnSpPr>
          <p:spPr>
            <a:xfrm flipV="1">
              <a:off x="10163339" y="5014501"/>
              <a:ext cx="728472" cy="11569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35C44D0-9914-8076-81B1-CCA99A263427}"/>
                </a:ext>
              </a:extLst>
            </p:cNvPr>
            <p:cNvCxnSpPr>
              <a:cxnSpLocks/>
              <a:stCxn id="5" idx="7"/>
              <a:endCxn id="9" idx="3"/>
            </p:cNvCxnSpPr>
            <p:nvPr/>
          </p:nvCxnSpPr>
          <p:spPr>
            <a:xfrm flipV="1">
              <a:off x="7846861" y="3590535"/>
              <a:ext cx="1367462" cy="4857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BDF00FB-F751-8E36-90C3-4C1DE8755877}"/>
                </a:ext>
              </a:extLst>
            </p:cNvPr>
            <p:cNvCxnSpPr>
              <a:cxnSpLocks/>
              <a:stCxn id="5" idx="7"/>
              <a:endCxn id="10" idx="3"/>
            </p:cNvCxnSpPr>
            <p:nvPr/>
          </p:nvCxnSpPr>
          <p:spPr>
            <a:xfrm flipV="1">
              <a:off x="7846861" y="3590535"/>
              <a:ext cx="2034755" cy="4857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8B99C1B-0F75-069D-6CFB-573E1C2D42E5}"/>
                </a:ext>
              </a:extLst>
            </p:cNvPr>
            <p:cNvCxnSpPr>
              <a:cxnSpLocks/>
              <a:stCxn id="5" idx="6"/>
              <a:endCxn id="11" idx="2"/>
            </p:cNvCxnSpPr>
            <p:nvPr/>
          </p:nvCxnSpPr>
          <p:spPr>
            <a:xfrm>
              <a:off x="7905208" y="4217118"/>
              <a:ext cx="29282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165D857-4089-1136-640A-34E0628B3355}"/>
                </a:ext>
              </a:extLst>
            </p:cNvPr>
            <p:cNvCxnSpPr>
              <a:cxnSpLocks/>
              <a:stCxn id="5" idx="6"/>
              <a:endCxn id="12" idx="2"/>
            </p:cNvCxnSpPr>
            <p:nvPr/>
          </p:nvCxnSpPr>
          <p:spPr>
            <a:xfrm>
              <a:off x="7905208" y="4217118"/>
              <a:ext cx="2928256" cy="656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77A7B37-9CC8-7A42-542F-9EB1FBBCDEFC}"/>
                </a:ext>
              </a:extLst>
            </p:cNvPr>
            <p:cNvCxnSpPr>
              <a:cxnSpLocks/>
              <a:stCxn id="5" idx="6"/>
              <a:endCxn id="13" idx="2"/>
            </p:cNvCxnSpPr>
            <p:nvPr/>
          </p:nvCxnSpPr>
          <p:spPr>
            <a:xfrm>
              <a:off x="7905208" y="4217118"/>
              <a:ext cx="2928256" cy="13130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C6779BF-B427-7FF5-AC45-5752D78EC943}"/>
                </a:ext>
              </a:extLst>
            </p:cNvPr>
            <p:cNvCxnSpPr>
              <a:cxnSpLocks/>
              <a:stCxn id="6" idx="7"/>
              <a:endCxn id="8" idx="3"/>
            </p:cNvCxnSpPr>
            <p:nvPr/>
          </p:nvCxnSpPr>
          <p:spPr>
            <a:xfrm flipV="1">
              <a:off x="7846859" y="3590535"/>
              <a:ext cx="732828" cy="11269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002BEF0-B17E-D5F0-26F9-441699D9F76F}"/>
                </a:ext>
              </a:extLst>
            </p:cNvPr>
            <p:cNvCxnSpPr>
              <a:cxnSpLocks/>
              <a:stCxn id="6" idx="7"/>
              <a:endCxn id="9" idx="3"/>
            </p:cNvCxnSpPr>
            <p:nvPr/>
          </p:nvCxnSpPr>
          <p:spPr>
            <a:xfrm flipV="1">
              <a:off x="7846859" y="3590535"/>
              <a:ext cx="1367464" cy="11269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FA5888D0-3089-04D5-20B4-5AC24A7CB8BC}"/>
                </a:ext>
              </a:extLst>
            </p:cNvPr>
            <p:cNvCxnSpPr>
              <a:cxnSpLocks/>
              <a:stCxn id="6" idx="7"/>
              <a:endCxn id="10" idx="3"/>
            </p:cNvCxnSpPr>
            <p:nvPr/>
          </p:nvCxnSpPr>
          <p:spPr>
            <a:xfrm flipV="1">
              <a:off x="7846859" y="3590535"/>
              <a:ext cx="2034757" cy="11269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06D8F09-F36B-5F38-477F-5C7EC8D99A62}"/>
                </a:ext>
              </a:extLst>
            </p:cNvPr>
            <p:cNvCxnSpPr>
              <a:cxnSpLocks/>
              <a:stCxn id="6" idx="6"/>
              <a:endCxn id="11" idx="2"/>
            </p:cNvCxnSpPr>
            <p:nvPr/>
          </p:nvCxnSpPr>
          <p:spPr>
            <a:xfrm flipV="1">
              <a:off x="7905206" y="4217118"/>
              <a:ext cx="2928257" cy="6412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E06E9B3-B470-A42A-C5A5-3F050066741E}"/>
                </a:ext>
              </a:extLst>
            </p:cNvPr>
            <p:cNvCxnSpPr>
              <a:cxnSpLocks/>
              <a:stCxn id="6" idx="6"/>
              <a:endCxn id="12" idx="2"/>
            </p:cNvCxnSpPr>
            <p:nvPr/>
          </p:nvCxnSpPr>
          <p:spPr>
            <a:xfrm>
              <a:off x="7905206" y="4858323"/>
              <a:ext cx="2928258" cy="153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AAA724F9-F63F-CBA8-FDAF-0BA6230AB391}"/>
                </a:ext>
              </a:extLst>
            </p:cNvPr>
            <p:cNvCxnSpPr>
              <a:cxnSpLocks/>
              <a:stCxn id="6" idx="6"/>
              <a:endCxn id="13" idx="2"/>
            </p:cNvCxnSpPr>
            <p:nvPr/>
          </p:nvCxnSpPr>
          <p:spPr>
            <a:xfrm>
              <a:off x="7905206" y="4858323"/>
              <a:ext cx="2928258" cy="6718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A22E07A-1307-F6AA-995F-591AD14B0009}"/>
                </a:ext>
              </a:extLst>
            </p:cNvPr>
            <p:cNvCxnSpPr>
              <a:cxnSpLocks/>
              <a:stCxn id="7" idx="7"/>
              <a:endCxn id="8" idx="3"/>
            </p:cNvCxnSpPr>
            <p:nvPr/>
          </p:nvCxnSpPr>
          <p:spPr>
            <a:xfrm flipV="1">
              <a:off x="7846859" y="3590535"/>
              <a:ext cx="732828" cy="17681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903C3C9-185B-1708-57B0-EE543FF12A19}"/>
                </a:ext>
              </a:extLst>
            </p:cNvPr>
            <p:cNvCxnSpPr>
              <a:cxnSpLocks/>
              <a:stCxn id="7" idx="7"/>
              <a:endCxn id="9" idx="3"/>
            </p:cNvCxnSpPr>
            <p:nvPr/>
          </p:nvCxnSpPr>
          <p:spPr>
            <a:xfrm flipV="1">
              <a:off x="7846859" y="3590535"/>
              <a:ext cx="1367464" cy="17681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7930A97-6D14-24EB-9164-E5D54ACDE553}"/>
                </a:ext>
              </a:extLst>
            </p:cNvPr>
            <p:cNvCxnSpPr>
              <a:cxnSpLocks/>
              <a:stCxn id="7" idx="7"/>
              <a:endCxn id="10" idx="3"/>
            </p:cNvCxnSpPr>
            <p:nvPr/>
          </p:nvCxnSpPr>
          <p:spPr>
            <a:xfrm flipV="1">
              <a:off x="7846859" y="3590535"/>
              <a:ext cx="2034757" cy="17681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72AAF5E4-98A8-0936-CC5B-6A9E4768D7E2}"/>
                </a:ext>
              </a:extLst>
            </p:cNvPr>
            <p:cNvCxnSpPr>
              <a:cxnSpLocks/>
              <a:stCxn id="7" idx="6"/>
              <a:endCxn id="11" idx="2"/>
            </p:cNvCxnSpPr>
            <p:nvPr/>
          </p:nvCxnSpPr>
          <p:spPr>
            <a:xfrm flipV="1">
              <a:off x="7905206" y="4217118"/>
              <a:ext cx="2928257" cy="12824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785A49A-3E1B-6EBD-72ED-BF9F043E8824}"/>
                </a:ext>
              </a:extLst>
            </p:cNvPr>
            <p:cNvCxnSpPr>
              <a:cxnSpLocks/>
              <a:stCxn id="7" idx="6"/>
              <a:endCxn id="12" idx="2"/>
            </p:cNvCxnSpPr>
            <p:nvPr/>
          </p:nvCxnSpPr>
          <p:spPr>
            <a:xfrm flipV="1">
              <a:off x="7905206" y="4873640"/>
              <a:ext cx="2928258" cy="6258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633341DC-4E7B-9CBD-D557-E757F8416B9A}"/>
                </a:ext>
              </a:extLst>
            </p:cNvPr>
            <p:cNvCxnSpPr>
              <a:cxnSpLocks/>
              <a:stCxn id="7" idx="6"/>
              <a:endCxn id="13" idx="2"/>
            </p:cNvCxnSpPr>
            <p:nvPr/>
          </p:nvCxnSpPr>
          <p:spPr>
            <a:xfrm>
              <a:off x="7905206" y="5499529"/>
              <a:ext cx="2928258" cy="306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6275F34-23B1-9602-37A9-2E17786A195E}"/>
                </a:ext>
              </a:extLst>
            </p:cNvPr>
            <p:cNvCxnSpPr>
              <a:cxnSpLocks/>
              <a:stCxn id="8" idx="5"/>
              <a:endCxn id="11" idx="1"/>
            </p:cNvCxnSpPr>
            <p:nvPr/>
          </p:nvCxnSpPr>
          <p:spPr>
            <a:xfrm>
              <a:off x="8861410" y="3590535"/>
              <a:ext cx="2030400" cy="4857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134EECF1-560D-6581-E22A-38DA4BE939AF}"/>
                </a:ext>
              </a:extLst>
            </p:cNvPr>
            <p:cNvCxnSpPr>
              <a:cxnSpLocks/>
              <a:stCxn id="8" idx="5"/>
              <a:endCxn id="12" idx="1"/>
            </p:cNvCxnSpPr>
            <p:nvPr/>
          </p:nvCxnSpPr>
          <p:spPr>
            <a:xfrm>
              <a:off x="8861410" y="3590535"/>
              <a:ext cx="2030401" cy="11422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D44280F-E2DA-133B-95B9-EE25241BF611}"/>
                </a:ext>
              </a:extLst>
            </p:cNvPr>
            <p:cNvCxnSpPr>
              <a:cxnSpLocks/>
              <a:stCxn id="8" idx="5"/>
              <a:endCxn id="13" idx="1"/>
            </p:cNvCxnSpPr>
            <p:nvPr/>
          </p:nvCxnSpPr>
          <p:spPr>
            <a:xfrm>
              <a:off x="8861410" y="3590535"/>
              <a:ext cx="2030401" cy="17987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DFA0B184-7BD5-F77F-2C55-A68CB22C493A}"/>
                </a:ext>
              </a:extLst>
            </p:cNvPr>
            <p:cNvCxnSpPr>
              <a:cxnSpLocks/>
              <a:stCxn id="9" idx="5"/>
              <a:endCxn id="11" idx="1"/>
            </p:cNvCxnSpPr>
            <p:nvPr/>
          </p:nvCxnSpPr>
          <p:spPr>
            <a:xfrm>
              <a:off x="9496046" y="3590535"/>
              <a:ext cx="1395764" cy="4857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8CDCAAB6-8271-37C6-76F6-CCE7F5AA2B46}"/>
                </a:ext>
              </a:extLst>
            </p:cNvPr>
            <p:cNvCxnSpPr>
              <a:cxnSpLocks/>
              <a:stCxn id="9" idx="5"/>
              <a:endCxn id="12" idx="1"/>
            </p:cNvCxnSpPr>
            <p:nvPr/>
          </p:nvCxnSpPr>
          <p:spPr>
            <a:xfrm>
              <a:off x="9496046" y="3590535"/>
              <a:ext cx="1395765" cy="11422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33B77051-0385-6F80-602A-346C75F0D912}"/>
                </a:ext>
              </a:extLst>
            </p:cNvPr>
            <p:cNvCxnSpPr>
              <a:cxnSpLocks/>
              <a:stCxn id="9" idx="5"/>
              <a:endCxn id="13" idx="1"/>
            </p:cNvCxnSpPr>
            <p:nvPr/>
          </p:nvCxnSpPr>
          <p:spPr>
            <a:xfrm>
              <a:off x="9496046" y="3590535"/>
              <a:ext cx="1395765" cy="17987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AEEF196A-4E87-5032-2766-D2D05EEFD20C}"/>
                </a:ext>
              </a:extLst>
            </p:cNvPr>
            <p:cNvCxnSpPr>
              <a:cxnSpLocks/>
              <a:stCxn id="10" idx="5"/>
              <a:endCxn id="11" idx="1"/>
            </p:cNvCxnSpPr>
            <p:nvPr/>
          </p:nvCxnSpPr>
          <p:spPr>
            <a:xfrm>
              <a:off x="10163339" y="3590535"/>
              <a:ext cx="728471" cy="4857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6CA514D1-30CF-BACC-9F56-1A29D416347D}"/>
                </a:ext>
              </a:extLst>
            </p:cNvPr>
            <p:cNvCxnSpPr>
              <a:cxnSpLocks/>
              <a:stCxn id="10" idx="5"/>
              <a:endCxn id="12" idx="1"/>
            </p:cNvCxnSpPr>
            <p:nvPr/>
          </p:nvCxnSpPr>
          <p:spPr>
            <a:xfrm>
              <a:off x="10163339" y="3590535"/>
              <a:ext cx="728472" cy="11422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967362E0-2FE3-96A3-335D-5A5ADAF5A747}"/>
                </a:ext>
              </a:extLst>
            </p:cNvPr>
            <p:cNvCxnSpPr>
              <a:cxnSpLocks/>
              <a:stCxn id="10" idx="5"/>
              <a:endCxn id="13" idx="1"/>
            </p:cNvCxnSpPr>
            <p:nvPr/>
          </p:nvCxnSpPr>
          <p:spPr>
            <a:xfrm>
              <a:off x="10163339" y="3590535"/>
              <a:ext cx="728472" cy="17987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3122B220-696F-1041-E44B-88AADEEC5F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9771" y="1587159"/>
                <a:ext cx="6148527" cy="51859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For each clause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create a “group” of three vertices labeled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(If the clause only has one or two literals, then only use one or two vertices)</a:t>
                </a:r>
              </a:p>
              <a:p>
                <a:r>
                  <a:rPr lang="en-US" dirty="0"/>
                  <a:t>Put an edge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are in </a:t>
                </a:r>
                <a:r>
                  <a:rPr lang="en-US" dirty="0">
                    <a:solidFill>
                      <a:schemeClr val="accent1"/>
                    </a:solidFill>
                  </a:rPr>
                  <a:t>different groups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do not have contradictory labels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3122B220-696F-1041-E44B-88AADEEC5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71" y="1587159"/>
                <a:ext cx="6148527" cy="5185955"/>
              </a:xfrm>
              <a:prstGeom prst="rect">
                <a:avLst/>
              </a:prstGeom>
              <a:blipFill>
                <a:blip r:embed="rId16"/>
                <a:stretch>
                  <a:fillRect l="-1786" r="-3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43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 uiExpand="1" build="p"/>
      <p:bldP spid="1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82F5E-7297-9FD8-60EA-0ECA4CF37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YES maps to 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4F0A9B-4A60-0949-EB88-3E0B18DFC0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1040" y="1690687"/>
                <a:ext cx="10515600" cy="4605609"/>
              </a:xfrm>
            </p:spPr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is satisfiable, i.e., there exists a satisfying assignment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each </a:t>
                </a:r>
                <a:r>
                  <a:rPr lang="en-US" dirty="0">
                    <a:solidFill>
                      <a:schemeClr val="accent1"/>
                    </a:solidFill>
                  </a:rPr>
                  <a:t>clause</a:t>
                </a:r>
                <a:r>
                  <a:rPr lang="en-US" dirty="0"/>
                  <a:t>, at least one </a:t>
                </a:r>
                <a:r>
                  <a:rPr lang="en-US" dirty="0">
                    <a:solidFill>
                      <a:schemeClr val="accent1"/>
                    </a:solidFill>
                  </a:rPr>
                  <a:t>literal</a:t>
                </a:r>
                <a:r>
                  <a:rPr lang="en-US" dirty="0"/>
                  <a:t> is satisfied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in each </a:t>
                </a:r>
                <a:r>
                  <a:rPr lang="en-US" dirty="0">
                    <a:solidFill>
                      <a:schemeClr val="accent1"/>
                    </a:solidFill>
                  </a:rPr>
                  <a:t>group</a:t>
                </a:r>
                <a:r>
                  <a:rPr lang="en-US" dirty="0"/>
                  <a:t>, at least one </a:t>
                </a:r>
                <a:r>
                  <a:rPr lang="en-US" dirty="0">
                    <a:solidFill>
                      <a:schemeClr val="accent1"/>
                    </a:solidFill>
                  </a:rPr>
                  <a:t>vertex</a:t>
                </a:r>
                <a:r>
                  <a:rPr lang="en-US" dirty="0"/>
                  <a:t> is “satisfied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,” i.e., it is labeled by a literal that is satisfied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a set consisting of </a:t>
                </a:r>
                <a:r>
                  <a:rPr lang="en-US" dirty="0">
                    <a:solidFill>
                      <a:schemeClr val="accent1"/>
                    </a:solidFill>
                  </a:rPr>
                  <a:t>one satisfied vertex from each group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-clique (vertices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cannot have contradictory labels)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4F0A9B-4A60-0949-EB88-3E0B18DFC0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1040" y="1690687"/>
                <a:ext cx="10515600" cy="4605609"/>
              </a:xfrm>
              <a:blipFill>
                <a:blip r:embed="rId2"/>
                <a:stretch>
                  <a:fillRect l="-1043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FDEDC-665A-6927-DEDC-89784277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033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C74DA-57BB-E78D-EBC5-08A5FC442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maps to 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E809A6-C818-F5AB-8599-DAB7ECDF60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0669" y="1825625"/>
                <a:ext cx="11325497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-clique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assignment that </a:t>
                </a:r>
                <a:r>
                  <a:rPr lang="en-US" dirty="0">
                    <a:solidFill>
                      <a:schemeClr val="accent1"/>
                    </a:solidFill>
                  </a:rPr>
                  <a:t>satisfies each vertex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(this exists because no two vertices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have contradictory labels)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cannot contain two vertices from a single group,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must contain </a:t>
                </a:r>
                <a:r>
                  <a:rPr lang="en-US" dirty="0">
                    <a:solidFill>
                      <a:schemeClr val="accent1"/>
                    </a:solidFill>
                  </a:rPr>
                  <a:t>one vertex from each group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satisfies </a:t>
                </a:r>
                <a:r>
                  <a:rPr lang="en-US" dirty="0">
                    <a:solidFill>
                      <a:schemeClr val="accent1"/>
                    </a:solidFill>
                  </a:rPr>
                  <a:t>at least one literal in each clause</a:t>
                </a:r>
                <a:r>
                  <a:rPr lang="en-US" dirty="0"/>
                  <a:t>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E809A6-C818-F5AB-8599-DAB7ECDF60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0669" y="1825625"/>
                <a:ext cx="11325497" cy="4351338"/>
              </a:xfrm>
              <a:blipFill>
                <a:blip r:embed="rId2"/>
                <a:stretch>
                  <a:fillRect l="-969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4A21B-6FA1-CF26-B398-8C01B96C6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882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1E14E-0CFB-54AB-CDB1-A78ECEF86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Poly-time computable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97FF4-011D-A575-D375-F666B3DABE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Hopefully it is clear that the reduction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can be computed in polynomial time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97FF4-011D-A575-D375-F666B3DABE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9FD78-F7E0-2194-083A-76FADF5D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214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1A9460-113E-47CA-C5F1-D49E2E72DF15}"/>
              </a:ext>
            </a:extLst>
          </p:cNvPr>
          <p:cNvSpPr/>
          <p:nvPr/>
        </p:nvSpPr>
        <p:spPr>
          <a:xfrm>
            <a:off x="4043960" y="2555547"/>
            <a:ext cx="3569677" cy="356300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7F3EE4-D75A-343A-5532-883F426A23D2}"/>
              </a:ext>
            </a:extLst>
          </p:cNvPr>
          <p:cNvGrpSpPr/>
          <p:nvPr/>
        </p:nvGrpSpPr>
        <p:grpSpPr>
          <a:xfrm>
            <a:off x="5411163" y="4873256"/>
            <a:ext cx="835270" cy="1003042"/>
            <a:chOff x="3068515" y="5149540"/>
            <a:chExt cx="835270" cy="100304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5C513E-4FC9-F423-3071-7B0D8791CEC2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/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/>
              <p:nvPr/>
            </p:nvSpPr>
            <p:spPr>
              <a:xfrm>
                <a:off x="5555691" y="3952283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691" y="3952283"/>
                <a:ext cx="5752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>
            <a:extLst>
              <a:ext uri="{FF2B5EF4-FFF2-40B4-BE49-F238E27FC236}">
                <a16:creationId xmlns:a16="http://schemas.microsoft.com/office/drawing/2014/main" id="{F3DFFE2D-563F-3118-6831-158852E22CCA}"/>
              </a:ext>
            </a:extLst>
          </p:cNvPr>
          <p:cNvSpPr/>
          <p:nvPr/>
        </p:nvSpPr>
        <p:spPr>
          <a:xfrm rot="10800000">
            <a:off x="3682058" y="-2433847"/>
            <a:ext cx="4322562" cy="6216182"/>
          </a:xfrm>
          <a:prstGeom prst="arc">
            <a:avLst>
              <a:gd name="adj1" fmla="val 10851198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/>
              <p:nvPr/>
            </p:nvSpPr>
            <p:spPr>
              <a:xfrm>
                <a:off x="5097124" y="2877995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124" y="2877995"/>
                <a:ext cx="1688123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/>
              <p:nvPr/>
            </p:nvSpPr>
            <p:spPr>
              <a:xfrm>
                <a:off x="5286927" y="823048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927" y="823048"/>
                <a:ext cx="1688123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B735F39A-1FCA-876B-9346-A77FE8FB7CB4}"/>
              </a:ext>
            </a:extLst>
          </p:cNvPr>
          <p:cNvGrpSpPr/>
          <p:nvPr/>
        </p:nvGrpSpPr>
        <p:grpSpPr>
          <a:xfrm>
            <a:off x="2119177" y="1999313"/>
            <a:ext cx="3785928" cy="780428"/>
            <a:chOff x="4810125" y="2371604"/>
            <a:chExt cx="3785928" cy="780428"/>
          </a:xfrm>
        </p:grpSpPr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C491E429-C425-7DDB-6D7E-F1F1022B28FE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092576E-EB66-17AE-5EA9-E0B6E2FB100E}"/>
                    </a:ext>
                  </a:extLst>
                </p:cNvPr>
                <p:cNvSpPr txBox="1"/>
                <p:nvPr/>
              </p:nvSpPr>
              <p:spPr>
                <a:xfrm>
                  <a:off x="4810125" y="2371604"/>
                  <a:ext cx="15794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CIRCUIT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092576E-EB66-17AE-5EA9-E0B6E2FB10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0125" y="2371604"/>
                  <a:ext cx="157941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37624E-5E09-3F83-58A4-004E39C048DA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282D479-4514-1595-D351-9F02D52579F3}"/>
              </a:ext>
            </a:extLst>
          </p:cNvPr>
          <p:cNvGrpSpPr/>
          <p:nvPr/>
        </p:nvGrpSpPr>
        <p:grpSpPr>
          <a:xfrm>
            <a:off x="2823528" y="3301133"/>
            <a:ext cx="3060336" cy="724446"/>
            <a:chOff x="5535717" y="2984394"/>
            <a:chExt cx="3060336" cy="724446"/>
          </a:xfrm>
        </p:grpSpPr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754BB790-1E27-B656-5DF3-1CE055E54504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8B9B18A-8D9C-1446-CFB2-D250793A5749}"/>
                    </a:ext>
                  </a:extLst>
                </p:cNvPr>
                <p:cNvSpPr txBox="1"/>
                <p:nvPr/>
              </p:nvSpPr>
              <p:spPr>
                <a:xfrm>
                  <a:off x="5535717" y="3339508"/>
                  <a:ext cx="8694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3‑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8B9B18A-8D9C-1446-CFB2-D250793A57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5717" y="3339508"/>
                  <a:ext cx="86942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8DB2A8F-F19D-F68C-4D3B-11AADB824FE6}"/>
                </a:ext>
              </a:extLst>
            </p:cNvPr>
            <p:cNvSpPr/>
            <p:nvPr/>
          </p:nvSpPr>
          <p:spPr>
            <a:xfrm flipH="1" flipV="1">
              <a:off x="6337253" y="3105074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52D9FC-ADBB-1A29-4CCC-3E9E1A9F4072}"/>
              </a:ext>
            </a:extLst>
          </p:cNvPr>
          <p:cNvGrpSpPr/>
          <p:nvPr/>
        </p:nvGrpSpPr>
        <p:grpSpPr>
          <a:xfrm>
            <a:off x="1794643" y="2555072"/>
            <a:ext cx="3251254" cy="780428"/>
            <a:chOff x="5344799" y="2371604"/>
            <a:chExt cx="3251254" cy="780428"/>
          </a:xfrm>
        </p:grpSpPr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BC5CE280-B8A5-A12C-A75F-09C4A958C92B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FA8E517-16AC-83F6-4FA4-EC9BC5EF4662}"/>
                    </a:ext>
                  </a:extLst>
                </p:cNvPr>
                <p:cNvSpPr txBox="1"/>
                <p:nvPr/>
              </p:nvSpPr>
              <p:spPr>
                <a:xfrm>
                  <a:off x="5344799" y="2371604"/>
                  <a:ext cx="10447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CLIQUE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FA8E517-16AC-83F6-4FA4-EC9BC5EF46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4799" y="2371604"/>
                  <a:ext cx="1044741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DB489CA-36D8-1A66-8E97-15C8BC4B4B12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2544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137F390-4A87-5F94-143B-43451A7576D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-CNF formulas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137F390-4A87-5F94-143B-43451A7576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41DAE-64DC-025E-A00D-1F461475D9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-CNF formula </a:t>
                </a:r>
                <a:r>
                  <a:rPr lang="en-US" dirty="0"/>
                  <a:t>is an AND of ORs of literals in which every clause has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literals</a:t>
                </a:r>
              </a:p>
              <a:p>
                <a:r>
                  <a:rPr lang="en-US" dirty="0"/>
                  <a:t>Example of a 3-CNF formula with two clauses: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41DAE-64DC-025E-A00D-1F461475D9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8132E-629E-E88F-3BF8-C221B60B1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50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7C19547-9DF1-A948-A552-FE0EF125DB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-completeness is everywhere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7C19547-9DF1-A948-A552-FE0EF125DB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B5ED44-18CD-985D-A77A-B922E87D7E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</a:t>
                </a:r>
                <a:r>
                  <a:rPr lang="en-US" dirty="0">
                    <a:solidFill>
                      <a:schemeClr val="accent1"/>
                    </a:solidFill>
                  </a:rPr>
                  <a:t>thousands</a:t>
                </a:r>
                <a:r>
                  <a:rPr lang="en-US" dirty="0"/>
                  <a:t> of known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 problems!</a:t>
                </a:r>
              </a:p>
              <a:p>
                <a:r>
                  <a:rPr lang="en-US" dirty="0"/>
                  <a:t>These problems come from many different areas of study</a:t>
                </a:r>
              </a:p>
              <a:p>
                <a:pPr lvl="1"/>
                <a:r>
                  <a:rPr lang="en-US" dirty="0"/>
                  <a:t>Logic, graph theory, number theory, scheduling, optimization, economics, physics, chemistry, biology,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B5ED44-18CD-985D-A77A-B922E87D7E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86B35-8244-5D74-AC20-8D6882E3E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64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6670C9-1B18-8BA0-0D31-DF92D7E22E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95325" y="114300"/>
                <a:ext cx="11334750" cy="1325563"/>
              </a:xfrm>
            </p:spPr>
            <p:txBody>
              <a:bodyPr/>
              <a:lstStyle/>
              <a:p>
                <a:r>
                  <a:rPr lang="en-US" dirty="0"/>
                  <a:t>Proving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 (“cheat sheet”)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6670C9-1B18-8BA0-0D31-DF92D7E22E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95325" y="114300"/>
                <a:ext cx="11334750" cy="1325563"/>
              </a:xfrm>
              <a:blipFill>
                <a:blip r:embed="rId2"/>
                <a:stretch>
                  <a:fillRect l="-2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261D1-4D5F-1652-5376-16542FE1A2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0284" y="1350741"/>
                <a:ext cx="11334750" cy="5229225"/>
              </a:xfrm>
            </p:spPr>
            <p:txBody>
              <a:bodyPr>
                <a:normAutofit fontScale="925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Prove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What is the </a:t>
                </a:r>
                <a:r>
                  <a:rPr lang="en-US" dirty="0">
                    <a:solidFill>
                      <a:schemeClr val="accent1"/>
                    </a:solidFill>
                  </a:rPr>
                  <a:t>certificate</a:t>
                </a:r>
                <a:r>
                  <a:rPr lang="en-US" dirty="0"/>
                  <a:t>? How can you </a:t>
                </a:r>
                <a:r>
                  <a:rPr lang="en-US" dirty="0">
                    <a:solidFill>
                      <a:schemeClr val="accent1"/>
                    </a:solidFill>
                  </a:rPr>
                  <a:t>verify a purported certificate</a:t>
                </a:r>
                <a:r>
                  <a:rPr lang="en-US" dirty="0"/>
                  <a:t> in polynomial time?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Prove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  <a:p>
                <a:pPr lvl="1"/>
                <a:r>
                  <a:rPr lang="en-US" dirty="0"/>
                  <a:t>Which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 language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HARD</m:t>
                        </m:r>
                      </m:sub>
                    </m:sSub>
                  </m:oMath>
                </a14:m>
                <a:r>
                  <a:rPr lang="en-US" dirty="0"/>
                  <a:t> are you reducing from?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What is the reduction?</a:t>
                </a:r>
                <a:r>
                  <a:rPr lang="en-US" dirty="0"/>
                  <a:t> Is it polynomial-time computable?</a:t>
                </a:r>
              </a:p>
              <a:p>
                <a:pPr lvl="1"/>
                <a:r>
                  <a:rPr lang="en-US" dirty="0"/>
                  <a:t>YES maps to YES: Assume there is a certificate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showing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HARD</m:t>
                        </m:r>
                      </m:sub>
                    </m:sSub>
                  </m:oMath>
                </a14:m>
                <a:r>
                  <a:rPr lang="en-US" dirty="0"/>
                  <a:t>. In terms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1"/>
                    </a:solidFill>
                  </a:rPr>
                  <a:t>construct a certificate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showing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NO maps to NO: (Contrapositive) Assume there is a certificate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showing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 In terms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1"/>
                    </a:solidFill>
                  </a:rPr>
                  <a:t>construct a certificate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showing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HARD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261D1-4D5F-1652-5376-16542FE1A2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0284" y="1350741"/>
                <a:ext cx="11334750" cy="5229225"/>
              </a:xfrm>
              <a:blipFill>
                <a:blip r:embed="rId3"/>
                <a:stretch>
                  <a:fillRect l="-968" b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17780-9BA6-CB55-4219-C98356890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731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540819-5687-335F-B07B-39CA5E679E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 languages </a:t>
                </a:r>
                <a:r>
                  <a:rPr lang="en-US" dirty="0">
                    <a:solidFill>
                      <a:schemeClr val="accent1"/>
                    </a:solidFill>
                  </a:rPr>
                  <a:t>stand or fall together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540819-5687-335F-B07B-39CA5E679E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r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FD0CD5-1B31-70F7-DB5F-7EF9BE449F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530" y="1933254"/>
                <a:ext cx="10966939" cy="4557590"/>
              </a:xfrm>
            </p:spPr>
            <p:txBody>
              <a:bodyPr/>
              <a:lstStyle/>
              <a:p>
                <a:r>
                  <a:rPr lang="en-US" dirty="0"/>
                  <a:t>If you design a poly-time algorithm for </a:t>
                </a:r>
                <a:r>
                  <a:rPr lang="en-US" dirty="0">
                    <a:solidFill>
                      <a:schemeClr val="accent1"/>
                    </a:solidFill>
                  </a:rPr>
                  <a:t>one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 language,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, so </a:t>
                </a:r>
                <a:r>
                  <a:rPr lang="en-US" dirty="0">
                    <a:solidFill>
                      <a:schemeClr val="accent1"/>
                    </a:solidFill>
                  </a:rPr>
                  <a:t>all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 languages can be decided in poly time!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If you prove that </a:t>
                </a:r>
                <a:r>
                  <a:rPr lang="en-US" dirty="0">
                    <a:solidFill>
                      <a:schemeClr val="accent1"/>
                    </a:solidFill>
                  </a:rPr>
                  <a:t>one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 language </a:t>
                </a:r>
                <a:r>
                  <a:rPr lang="en-US" dirty="0">
                    <a:solidFill>
                      <a:schemeClr val="accent1"/>
                    </a:solidFill>
                  </a:rPr>
                  <a:t>cannot</a:t>
                </a:r>
                <a:r>
                  <a:rPr lang="en-US" dirty="0"/>
                  <a:t> be decided in poly time,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, so </a:t>
                </a:r>
                <a:r>
                  <a:rPr lang="en-US" dirty="0">
                    <a:solidFill>
                      <a:schemeClr val="accent1"/>
                    </a:solidFill>
                  </a:rPr>
                  <a:t>no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 language can be decided in poly time!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FD0CD5-1B31-70F7-DB5F-7EF9BE449F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530" y="1933254"/>
                <a:ext cx="10966939" cy="4557590"/>
              </a:xfrm>
              <a:blipFill>
                <a:blip r:embed="rId3"/>
                <a:stretch>
                  <a:fillRect l="-1000" r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AD146-FF70-B6CA-9F57-D89B43E7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911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42441-D81A-56BA-D694-0A8EF5647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cutoff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FE82B-2C56-4D7E-90C9-687EBC2F9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exam will be </a:t>
            </a:r>
            <a:r>
              <a:rPr lang="en-US" b="1" dirty="0">
                <a:highlight>
                  <a:srgbClr val="FFFF00"/>
                </a:highlight>
              </a:rPr>
              <a:t>Wednesday, May 22 from 10am to noon</a:t>
            </a:r>
            <a:r>
              <a:rPr lang="en-US" dirty="0"/>
              <a:t> in this room (STU 105)</a:t>
            </a:r>
          </a:p>
          <a:p>
            <a:r>
              <a:rPr lang="en-US" dirty="0"/>
              <a:t>The exam is cumulative</a:t>
            </a:r>
          </a:p>
          <a:p>
            <a:r>
              <a:rPr lang="en-US" dirty="0"/>
              <a:t>To prepare for the final exam, you only need to study the material up to this point (including problem set 7)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8FB38-80A3-03C7-8620-4354A14B4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94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9E2CC-34BD-B011-D752-E873218E7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Cook-Levin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AF5AD3-4E5B-578B-D140-3C670A09E4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5300" y="1564105"/>
                <a:ext cx="11410950" cy="481288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SAT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satisfiable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CNF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formula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Proof: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(guess a satisfying assignment)</a:t>
                </a:r>
              </a:p>
              <a:p>
                <a:r>
                  <a:rPr lang="en-US" dirty="0"/>
                  <a:t>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-hard, we will reduce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AF5AD3-4E5B-578B-D140-3C670A09E4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1564105"/>
                <a:ext cx="11410950" cy="4812883"/>
              </a:xfrm>
              <a:blipFill>
                <a:blip r:embed="rId2"/>
                <a:stretch>
                  <a:fillRect l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C0454-AAF1-FA8B-8F61-BD6078324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9DAB7D1-3C83-D4DF-66F1-2A71BDF0F008}"/>
                  </a:ext>
                </a:extLst>
              </p:cNvPr>
              <p:cNvSpPr/>
              <p:nvPr/>
            </p:nvSpPr>
            <p:spPr>
              <a:xfrm>
                <a:off x="2205038" y="2662238"/>
                <a:ext cx="7781924" cy="914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 Cook-Levin Theorem: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9DAB7D1-3C83-D4DF-66F1-2A71BDF0F0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038" y="2662238"/>
                <a:ext cx="7781924" cy="91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98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192DC-60EB-DEF1-51BB-231AA3D8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0800"/>
            <a:ext cx="10515600" cy="1325563"/>
          </a:xfrm>
        </p:spPr>
        <p:txBody>
          <a:bodyPr/>
          <a:lstStyle/>
          <a:p>
            <a:r>
              <a:rPr lang="en-US" dirty="0"/>
              <a:t>Gate gadgets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64C1F1-5BA3-F38E-3279-99C4378FA4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520" y="1325562"/>
                <a:ext cx="10759440" cy="5530407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Define the following Boolean functions: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CHECK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‑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NOT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1  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0  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CHECK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‑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AND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1  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∧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0  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CHECK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‑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OR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1  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0  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Each can be represented by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-CNF formula. (</a:t>
                </a:r>
                <a:r>
                  <a:rPr lang="en-US" dirty="0">
                    <a:solidFill>
                      <a:schemeClr val="accent1"/>
                    </a:solidFill>
                  </a:rPr>
                  <a:t>Every</a:t>
                </a:r>
                <a:r>
                  <a:rPr lang="en-US" dirty="0"/>
                  <a:t> function has a CNF representation!)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64C1F1-5BA3-F38E-3279-99C4378FA4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520" y="1325562"/>
                <a:ext cx="10759440" cy="5530407"/>
              </a:xfrm>
              <a:blipFill>
                <a:blip r:embed="rId2"/>
                <a:stretch>
                  <a:fillRect l="-850" b="-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3FDAB-23DD-EE4B-F019-88D8A3805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28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087830-187D-2186-2758-2E3C9F97DC7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Reduction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087830-187D-2186-2758-2E3C9F97DC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A32346-29BD-685B-34FF-1C5748DA99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9075" y="1825624"/>
                <a:ext cx="11134725" cy="478472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Reduction: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is a 3-CNF defined as follows</a:t>
                </a:r>
              </a:p>
              <a:p>
                <a:r>
                  <a:rPr lang="en-US" b="0" dirty="0"/>
                  <a:t>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has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AND/OR/NOT gates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Assume without loss of generality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is the output gate</a:t>
                </a:r>
              </a:p>
              <a:p>
                <a:r>
                  <a:rPr lang="en-US" dirty="0"/>
                  <a:t>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variables</a:t>
                </a:r>
                <a:r>
                  <a:rPr lang="en-US" dirty="0"/>
                  <a:t>, which we 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Note: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” is the name of a </a:t>
                </a:r>
                <a:r>
                  <a:rPr lang="en-US" dirty="0">
                    <a:solidFill>
                      <a:schemeClr val="accent1"/>
                    </a:solidFill>
                  </a:rPr>
                  <a:t>gate</a:t>
                </a:r>
                <a:r>
                  <a:rPr lang="en-US" dirty="0"/>
                  <a:t>.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,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” is the name of a </a:t>
                </a:r>
                <a:r>
                  <a:rPr lang="en-US" dirty="0">
                    <a:solidFill>
                      <a:schemeClr val="accent1"/>
                    </a:solidFill>
                  </a:rPr>
                  <a:t>variable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A32346-29BD-685B-34FF-1C5748DA99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9075" y="1825624"/>
                <a:ext cx="11134725" cy="4784725"/>
              </a:xfrm>
              <a:blipFill>
                <a:blip r:embed="rId3"/>
                <a:stretch>
                  <a:fillRect l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91429-0BD8-6047-35DE-6BCA6DF38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6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087830-187D-2186-2758-2E3C9F97DC7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Reduction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087830-187D-2186-2758-2E3C9F97DC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A32346-29BD-685B-34FF-1C5748DA99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6725" y="1825624"/>
                <a:ext cx="11571845" cy="478472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each AND/OR/NOT gate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 the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define a 3-CNF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Reduction produces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A32346-29BD-685B-34FF-1C5748DA99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6725" y="1825624"/>
                <a:ext cx="11571845" cy="4784725"/>
              </a:xfrm>
              <a:blipFill>
                <a:blip r:embed="rId3"/>
                <a:stretch>
                  <a:fillRect l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91429-0BD8-6047-35DE-6BCA6DF38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9E82870-DE70-116A-89EC-E6132E7902AD}"/>
              </a:ext>
            </a:extLst>
          </p:cNvPr>
          <p:cNvGrpSpPr/>
          <p:nvPr/>
        </p:nvGrpSpPr>
        <p:grpSpPr>
          <a:xfrm>
            <a:off x="153430" y="2638425"/>
            <a:ext cx="3560612" cy="3009900"/>
            <a:chOff x="153430" y="2638425"/>
            <a:chExt cx="3560612" cy="30099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B5BB761-4021-4536-C51F-B5EE22C52A47}"/>
                </a:ext>
              </a:extLst>
            </p:cNvPr>
            <p:cNvSpPr/>
            <p:nvPr/>
          </p:nvSpPr>
          <p:spPr>
            <a:xfrm>
              <a:off x="201375" y="2638425"/>
              <a:ext cx="3512667" cy="30099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7F58471B-9135-B14D-C930-43D3859D6012}"/>
                    </a:ext>
                  </a:extLst>
                </p:cNvPr>
                <p:cNvSpPr/>
                <p:nvPr/>
              </p:nvSpPr>
              <p:spPr>
                <a:xfrm>
                  <a:off x="1612398" y="3085468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¬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7F58471B-9135-B14D-C930-43D3859D60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2398" y="3085468"/>
                  <a:ext cx="297366" cy="297366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0D61364-2F3C-C5B5-30A6-22703FDF5216}"/>
                    </a:ext>
                  </a:extLst>
                </p:cNvPr>
                <p:cNvSpPr txBox="1"/>
                <p:nvPr/>
              </p:nvSpPr>
              <p:spPr>
                <a:xfrm>
                  <a:off x="1612398" y="3901970"/>
                  <a:ext cx="2973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0D61364-2F3C-C5B5-30A6-22703FDF52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2398" y="3901970"/>
                  <a:ext cx="297366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4167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978CD64-728D-2489-470C-4AC48666C4DA}"/>
                </a:ext>
              </a:extLst>
            </p:cNvPr>
            <p:cNvCxnSpPr>
              <a:stCxn id="8" idx="0"/>
              <a:endCxn id="7" idx="4"/>
            </p:cNvCxnSpPr>
            <p:nvPr/>
          </p:nvCxnSpPr>
          <p:spPr>
            <a:xfrm flipV="1">
              <a:off x="1761081" y="3382834"/>
              <a:ext cx="0" cy="519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C4F93DE-B08B-D969-0DA8-903D4ACB5453}"/>
                    </a:ext>
                  </a:extLst>
                </p:cNvPr>
                <p:cNvSpPr txBox="1"/>
                <p:nvPr/>
              </p:nvSpPr>
              <p:spPr>
                <a:xfrm>
                  <a:off x="1178029" y="3013502"/>
                  <a:ext cx="4584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C4F93DE-B08B-D969-0DA8-903D4ACB54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8029" y="3013502"/>
                  <a:ext cx="458413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320DB0C-0F76-1282-5B50-D7C00F6062FB}"/>
                    </a:ext>
                  </a:extLst>
                </p:cNvPr>
                <p:cNvSpPr txBox="1"/>
                <p:nvPr/>
              </p:nvSpPr>
              <p:spPr>
                <a:xfrm>
                  <a:off x="153430" y="4827341"/>
                  <a:ext cx="351266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CHECK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NOT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320DB0C-0F76-1282-5B50-D7C00F6062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430" y="4827341"/>
                  <a:ext cx="3512667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DB81701-1EBF-FD24-F143-22AF5F98FD35}"/>
              </a:ext>
            </a:extLst>
          </p:cNvPr>
          <p:cNvGrpSpPr/>
          <p:nvPr/>
        </p:nvGrpSpPr>
        <p:grpSpPr>
          <a:xfrm>
            <a:off x="4058216" y="2630370"/>
            <a:ext cx="3857856" cy="3009900"/>
            <a:chOff x="4058216" y="2630370"/>
            <a:chExt cx="3857856" cy="300990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107FCB9-F173-DE83-864F-2C3038ADE5AC}"/>
                </a:ext>
              </a:extLst>
            </p:cNvPr>
            <p:cNvSpPr/>
            <p:nvPr/>
          </p:nvSpPr>
          <p:spPr>
            <a:xfrm>
              <a:off x="4080841" y="2630370"/>
              <a:ext cx="3835231" cy="30099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F8262CD8-C588-8145-150A-09510D2BDF02}"/>
                    </a:ext>
                  </a:extLst>
                </p:cNvPr>
                <p:cNvSpPr/>
                <p:nvPr/>
              </p:nvSpPr>
              <p:spPr>
                <a:xfrm>
                  <a:off x="5813131" y="3157434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F8262CD8-C588-8145-150A-09510D2BDF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3131" y="3157434"/>
                  <a:ext cx="297366" cy="297366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2481507-EAD7-DBEF-7154-32B025165D42}"/>
                    </a:ext>
                  </a:extLst>
                </p:cNvPr>
                <p:cNvSpPr txBox="1"/>
                <p:nvPr/>
              </p:nvSpPr>
              <p:spPr>
                <a:xfrm>
                  <a:off x="5367705" y="3950654"/>
                  <a:ext cx="2973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2481507-EAD7-DBEF-7154-32B025165D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7705" y="3950654"/>
                  <a:ext cx="297366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4167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EC1D0A4-4E0B-0595-CC44-0E7D43CFB9B9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flipV="1">
              <a:off x="5588871" y="3411252"/>
              <a:ext cx="267808" cy="5505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327639E-6B0B-4570-364A-E662725A9B3B}"/>
                    </a:ext>
                  </a:extLst>
                </p:cNvPr>
                <p:cNvSpPr txBox="1"/>
                <p:nvPr/>
              </p:nvSpPr>
              <p:spPr>
                <a:xfrm>
                  <a:off x="5378762" y="3085468"/>
                  <a:ext cx="4584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327639E-6B0B-4570-364A-E662725A9B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8762" y="3085468"/>
                  <a:ext cx="458413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50DF289-AD0F-71D5-A218-FF65A572A253}"/>
                </a:ext>
              </a:extLst>
            </p:cNvPr>
            <p:cNvCxnSpPr>
              <a:cxnSpLocks/>
              <a:endCxn id="9" idx="5"/>
            </p:cNvCxnSpPr>
            <p:nvPr/>
          </p:nvCxnSpPr>
          <p:spPr>
            <a:xfrm flipH="1" flipV="1">
              <a:off x="6066949" y="3411252"/>
              <a:ext cx="267808" cy="5394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7D2F87D-79E8-C230-EA21-E2920E71AFE3}"/>
                    </a:ext>
                  </a:extLst>
                </p:cNvPr>
                <p:cNvSpPr txBox="1"/>
                <p:nvPr/>
              </p:nvSpPr>
              <p:spPr>
                <a:xfrm>
                  <a:off x="6200853" y="3968115"/>
                  <a:ext cx="2973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7D2F87D-79E8-C230-EA21-E2920E71AF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0853" y="3968115"/>
                  <a:ext cx="297366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B2D401D-D8CD-6AA5-4EBC-A6F2F774C854}"/>
                    </a:ext>
                  </a:extLst>
                </p:cNvPr>
                <p:cNvSpPr txBox="1"/>
                <p:nvPr/>
              </p:nvSpPr>
              <p:spPr>
                <a:xfrm>
                  <a:off x="4058216" y="4827340"/>
                  <a:ext cx="38180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aln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CHECK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AND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B2D401D-D8CD-6AA5-4EBC-A6F2F774C8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8216" y="4827340"/>
                  <a:ext cx="3818057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C2460CB-2C34-E756-886B-B896752E4C4D}"/>
              </a:ext>
            </a:extLst>
          </p:cNvPr>
          <p:cNvGrpSpPr/>
          <p:nvPr/>
        </p:nvGrpSpPr>
        <p:grpSpPr>
          <a:xfrm>
            <a:off x="8213091" y="2630370"/>
            <a:ext cx="3887837" cy="3009900"/>
            <a:chOff x="8213091" y="2630370"/>
            <a:chExt cx="3887837" cy="300990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5EEB805-EC89-B43B-6B1F-E53D6C7C16FE}"/>
                </a:ext>
              </a:extLst>
            </p:cNvPr>
            <p:cNvSpPr/>
            <p:nvPr/>
          </p:nvSpPr>
          <p:spPr>
            <a:xfrm>
              <a:off x="8213091" y="2630370"/>
              <a:ext cx="3835231" cy="30099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FA700A7F-B00D-0254-4331-D2C4F8A04182}"/>
                    </a:ext>
                  </a:extLst>
                </p:cNvPr>
                <p:cNvSpPr/>
                <p:nvPr/>
              </p:nvSpPr>
              <p:spPr>
                <a:xfrm>
                  <a:off x="10043197" y="3223661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FA700A7F-B00D-0254-4331-D2C4F8A041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3197" y="3223661"/>
                  <a:ext cx="297366" cy="297366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E1D03DA-FFA0-27C7-4BCF-CD6EACCBFBDE}"/>
                    </a:ext>
                  </a:extLst>
                </p:cNvPr>
                <p:cNvSpPr txBox="1"/>
                <p:nvPr/>
              </p:nvSpPr>
              <p:spPr>
                <a:xfrm>
                  <a:off x="9597771" y="4016881"/>
                  <a:ext cx="2973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E1D03DA-FFA0-27C7-4BCF-CD6EACCBFB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7771" y="4016881"/>
                  <a:ext cx="297366" cy="369332"/>
                </a:xfrm>
                <a:prstGeom prst="rect">
                  <a:avLst/>
                </a:prstGeom>
                <a:blipFill>
                  <a:blip r:embed="rId14"/>
                  <a:stretch>
                    <a:fillRect r="-2041"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86752B9-AF5B-5521-2374-D3BDB5735D18}"/>
                </a:ext>
              </a:extLst>
            </p:cNvPr>
            <p:cNvCxnSpPr>
              <a:cxnSpLocks/>
              <a:endCxn id="24" idx="3"/>
            </p:cNvCxnSpPr>
            <p:nvPr/>
          </p:nvCxnSpPr>
          <p:spPr>
            <a:xfrm flipV="1">
              <a:off x="9818937" y="3477479"/>
              <a:ext cx="267808" cy="5505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A9905E3-6CC9-B01E-454E-BEABD9BEE91F}"/>
                    </a:ext>
                  </a:extLst>
                </p:cNvPr>
                <p:cNvSpPr txBox="1"/>
                <p:nvPr/>
              </p:nvSpPr>
              <p:spPr>
                <a:xfrm>
                  <a:off x="9608828" y="3151695"/>
                  <a:ext cx="4584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A9905E3-6CC9-B01E-454E-BEABD9BEE9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8828" y="3151695"/>
                  <a:ext cx="458413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BC7CE35-80FD-E395-7BA4-A3E807D97FEF}"/>
                </a:ext>
              </a:extLst>
            </p:cNvPr>
            <p:cNvCxnSpPr>
              <a:cxnSpLocks/>
              <a:endCxn id="24" idx="5"/>
            </p:cNvCxnSpPr>
            <p:nvPr/>
          </p:nvCxnSpPr>
          <p:spPr>
            <a:xfrm flipH="1" flipV="1">
              <a:off x="10297015" y="3477479"/>
              <a:ext cx="267808" cy="5394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7D89E12-D1B5-263C-6C89-C2AED0386D9E}"/>
                    </a:ext>
                  </a:extLst>
                </p:cNvPr>
                <p:cNvSpPr txBox="1"/>
                <p:nvPr/>
              </p:nvSpPr>
              <p:spPr>
                <a:xfrm>
                  <a:off x="10430919" y="4034342"/>
                  <a:ext cx="2973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7D89E12-D1B5-263C-6C89-C2AED0386D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0919" y="4034342"/>
                  <a:ext cx="297366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62338D3-C86A-9932-0877-E948ED3E6375}"/>
                    </a:ext>
                  </a:extLst>
                </p:cNvPr>
                <p:cNvSpPr txBox="1"/>
                <p:nvPr/>
              </p:nvSpPr>
              <p:spPr>
                <a:xfrm>
                  <a:off x="8282871" y="4812592"/>
                  <a:ext cx="38180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aln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CHECK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OR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62338D3-C86A-9932-0877-E948ED3E6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2871" y="4812592"/>
                  <a:ext cx="3818057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3580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F5623-9E9C-E7A5-539D-642DE6C94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FCD454-BD04-34EB-D656-E84BE38496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52247" y="1571807"/>
                <a:ext cx="9534978" cy="353359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CHECK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NOT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CHECK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NOT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CHECK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AND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CHECK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AND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CHECK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OR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FCD454-BD04-34EB-D656-E84BE38496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52247" y="1571807"/>
                <a:ext cx="9534978" cy="3533593"/>
              </a:xfrm>
              <a:blipFill>
                <a:blip r:embed="rId2"/>
                <a:stretch>
                  <a:fillRect l="-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2CD4E8-0CBF-E771-8211-BBB365D94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40C72D3-CBB2-32A4-E586-93DAD9D3B16C}"/>
                  </a:ext>
                </a:extLst>
              </p:cNvPr>
              <p:cNvSpPr/>
              <p:nvPr/>
            </p:nvSpPr>
            <p:spPr>
              <a:xfrm>
                <a:off x="1186759" y="1985814"/>
                <a:ext cx="297366" cy="2973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40C72D3-CBB2-32A4-E586-93DAD9D3B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759" y="1985814"/>
                <a:ext cx="297366" cy="29736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5EF3489-FA62-E02E-5864-54DDB1DA3B6A}"/>
                  </a:ext>
                </a:extLst>
              </p:cNvPr>
              <p:cNvSpPr/>
              <p:nvPr/>
            </p:nvSpPr>
            <p:spPr>
              <a:xfrm>
                <a:off x="816528" y="2618430"/>
                <a:ext cx="297366" cy="2973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5EF3489-FA62-E02E-5864-54DDB1DA3B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528" y="2618430"/>
                <a:ext cx="297366" cy="29736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F503E96-A559-352F-29A1-4E3C47290819}"/>
                  </a:ext>
                </a:extLst>
              </p:cNvPr>
              <p:cNvSpPr/>
              <p:nvPr/>
            </p:nvSpPr>
            <p:spPr>
              <a:xfrm>
                <a:off x="1494052" y="2639781"/>
                <a:ext cx="297366" cy="2973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F503E96-A559-352F-29A1-4E3C472908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052" y="2639781"/>
                <a:ext cx="297366" cy="29736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D6443A-9D20-2BB4-D879-5A2347B7C481}"/>
                  </a:ext>
                </a:extLst>
              </p:cNvPr>
              <p:cNvSpPr txBox="1"/>
              <p:nvPr/>
            </p:nvSpPr>
            <p:spPr>
              <a:xfrm>
                <a:off x="231617" y="3896624"/>
                <a:ext cx="4163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D6443A-9D20-2BB4-D879-5A2347B7C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17" y="3896624"/>
                <a:ext cx="41631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B7741B-DFE0-7709-4EA3-80BD4AF2C11D}"/>
                  </a:ext>
                </a:extLst>
              </p:cNvPr>
              <p:cNvSpPr txBox="1"/>
              <p:nvPr/>
            </p:nvSpPr>
            <p:spPr>
              <a:xfrm>
                <a:off x="1931484" y="3870627"/>
                <a:ext cx="4163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B7741B-DFE0-7709-4EA3-80BD4AF2C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484" y="3870627"/>
                <a:ext cx="41631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A216908-CEF4-DF38-3BF0-7390F7595001}"/>
              </a:ext>
            </a:extLst>
          </p:cNvPr>
          <p:cNvCxnSpPr>
            <a:cxnSpLocks/>
            <a:stCxn id="15" idx="0"/>
            <a:endCxn id="11" idx="3"/>
          </p:cNvCxnSpPr>
          <p:nvPr/>
        </p:nvCxnSpPr>
        <p:spPr>
          <a:xfrm flipV="1">
            <a:off x="439774" y="2872248"/>
            <a:ext cx="420302" cy="1024376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068B611-E2C5-6BDD-42AD-24A9F1B06176}"/>
              </a:ext>
            </a:extLst>
          </p:cNvPr>
          <p:cNvCxnSpPr>
            <a:cxnSpLocks/>
            <a:endCxn id="21" idx="3"/>
          </p:cNvCxnSpPr>
          <p:nvPr/>
        </p:nvCxnSpPr>
        <p:spPr>
          <a:xfrm flipV="1">
            <a:off x="546022" y="3682977"/>
            <a:ext cx="283413" cy="277293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349D627-BEDF-556C-5860-18E073221B88}"/>
                  </a:ext>
                </a:extLst>
              </p:cNvPr>
              <p:cNvSpPr/>
              <p:nvPr/>
            </p:nvSpPr>
            <p:spPr>
              <a:xfrm>
                <a:off x="785887" y="3429159"/>
                <a:ext cx="297366" cy="2973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¬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349D627-BEDF-556C-5860-18E073221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87" y="3429159"/>
                <a:ext cx="297366" cy="29736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BD25087-3597-EAE5-CEE5-F15CCF0D7DB9}"/>
              </a:ext>
            </a:extLst>
          </p:cNvPr>
          <p:cNvCxnSpPr>
            <a:cxnSpLocks/>
            <a:stCxn id="21" idx="7"/>
            <a:endCxn id="12" idx="3"/>
          </p:cNvCxnSpPr>
          <p:nvPr/>
        </p:nvCxnSpPr>
        <p:spPr>
          <a:xfrm flipV="1">
            <a:off x="1039705" y="2893599"/>
            <a:ext cx="497895" cy="579108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385F1AD-5911-9EF8-9B07-86CAA8E287E8}"/>
                  </a:ext>
                </a:extLst>
              </p:cNvPr>
              <p:cNvSpPr/>
              <p:nvPr/>
            </p:nvSpPr>
            <p:spPr>
              <a:xfrm>
                <a:off x="1485128" y="3429000"/>
                <a:ext cx="297366" cy="2973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¬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385F1AD-5911-9EF8-9B07-86CAA8E287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128" y="3429000"/>
                <a:ext cx="297366" cy="297366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8D9F694-E63A-FC33-BEF2-5C357D52E7D1}"/>
              </a:ext>
            </a:extLst>
          </p:cNvPr>
          <p:cNvCxnSpPr>
            <a:cxnSpLocks/>
            <a:endCxn id="23" idx="5"/>
          </p:cNvCxnSpPr>
          <p:nvPr/>
        </p:nvCxnSpPr>
        <p:spPr>
          <a:xfrm flipH="1" flipV="1">
            <a:off x="1738946" y="3682818"/>
            <a:ext cx="257661" cy="235133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24B3064-AC26-A792-FF66-E491C2D6AE94}"/>
              </a:ext>
            </a:extLst>
          </p:cNvPr>
          <p:cNvCxnSpPr>
            <a:cxnSpLocks/>
            <a:stCxn id="23" idx="1"/>
            <a:endCxn id="11" idx="5"/>
          </p:cNvCxnSpPr>
          <p:nvPr/>
        </p:nvCxnSpPr>
        <p:spPr>
          <a:xfrm flipH="1" flipV="1">
            <a:off x="1070346" y="2872248"/>
            <a:ext cx="458330" cy="6003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ED184B1-A1ED-1770-FF85-053FB1EC6F12}"/>
              </a:ext>
            </a:extLst>
          </p:cNvPr>
          <p:cNvCxnSpPr>
            <a:cxnSpLocks/>
            <a:stCxn id="16" idx="0"/>
            <a:endCxn id="12" idx="5"/>
          </p:cNvCxnSpPr>
          <p:nvPr/>
        </p:nvCxnSpPr>
        <p:spPr>
          <a:xfrm flipH="1" flipV="1">
            <a:off x="1747870" y="2893599"/>
            <a:ext cx="391771" cy="977028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28EAD12-F8B1-7C74-A83A-BAC4098C0C0C}"/>
              </a:ext>
            </a:extLst>
          </p:cNvPr>
          <p:cNvCxnSpPr>
            <a:cxnSpLocks/>
            <a:stCxn id="11" idx="0"/>
            <a:endCxn id="9" idx="3"/>
          </p:cNvCxnSpPr>
          <p:nvPr/>
        </p:nvCxnSpPr>
        <p:spPr>
          <a:xfrm flipV="1">
            <a:off x="965211" y="2239632"/>
            <a:ext cx="265096" cy="378798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40936F1-CE12-9D88-FA7A-88BDABCD6B0F}"/>
              </a:ext>
            </a:extLst>
          </p:cNvPr>
          <p:cNvCxnSpPr>
            <a:cxnSpLocks/>
            <a:stCxn id="12" idx="0"/>
            <a:endCxn id="9" idx="5"/>
          </p:cNvCxnSpPr>
          <p:nvPr/>
        </p:nvCxnSpPr>
        <p:spPr>
          <a:xfrm flipH="1" flipV="1">
            <a:off x="1440577" y="2239632"/>
            <a:ext cx="202158" cy="400149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EF24749-47D6-68BA-245C-C07685478184}"/>
                  </a:ext>
                </a:extLst>
              </p:cNvPr>
              <p:cNvSpPr txBox="1"/>
              <p:nvPr/>
            </p:nvSpPr>
            <p:spPr>
              <a:xfrm>
                <a:off x="756288" y="3049152"/>
                <a:ext cx="4163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EF24749-47D6-68BA-245C-C07685478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88" y="3049152"/>
                <a:ext cx="416313" cy="369332"/>
              </a:xfrm>
              <a:prstGeom prst="rect">
                <a:avLst/>
              </a:prstGeom>
              <a:blipFill>
                <a:blip r:embed="rId1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1112FCD-1B11-78A2-E0E3-DE34BAE9C0E8}"/>
                  </a:ext>
                </a:extLst>
              </p:cNvPr>
              <p:cNvSpPr txBox="1"/>
              <p:nvPr/>
            </p:nvSpPr>
            <p:spPr>
              <a:xfrm>
                <a:off x="1460815" y="3049152"/>
                <a:ext cx="4163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1112FCD-1B11-78A2-E0E3-DE34BAE9C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815" y="3049152"/>
                <a:ext cx="416313" cy="369332"/>
              </a:xfrm>
              <a:prstGeom prst="rect">
                <a:avLst/>
              </a:prstGeom>
              <a:blipFill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0EE3ADB-AE8B-2A32-1867-5A1EBFEA9E60}"/>
                  </a:ext>
                </a:extLst>
              </p:cNvPr>
              <p:cNvSpPr txBox="1"/>
              <p:nvPr/>
            </p:nvSpPr>
            <p:spPr>
              <a:xfrm>
                <a:off x="463107" y="2345312"/>
                <a:ext cx="4163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0EE3ADB-AE8B-2A32-1867-5A1EBFEA9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07" y="2345312"/>
                <a:ext cx="416313" cy="369332"/>
              </a:xfrm>
              <a:prstGeom prst="rect">
                <a:avLst/>
              </a:prstGeom>
              <a:blipFill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3873340-ADFE-7136-1FA4-68DA99F2964F}"/>
                  </a:ext>
                </a:extLst>
              </p:cNvPr>
              <p:cNvSpPr txBox="1"/>
              <p:nvPr/>
            </p:nvSpPr>
            <p:spPr>
              <a:xfrm>
                <a:off x="1735952" y="2322948"/>
                <a:ext cx="4163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3873340-ADFE-7136-1FA4-68DA99F29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952" y="2322948"/>
                <a:ext cx="416313" cy="369332"/>
              </a:xfrm>
              <a:prstGeom prst="rect">
                <a:avLst/>
              </a:prstGeom>
              <a:blipFill>
                <a:blip r:embed="rId1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BB61C9E-7F26-B608-1CA8-908B8980B023}"/>
                  </a:ext>
                </a:extLst>
              </p:cNvPr>
              <p:cNvSpPr txBox="1"/>
              <p:nvPr/>
            </p:nvSpPr>
            <p:spPr>
              <a:xfrm>
                <a:off x="1150241" y="1548050"/>
                <a:ext cx="4163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BB61C9E-7F26-B608-1CA8-908B8980B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241" y="1548050"/>
                <a:ext cx="416313" cy="369332"/>
              </a:xfrm>
              <a:prstGeom prst="rect">
                <a:avLst/>
              </a:prstGeom>
              <a:blipFill>
                <a:blip r:embed="rId1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2EE1146-0F86-1511-E201-CBB5F277C214}"/>
                  </a:ext>
                </a:extLst>
              </p:cNvPr>
              <p:cNvSpPr txBox="1"/>
              <p:nvPr/>
            </p:nvSpPr>
            <p:spPr>
              <a:xfrm>
                <a:off x="335752" y="5286375"/>
                <a:ext cx="11275223" cy="119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m:rPr>
                          <m:aln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sz="2400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2EE1146-0F86-1511-E201-CBB5F277C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52" y="5286375"/>
                <a:ext cx="11275223" cy="1191801"/>
              </a:xfrm>
              <a:prstGeom prst="rect">
                <a:avLst/>
              </a:prstGeom>
              <a:blipFill>
                <a:blip r:embed="rId15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77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98686-5429-0990-DAA1-A202A1027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YES maps to 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5836E5-6610-1E1B-47CF-532EA6EB9B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025" y="1503485"/>
                <a:ext cx="10772775" cy="498735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Claim:</a:t>
                </a:r>
                <a:r>
                  <a:rPr lang="en-US" dirty="0"/>
                  <a:t> If the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satisfiable, then the 3-CNF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is also satisfiable</a:t>
                </a:r>
              </a:p>
              <a:p>
                <a:r>
                  <a:rPr lang="en-US" b="1" dirty="0"/>
                  <a:t>Proof:</a:t>
                </a:r>
                <a:r>
                  <a:rPr lang="en-US" dirty="0"/>
                  <a:t> We are assuming there is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assign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(the variable) the value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(the gate) outputs when we evaluate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claim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Indeed,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satisfied because of the circuit structure,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5836E5-6610-1E1B-47CF-532EA6EB9B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025" y="1503485"/>
                <a:ext cx="10772775" cy="4987358"/>
              </a:xfrm>
              <a:blipFill>
                <a:blip r:embed="rId2"/>
                <a:stretch>
                  <a:fillRect l="-1018" r="-566" b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82D29-3FE9-EE76-FE66-8A5333FD9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761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9D442-9B65-4FDC-AF50-CC03C6F2C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maps to 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1AEFA5-747D-C448-B73D-6A420933A6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5316" y="1825625"/>
                <a:ext cx="11646106" cy="45847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/>
                  <a:t>Claim: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not</a:t>
                </a:r>
                <a:r>
                  <a:rPr lang="en-US" dirty="0"/>
                  <a:t> satisfiable,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not</a:t>
                </a:r>
                <a:r>
                  <a:rPr lang="en-US" dirty="0"/>
                  <a:t> satisfiable</a:t>
                </a:r>
              </a:p>
              <a:p>
                <a:r>
                  <a:rPr lang="en-US" b="1" dirty="0"/>
                  <a:t>Proof sketch: </a:t>
                </a:r>
                <a:r>
                  <a:rPr lang="en-US" dirty="0"/>
                  <a:t>We will prove the contrapositive: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is satisfiable,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satisfiable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then we 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Indeed, by induction on the circuit structure,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(the variable) must be equal to the value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(the gate) outputs when we evaluate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Furthermore,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1AEFA5-747D-C448-B73D-6A420933A6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5316" y="1825625"/>
                <a:ext cx="11646106" cy="4584700"/>
              </a:xfrm>
              <a:blipFill>
                <a:blip r:embed="rId2"/>
                <a:stretch>
                  <a:fillRect l="-785" r="-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A9BE5-4942-F8E5-618F-8E6EB088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273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177839</TotalTime>
  <Words>1471</Words>
  <Application>Microsoft Office PowerPoint</Application>
  <PresentationFormat>Widescreen</PresentationFormat>
  <Paragraphs>184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CMSC 28100  Introduction to Complexity Theory  Spring 2024 Instructor: William Hoza</vt:lpstr>
      <vt:lpstr>k-CNF formulas</vt:lpstr>
      <vt:lpstr>The Cook-Levin Theorem</vt:lpstr>
      <vt:lpstr>Gate gadgets</vt:lpstr>
      <vt:lpstr>Reduction from "CIRCUIT‑SAT" to "3‑SAT"</vt:lpstr>
      <vt:lpstr>Reduction from "CIRCUIT‑SAT" to "3‑SAT"</vt:lpstr>
      <vt:lpstr>Reduction example</vt:lpstr>
      <vt:lpstr>YES maps to YES</vt:lpstr>
      <vt:lpstr>NO maps to NO</vt:lpstr>
      <vt:lpstr>Reduction efficiency</vt:lpstr>
      <vt:lpstr>PowerPoint Presentation</vt:lpstr>
      <vt:lpstr>Chaining reductions together</vt:lpstr>
      <vt:lpstr>"CLIQUE" is "NP"-complete</vt:lpstr>
      <vt:lpstr>Reduction from "3‑SAT" to "CLIQUE"</vt:lpstr>
      <vt:lpstr>Reduction from "3‑SAT" to "CLIQUE"</vt:lpstr>
      <vt:lpstr>YES maps to YES</vt:lpstr>
      <vt:lpstr>NO maps to NO</vt:lpstr>
      <vt:lpstr>Poly-time computable</vt:lpstr>
      <vt:lpstr>PowerPoint Presentation</vt:lpstr>
      <vt:lpstr>"NP"-completeness is everywhere</vt:lpstr>
      <vt:lpstr>Proving that L is "NP"-complete (“cheat sheet”)</vt:lpstr>
      <vt:lpstr>"NP"-complete languages stand or fall together</vt:lpstr>
      <vt:lpstr>Final exam cutoff 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Complexity Theory</dc:title>
  <dc:creator>William Hoza</dc:creator>
  <cp:lastModifiedBy>William Hoza</cp:lastModifiedBy>
  <cp:revision>610</cp:revision>
  <dcterms:created xsi:type="dcterms:W3CDTF">2022-12-12T23:26:37Z</dcterms:created>
  <dcterms:modified xsi:type="dcterms:W3CDTF">2024-05-10T16:17:33Z</dcterms:modified>
</cp:coreProperties>
</file>