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0" r:id="rId2"/>
    <p:sldId id="664" r:id="rId3"/>
    <p:sldId id="858" r:id="rId4"/>
    <p:sldId id="907" r:id="rId5"/>
    <p:sldId id="932" r:id="rId6"/>
    <p:sldId id="864" r:id="rId7"/>
    <p:sldId id="865" r:id="rId8"/>
    <p:sldId id="866" r:id="rId9"/>
    <p:sldId id="867" r:id="rId10"/>
    <p:sldId id="905" r:id="rId11"/>
    <p:sldId id="868" r:id="rId12"/>
    <p:sldId id="881" r:id="rId13"/>
    <p:sldId id="908" r:id="rId14"/>
    <p:sldId id="876" r:id="rId15"/>
    <p:sldId id="877" r:id="rId16"/>
    <p:sldId id="884" r:id="rId17"/>
    <p:sldId id="882" r:id="rId18"/>
    <p:sldId id="883" r:id="rId19"/>
    <p:sldId id="885" r:id="rId20"/>
    <p:sldId id="887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 autoAdjust="0"/>
    <p:restoredTop sz="78870" autoAdjust="0"/>
  </p:normalViewPr>
  <p:slideViewPr>
    <p:cSldViewPr snapToGrid="0">
      <p:cViewPr varScale="1">
        <p:scale>
          <a:sx n="95" d="100"/>
          <a:sy n="95" d="100"/>
        </p:scale>
        <p:origin x="97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70.png"/><Relationship Id="rId3" Type="http://schemas.openxmlformats.org/officeDocument/2006/relationships/image" Target="../media/image410.png"/><Relationship Id="rId7" Type="http://schemas.openxmlformats.org/officeDocument/2006/relationships/image" Target="../media/image115.png"/><Relationship Id="rId12" Type="http://schemas.openxmlformats.org/officeDocument/2006/relationships/image" Target="../media/image168.png"/><Relationship Id="rId17" Type="http://schemas.openxmlformats.org/officeDocument/2006/relationships/image" Target="../media/image250.png"/><Relationship Id="rId2" Type="http://schemas.openxmlformats.org/officeDocument/2006/relationships/image" Target="../media/image135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51.png"/><Relationship Id="rId5" Type="http://schemas.openxmlformats.org/officeDocument/2006/relationships/image" Target="../media/image800.png"/><Relationship Id="rId15" Type="http://schemas.openxmlformats.org/officeDocument/2006/relationships/image" Target="../media/image710.png"/><Relationship Id="rId10" Type="http://schemas.openxmlformats.org/officeDocument/2006/relationships/image" Target="../media/image610.png"/><Relationship Id="rId4" Type="http://schemas.openxmlformats.org/officeDocument/2006/relationships/image" Target="../media/image700.png"/><Relationship Id="rId9" Type="http://schemas.openxmlformats.org/officeDocument/2006/relationships/image" Target="../media/image1310.png"/><Relationship Id="rId14" Type="http://schemas.openxmlformats.org/officeDocument/2006/relationships/image" Target="../media/image1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19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010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910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81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12.png"/><Relationship Id="rId21" Type="http://schemas.openxmlformats.org/officeDocument/2006/relationships/image" Target="../media/image109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5.png"/><Relationship Id="rId2" Type="http://schemas.openxmlformats.org/officeDocument/2006/relationships/image" Target="../media/image87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3.png"/><Relationship Id="rId23" Type="http://schemas.openxmlformats.org/officeDocument/2006/relationships/image" Target="../media/image112.png"/><Relationship Id="rId10" Type="http://schemas.openxmlformats.org/officeDocument/2006/relationships/image" Target="../media/image97.png"/><Relationship Id="rId19" Type="http://schemas.openxmlformats.org/officeDocument/2006/relationships/image" Target="../media/image107.png"/><Relationship Id="rId4" Type="http://schemas.openxmlformats.org/officeDocument/2006/relationships/image" Target="../media/image55.png"/><Relationship Id="rId9" Type="http://schemas.openxmlformats.org/officeDocument/2006/relationships/image" Target="../media/image96.png"/><Relationship Id="rId14" Type="http://schemas.openxmlformats.org/officeDocument/2006/relationships/image" Target="../media/image56.png"/><Relationship Id="rId22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6734908" y="2927838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8102111" y="5245547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6373007" y="-2480389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4810125" y="2371604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84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else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84" y="1690687"/>
                <a:ext cx="11334750" cy="48677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showed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  <a:p>
                <a:r>
                  <a:rPr lang="en-US" dirty="0"/>
                  <a:t>It turns out that </a:t>
                </a:r>
                <a:r>
                  <a:rPr lang="en-US" dirty="0">
                    <a:solidFill>
                      <a:schemeClr val="tx1"/>
                    </a:solidFill>
                  </a:rPr>
                  <a:t>a huge number of </a:t>
                </a:r>
                <a:r>
                  <a:rPr lang="en-US" dirty="0">
                    <a:solidFill>
                      <a:schemeClr val="accent1"/>
                    </a:solidFill>
                  </a:rPr>
                  <a:t>natural</a:t>
                </a:r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interesting</a:t>
                </a:r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:r>
                  <a:rPr lang="en-US" dirty="0">
                    <a:solidFill>
                      <a:schemeClr val="accent1"/>
                    </a:solidFill>
                  </a:rPr>
                  <a:t>important</a:t>
                </a:r>
                <a:r>
                  <a:rPr lang="en-US" dirty="0">
                    <a:solidFill>
                      <a:schemeClr val="tx1"/>
                    </a:solidFill>
                  </a:rPr>
                  <a:t> languages are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-complete!</a:t>
                </a:r>
                <a:endParaRPr lang="en-US" dirty="0"/>
              </a:p>
              <a:p>
                <a:r>
                  <a:rPr lang="en-US" dirty="0"/>
                  <a:t>For example, we still want to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-complete…</a:t>
                </a:r>
              </a:p>
              <a:p>
                <a:r>
                  <a:rPr lang="en-US" dirty="0"/>
                  <a:t>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-hardness, we can </a:t>
                </a:r>
                <a:r>
                  <a:rPr lang="en-US" dirty="0">
                    <a:solidFill>
                      <a:schemeClr val="accent1"/>
                    </a:solidFill>
                  </a:rPr>
                  <a:t>chain reductions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84" y="1690687"/>
                <a:ext cx="11334750" cy="4867765"/>
              </a:xfrm>
              <a:blipFill>
                <a:blip r:embed="rId3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7780-9BA6-CB55-4219-C983568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2BDD51DA-D2B6-3F49-CCC6-91F5B54B2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67" y="215656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0767-8006-F341-B42D-E484FD89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47719-6397-40FA-C7E0-9568AEFFA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5624"/>
                <a:ext cx="10858500" cy="4665219"/>
              </a:xfrm>
            </p:spPr>
            <p:txBody>
              <a:bodyPr/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and there is a polynomial-time mapping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any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is a polynomial-time mapping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Poly-time computable ✔️ YES maps to YES ✔️ NO maps to NO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47719-6397-40FA-C7E0-9568AEFFA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5624"/>
                <a:ext cx="10858500" cy="4665219"/>
              </a:xfrm>
              <a:blipFill>
                <a:blip r:embed="rId2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4D66C-FAED-D5A0-0F66-0421624F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2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70C9-1B18-8BA0-0D31-DF92D7E2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83" y="1690689"/>
                <a:ext cx="11424621" cy="50815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Consequence: 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-complete, there is no need to reduce from</a:t>
                </a:r>
                <a:br>
                  <a:rPr lang="en-US" dirty="0"/>
                </a:br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1"/>
                    </a:solidFill>
                  </a:rPr>
                  <a:t>arbitrary</a:t>
                </a:r>
                <a:r>
                  <a:rPr lang="en-US" dirty="0"/>
                  <a:t>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“merely” need to do a reduction from the </a:t>
                </a:r>
                <a:r>
                  <a:rPr lang="en-US" dirty="0">
                    <a:solidFill>
                      <a:schemeClr val="accent1"/>
                    </a:solidFill>
                  </a:rPr>
                  <a:t>one</a:t>
                </a:r>
                <a:r>
                  <a:rPr lang="en-US" dirty="0"/>
                  <a:t> language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That’s nice, but it’s still not clear how to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Plan: We will 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to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” and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”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83" y="1690689"/>
                <a:ext cx="11424621" cy="5081586"/>
              </a:xfrm>
              <a:blipFill>
                <a:blip r:embed="rId2"/>
                <a:stretch>
                  <a:fillRect l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7780-9BA6-CB55-4219-C983568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2BDD51DA-D2B6-3F49-CCC6-91F5B54B2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67" y="215656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7F390-4A87-5F94-143B-43451A7576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7F390-4A87-5F94-143B-43451A757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41DAE-64DC-025E-A00D-1F461475D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Recall: A CNF formula is an “AND of ORs of literals”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-CNF formula </a:t>
                </a:r>
                <a:r>
                  <a:rPr lang="en-US" dirty="0"/>
                  <a:t>is a CNF formula in which every clause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literals</a:t>
                </a:r>
              </a:p>
              <a:p>
                <a:r>
                  <a:rPr lang="en-US" dirty="0"/>
                  <a:t>Example of a 3-CNF formula with two clauses: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41DAE-64DC-025E-A00D-1F461475D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8132E-629E-E88F-3BF8-C221B60B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5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E2CC-34BD-B011-D752-E873218E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5AD3-4E5B-578B-D140-3C670A09E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1564105"/>
                <a:ext cx="11410950" cy="48128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satisfiable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CNF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formula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We need to show two things.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We need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 What is the certificate?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We need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-hard.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5AD3-4E5B-578B-D140-3C670A09E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564105"/>
                <a:ext cx="11410950" cy="4812883"/>
              </a:xfrm>
              <a:blipFill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C0454-AAF1-FA8B-8F61-BD607832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DAB7D1-3C83-D4DF-66F1-2A71BDF0F008}"/>
                  </a:ext>
                </a:extLst>
              </p:cNvPr>
              <p:cNvSpPr/>
              <p:nvPr/>
            </p:nvSpPr>
            <p:spPr>
              <a:xfrm>
                <a:off x="2205038" y="2662238"/>
                <a:ext cx="7781924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 Cook-Levin Theorem: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DAB7D1-3C83-D4DF-66F1-2A71BDF0F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38" y="2662238"/>
                <a:ext cx="7781924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9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92DC-60EB-DEF1-51BB-231AA3D8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0800"/>
            <a:ext cx="10515600" cy="1325563"/>
          </a:xfrm>
        </p:spPr>
        <p:txBody>
          <a:bodyPr/>
          <a:lstStyle/>
          <a:p>
            <a:r>
              <a:rPr lang="en-US" dirty="0"/>
              <a:t>Gate gadgets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4C1F1-5BA3-F38E-3279-99C4378FA4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1325562"/>
                <a:ext cx="10759440" cy="553040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Define the following Boolean functions: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CHECK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CHECK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AND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CHECK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Each can be represented by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-CNF formula. (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/>
                  <a:t> function has a CNF representation!)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4C1F1-5BA3-F38E-3279-99C4378FA4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325562"/>
                <a:ext cx="10759440" cy="5530407"/>
              </a:xfrm>
              <a:blipFill>
                <a:blip r:embed="rId2"/>
                <a:stretch>
                  <a:fillRect l="-850" b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3FDAB-23DD-EE4B-F019-88D8A380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087830-187D-2186-2758-2E3C9F97DC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087830-187D-2186-2758-2E3C9F97D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32346-29BD-685B-34FF-1C5748DA9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075" y="1825624"/>
                <a:ext cx="11134725" cy="4784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a 3-CNF defined as follows</a:t>
                </a:r>
              </a:p>
              <a:p>
                <a:r>
                  <a:rPr lang="en-US" b="0" dirty="0"/>
                  <a:t>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has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AND/OR/NOT gates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Assume without loss of generality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the output gate</a:t>
                </a:r>
              </a:p>
              <a:p>
                <a:r>
                  <a:rPr lang="en-US" dirty="0"/>
                  <a:t>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variables</a:t>
                </a:r>
                <a:r>
                  <a:rPr lang="en-US" dirty="0"/>
                  <a:t>, which we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Note: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” is the name of a </a:t>
                </a:r>
                <a:r>
                  <a:rPr lang="en-US" dirty="0">
                    <a:solidFill>
                      <a:schemeClr val="accent1"/>
                    </a:solidFill>
                  </a:rPr>
                  <a:t>gate</a:t>
                </a:r>
                <a:r>
                  <a:rPr lang="en-US" dirty="0"/>
                  <a:t>.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” is the name of a </a:t>
                </a:r>
                <a:r>
                  <a:rPr lang="en-US" dirty="0">
                    <a:solidFill>
                      <a:schemeClr val="accent1"/>
                    </a:solidFill>
                  </a:rPr>
                  <a:t>variable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32346-29BD-685B-34FF-1C5748DA9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075" y="1825624"/>
                <a:ext cx="11134725" cy="4784725"/>
              </a:xfrm>
              <a:blipFill>
                <a:blip r:embed="rId3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91429-0BD8-6047-35DE-6BCA6DF3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61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087830-187D-2186-2758-2E3C9F97DC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087830-187D-2186-2758-2E3C9F97D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32346-29BD-685B-34FF-1C5748DA99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6725" y="1825624"/>
                <a:ext cx="11571845" cy="4784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each AND/OR/NOT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define a 3-CNF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Reduction produces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32346-29BD-685B-34FF-1C5748DA99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725" y="1825624"/>
                <a:ext cx="11571845" cy="4784725"/>
              </a:xfrm>
              <a:blipFill>
                <a:blip r:embed="rId3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91429-0BD8-6047-35DE-6BCA6DF3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E82870-DE70-116A-89EC-E6132E7902AD}"/>
              </a:ext>
            </a:extLst>
          </p:cNvPr>
          <p:cNvGrpSpPr/>
          <p:nvPr/>
        </p:nvGrpSpPr>
        <p:grpSpPr>
          <a:xfrm>
            <a:off x="153430" y="2638425"/>
            <a:ext cx="3560612" cy="3009900"/>
            <a:chOff x="153430" y="2638425"/>
            <a:chExt cx="3560612" cy="30099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B5BB761-4021-4536-C51F-B5EE22C52A47}"/>
                </a:ext>
              </a:extLst>
            </p:cNvPr>
            <p:cNvSpPr/>
            <p:nvPr/>
          </p:nvSpPr>
          <p:spPr>
            <a:xfrm>
              <a:off x="201375" y="2638425"/>
              <a:ext cx="3512667" cy="30099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F58471B-9135-B14D-C930-43D3859D6012}"/>
                    </a:ext>
                  </a:extLst>
                </p:cNvPr>
                <p:cNvSpPr/>
                <p:nvPr/>
              </p:nvSpPr>
              <p:spPr>
                <a:xfrm>
                  <a:off x="1612398" y="308546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F58471B-9135-B14D-C930-43D3859D60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398" y="3085468"/>
                  <a:ext cx="297366" cy="29736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D61364-2F3C-C5B5-30A6-22703FDF5216}"/>
                    </a:ext>
                  </a:extLst>
                </p:cNvPr>
                <p:cNvSpPr txBox="1"/>
                <p:nvPr/>
              </p:nvSpPr>
              <p:spPr>
                <a:xfrm>
                  <a:off x="1612398" y="3901970"/>
                  <a:ext cx="297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D61364-2F3C-C5B5-30A6-22703FDF5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398" y="3901970"/>
                  <a:ext cx="297366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78CD64-728D-2489-470C-4AC48666C4DA}"/>
                </a:ext>
              </a:extLst>
            </p:cNvPr>
            <p:cNvCxnSpPr>
              <a:stCxn id="8" idx="0"/>
              <a:endCxn id="7" idx="4"/>
            </p:cNvCxnSpPr>
            <p:nvPr/>
          </p:nvCxnSpPr>
          <p:spPr>
            <a:xfrm flipV="1">
              <a:off x="1761081" y="3382834"/>
              <a:ext cx="0" cy="519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4F93DE-B08B-D969-0DA8-903D4ACB5453}"/>
                    </a:ext>
                  </a:extLst>
                </p:cNvPr>
                <p:cNvSpPr txBox="1"/>
                <p:nvPr/>
              </p:nvSpPr>
              <p:spPr>
                <a:xfrm>
                  <a:off x="1178029" y="3013502"/>
                  <a:ext cx="4584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4F93DE-B08B-D969-0DA8-903D4ACB5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029" y="3013502"/>
                  <a:ext cx="45841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320DB0C-0F76-1282-5B50-D7C00F6062FB}"/>
                    </a:ext>
                  </a:extLst>
                </p:cNvPr>
                <p:cNvSpPr txBox="1"/>
                <p:nvPr/>
              </p:nvSpPr>
              <p:spPr>
                <a:xfrm>
                  <a:off x="153430" y="4827341"/>
                  <a:ext cx="35126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CHECK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NOT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320DB0C-0F76-1282-5B50-D7C00F606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430" y="4827341"/>
                  <a:ext cx="3512667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B81701-1EBF-FD24-F143-22AF5F98FD35}"/>
              </a:ext>
            </a:extLst>
          </p:cNvPr>
          <p:cNvGrpSpPr/>
          <p:nvPr/>
        </p:nvGrpSpPr>
        <p:grpSpPr>
          <a:xfrm>
            <a:off x="4058216" y="2630370"/>
            <a:ext cx="3857856" cy="3009900"/>
            <a:chOff x="4058216" y="2630370"/>
            <a:chExt cx="3857856" cy="30099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107FCB9-F173-DE83-864F-2C3038ADE5AC}"/>
                </a:ext>
              </a:extLst>
            </p:cNvPr>
            <p:cNvSpPr/>
            <p:nvPr/>
          </p:nvSpPr>
          <p:spPr>
            <a:xfrm>
              <a:off x="4080841" y="2630370"/>
              <a:ext cx="3835231" cy="30099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8262CD8-C588-8145-150A-09510D2BDF02}"/>
                    </a:ext>
                  </a:extLst>
                </p:cNvPr>
                <p:cNvSpPr/>
                <p:nvPr/>
              </p:nvSpPr>
              <p:spPr>
                <a:xfrm>
                  <a:off x="5813131" y="315743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8262CD8-C588-8145-150A-09510D2BDF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131" y="3157434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2481507-EAD7-DBEF-7154-32B025165D42}"/>
                    </a:ext>
                  </a:extLst>
                </p:cNvPr>
                <p:cNvSpPr txBox="1"/>
                <p:nvPr/>
              </p:nvSpPr>
              <p:spPr>
                <a:xfrm>
                  <a:off x="5367705" y="3950654"/>
                  <a:ext cx="297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2481507-EAD7-DBEF-7154-32B025165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7705" y="3950654"/>
                  <a:ext cx="297366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416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C1D0A4-4E0B-0595-CC44-0E7D43CFB9B9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V="1">
              <a:off x="5588871" y="3411252"/>
              <a:ext cx="267808" cy="5505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327639E-6B0B-4570-364A-E662725A9B3B}"/>
                    </a:ext>
                  </a:extLst>
                </p:cNvPr>
                <p:cNvSpPr txBox="1"/>
                <p:nvPr/>
              </p:nvSpPr>
              <p:spPr>
                <a:xfrm>
                  <a:off x="5378762" y="3085468"/>
                  <a:ext cx="4584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327639E-6B0B-4570-364A-E662725A9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762" y="3085468"/>
                  <a:ext cx="45841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0DF289-AD0F-71D5-A218-FF65A572A253}"/>
                </a:ext>
              </a:extLst>
            </p:cNvPr>
            <p:cNvCxnSpPr>
              <a:cxnSpLocks/>
              <a:endCxn id="9" idx="5"/>
            </p:cNvCxnSpPr>
            <p:nvPr/>
          </p:nvCxnSpPr>
          <p:spPr>
            <a:xfrm flipH="1" flipV="1">
              <a:off x="6066949" y="3411252"/>
              <a:ext cx="267808" cy="539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7D2F87D-79E8-C230-EA21-E2920E71AFE3}"/>
                    </a:ext>
                  </a:extLst>
                </p:cNvPr>
                <p:cNvSpPr txBox="1"/>
                <p:nvPr/>
              </p:nvSpPr>
              <p:spPr>
                <a:xfrm>
                  <a:off x="6200853" y="3968115"/>
                  <a:ext cx="297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7D2F87D-79E8-C230-EA21-E2920E71AF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0853" y="3968115"/>
                  <a:ext cx="29736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B2D401D-D8CD-6AA5-4EBC-A6F2F774C854}"/>
                    </a:ext>
                  </a:extLst>
                </p:cNvPr>
                <p:cNvSpPr txBox="1"/>
                <p:nvPr/>
              </p:nvSpPr>
              <p:spPr>
                <a:xfrm>
                  <a:off x="4058216" y="4827340"/>
                  <a:ext cx="3818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aln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CHECK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B2D401D-D8CD-6AA5-4EBC-A6F2F774C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8216" y="4827340"/>
                  <a:ext cx="381805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2460CB-2C34-E756-886B-B896752E4C4D}"/>
              </a:ext>
            </a:extLst>
          </p:cNvPr>
          <p:cNvGrpSpPr/>
          <p:nvPr/>
        </p:nvGrpSpPr>
        <p:grpSpPr>
          <a:xfrm>
            <a:off x="8213091" y="2630370"/>
            <a:ext cx="3887837" cy="3009900"/>
            <a:chOff x="8213091" y="2630370"/>
            <a:chExt cx="3887837" cy="30099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5EEB805-EC89-B43B-6B1F-E53D6C7C16FE}"/>
                </a:ext>
              </a:extLst>
            </p:cNvPr>
            <p:cNvSpPr/>
            <p:nvPr/>
          </p:nvSpPr>
          <p:spPr>
            <a:xfrm>
              <a:off x="8213091" y="2630370"/>
              <a:ext cx="3835231" cy="30099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A700A7F-B00D-0254-4331-D2C4F8A04182}"/>
                    </a:ext>
                  </a:extLst>
                </p:cNvPr>
                <p:cNvSpPr/>
                <p:nvPr/>
              </p:nvSpPr>
              <p:spPr>
                <a:xfrm>
                  <a:off x="10043197" y="3223661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A700A7F-B00D-0254-4331-D2C4F8A041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197" y="3223661"/>
                  <a:ext cx="297366" cy="297366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1D03DA-FFA0-27C7-4BCF-CD6EACCBFBDE}"/>
                    </a:ext>
                  </a:extLst>
                </p:cNvPr>
                <p:cNvSpPr txBox="1"/>
                <p:nvPr/>
              </p:nvSpPr>
              <p:spPr>
                <a:xfrm>
                  <a:off x="9597771" y="4016881"/>
                  <a:ext cx="297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1D03DA-FFA0-27C7-4BCF-CD6EACCBF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7771" y="4016881"/>
                  <a:ext cx="297366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2041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6752B9-AF5B-5521-2374-D3BDB5735D18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V="1">
              <a:off x="9818937" y="3477479"/>
              <a:ext cx="267808" cy="5505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9905E3-6CC9-B01E-454E-BEABD9BEE91F}"/>
                    </a:ext>
                  </a:extLst>
                </p:cNvPr>
                <p:cNvSpPr txBox="1"/>
                <p:nvPr/>
              </p:nvSpPr>
              <p:spPr>
                <a:xfrm>
                  <a:off x="9608828" y="3151695"/>
                  <a:ext cx="4584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9905E3-6CC9-B01E-454E-BEABD9BEE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828" y="3151695"/>
                  <a:ext cx="458413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BC7CE35-80FD-E395-7BA4-A3E807D97FEF}"/>
                </a:ext>
              </a:extLst>
            </p:cNvPr>
            <p:cNvCxnSpPr>
              <a:cxnSpLocks/>
              <a:endCxn id="24" idx="5"/>
            </p:cNvCxnSpPr>
            <p:nvPr/>
          </p:nvCxnSpPr>
          <p:spPr>
            <a:xfrm flipH="1" flipV="1">
              <a:off x="10297015" y="3477479"/>
              <a:ext cx="267808" cy="539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7D89E12-D1B5-263C-6C89-C2AED0386D9E}"/>
                    </a:ext>
                  </a:extLst>
                </p:cNvPr>
                <p:cNvSpPr txBox="1"/>
                <p:nvPr/>
              </p:nvSpPr>
              <p:spPr>
                <a:xfrm>
                  <a:off x="10430919" y="4034342"/>
                  <a:ext cx="297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7D89E12-D1B5-263C-6C89-C2AED0386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0919" y="4034342"/>
                  <a:ext cx="29736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62338D3-C86A-9932-0877-E948ED3E6375}"/>
                    </a:ext>
                  </a:extLst>
                </p:cNvPr>
                <p:cNvSpPr txBox="1"/>
                <p:nvPr/>
              </p:nvSpPr>
              <p:spPr>
                <a:xfrm>
                  <a:off x="8282871" y="4812592"/>
                  <a:ext cx="3818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aln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CHECK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62338D3-C86A-9932-0877-E948ED3E6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2871" y="4812592"/>
                  <a:ext cx="3818057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58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5623-9E9C-E7A5-539D-642DE6C9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CD454-BD04-34EB-D656-E84BE3849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2247" y="1571807"/>
                <a:ext cx="9534978" cy="353359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NOT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NOT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CD454-BD04-34EB-D656-E84BE3849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2247" y="1571807"/>
                <a:ext cx="9534978" cy="3533593"/>
              </a:xfrm>
              <a:blipFill>
                <a:blip r:embed="rId2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CD4E8-0CBF-E771-8211-BBB365D9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0C72D3-CBB2-32A4-E586-93DAD9D3B16C}"/>
                  </a:ext>
                </a:extLst>
              </p:cNvPr>
              <p:cNvSpPr/>
              <p:nvPr/>
            </p:nvSpPr>
            <p:spPr>
              <a:xfrm>
                <a:off x="1186759" y="1985814"/>
                <a:ext cx="297366" cy="297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0C72D3-CBB2-32A4-E586-93DAD9D3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759" y="1985814"/>
                <a:ext cx="297366" cy="29736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5EF3489-FA62-E02E-5864-54DDB1DA3B6A}"/>
                  </a:ext>
                </a:extLst>
              </p:cNvPr>
              <p:cNvSpPr/>
              <p:nvPr/>
            </p:nvSpPr>
            <p:spPr>
              <a:xfrm>
                <a:off x="816528" y="2618430"/>
                <a:ext cx="297366" cy="297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5EF3489-FA62-E02E-5864-54DDB1DA3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28" y="2618430"/>
                <a:ext cx="297366" cy="29736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F503E96-A559-352F-29A1-4E3C47290819}"/>
                  </a:ext>
                </a:extLst>
              </p:cNvPr>
              <p:cNvSpPr/>
              <p:nvPr/>
            </p:nvSpPr>
            <p:spPr>
              <a:xfrm>
                <a:off x="1494052" y="2639781"/>
                <a:ext cx="297366" cy="297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F503E96-A559-352F-29A1-4E3C47290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52" y="2639781"/>
                <a:ext cx="297366" cy="29736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D6443A-9D20-2BB4-D879-5A2347B7C481}"/>
                  </a:ext>
                </a:extLst>
              </p:cNvPr>
              <p:cNvSpPr txBox="1"/>
              <p:nvPr/>
            </p:nvSpPr>
            <p:spPr>
              <a:xfrm>
                <a:off x="231617" y="3896624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D6443A-9D20-2BB4-D879-5A2347B7C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17" y="3896624"/>
                <a:ext cx="4163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B7741B-DFE0-7709-4EA3-80BD4AF2C11D}"/>
                  </a:ext>
                </a:extLst>
              </p:cNvPr>
              <p:cNvSpPr txBox="1"/>
              <p:nvPr/>
            </p:nvSpPr>
            <p:spPr>
              <a:xfrm>
                <a:off x="1931484" y="3870627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B7741B-DFE0-7709-4EA3-80BD4AF2C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84" y="3870627"/>
                <a:ext cx="4163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216908-CEF4-DF38-3BF0-7390F7595001}"/>
              </a:ext>
            </a:extLst>
          </p:cNvPr>
          <p:cNvCxnSpPr>
            <a:cxnSpLocks/>
            <a:stCxn id="15" idx="0"/>
            <a:endCxn id="11" idx="3"/>
          </p:cNvCxnSpPr>
          <p:nvPr/>
        </p:nvCxnSpPr>
        <p:spPr>
          <a:xfrm flipV="1">
            <a:off x="439774" y="2872248"/>
            <a:ext cx="420302" cy="102437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68B611-E2C5-6BDD-42AD-24A9F1B06176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546022" y="3682977"/>
            <a:ext cx="283413" cy="27729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349D627-BEDF-556C-5860-18E073221B88}"/>
                  </a:ext>
                </a:extLst>
              </p:cNvPr>
              <p:cNvSpPr/>
              <p:nvPr/>
            </p:nvSpPr>
            <p:spPr>
              <a:xfrm>
                <a:off x="785887" y="3429159"/>
                <a:ext cx="297366" cy="297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349D627-BEDF-556C-5860-18E073221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87" y="3429159"/>
                <a:ext cx="297366" cy="29736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D25087-3597-EAE5-CEE5-F15CCF0D7DB9}"/>
              </a:ext>
            </a:extLst>
          </p:cNvPr>
          <p:cNvCxnSpPr>
            <a:cxnSpLocks/>
            <a:stCxn id="21" idx="7"/>
            <a:endCxn id="12" idx="3"/>
          </p:cNvCxnSpPr>
          <p:nvPr/>
        </p:nvCxnSpPr>
        <p:spPr>
          <a:xfrm flipV="1">
            <a:off x="1039705" y="2893599"/>
            <a:ext cx="497895" cy="57910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385F1AD-5911-9EF8-9B07-86CAA8E287E8}"/>
                  </a:ext>
                </a:extLst>
              </p:cNvPr>
              <p:cNvSpPr/>
              <p:nvPr/>
            </p:nvSpPr>
            <p:spPr>
              <a:xfrm>
                <a:off x="1485128" y="3429000"/>
                <a:ext cx="297366" cy="297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385F1AD-5911-9EF8-9B07-86CAA8E28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128" y="3429000"/>
                <a:ext cx="297366" cy="29736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D9F694-E63A-FC33-BEF2-5C357D52E7D1}"/>
              </a:ext>
            </a:extLst>
          </p:cNvPr>
          <p:cNvCxnSpPr>
            <a:cxnSpLocks/>
            <a:endCxn id="23" idx="5"/>
          </p:cNvCxnSpPr>
          <p:nvPr/>
        </p:nvCxnSpPr>
        <p:spPr>
          <a:xfrm flipH="1" flipV="1">
            <a:off x="1738946" y="3682818"/>
            <a:ext cx="257661" cy="23513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4B3064-AC26-A792-FF66-E491C2D6AE94}"/>
              </a:ext>
            </a:extLst>
          </p:cNvPr>
          <p:cNvCxnSpPr>
            <a:cxnSpLocks/>
            <a:stCxn id="23" idx="1"/>
            <a:endCxn id="11" idx="5"/>
          </p:cNvCxnSpPr>
          <p:nvPr/>
        </p:nvCxnSpPr>
        <p:spPr>
          <a:xfrm flipH="1" flipV="1">
            <a:off x="1070346" y="2872248"/>
            <a:ext cx="458330" cy="6003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D184B1-A1ED-1770-FF85-053FB1EC6F12}"/>
              </a:ext>
            </a:extLst>
          </p:cNvPr>
          <p:cNvCxnSpPr>
            <a:cxnSpLocks/>
            <a:stCxn id="16" idx="0"/>
            <a:endCxn id="12" idx="5"/>
          </p:cNvCxnSpPr>
          <p:nvPr/>
        </p:nvCxnSpPr>
        <p:spPr>
          <a:xfrm flipH="1" flipV="1">
            <a:off x="1747870" y="2893599"/>
            <a:ext cx="391771" cy="97702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EAD12-F8B1-7C74-A83A-BAC4098C0C0C}"/>
              </a:ext>
            </a:extLst>
          </p:cNvPr>
          <p:cNvCxnSpPr>
            <a:cxnSpLocks/>
            <a:stCxn id="11" idx="0"/>
            <a:endCxn id="9" idx="3"/>
          </p:cNvCxnSpPr>
          <p:nvPr/>
        </p:nvCxnSpPr>
        <p:spPr>
          <a:xfrm flipV="1">
            <a:off x="965211" y="2239632"/>
            <a:ext cx="265096" cy="37879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0936F1-CE12-9D88-FA7A-88BDABCD6B0F}"/>
              </a:ext>
            </a:extLst>
          </p:cNvPr>
          <p:cNvCxnSpPr>
            <a:cxnSpLocks/>
            <a:stCxn id="12" idx="0"/>
            <a:endCxn id="9" idx="5"/>
          </p:cNvCxnSpPr>
          <p:nvPr/>
        </p:nvCxnSpPr>
        <p:spPr>
          <a:xfrm flipH="1" flipV="1">
            <a:off x="1440577" y="2239632"/>
            <a:ext cx="202158" cy="40014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F24749-47D6-68BA-245C-C07685478184}"/>
                  </a:ext>
                </a:extLst>
              </p:cNvPr>
              <p:cNvSpPr txBox="1"/>
              <p:nvPr/>
            </p:nvSpPr>
            <p:spPr>
              <a:xfrm>
                <a:off x="756288" y="3049152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F24749-47D6-68BA-245C-C0768547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8" y="3049152"/>
                <a:ext cx="416313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112FCD-1B11-78A2-E0E3-DE34BAE9C0E8}"/>
                  </a:ext>
                </a:extLst>
              </p:cNvPr>
              <p:cNvSpPr txBox="1"/>
              <p:nvPr/>
            </p:nvSpPr>
            <p:spPr>
              <a:xfrm>
                <a:off x="1460815" y="3049152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112FCD-1B11-78A2-E0E3-DE34BAE9C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815" y="3049152"/>
                <a:ext cx="416313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0EE3ADB-AE8B-2A32-1867-5A1EBFEA9E60}"/>
                  </a:ext>
                </a:extLst>
              </p:cNvPr>
              <p:cNvSpPr txBox="1"/>
              <p:nvPr/>
            </p:nvSpPr>
            <p:spPr>
              <a:xfrm>
                <a:off x="463107" y="2345312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0EE3ADB-AE8B-2A32-1867-5A1EBFEA9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07" y="2345312"/>
                <a:ext cx="416313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873340-ADFE-7136-1FA4-68DA99F2964F}"/>
                  </a:ext>
                </a:extLst>
              </p:cNvPr>
              <p:cNvSpPr txBox="1"/>
              <p:nvPr/>
            </p:nvSpPr>
            <p:spPr>
              <a:xfrm>
                <a:off x="1735952" y="2322948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873340-ADFE-7136-1FA4-68DA99F29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952" y="2322948"/>
                <a:ext cx="416313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BB61C9E-7F26-B608-1CA8-908B8980B023}"/>
                  </a:ext>
                </a:extLst>
              </p:cNvPr>
              <p:cNvSpPr txBox="1"/>
              <p:nvPr/>
            </p:nvSpPr>
            <p:spPr>
              <a:xfrm>
                <a:off x="1150241" y="1548050"/>
                <a:ext cx="416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BB61C9E-7F26-B608-1CA8-908B8980B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41" y="1548050"/>
                <a:ext cx="416313" cy="369332"/>
              </a:xfrm>
              <a:prstGeom prst="rect">
                <a:avLst/>
              </a:prstGeom>
              <a:blipFill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EE1146-0F86-1511-E201-CBB5F277C214}"/>
                  </a:ext>
                </a:extLst>
              </p:cNvPr>
              <p:cNvSpPr txBox="1"/>
              <p:nvPr/>
            </p:nvSpPr>
            <p:spPr>
              <a:xfrm>
                <a:off x="335752" y="5286375"/>
                <a:ext cx="11275223" cy="119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EE1146-0F86-1511-E201-CBB5F277C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2" y="5286375"/>
                <a:ext cx="11275223" cy="1191801"/>
              </a:xfrm>
              <a:prstGeom prst="rect">
                <a:avLst/>
              </a:prstGeom>
              <a:blipFill>
                <a:blip r:embed="rId1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7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E91C-D985-53A2-CAB5-924BBE59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1289F-EC74-56BF-B85F-FF6012CFD8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62937" cy="4351338"/>
              </a:xfrm>
            </p:spPr>
            <p:txBody>
              <a:bodyPr/>
              <a:lstStyle/>
              <a:p>
                <a:r>
                  <a:rPr lang="en-US" dirty="0"/>
                  <a:t>We say that a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satisfiable</a:t>
                </a:r>
                <a:r>
                  <a:rPr lang="en-US" dirty="0"/>
                  <a:t>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satisfiable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1289F-EC74-56BF-B85F-FF6012CFD8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62937" cy="4351338"/>
              </a:xfrm>
              <a:blipFill>
                <a:blip r:embed="rId2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C2247-7B89-C600-5C14-C17F5378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003E7A9-BFE8-8014-5B64-CB42FB01D810}"/>
                  </a:ext>
                </a:extLst>
              </p:cNvPr>
              <p:cNvSpPr/>
              <p:nvPr/>
            </p:nvSpPr>
            <p:spPr>
              <a:xfrm>
                <a:off x="2624137" y="4606518"/>
                <a:ext cx="6943725" cy="9881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003E7A9-BFE8-8014-5B64-CB42FB01D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37" y="4606518"/>
                <a:ext cx="6943725" cy="988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1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8686-5429-0990-DAA1-A202A102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maps to YES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836E5-6610-1E1B-47CF-532EA6EB9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025" y="1503485"/>
                <a:ext cx="10772775" cy="498735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If the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satisfiable, then the 3-CNF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also satisfiable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We are assuming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assign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(the variable) the value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(the gate) outputs when we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836E5-6610-1E1B-47CF-532EA6EB9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025" y="1503485"/>
                <a:ext cx="10772775" cy="4987358"/>
              </a:xfr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82D29-3FE9-EE76-FE66-8A5333FD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6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7FF51-EEA2-7901-C0FF-8D14E12F36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7FF51-EEA2-7901-C0FF-8D14E12F3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C9BD7-1E02-D296-1EF4-6F3508BC5B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-output circuit: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at random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			(recall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Accept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; reject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C9BD7-1E02-D296-1EF4-6F3508BC5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DEE86-379B-2DB5-8B8B-656ED198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6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382D1A-9B98-25C3-C68D-93A97A7CED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382D1A-9B98-25C3-C68D-93A97A7CE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1EC9B-3412-EF86-9E64-46FF7257C1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663" y="1825624"/>
                <a:ext cx="11181348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any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Our job: Design a mapping reduction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Let’s build a “</a:t>
                </a:r>
                <a:r>
                  <a:rPr lang="en-US" dirty="0">
                    <a:solidFill>
                      <a:schemeClr val="accent1"/>
                    </a:solidFill>
                  </a:rPr>
                  <a:t>verification circuit</a:t>
                </a:r>
                <a:r>
                  <a:rPr lang="en-US" dirty="0"/>
                  <a:t>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1EC9B-3412-EF86-9E64-46FF7257C1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663" y="1825624"/>
                <a:ext cx="11181348" cy="4665219"/>
              </a:xfrm>
              <a:blipFill>
                <a:blip r:embed="rId3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7948E-9A1A-81A1-74EA-EBF3DB33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6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382D1A-9B98-25C3-C68D-93A97A7CED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382D1A-9B98-25C3-C68D-93A97A7CE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1EC9B-3412-EF86-9E64-46FF7257C1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663" y="1825624"/>
                <a:ext cx="11181348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nondeterministic TM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when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initialized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with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tape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, and as discussed last time, the circuits are </a:t>
                </a:r>
                <a:r>
                  <a:rPr lang="en-US" dirty="0">
                    <a:solidFill>
                      <a:schemeClr val="accent1"/>
                    </a:solidFill>
                  </a:rPr>
                  <a:t>efficiently constructible</a:t>
                </a:r>
              </a:p>
              <a:p>
                <a:r>
                  <a:rPr lang="en-US" dirty="0"/>
                  <a:t>Reduction step 1: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construct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circuit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1EC9B-3412-EF86-9E64-46FF7257C1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663" y="1825624"/>
                <a:ext cx="11181348" cy="4665219"/>
              </a:xfrm>
              <a:blipFill>
                <a:blip r:embed="rId3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7948E-9A1A-81A1-74EA-EBF3DB33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863AEC-9DBF-67F1-6203-04A724DCA36B}"/>
              </a:ext>
            </a:extLst>
          </p:cNvPr>
          <p:cNvGrpSpPr/>
          <p:nvPr/>
        </p:nvGrpSpPr>
        <p:grpSpPr>
          <a:xfrm>
            <a:off x="4639169" y="142785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FC1621-ABCE-3907-AD45-B907C6F7C324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AA8783AD-726B-FF85-4C56-3FB74B318B5F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Given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, how do we efficiently construct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AA8783AD-726B-FF85-4C56-3FB74B318B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4127A9-9639-E619-2BD0-3EFD9F01BB86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E470A99-98A7-9E51-05C7-B2C74A418163}"/>
                  </a:ext>
                </a:extLst>
              </p:cNvPr>
              <p:cNvSpPr/>
              <p:nvPr/>
            </p:nvSpPr>
            <p:spPr>
              <a:xfrm>
                <a:off x="4725362" y="169613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Inspect the transition function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implement it as a circuit</a:t>
                </a: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E470A99-98A7-9E51-05C7-B2C74A418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362" y="169613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6604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C2EDD724-276E-BB54-C558-B600BF192E0D}"/>
                  </a:ext>
                </a:extLst>
              </p:cNvPr>
              <p:cNvSpPr/>
              <p:nvPr/>
            </p:nvSpPr>
            <p:spPr>
              <a:xfrm>
                <a:off x="4725362" y="97270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output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the corresponding circuit</a:t>
                </a: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C2EDD724-276E-BB54-C558-B600BF192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362" y="97270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73D3DE2F-067E-393D-9A98-8899B12AE8D2}"/>
                  </a:ext>
                </a:extLst>
              </p:cNvPr>
              <p:cNvSpPr/>
              <p:nvPr/>
            </p:nvSpPr>
            <p:spPr>
              <a:xfrm>
                <a:off x="8274509" y="169613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We don’t; all that matters is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the fact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exists</a:t>
                </a: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73D3DE2F-067E-393D-9A98-8899B12AE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509" y="169613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 b="-6604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2AAF69C3-7653-6BFF-45B3-9423C7DC9D90}"/>
                  </a:ext>
                </a:extLst>
              </p:cNvPr>
              <p:cNvSpPr/>
              <p:nvPr/>
            </p:nvSpPr>
            <p:spPr>
              <a:xfrm>
                <a:off x="8274509" y="97270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Calculate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then make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grid of copies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(a fixed circuit)</a:t>
                </a: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2AAF69C3-7653-6BFF-45B3-9423C7DC9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509" y="97270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8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9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994E28-4E29-53A0-3CB4-5BD07CFC9D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994E28-4E29-53A0-3CB4-5BD07CFC9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FA1313-97A7-D347-EDD5-2DB6135D59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4968395"/>
                <a:ext cx="10515600" cy="18902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if and only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Reduction: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FA1313-97A7-D347-EDD5-2DB6135D59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4968395"/>
                <a:ext cx="10515600" cy="189026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04F6D-CC24-5E8F-A754-EC946AB4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96C489-B210-C148-1BC5-168BF268AF8D}"/>
              </a:ext>
            </a:extLst>
          </p:cNvPr>
          <p:cNvGrpSpPr/>
          <p:nvPr/>
        </p:nvGrpSpPr>
        <p:grpSpPr>
          <a:xfrm>
            <a:off x="1005792" y="1806217"/>
            <a:ext cx="4328732" cy="2254588"/>
            <a:chOff x="1053268" y="3686175"/>
            <a:chExt cx="4328732" cy="22545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01CE5779-B873-9903-04B3-EEF4D7FFF6D5}"/>
                    </a:ext>
                  </a:extLst>
                </p:cNvPr>
                <p:cNvSpPr/>
                <p:nvPr/>
              </p:nvSpPr>
              <p:spPr>
                <a:xfrm>
                  <a:off x="1123949" y="3686175"/>
                  <a:ext cx="4162425" cy="1752600"/>
                </a:xfrm>
                <a:prstGeom prst="triangl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01CE5779-B873-9903-04B3-EEF4D7FFF6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949" y="3686175"/>
                  <a:ext cx="4162425" cy="1752600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874A20-B362-7D6C-BE6D-369D21DCF48A}"/>
                </a:ext>
              </a:extLst>
            </p:cNvPr>
            <p:cNvCxnSpPr/>
            <p:nvPr/>
          </p:nvCxnSpPr>
          <p:spPr>
            <a:xfrm flipV="1">
              <a:off x="1267011" y="543877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45BBC6-98C2-C48E-4B5C-B51B0A7DC81F}"/>
                </a:ext>
              </a:extLst>
            </p:cNvPr>
            <p:cNvCxnSpPr/>
            <p:nvPr/>
          </p:nvCxnSpPr>
          <p:spPr>
            <a:xfrm flipV="1">
              <a:off x="1736164" y="543877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BC3CABF-E628-8F0C-64BE-6804978D5336}"/>
                </a:ext>
              </a:extLst>
            </p:cNvPr>
            <p:cNvCxnSpPr/>
            <p:nvPr/>
          </p:nvCxnSpPr>
          <p:spPr>
            <a:xfrm flipV="1">
              <a:off x="2208306" y="543877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98BA48-AE17-CC82-A316-94ED63A30297}"/>
                </a:ext>
              </a:extLst>
            </p:cNvPr>
            <p:cNvCxnSpPr/>
            <p:nvPr/>
          </p:nvCxnSpPr>
          <p:spPr>
            <a:xfrm flipV="1">
              <a:off x="2668493" y="543877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CEA73B2-5C5B-A2AB-6F89-4582B2F5D420}"/>
                </a:ext>
              </a:extLst>
            </p:cNvPr>
            <p:cNvCxnSpPr/>
            <p:nvPr/>
          </p:nvCxnSpPr>
          <p:spPr>
            <a:xfrm flipV="1">
              <a:off x="3158564" y="543877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DF9ECF-35BC-C494-A6EC-889CBEF14176}"/>
                </a:ext>
              </a:extLst>
            </p:cNvPr>
            <p:cNvCxnSpPr/>
            <p:nvPr/>
          </p:nvCxnSpPr>
          <p:spPr>
            <a:xfrm flipV="1">
              <a:off x="3648634" y="543877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4BDB2F-4446-63C6-AD24-8E23500D6965}"/>
                </a:ext>
              </a:extLst>
            </p:cNvPr>
            <p:cNvCxnSpPr/>
            <p:nvPr/>
          </p:nvCxnSpPr>
          <p:spPr>
            <a:xfrm flipV="1">
              <a:off x="4138705" y="543877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F68536-444F-5714-67D8-16A09898A2DF}"/>
                </a:ext>
              </a:extLst>
            </p:cNvPr>
            <p:cNvCxnSpPr/>
            <p:nvPr/>
          </p:nvCxnSpPr>
          <p:spPr>
            <a:xfrm flipV="1">
              <a:off x="5145926" y="543877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6DF830D-21EC-F270-7106-153C1CF6ED3F}"/>
                    </a:ext>
                  </a:extLst>
                </p:cNvPr>
                <p:cNvSpPr txBox="1"/>
                <p:nvPr/>
              </p:nvSpPr>
              <p:spPr>
                <a:xfrm>
                  <a:off x="4440705" y="5404322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6DF830D-21EC-F270-7106-153C1CF6E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705" y="5404322"/>
                  <a:ext cx="430300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AEEC0C-D98F-FA99-6E22-EE73F0A4CAE6}"/>
                    </a:ext>
                  </a:extLst>
                </p:cNvPr>
                <p:cNvSpPr txBox="1"/>
                <p:nvPr/>
              </p:nvSpPr>
              <p:spPr>
                <a:xfrm>
                  <a:off x="1053268" y="5632986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AEEC0C-D98F-FA99-6E22-EE73F0A4CA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268" y="5632986"/>
                  <a:ext cx="430300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6F97258-2265-CDBF-D631-9C6978300244}"/>
                    </a:ext>
                  </a:extLst>
                </p:cNvPr>
                <p:cNvSpPr txBox="1"/>
                <p:nvPr/>
              </p:nvSpPr>
              <p:spPr>
                <a:xfrm>
                  <a:off x="1521014" y="5631416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6F97258-2265-CDBF-D631-9C6978300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014" y="5631416"/>
                  <a:ext cx="43030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B1ADF5F-2CB4-DEFA-0B69-851C50A505A4}"/>
                    </a:ext>
                  </a:extLst>
                </p:cNvPr>
                <p:cNvSpPr txBox="1"/>
                <p:nvPr/>
              </p:nvSpPr>
              <p:spPr>
                <a:xfrm>
                  <a:off x="2026207" y="5631416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B1ADF5F-2CB4-DEFA-0B69-851C50A505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207" y="5631416"/>
                  <a:ext cx="43030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1E27E3D-3EA9-B600-890D-24D0E0C016AA}"/>
                    </a:ext>
                  </a:extLst>
                </p:cNvPr>
                <p:cNvSpPr txBox="1"/>
                <p:nvPr/>
              </p:nvSpPr>
              <p:spPr>
                <a:xfrm>
                  <a:off x="2465298" y="5631416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1E27E3D-3EA9-B600-890D-24D0E0C01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5298" y="5631416"/>
                  <a:ext cx="43030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29BDF8B-E8C8-58BC-AF60-2884F9285EE0}"/>
                    </a:ext>
                  </a:extLst>
                </p:cNvPr>
                <p:cNvSpPr txBox="1"/>
                <p:nvPr/>
              </p:nvSpPr>
              <p:spPr>
                <a:xfrm>
                  <a:off x="2955367" y="5631415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29BDF8B-E8C8-58BC-AF60-2884F9285E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5367" y="5631415"/>
                  <a:ext cx="430300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6A96555-522F-64D8-72F9-C346034A37C6}"/>
                    </a:ext>
                  </a:extLst>
                </p:cNvPr>
                <p:cNvSpPr txBox="1"/>
                <p:nvPr/>
              </p:nvSpPr>
              <p:spPr>
                <a:xfrm>
                  <a:off x="3460564" y="5631414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6A96555-522F-64D8-72F9-C346034A37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564" y="5631414"/>
                  <a:ext cx="430300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35E7788-EC05-982A-0318-13A00B44F626}"/>
                    </a:ext>
                  </a:extLst>
                </p:cNvPr>
                <p:cNvSpPr txBox="1"/>
                <p:nvPr/>
              </p:nvSpPr>
              <p:spPr>
                <a:xfrm>
                  <a:off x="3938681" y="5631414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35E7788-EC05-982A-0318-13A00B44F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681" y="5631414"/>
                  <a:ext cx="430300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DBBDB0-B5B7-18A5-7F3E-335B3F021A00}"/>
                    </a:ext>
                  </a:extLst>
                </p:cNvPr>
                <p:cNvSpPr txBox="1"/>
                <p:nvPr/>
              </p:nvSpPr>
              <p:spPr>
                <a:xfrm>
                  <a:off x="4951700" y="5631413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DBBDB0-B5B7-18A5-7F3E-335B3F021A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700" y="5631413"/>
                  <a:ext cx="430300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75429A7-9DCB-B428-BD91-610B64D114FD}"/>
              </a:ext>
            </a:extLst>
          </p:cNvPr>
          <p:cNvGrpSpPr/>
          <p:nvPr/>
        </p:nvGrpSpPr>
        <p:grpSpPr>
          <a:xfrm>
            <a:off x="5119374" y="1678186"/>
            <a:ext cx="6054531" cy="2972240"/>
            <a:chOff x="5119374" y="1678186"/>
            <a:chExt cx="6054531" cy="297224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3945A9B-EDCA-CEF4-B1BB-85193815414C}"/>
                </a:ext>
              </a:extLst>
            </p:cNvPr>
            <p:cNvGrpSpPr/>
            <p:nvPr/>
          </p:nvGrpSpPr>
          <p:grpSpPr>
            <a:xfrm>
              <a:off x="6795109" y="1806217"/>
              <a:ext cx="4378796" cy="2844209"/>
              <a:chOff x="6842585" y="3686175"/>
              <a:chExt cx="4378796" cy="28442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Isosceles Triangle 24">
                    <a:extLst>
                      <a:ext uri="{FF2B5EF4-FFF2-40B4-BE49-F238E27FC236}">
                        <a16:creationId xmlns:a16="http://schemas.microsoft.com/office/drawing/2014/main" id="{D7BE4384-7D06-AA91-4E4F-5BCD865D4FCB}"/>
                      </a:ext>
                    </a:extLst>
                  </p:cNvPr>
                  <p:cNvSpPr/>
                  <p:nvPr/>
                </p:nvSpPr>
                <p:spPr>
                  <a:xfrm>
                    <a:off x="6963330" y="3686175"/>
                    <a:ext cx="4162425" cy="1752600"/>
                  </a:xfrm>
                  <a:prstGeom prst="triangl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Isosceles Triangle 24">
                    <a:extLst>
                      <a:ext uri="{FF2B5EF4-FFF2-40B4-BE49-F238E27FC236}">
                        <a16:creationId xmlns:a16="http://schemas.microsoft.com/office/drawing/2014/main" id="{D7BE4384-7D06-AA91-4E4F-5BCD865D4F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3330" y="3686175"/>
                    <a:ext cx="4162425" cy="1752600"/>
                  </a:xfrm>
                  <a:prstGeom prst="triangl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A6CD57D-2902-6206-C47F-255D6615E317}"/>
                  </a:ext>
                </a:extLst>
              </p:cNvPr>
              <p:cNvCxnSpPr/>
              <p:nvPr/>
            </p:nvCxnSpPr>
            <p:spPr>
              <a:xfrm flipV="1">
                <a:off x="7106392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2ADC168-A3E2-004E-3851-A0E82217F8C3}"/>
                  </a:ext>
                </a:extLst>
              </p:cNvPr>
              <p:cNvCxnSpPr/>
              <p:nvPr/>
            </p:nvCxnSpPr>
            <p:spPr>
              <a:xfrm flipV="1">
                <a:off x="7575545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E4DF0A4-1F86-F85C-80F3-FA19057810EC}"/>
                  </a:ext>
                </a:extLst>
              </p:cNvPr>
              <p:cNvCxnSpPr/>
              <p:nvPr/>
            </p:nvCxnSpPr>
            <p:spPr>
              <a:xfrm flipV="1">
                <a:off x="8047687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A6A4820-1819-7189-A19E-492AF36D7A47}"/>
                  </a:ext>
                </a:extLst>
              </p:cNvPr>
              <p:cNvCxnSpPr/>
              <p:nvPr/>
            </p:nvCxnSpPr>
            <p:spPr>
              <a:xfrm flipV="1">
                <a:off x="8507874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FFDA649-FEB6-93D6-E5B4-71BD34EDFB12}"/>
                  </a:ext>
                </a:extLst>
              </p:cNvPr>
              <p:cNvCxnSpPr/>
              <p:nvPr/>
            </p:nvCxnSpPr>
            <p:spPr>
              <a:xfrm flipV="1">
                <a:off x="9296404" y="5438773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84C0E27-52B3-43EB-CEA1-59699231ABA0}"/>
                  </a:ext>
                </a:extLst>
              </p:cNvPr>
              <p:cNvCxnSpPr/>
              <p:nvPr/>
            </p:nvCxnSpPr>
            <p:spPr>
              <a:xfrm flipV="1">
                <a:off x="9715512" y="5438773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B8BC150-7903-3C9E-A1CB-18D980D7D399}"/>
                  </a:ext>
                </a:extLst>
              </p:cNvPr>
              <p:cNvCxnSpPr/>
              <p:nvPr/>
            </p:nvCxnSpPr>
            <p:spPr>
              <a:xfrm flipV="1">
                <a:off x="10141058" y="5438773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B37F958-1E19-37BF-FFBC-A7C3D47CFD72}"/>
                  </a:ext>
                </a:extLst>
              </p:cNvPr>
              <p:cNvCxnSpPr/>
              <p:nvPr/>
            </p:nvCxnSpPr>
            <p:spPr>
              <a:xfrm flipV="1">
                <a:off x="10985307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59C6D51-30C3-CF74-CE35-D03BFB59084D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990" y="5404322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59C6D51-30C3-CF74-CE35-D03BFB5908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6990" y="5404322"/>
                    <a:ext cx="43030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523A41E-5E07-CC04-448A-C2EDFF083ED4}"/>
                      </a:ext>
                    </a:extLst>
                  </p:cNvPr>
                  <p:cNvSpPr txBox="1"/>
                  <p:nvPr/>
                </p:nvSpPr>
                <p:spPr>
                  <a:xfrm>
                    <a:off x="6892649" y="5632986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523A41E-5E07-CC04-448A-C2EDFF083E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2649" y="5632986"/>
                    <a:ext cx="430300" cy="3077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993A49F-FF0E-C423-2BAA-E6EBF9CA8D88}"/>
                      </a:ext>
                    </a:extLst>
                  </p:cNvPr>
                  <p:cNvSpPr txBox="1"/>
                  <p:nvPr/>
                </p:nvSpPr>
                <p:spPr>
                  <a:xfrm>
                    <a:off x="7360395" y="5631416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993A49F-FF0E-C423-2BAA-E6EBF9CA8D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0395" y="5631416"/>
                    <a:ext cx="430300" cy="3077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8B9F233-04E1-1428-555F-DD59C321AC71}"/>
                      </a:ext>
                    </a:extLst>
                  </p:cNvPr>
                  <p:cNvSpPr txBox="1"/>
                  <p:nvPr/>
                </p:nvSpPr>
                <p:spPr>
                  <a:xfrm>
                    <a:off x="7865588" y="5631416"/>
                    <a:ext cx="36419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8B9F233-04E1-1428-555F-DD59C321AC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5588" y="5631416"/>
                    <a:ext cx="364194" cy="30777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CAB18DF-D62B-C306-B6E8-DC17607D78BF}"/>
                      </a:ext>
                    </a:extLst>
                  </p:cNvPr>
                  <p:cNvSpPr txBox="1"/>
                  <p:nvPr/>
                </p:nvSpPr>
                <p:spPr>
                  <a:xfrm>
                    <a:off x="8304679" y="5631416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CAB18DF-D62B-C306-B6E8-DC17607D78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4679" y="5631416"/>
                    <a:ext cx="430300" cy="30777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1BA2E00F-C33E-CD86-E12A-3245F26A20D4}"/>
                      </a:ext>
                    </a:extLst>
                  </p:cNvPr>
                  <p:cNvSpPr txBox="1"/>
                  <p:nvPr/>
                </p:nvSpPr>
                <p:spPr>
                  <a:xfrm>
                    <a:off x="9093207" y="5631413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1BA2E00F-C33E-CD86-E12A-3245F26A20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93207" y="5631413"/>
                    <a:ext cx="430300" cy="30777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90E6E20-F87B-2CEF-6EC4-D63BB3AB6A9D}"/>
                      </a:ext>
                    </a:extLst>
                  </p:cNvPr>
                  <p:cNvSpPr txBox="1"/>
                  <p:nvPr/>
                </p:nvSpPr>
                <p:spPr>
                  <a:xfrm>
                    <a:off x="9527442" y="5631412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90E6E20-F87B-2CEF-6EC4-D63BB3AB6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27442" y="5631412"/>
                    <a:ext cx="430300" cy="30777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9A99E24-1008-5121-6F21-B0FDC904FF54}"/>
                      </a:ext>
                    </a:extLst>
                  </p:cNvPr>
                  <p:cNvSpPr txBox="1"/>
                  <p:nvPr/>
                </p:nvSpPr>
                <p:spPr>
                  <a:xfrm>
                    <a:off x="9941034" y="5631412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9A99E24-1008-5121-6F21-B0FDC904FF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41034" y="5631412"/>
                    <a:ext cx="43030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516EA6F-0DC7-BC6B-4E94-57DA5FE9BB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91081" y="5631413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516EA6F-0DC7-BC6B-4E94-57DA5FE9BB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91081" y="5631413"/>
                    <a:ext cx="430300" cy="30777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DD8CB1D-7FF4-A68B-137E-48E4787C3BC7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8457" y="5421549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DD8CB1D-7FF4-A68B-137E-48E4787C3B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8457" y="5421549"/>
                    <a:ext cx="430300" cy="30777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Left Brace 43">
                <a:extLst>
                  <a:ext uri="{FF2B5EF4-FFF2-40B4-BE49-F238E27FC236}">
                    <a16:creationId xmlns:a16="http://schemas.microsoft.com/office/drawing/2014/main" id="{F0EFC49C-328A-E1FF-C3EC-9D5B8FB9A6A1}"/>
                  </a:ext>
                </a:extLst>
              </p:cNvPr>
              <p:cNvSpPr/>
              <p:nvPr/>
            </p:nvSpPr>
            <p:spPr>
              <a:xfrm rot="16200000">
                <a:off x="8107770" y="4790797"/>
                <a:ext cx="182070" cy="2499991"/>
              </a:xfrm>
              <a:prstGeom prst="leftBrace">
                <a:avLst>
                  <a:gd name="adj1" fmla="val 179021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884A6AC-794E-BB24-A14D-1966177DE067}"/>
                      </a:ext>
                    </a:extLst>
                  </p:cNvPr>
                  <p:cNvSpPr txBox="1"/>
                  <p:nvPr/>
                </p:nvSpPr>
                <p:spPr>
                  <a:xfrm>
                    <a:off x="6842585" y="6161052"/>
                    <a:ext cx="292418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oMath>
                    </a14:m>
                    <a:r>
                      <a:rPr lang="en-US" dirty="0"/>
                      <a:t> “hard-coded” into circuit</a:t>
                    </a: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884A6AC-794E-BB24-A14D-1966177DE0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2585" y="6161052"/>
                    <a:ext cx="2924187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t="-10000" r="-208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9514491-DA14-8355-F334-2F713C31F445}"/>
                </a:ext>
              </a:extLst>
            </p:cNvPr>
            <p:cNvGrpSpPr/>
            <p:nvPr/>
          </p:nvGrpSpPr>
          <p:grpSpPr>
            <a:xfrm>
              <a:off x="5119374" y="1678186"/>
              <a:ext cx="2238256" cy="1175221"/>
              <a:chOff x="5119374" y="1678186"/>
              <a:chExt cx="2238256" cy="1175221"/>
            </a:xfrm>
          </p:grpSpPr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D88D6CDE-28DD-98B0-1C37-EFC516EFB02E}"/>
                  </a:ext>
                </a:extLst>
              </p:cNvPr>
              <p:cNvSpPr/>
              <p:nvPr/>
            </p:nvSpPr>
            <p:spPr>
              <a:xfrm>
                <a:off x="5429959" y="2270701"/>
                <a:ext cx="1334050" cy="58270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7F6064-3801-1AF4-C522-F185E9D120E8}"/>
                  </a:ext>
                </a:extLst>
              </p:cNvPr>
              <p:cNvSpPr txBox="1"/>
              <p:nvPr/>
            </p:nvSpPr>
            <p:spPr>
              <a:xfrm>
                <a:off x="5119374" y="1678186"/>
                <a:ext cx="2238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Reduction step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66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953A5-9DDF-77BD-54A3-6D4C9CCEEF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953A5-9DDF-77BD-54A3-6D4C9CCEEF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1A4E-1E68-3DA7-C367-8280C44C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137" y="1825625"/>
                <a:ext cx="1136583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Reduction: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YES maps to YES: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satisfiable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1A4E-1E68-3DA7-C367-8280C44C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137" y="1825625"/>
                <a:ext cx="11365831" cy="4351338"/>
              </a:xfrm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4D44A-1075-1569-9AAE-474C1D29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7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953A5-9DDF-77BD-54A3-6D4C9CCEEF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953A5-9DDF-77BD-54A3-6D4C9CCEEF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1A4E-1E68-3DA7-C367-8280C44C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5325" y="1825625"/>
                <a:ext cx="1137171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 maps to NO:</a:t>
                </a:r>
              </a:p>
              <a:p>
                <a:pPr lvl="1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satisfiable, i.e.,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1A4E-1E68-3DA7-C367-8280C44C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325" y="1825625"/>
                <a:ext cx="11371715" cy="4351338"/>
              </a:xfrm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4D44A-1075-1569-9AAE-474C1D29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953A5-9DDF-77BD-54A3-6D4C9CCEEF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953A5-9DDF-77BD-54A3-6D4C9CCEEF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1A4E-1E68-3DA7-C367-8280C44C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25625"/>
                <a:ext cx="11267439" cy="4351338"/>
              </a:xfrm>
            </p:spPr>
            <p:txBody>
              <a:bodyPr/>
              <a:lstStyle/>
              <a:p>
                <a:r>
                  <a:rPr lang="en-US" dirty="0"/>
                  <a:t>Reduction: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Polynomial-time computable: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. This takes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 ✔️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dirty="0"/>
                  <a:t>. This takes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1A4E-1E68-3DA7-C367-8280C44C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25625"/>
                <a:ext cx="11267439" cy="4351338"/>
              </a:xfrm>
              <a:blipFill>
                <a:blip r:embed="rId3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4D44A-1075-1569-9AAE-474C1D29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176950</TotalTime>
  <Words>1326</Words>
  <Application>Microsoft Office PowerPoint</Application>
  <PresentationFormat>Widescreen</PresentationFormat>
  <Paragraphs>181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Circuit satisfiability</vt:lpstr>
      <vt:lpstr>Proof that "CIRCUIT‑SAT"∈"NP"</vt:lpstr>
      <vt:lpstr>Proof that "CIRCUIT‑SAT" is "NP"-hard</vt:lpstr>
      <vt:lpstr>Proof that "CIRCUIT‑SAT" is "NP"-hard</vt:lpstr>
      <vt:lpstr>Proof that "CIRCUIT‑SAT" is "NP"-hard</vt:lpstr>
      <vt:lpstr>Proof that "CIRCUIT‑SAT" is "NP"-hard</vt:lpstr>
      <vt:lpstr>Proof that "CIRCUIT‑SAT" is "NP"-hard</vt:lpstr>
      <vt:lpstr>Proof that "CIRCUIT‑SAT" is "NP"-hard</vt:lpstr>
      <vt:lpstr>"NP"-completeness</vt:lpstr>
      <vt:lpstr>What else is "NP"-complete?</vt:lpstr>
      <vt:lpstr>Chaining reductions together</vt:lpstr>
      <vt:lpstr>Chaining reductions together</vt:lpstr>
      <vt:lpstr>k-CNF formulas</vt:lpstr>
      <vt:lpstr>The Cook-Levin Theorem</vt:lpstr>
      <vt:lpstr>Gate gadgets</vt:lpstr>
      <vt:lpstr>Reduction from "CIRCUIT‑SAT" to "3‑SAT"</vt:lpstr>
      <vt:lpstr>Reduction from "CIRCUIT‑SAT" to "3‑SAT"</vt:lpstr>
      <vt:lpstr>Reduction example</vt:lpstr>
      <vt:lpstr>YES maps to YES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602</cp:revision>
  <dcterms:created xsi:type="dcterms:W3CDTF">2022-12-12T23:26:37Z</dcterms:created>
  <dcterms:modified xsi:type="dcterms:W3CDTF">2024-05-08T15:33:03Z</dcterms:modified>
</cp:coreProperties>
</file>