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0" r:id="rId2"/>
    <p:sldId id="714" r:id="rId3"/>
    <p:sldId id="917" r:id="rId4"/>
    <p:sldId id="918" r:id="rId5"/>
    <p:sldId id="661" r:id="rId6"/>
    <p:sldId id="919" r:id="rId7"/>
    <p:sldId id="800" r:id="rId8"/>
    <p:sldId id="801" r:id="rId9"/>
    <p:sldId id="802" r:id="rId10"/>
    <p:sldId id="920" r:id="rId11"/>
    <p:sldId id="805" r:id="rId12"/>
    <p:sldId id="806" r:id="rId13"/>
    <p:sldId id="875" r:id="rId14"/>
    <p:sldId id="877" r:id="rId15"/>
    <p:sldId id="808" r:id="rId16"/>
    <p:sldId id="878" r:id="rId17"/>
    <p:sldId id="879" r:id="rId18"/>
    <p:sldId id="880" r:id="rId19"/>
    <p:sldId id="881" r:id="rId20"/>
    <p:sldId id="882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1FBFF"/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4" autoAdjust="0"/>
    <p:restoredTop sz="96622" autoAdjust="0"/>
  </p:normalViewPr>
  <p:slideViewPr>
    <p:cSldViewPr snapToGrid="0">
      <p:cViewPr varScale="1">
        <p:scale>
          <a:sx n="117" d="100"/>
          <a:sy n="117" d="100"/>
        </p:scale>
        <p:origin x="259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3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2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24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6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5.png"/><Relationship Id="rId17" Type="http://schemas.openxmlformats.org/officeDocument/2006/relationships/image" Target="../media/image48.png"/><Relationship Id="rId2" Type="http://schemas.openxmlformats.org/officeDocument/2006/relationships/image" Target="../media/image49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42.png"/><Relationship Id="rId5" Type="http://schemas.openxmlformats.org/officeDocument/2006/relationships/image" Target="../media/image52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51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32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28.png"/><Relationship Id="rId2" Type="http://schemas.openxmlformats.org/officeDocument/2006/relationships/image" Target="../media/image410.png"/><Relationship Id="rId16" Type="http://schemas.openxmlformats.org/officeDocument/2006/relationships/image" Target="../media/image27.png"/><Relationship Id="rId20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19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E3FB-7CBD-76EF-E263-18D35D7E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complexity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47CDF6-0D3C-2344-8442-244B8F66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47CDF6-0D3C-2344-8442-244B8F66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C8399-C389-445B-5411-6B0D45CA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D19A0A-5E82-3859-9ACC-593442A26E0A}"/>
              </a:ext>
            </a:extLst>
          </p:cNvPr>
          <p:cNvGrpSpPr/>
          <p:nvPr/>
        </p:nvGrpSpPr>
        <p:grpSpPr>
          <a:xfrm>
            <a:off x="2462283" y="3235330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9DC68D-20E8-3434-BB8A-FDC131FB27CB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0FEC9DCF-883C-D864-731C-3AE3F244FBF7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What is the circuit complexity of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0FEC9DCF-883C-D864-731C-3AE3F244FB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49B03F-AEA0-8288-4AE3-870ADD414FBF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DC6B1A4A-4A22-B35B-1261-FC8B1F3243E6}"/>
                  </a:ext>
                </a:extLst>
              </p:cNvPr>
              <p:cNvSpPr/>
              <p:nvPr/>
            </p:nvSpPr>
            <p:spPr>
              <a:xfrm>
                <a:off x="6104182" y="406524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DC6B1A4A-4A22-B35B-1261-FC8B1F324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182" y="406524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FCB642D0-E1B4-2216-9F27-8A954475B3D5}"/>
                  </a:ext>
                </a:extLst>
              </p:cNvPr>
              <p:cNvSpPr/>
              <p:nvPr/>
            </p:nvSpPr>
            <p:spPr>
              <a:xfrm>
                <a:off x="2548476" y="406524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FCB642D0-E1B4-2216-9F27-8A954475B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476" y="406524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07319E49-6910-DC56-D0CE-7D716F0380A5}"/>
                  </a:ext>
                </a:extLst>
              </p:cNvPr>
              <p:cNvSpPr/>
              <p:nvPr/>
            </p:nvSpPr>
            <p:spPr>
              <a:xfrm>
                <a:off x="6097623" y="478867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07319E49-6910-DC56-D0CE-7D716F038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623" y="478867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0C6240E5-0137-1C57-2867-549E0F26B9F1}"/>
                  </a:ext>
                </a:extLst>
              </p:cNvPr>
              <p:cNvSpPr/>
              <p:nvPr/>
            </p:nvSpPr>
            <p:spPr>
              <a:xfrm>
                <a:off x="2537826" y="478867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0C6240E5-0137-1C57-2867-549E0F26B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826" y="478867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A3CA928-12AF-0ABD-3D89-41FA564D78F8}"/>
              </a:ext>
            </a:extLst>
          </p:cNvPr>
          <p:cNvGrpSpPr/>
          <p:nvPr/>
        </p:nvGrpSpPr>
        <p:grpSpPr>
          <a:xfrm>
            <a:off x="7724240" y="324197"/>
            <a:ext cx="4129322" cy="2588446"/>
            <a:chOff x="7724240" y="324197"/>
            <a:chExt cx="4129322" cy="2588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5C55976-B4C1-7252-62AD-EA4D6937AF45}"/>
                    </a:ext>
                  </a:extLst>
                </p:cNvPr>
                <p:cNvSpPr/>
                <p:nvPr/>
              </p:nvSpPr>
              <p:spPr>
                <a:xfrm>
                  <a:off x="9569805" y="32419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5C55976-B4C1-7252-62AD-EA4D6937AF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9805" y="324197"/>
                  <a:ext cx="297366" cy="29736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74566FF-F3BD-AB8D-6CC2-16543D2471AF}"/>
                    </a:ext>
                  </a:extLst>
                </p:cNvPr>
                <p:cNvSpPr/>
                <p:nvPr/>
              </p:nvSpPr>
              <p:spPr>
                <a:xfrm>
                  <a:off x="8555730" y="907536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74566FF-F3BD-AB8D-6CC2-16543D2471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5730" y="907536"/>
                  <a:ext cx="297366" cy="29736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65435A3-98EE-639D-0161-7D97D92BC91F}"/>
                    </a:ext>
                  </a:extLst>
                </p:cNvPr>
                <p:cNvSpPr/>
                <p:nvPr/>
              </p:nvSpPr>
              <p:spPr>
                <a:xfrm>
                  <a:off x="10671717" y="90717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65435A3-98EE-639D-0161-7D97D92BC9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1717" y="907175"/>
                  <a:ext cx="297366" cy="297366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7B031DD-A5F0-452C-1A73-4C1A7DC0913A}"/>
                    </a:ext>
                  </a:extLst>
                </p:cNvPr>
                <p:cNvSpPr/>
                <p:nvPr/>
              </p:nvSpPr>
              <p:spPr>
                <a:xfrm>
                  <a:off x="8089864" y="1764112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7B031DD-A5F0-452C-1A73-4C1A7DC091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864" y="1764112"/>
                  <a:ext cx="297366" cy="297366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73EC7E8-7A0C-ACCD-FC6F-5759B06B6DB3}"/>
                    </a:ext>
                  </a:extLst>
                </p:cNvPr>
                <p:cNvSpPr/>
                <p:nvPr/>
              </p:nvSpPr>
              <p:spPr>
                <a:xfrm>
                  <a:off x="11183343" y="1748849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73EC7E8-7A0C-ACCD-FC6F-5759B06B6D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3343" y="1748849"/>
                  <a:ext cx="297366" cy="297366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6F4A738-F0A6-D072-FF7C-E24DC1F63515}"/>
                    </a:ext>
                  </a:extLst>
                </p:cNvPr>
                <p:cNvSpPr txBox="1"/>
                <p:nvPr/>
              </p:nvSpPr>
              <p:spPr>
                <a:xfrm>
                  <a:off x="7724240" y="24952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6F4A738-F0A6-D072-FF7C-E24DC1F635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4240" y="2495208"/>
                  <a:ext cx="41631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A364FD6-DBA4-6D86-99BC-9F8F46469E06}"/>
                    </a:ext>
                  </a:extLst>
                </p:cNvPr>
                <p:cNvSpPr txBox="1"/>
                <p:nvPr/>
              </p:nvSpPr>
              <p:spPr>
                <a:xfrm>
                  <a:off x="8343636" y="24952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A364FD6-DBA4-6D86-99BC-9F8F46469E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3636" y="2495208"/>
                  <a:ext cx="41631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80736E9-BD8B-F921-F547-0C1001E41ED9}"/>
                    </a:ext>
                  </a:extLst>
                </p:cNvPr>
                <p:cNvSpPr txBox="1"/>
                <p:nvPr/>
              </p:nvSpPr>
              <p:spPr>
                <a:xfrm>
                  <a:off x="10820165" y="25377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80736E9-BD8B-F921-F547-0C1001E41E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0165" y="2537711"/>
                  <a:ext cx="416313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2802686-46F3-7A75-6271-85F4B399C225}"/>
                    </a:ext>
                  </a:extLst>
                </p:cNvPr>
                <p:cNvSpPr txBox="1"/>
                <p:nvPr/>
              </p:nvSpPr>
              <p:spPr>
                <a:xfrm>
                  <a:off x="11437249" y="2534707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2802686-46F3-7A75-6271-85F4B399C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7249" y="2534707"/>
                  <a:ext cx="41631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36DBDCB-A631-9B9F-9BDA-8A3D5B37DAE8}"/>
                </a:ext>
              </a:extLst>
            </p:cNvPr>
            <p:cNvCxnSpPr>
              <a:cxnSpLocks/>
              <a:stCxn id="15" idx="7"/>
              <a:endCxn id="14" idx="3"/>
            </p:cNvCxnSpPr>
            <p:nvPr/>
          </p:nvCxnSpPr>
          <p:spPr>
            <a:xfrm flipV="1">
              <a:off x="8809548" y="578015"/>
              <a:ext cx="803805" cy="3730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6857FEE-51C2-ACC0-1812-B082F7FCD19A}"/>
                </a:ext>
              </a:extLst>
            </p:cNvPr>
            <p:cNvCxnSpPr>
              <a:cxnSpLocks/>
              <a:stCxn id="16" idx="1"/>
              <a:endCxn id="14" idx="5"/>
            </p:cNvCxnSpPr>
            <p:nvPr/>
          </p:nvCxnSpPr>
          <p:spPr>
            <a:xfrm flipH="1" flipV="1">
              <a:off x="9823623" y="578015"/>
              <a:ext cx="891642" cy="3727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FD35C46-7098-7A84-CF09-B4F88C89B113}"/>
                </a:ext>
              </a:extLst>
            </p:cNvPr>
            <p:cNvCxnSpPr>
              <a:cxnSpLocks/>
              <a:stCxn id="23" idx="0"/>
              <a:endCxn id="17" idx="3"/>
            </p:cNvCxnSpPr>
            <p:nvPr/>
          </p:nvCxnSpPr>
          <p:spPr>
            <a:xfrm flipV="1">
              <a:off x="7932397" y="2017930"/>
              <a:ext cx="201015" cy="4772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B43CD58-AE04-C4EA-1FA4-FE9CA5318DAF}"/>
                </a:ext>
              </a:extLst>
            </p:cNvPr>
            <p:cNvCxnSpPr>
              <a:cxnSpLocks/>
              <a:stCxn id="24" idx="0"/>
              <a:endCxn id="17" idx="5"/>
            </p:cNvCxnSpPr>
            <p:nvPr/>
          </p:nvCxnSpPr>
          <p:spPr>
            <a:xfrm flipH="1" flipV="1">
              <a:off x="8343682" y="2017930"/>
              <a:ext cx="208111" cy="4772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3019825-7949-A41A-60C5-720DC19FDA33}"/>
                </a:ext>
              </a:extLst>
            </p:cNvPr>
            <p:cNvCxnSpPr>
              <a:cxnSpLocks/>
              <a:stCxn id="25" idx="0"/>
              <a:endCxn id="18" idx="3"/>
            </p:cNvCxnSpPr>
            <p:nvPr/>
          </p:nvCxnSpPr>
          <p:spPr>
            <a:xfrm flipV="1">
              <a:off x="11028322" y="2002667"/>
              <a:ext cx="198569" cy="535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0E6C9CE-AF21-B585-9422-5C350FC9935A}"/>
                </a:ext>
              </a:extLst>
            </p:cNvPr>
            <p:cNvCxnSpPr>
              <a:cxnSpLocks/>
              <a:stCxn id="26" idx="0"/>
              <a:endCxn id="18" idx="5"/>
            </p:cNvCxnSpPr>
            <p:nvPr/>
          </p:nvCxnSpPr>
          <p:spPr>
            <a:xfrm flipH="1" flipV="1">
              <a:off x="11437161" y="2002667"/>
              <a:ext cx="208245" cy="5320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1A52B642-DFC9-10F5-94C3-0720C113C9A4}"/>
                    </a:ext>
                  </a:extLst>
                </p:cNvPr>
                <p:cNvSpPr/>
                <p:nvPr/>
              </p:nvSpPr>
              <p:spPr>
                <a:xfrm>
                  <a:off x="10096931" y="175489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1A52B642-DFC9-10F5-94C3-0720C113C9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6931" y="1754895"/>
                  <a:ext cx="297366" cy="297366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4822F7A-62D8-24FE-4F58-3997257F6349}"/>
                </a:ext>
              </a:extLst>
            </p:cNvPr>
            <p:cNvCxnSpPr>
              <a:cxnSpLocks/>
              <a:stCxn id="50" idx="0"/>
              <a:endCxn id="16" idx="3"/>
            </p:cNvCxnSpPr>
            <p:nvPr/>
          </p:nvCxnSpPr>
          <p:spPr>
            <a:xfrm flipV="1">
              <a:off x="10245614" y="1160993"/>
              <a:ext cx="469651" cy="5939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7FBB03A4-B57A-A821-EF69-14BAD53F801F}"/>
                    </a:ext>
                  </a:extLst>
                </p:cNvPr>
                <p:cNvSpPr/>
                <p:nvPr/>
              </p:nvSpPr>
              <p:spPr>
                <a:xfrm>
                  <a:off x="9105362" y="176746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7FBB03A4-B57A-A821-EF69-14BAD53F80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5362" y="1767464"/>
                  <a:ext cx="297366" cy="297366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D2893D5-B2A5-7AF5-8993-6E709780A8EB}"/>
                </a:ext>
              </a:extLst>
            </p:cNvPr>
            <p:cNvCxnSpPr>
              <a:cxnSpLocks/>
              <a:stCxn id="52" idx="0"/>
              <a:endCxn id="15" idx="5"/>
            </p:cNvCxnSpPr>
            <p:nvPr/>
          </p:nvCxnSpPr>
          <p:spPr>
            <a:xfrm flipH="1" flipV="1">
              <a:off x="8809548" y="1161354"/>
              <a:ext cx="444497" cy="6061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111BB6D-D612-BB50-DB9D-2F6A787B41F0}"/>
                </a:ext>
              </a:extLst>
            </p:cNvPr>
            <p:cNvCxnSpPr>
              <a:cxnSpLocks/>
              <a:stCxn id="17" idx="0"/>
              <a:endCxn id="15" idx="3"/>
            </p:cNvCxnSpPr>
            <p:nvPr/>
          </p:nvCxnSpPr>
          <p:spPr>
            <a:xfrm flipV="1">
              <a:off x="8238547" y="1161354"/>
              <a:ext cx="360731" cy="6027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F1D0544-2B83-216D-9F8D-37E4803EF933}"/>
                </a:ext>
              </a:extLst>
            </p:cNvPr>
            <p:cNvCxnSpPr>
              <a:cxnSpLocks/>
              <a:stCxn id="18" idx="0"/>
              <a:endCxn id="16" idx="5"/>
            </p:cNvCxnSpPr>
            <p:nvPr/>
          </p:nvCxnSpPr>
          <p:spPr>
            <a:xfrm flipH="1" flipV="1">
              <a:off x="10925535" y="1160993"/>
              <a:ext cx="406491" cy="5878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A448B6D1-A64D-BBF7-D9D0-321DA4D8572A}"/>
                </a:ext>
              </a:extLst>
            </p:cNvPr>
            <p:cNvCxnSpPr>
              <a:cxnSpLocks/>
              <a:stCxn id="121" idx="0"/>
              <a:endCxn id="52" idx="3"/>
            </p:cNvCxnSpPr>
            <p:nvPr/>
          </p:nvCxnSpPr>
          <p:spPr>
            <a:xfrm flipV="1">
              <a:off x="8980276" y="2021282"/>
              <a:ext cx="168634" cy="487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5107A59-E7F9-6DAD-5D19-8A0B2C92B1BC}"/>
                </a:ext>
              </a:extLst>
            </p:cNvPr>
            <p:cNvCxnSpPr>
              <a:cxnSpLocks/>
              <a:stCxn id="128" idx="0"/>
              <a:endCxn id="52" idx="5"/>
            </p:cNvCxnSpPr>
            <p:nvPr/>
          </p:nvCxnSpPr>
          <p:spPr>
            <a:xfrm flipH="1" flipV="1">
              <a:off x="9359180" y="2021282"/>
              <a:ext cx="183978" cy="5220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73E961E-57E4-FA48-76CA-BD2352283CD9}"/>
                </a:ext>
              </a:extLst>
            </p:cNvPr>
            <p:cNvCxnSpPr>
              <a:cxnSpLocks/>
              <a:stCxn id="132" idx="0"/>
              <a:endCxn id="50" idx="3"/>
            </p:cNvCxnSpPr>
            <p:nvPr/>
          </p:nvCxnSpPr>
          <p:spPr>
            <a:xfrm flipV="1">
              <a:off x="9983650" y="2008713"/>
              <a:ext cx="156829" cy="5259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FE42D008-B463-069F-3018-6A03430F7887}"/>
                </a:ext>
              </a:extLst>
            </p:cNvPr>
            <p:cNvCxnSpPr>
              <a:cxnSpLocks/>
              <a:stCxn id="135" idx="0"/>
              <a:endCxn id="50" idx="5"/>
            </p:cNvCxnSpPr>
            <p:nvPr/>
          </p:nvCxnSpPr>
          <p:spPr>
            <a:xfrm flipH="1" flipV="1">
              <a:off x="10350749" y="2008713"/>
              <a:ext cx="122706" cy="5345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67283C41-C9A1-8C63-8D1A-293BCB475178}"/>
                    </a:ext>
                  </a:extLst>
                </p:cNvPr>
                <p:cNvSpPr txBox="1"/>
                <p:nvPr/>
              </p:nvSpPr>
              <p:spPr>
                <a:xfrm>
                  <a:off x="8772119" y="25087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67283C41-C9A1-8C63-8D1A-293BCB475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119" y="2508708"/>
                  <a:ext cx="41631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AFC0D7CF-BEBB-EFB9-03E3-0B43EA400506}"/>
                    </a:ext>
                  </a:extLst>
                </p:cNvPr>
                <p:cNvSpPr txBox="1"/>
                <p:nvPr/>
              </p:nvSpPr>
              <p:spPr>
                <a:xfrm>
                  <a:off x="9335001" y="25433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AFC0D7CF-BEBB-EFB9-03E3-0B43EA400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001" y="2543311"/>
                  <a:ext cx="416313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9E7CA6F3-8AC6-4FC7-21FB-8762399E4A43}"/>
                    </a:ext>
                  </a:extLst>
                </p:cNvPr>
                <p:cNvSpPr txBox="1"/>
                <p:nvPr/>
              </p:nvSpPr>
              <p:spPr>
                <a:xfrm>
                  <a:off x="9775493" y="2534707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9E7CA6F3-8AC6-4FC7-21FB-8762399E4A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5493" y="2534707"/>
                  <a:ext cx="416313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6D576AB-1949-6A67-D5C7-1FBA7A80103E}"/>
                    </a:ext>
                  </a:extLst>
                </p:cNvPr>
                <p:cNvSpPr txBox="1"/>
                <p:nvPr/>
              </p:nvSpPr>
              <p:spPr>
                <a:xfrm>
                  <a:off x="10265298" y="25433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6D576AB-1949-6A67-D5C7-1FBA7A801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5298" y="2543311"/>
                  <a:ext cx="416313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1814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0F27-FCEB-8E24-4C75-BE7613DA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complexity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B249-2E56-C6AC-958D-5E1205B40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983" y="2136913"/>
                <a:ext cx="10296939" cy="46360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⊕…⊕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What is the circuit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Answer: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Each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gate” can be </a:t>
                </a:r>
                <a:r>
                  <a:rPr lang="en-US" dirty="0">
                    <a:solidFill>
                      <a:schemeClr val="accent1"/>
                    </a:solidFill>
                  </a:rPr>
                  <a:t>implemented</a:t>
                </a:r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many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 gates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B249-2E56-C6AC-958D-5E1205B40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983" y="2136913"/>
                <a:ext cx="10296939" cy="4636026"/>
              </a:xfrm>
              <a:blipFill>
                <a:blip r:embed="rId2"/>
                <a:stretch>
                  <a:fillRect l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90826-EAAD-B51C-72FA-2D099E32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EE71E8-8561-F9C9-56AB-0B46A3CAE94F}"/>
              </a:ext>
            </a:extLst>
          </p:cNvPr>
          <p:cNvGrpSpPr/>
          <p:nvPr/>
        </p:nvGrpSpPr>
        <p:grpSpPr>
          <a:xfrm>
            <a:off x="7724240" y="324197"/>
            <a:ext cx="4129322" cy="2588446"/>
            <a:chOff x="7724240" y="324197"/>
            <a:chExt cx="4129322" cy="2588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4162A5A-C121-69DB-DA9D-ACEA6EE1F0B5}"/>
                    </a:ext>
                  </a:extLst>
                </p:cNvPr>
                <p:cNvSpPr/>
                <p:nvPr/>
              </p:nvSpPr>
              <p:spPr>
                <a:xfrm>
                  <a:off x="9569805" y="32419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4162A5A-C121-69DB-DA9D-ACEA6EE1F0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9805" y="324197"/>
                  <a:ext cx="297366" cy="297366"/>
                </a:xfrm>
                <a:prstGeom prst="ellipse">
                  <a:avLst/>
                </a:prstGeom>
                <a:blipFill>
                  <a:blip r:embed="rId3"/>
                  <a:stretch>
                    <a:fillRect l="-11765" r="-7843" b="-784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05799CE8-FAD7-0E16-BA65-3B7D75F24E2F}"/>
                    </a:ext>
                  </a:extLst>
                </p:cNvPr>
                <p:cNvSpPr/>
                <p:nvPr/>
              </p:nvSpPr>
              <p:spPr>
                <a:xfrm>
                  <a:off x="8555730" y="907536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05799CE8-FAD7-0E16-BA65-3B7D75F24E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5730" y="907536"/>
                  <a:ext cx="297366" cy="297366"/>
                </a:xfrm>
                <a:prstGeom prst="ellipse">
                  <a:avLst/>
                </a:prstGeom>
                <a:blipFill>
                  <a:blip r:embed="rId4"/>
                  <a:stretch>
                    <a:fillRect l="-9804" r="-9804" b="-58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EFF63E1-9B67-D35B-DAA8-7D21138343A2}"/>
                    </a:ext>
                  </a:extLst>
                </p:cNvPr>
                <p:cNvSpPr/>
                <p:nvPr/>
              </p:nvSpPr>
              <p:spPr>
                <a:xfrm>
                  <a:off x="10671717" y="90717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EFF63E1-9B67-D35B-DAA8-7D21138343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1717" y="907175"/>
                  <a:ext cx="297366" cy="297366"/>
                </a:xfrm>
                <a:prstGeom prst="ellipse">
                  <a:avLst/>
                </a:prstGeom>
                <a:blipFill>
                  <a:blip r:embed="rId5"/>
                  <a:stretch>
                    <a:fillRect l="-12000" r="-10000" b="-58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AD60B6E-AF2B-BB8D-F4D7-A31A128FA0F1}"/>
                    </a:ext>
                  </a:extLst>
                </p:cNvPr>
                <p:cNvSpPr/>
                <p:nvPr/>
              </p:nvSpPr>
              <p:spPr>
                <a:xfrm>
                  <a:off x="8089864" y="1764112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AD60B6E-AF2B-BB8D-F4D7-A31A128FA0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864" y="1764112"/>
                  <a:ext cx="297366" cy="297366"/>
                </a:xfrm>
                <a:prstGeom prst="ellipse">
                  <a:avLst/>
                </a:prstGeom>
                <a:blipFill>
                  <a:blip r:embed="rId6"/>
                  <a:stretch>
                    <a:fillRect l="-9804" r="-9804" b="-784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E41E53C-709C-1204-727E-E2B50EE57626}"/>
                    </a:ext>
                  </a:extLst>
                </p:cNvPr>
                <p:cNvSpPr/>
                <p:nvPr/>
              </p:nvSpPr>
              <p:spPr>
                <a:xfrm>
                  <a:off x="11183343" y="1748849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E41E53C-709C-1204-727E-E2B50EE57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3343" y="1748849"/>
                  <a:ext cx="297366" cy="297366"/>
                </a:xfrm>
                <a:prstGeom prst="ellipse">
                  <a:avLst/>
                </a:prstGeom>
                <a:blipFill>
                  <a:blip r:embed="rId7"/>
                  <a:stretch>
                    <a:fillRect l="-12000" r="-10000" b="-58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18A0878-B4EC-0042-E60A-09D7559E6E3D}"/>
                    </a:ext>
                  </a:extLst>
                </p:cNvPr>
                <p:cNvSpPr txBox="1"/>
                <p:nvPr/>
              </p:nvSpPr>
              <p:spPr>
                <a:xfrm>
                  <a:off x="7724240" y="24952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18A0878-B4EC-0042-E60A-09D7559E6E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4240" y="2495208"/>
                  <a:ext cx="416313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0107C69-C0CF-F812-D903-06C9EA10CC36}"/>
                    </a:ext>
                  </a:extLst>
                </p:cNvPr>
                <p:cNvSpPr txBox="1"/>
                <p:nvPr/>
              </p:nvSpPr>
              <p:spPr>
                <a:xfrm>
                  <a:off x="8343636" y="24952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0107C69-C0CF-F812-D903-06C9EA10C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3636" y="2495208"/>
                  <a:ext cx="41631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20C24F8-ABDA-119B-6611-2AABA78805A3}"/>
                    </a:ext>
                  </a:extLst>
                </p:cNvPr>
                <p:cNvSpPr txBox="1"/>
                <p:nvPr/>
              </p:nvSpPr>
              <p:spPr>
                <a:xfrm>
                  <a:off x="10820165" y="25377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20C24F8-ABDA-119B-6611-2AABA78805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0165" y="2537711"/>
                  <a:ext cx="41631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B321B13-AEA2-50B8-B5AF-351A7E1843F7}"/>
                    </a:ext>
                  </a:extLst>
                </p:cNvPr>
                <p:cNvSpPr txBox="1"/>
                <p:nvPr/>
              </p:nvSpPr>
              <p:spPr>
                <a:xfrm>
                  <a:off x="11437249" y="2534707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B321B13-AEA2-50B8-B5AF-351A7E1843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7249" y="2534707"/>
                  <a:ext cx="416313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6193F22-940A-50B5-677D-5CF90121A8DE}"/>
                </a:ext>
              </a:extLst>
            </p:cNvPr>
            <p:cNvCxnSpPr>
              <a:cxnSpLocks/>
              <a:stCxn id="7" idx="7"/>
              <a:endCxn id="6" idx="3"/>
            </p:cNvCxnSpPr>
            <p:nvPr/>
          </p:nvCxnSpPr>
          <p:spPr>
            <a:xfrm flipV="1">
              <a:off x="8809548" y="578015"/>
              <a:ext cx="803805" cy="3730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5F673CB-EEF0-338E-DDD9-8FE5E1CBC4EA}"/>
                </a:ext>
              </a:extLst>
            </p:cNvPr>
            <p:cNvCxnSpPr>
              <a:cxnSpLocks/>
              <a:stCxn id="8" idx="1"/>
              <a:endCxn id="6" idx="5"/>
            </p:cNvCxnSpPr>
            <p:nvPr/>
          </p:nvCxnSpPr>
          <p:spPr>
            <a:xfrm flipH="1" flipV="1">
              <a:off x="9823623" y="578015"/>
              <a:ext cx="891642" cy="3727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7AA555A-27FC-CC1F-718F-723C83238E0E}"/>
                </a:ext>
              </a:extLst>
            </p:cNvPr>
            <p:cNvCxnSpPr>
              <a:cxnSpLocks/>
              <a:stCxn id="11" idx="0"/>
              <a:endCxn id="9" idx="3"/>
            </p:cNvCxnSpPr>
            <p:nvPr/>
          </p:nvCxnSpPr>
          <p:spPr>
            <a:xfrm flipV="1">
              <a:off x="7932397" y="2017930"/>
              <a:ext cx="201015" cy="4772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AECA2A1-DBB2-41C7-29EF-FA5CF4205E62}"/>
                </a:ext>
              </a:extLst>
            </p:cNvPr>
            <p:cNvCxnSpPr>
              <a:cxnSpLocks/>
              <a:stCxn id="12" idx="0"/>
              <a:endCxn id="9" idx="5"/>
            </p:cNvCxnSpPr>
            <p:nvPr/>
          </p:nvCxnSpPr>
          <p:spPr>
            <a:xfrm flipH="1" flipV="1">
              <a:off x="8343682" y="2017930"/>
              <a:ext cx="208111" cy="4772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A1BF211-4F14-516C-20BA-6037D4F2517B}"/>
                </a:ext>
              </a:extLst>
            </p:cNvPr>
            <p:cNvCxnSpPr>
              <a:cxnSpLocks/>
              <a:stCxn id="13" idx="0"/>
              <a:endCxn id="10" idx="3"/>
            </p:cNvCxnSpPr>
            <p:nvPr/>
          </p:nvCxnSpPr>
          <p:spPr>
            <a:xfrm flipV="1">
              <a:off x="11028322" y="2002667"/>
              <a:ext cx="198569" cy="535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BC170DE-C65A-E34F-6828-54E4085EE34A}"/>
                </a:ext>
              </a:extLst>
            </p:cNvPr>
            <p:cNvCxnSpPr>
              <a:cxnSpLocks/>
              <a:stCxn id="14" idx="0"/>
              <a:endCxn id="10" idx="5"/>
            </p:cNvCxnSpPr>
            <p:nvPr/>
          </p:nvCxnSpPr>
          <p:spPr>
            <a:xfrm flipH="1" flipV="1">
              <a:off x="11437161" y="2002667"/>
              <a:ext cx="208245" cy="5320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9625A829-2B70-D1F9-250A-6986521C4509}"/>
                    </a:ext>
                  </a:extLst>
                </p:cNvPr>
                <p:cNvSpPr/>
                <p:nvPr/>
              </p:nvSpPr>
              <p:spPr>
                <a:xfrm>
                  <a:off x="10096931" y="175489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9625A829-2B70-D1F9-250A-6986521C45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6931" y="1754895"/>
                  <a:ext cx="297366" cy="297366"/>
                </a:xfrm>
                <a:prstGeom prst="ellipse">
                  <a:avLst/>
                </a:prstGeom>
                <a:blipFill>
                  <a:blip r:embed="rId12"/>
                  <a:stretch>
                    <a:fillRect l="-9804" r="-9804" b="-58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2968DB9-287A-C8AA-B8BB-09FF9BBA3800}"/>
                </a:ext>
              </a:extLst>
            </p:cNvPr>
            <p:cNvCxnSpPr>
              <a:cxnSpLocks/>
              <a:stCxn id="21" idx="0"/>
              <a:endCxn id="8" idx="3"/>
            </p:cNvCxnSpPr>
            <p:nvPr/>
          </p:nvCxnSpPr>
          <p:spPr>
            <a:xfrm flipV="1">
              <a:off x="10245614" y="1160993"/>
              <a:ext cx="469651" cy="5939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94B3D18-7A61-2D1E-EF87-AB17B0ECD92E}"/>
                    </a:ext>
                  </a:extLst>
                </p:cNvPr>
                <p:cNvSpPr/>
                <p:nvPr/>
              </p:nvSpPr>
              <p:spPr>
                <a:xfrm>
                  <a:off x="9105362" y="176746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94B3D18-7A61-2D1E-EF87-AB17B0ECD9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5362" y="1767464"/>
                  <a:ext cx="297366" cy="297366"/>
                </a:xfrm>
                <a:prstGeom prst="ellipse">
                  <a:avLst/>
                </a:prstGeom>
                <a:blipFill>
                  <a:blip r:embed="rId13"/>
                  <a:stretch>
                    <a:fillRect l="-12000" r="-10000" b="-58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6C7D6AB-02CB-5AFF-3019-97F56E3C8EE7}"/>
                </a:ext>
              </a:extLst>
            </p:cNvPr>
            <p:cNvCxnSpPr>
              <a:cxnSpLocks/>
              <a:stCxn id="23" idx="0"/>
              <a:endCxn id="7" idx="5"/>
            </p:cNvCxnSpPr>
            <p:nvPr/>
          </p:nvCxnSpPr>
          <p:spPr>
            <a:xfrm flipH="1" flipV="1">
              <a:off x="8809548" y="1161354"/>
              <a:ext cx="444497" cy="6061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4022B8B-5431-1F6A-5E4E-3AE33CAF2865}"/>
                </a:ext>
              </a:extLst>
            </p:cNvPr>
            <p:cNvCxnSpPr>
              <a:cxnSpLocks/>
              <a:stCxn id="9" idx="0"/>
              <a:endCxn id="7" idx="3"/>
            </p:cNvCxnSpPr>
            <p:nvPr/>
          </p:nvCxnSpPr>
          <p:spPr>
            <a:xfrm flipV="1">
              <a:off x="8238547" y="1161354"/>
              <a:ext cx="360731" cy="6027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1290356-F01C-0FEA-CB9F-B9EF886A3B7B}"/>
                </a:ext>
              </a:extLst>
            </p:cNvPr>
            <p:cNvCxnSpPr>
              <a:cxnSpLocks/>
              <a:stCxn id="10" idx="0"/>
              <a:endCxn id="8" idx="5"/>
            </p:cNvCxnSpPr>
            <p:nvPr/>
          </p:nvCxnSpPr>
          <p:spPr>
            <a:xfrm flipH="1" flipV="1">
              <a:off x="10925535" y="1160993"/>
              <a:ext cx="406491" cy="5878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DA5C824-5F27-2F29-F766-0A9C61594F51}"/>
                </a:ext>
              </a:extLst>
            </p:cNvPr>
            <p:cNvCxnSpPr>
              <a:cxnSpLocks/>
              <a:stCxn id="31" idx="0"/>
              <a:endCxn id="23" idx="3"/>
            </p:cNvCxnSpPr>
            <p:nvPr/>
          </p:nvCxnSpPr>
          <p:spPr>
            <a:xfrm flipV="1">
              <a:off x="8980276" y="2021282"/>
              <a:ext cx="168634" cy="487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4A2E3D1-40C8-F438-215A-CECF0764322E}"/>
                </a:ext>
              </a:extLst>
            </p:cNvPr>
            <p:cNvCxnSpPr>
              <a:cxnSpLocks/>
              <a:stCxn id="32" idx="0"/>
              <a:endCxn id="23" idx="5"/>
            </p:cNvCxnSpPr>
            <p:nvPr/>
          </p:nvCxnSpPr>
          <p:spPr>
            <a:xfrm flipH="1" flipV="1">
              <a:off x="9359180" y="2021282"/>
              <a:ext cx="183978" cy="5220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BA2C572-B1B4-7144-C19E-ECD8B52152C1}"/>
                </a:ext>
              </a:extLst>
            </p:cNvPr>
            <p:cNvCxnSpPr>
              <a:cxnSpLocks/>
              <a:stCxn id="33" idx="0"/>
              <a:endCxn id="21" idx="3"/>
            </p:cNvCxnSpPr>
            <p:nvPr/>
          </p:nvCxnSpPr>
          <p:spPr>
            <a:xfrm flipV="1">
              <a:off x="9983650" y="2008713"/>
              <a:ext cx="156829" cy="5259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CB45C5A-F9D3-AA03-ADC2-FAD1FD4998D8}"/>
                </a:ext>
              </a:extLst>
            </p:cNvPr>
            <p:cNvCxnSpPr>
              <a:cxnSpLocks/>
              <a:stCxn id="34" idx="0"/>
              <a:endCxn id="21" idx="5"/>
            </p:cNvCxnSpPr>
            <p:nvPr/>
          </p:nvCxnSpPr>
          <p:spPr>
            <a:xfrm flipH="1" flipV="1">
              <a:off x="10350749" y="2008713"/>
              <a:ext cx="122706" cy="5345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521CCCE-52BB-C706-D339-302598E01063}"/>
                    </a:ext>
                  </a:extLst>
                </p:cNvPr>
                <p:cNvSpPr txBox="1"/>
                <p:nvPr/>
              </p:nvSpPr>
              <p:spPr>
                <a:xfrm>
                  <a:off x="8772119" y="25087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521CCCE-52BB-C706-D339-302598E010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119" y="2508708"/>
                  <a:ext cx="41631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F1CCB83-F264-A7E8-B7C3-C8EE07034434}"/>
                    </a:ext>
                  </a:extLst>
                </p:cNvPr>
                <p:cNvSpPr txBox="1"/>
                <p:nvPr/>
              </p:nvSpPr>
              <p:spPr>
                <a:xfrm>
                  <a:off x="9335001" y="25433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F1CCB83-F264-A7E8-B7C3-C8EE070344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001" y="2543311"/>
                  <a:ext cx="416313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46564E-EBA9-46F8-C63C-746451F42BFD}"/>
                    </a:ext>
                  </a:extLst>
                </p:cNvPr>
                <p:cNvSpPr txBox="1"/>
                <p:nvPr/>
              </p:nvSpPr>
              <p:spPr>
                <a:xfrm>
                  <a:off x="9775493" y="2534707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46564E-EBA9-46F8-C63C-746451F42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5493" y="2534707"/>
                  <a:ext cx="41631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714F7B6-C58C-1C85-E49C-98ACE4AF175A}"/>
                    </a:ext>
                  </a:extLst>
                </p:cNvPr>
                <p:cNvSpPr txBox="1"/>
                <p:nvPr/>
              </p:nvSpPr>
              <p:spPr>
                <a:xfrm>
                  <a:off x="10265298" y="25433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714F7B6-C58C-1C85-E49C-98ACE4AF17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5298" y="2543311"/>
                  <a:ext cx="41631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66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2412-E062-2060-BBC5-465D738B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725"/>
            <a:ext cx="10515600" cy="1325563"/>
          </a:xfrm>
        </p:spPr>
        <p:txBody>
          <a:bodyPr/>
          <a:lstStyle/>
          <a:p>
            <a:r>
              <a:rPr lang="en-US" dirty="0"/>
              <a:t>Every function has a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47A3D-3E57-1938-2D53-643A59FC5B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158" y="1650999"/>
                <a:ext cx="11281144" cy="493067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Are there functions with </a:t>
                </a:r>
                <a:r>
                  <a:rPr lang="en-US" dirty="0">
                    <a:solidFill>
                      <a:schemeClr val="accent1"/>
                    </a:solidFill>
                  </a:rPr>
                  <a:t>infinite</a:t>
                </a:r>
                <a:r>
                  <a:rPr lang="en-US" dirty="0"/>
                  <a:t> circuit complexity?</a:t>
                </a:r>
              </a:p>
              <a:p>
                <a:r>
                  <a:rPr lang="en-US" dirty="0"/>
                  <a:t>Recall: Some </a:t>
                </a:r>
                <a:r>
                  <a:rPr lang="en-US" dirty="0">
                    <a:solidFill>
                      <a:schemeClr val="accent1"/>
                    </a:solidFill>
                  </a:rPr>
                  <a:t>languages</a:t>
                </a:r>
                <a:r>
                  <a:rPr lang="en-US" dirty="0"/>
                  <a:t> cannot be decided by </a:t>
                </a:r>
                <a:r>
                  <a:rPr lang="en-US" dirty="0">
                    <a:solidFill>
                      <a:schemeClr val="accent1"/>
                    </a:solidFill>
                  </a:rPr>
                  <a:t>algorithms</a:t>
                </a:r>
              </a:p>
              <a:p>
                <a:r>
                  <a:rPr lang="en-US" dirty="0"/>
                  <a:t>Are there </a:t>
                </a:r>
                <a:r>
                  <a:rPr lang="en-US" dirty="0">
                    <a:solidFill>
                      <a:schemeClr val="accent1"/>
                    </a:solidFill>
                  </a:rPr>
                  <a:t>functions</a:t>
                </a:r>
                <a:r>
                  <a:rPr lang="en-US" dirty="0"/>
                  <a:t> that cannot be computed by </a:t>
                </a:r>
                <a:r>
                  <a:rPr lang="en-US" dirty="0">
                    <a:solidFill>
                      <a:schemeClr val="accent1"/>
                    </a:solidFill>
                  </a:rPr>
                  <a:t>circuits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simplicity, let’s only prove the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47A3D-3E57-1938-2D53-643A59FC5B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158" y="1650999"/>
                <a:ext cx="11281144" cy="4930671"/>
              </a:xfrm>
              <a:blipFill>
                <a:blip r:embed="rId2"/>
                <a:stretch>
                  <a:fillRect l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6A6A9-1F7A-1F8B-AE5D-42FF2DF3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6D23AF-2AEB-C122-A17F-E0EF220D260F}"/>
                  </a:ext>
                </a:extLst>
              </p:cNvPr>
              <p:cNvSpPr/>
              <p:nvPr/>
            </p:nvSpPr>
            <p:spPr>
              <a:xfrm>
                <a:off x="2686771" y="3885541"/>
                <a:ext cx="6762029" cy="16949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circuit that computes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6D23AF-2AEB-C122-A17F-E0EF220D2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71" y="3885541"/>
                <a:ext cx="6762029" cy="1694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5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22D7-8CA6-5268-55EB-1519C16B41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expressions: Literals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873DA5-8F66-90D6-CC7D-FEDFB3EA55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530" y="1825624"/>
                <a:ext cx="11340548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the proof, we will reason about Boolean expressions</a:t>
                </a:r>
              </a:p>
              <a:p>
                <a:r>
                  <a:rPr lang="en-US" dirty="0"/>
                  <a:t>A Boolean expression is a way of representing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as a </a:t>
                </a:r>
                <a:r>
                  <a:rPr lang="en-US" dirty="0">
                    <a:solidFill>
                      <a:schemeClr val="accent1"/>
                    </a:solidFill>
                  </a:rPr>
                  <a:t>string</a:t>
                </a:r>
              </a:p>
              <a:p>
                <a:r>
                  <a:rPr lang="en-US" dirty="0"/>
                  <a:t>The simplest Boolean expression is a single variable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We use the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denote the negation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(also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literal</a:t>
                </a:r>
                <a:r>
                  <a:rPr lang="en-US" dirty="0"/>
                  <a:t> is a variable or its negation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873DA5-8F66-90D6-CC7D-FEDFB3EA55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530" y="1825624"/>
                <a:ext cx="11340548" cy="4665219"/>
              </a:xfrm>
              <a:blipFill>
                <a:blip r:embed="rId2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965AF-9362-F3B0-3717-32A9F468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0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CB88-DD96-7115-6B6D-253A687F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B88DBF-D199-6702-729B-5383ADCB2C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clause</a:t>
                </a:r>
                <a:r>
                  <a:rPr lang="en-US" dirty="0"/>
                  <a:t> is a disjunction (OR) of literals. Example: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conjunctive normal form </a:t>
                </a:r>
                <a:r>
                  <a:rPr lang="en-US" dirty="0"/>
                  <a:t>(CNF) formula is a conjunction (AND) of clauses. 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other words, a CNF formula is an </a:t>
                </a:r>
                <a:r>
                  <a:rPr lang="en-US" dirty="0">
                    <a:solidFill>
                      <a:schemeClr val="accent1"/>
                    </a:solidFill>
                  </a:rPr>
                  <a:t>AND of ORs of literals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B88DBF-D199-6702-729B-5383ADCB2C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A0CA5-7498-AE73-F540-38CA0FB2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9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EE8F-B8DE-C68E-E02D-6AA2B889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function has a CNF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2E44E-2A81-87EE-9DFC-968A747F98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4509" y="1690687"/>
                <a:ext cx="10942981" cy="499834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be any function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we make a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asserting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2E44E-2A81-87EE-9DFC-968A747F9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509" y="1690687"/>
                <a:ext cx="10942981" cy="4998347"/>
              </a:xfrm>
              <a:blipFill>
                <a:blip r:embed="rId2"/>
                <a:stretch>
                  <a:fillRect l="-1002" b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480B8-6753-3A6A-50DF-D3003FF4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CC8937-4F48-60BA-FB0D-28E86C1397E0}"/>
                  </a:ext>
                </a:extLst>
              </p:cNvPr>
              <p:cNvSpPr/>
              <p:nvPr/>
            </p:nvSpPr>
            <p:spPr>
              <a:xfrm>
                <a:off x="624508" y="2670970"/>
                <a:ext cx="10942981" cy="16949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Lemma: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represented by a CNF formula in which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clauses and each clause has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literals.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CC8937-4F48-60BA-FB0D-28E86C139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08" y="2670970"/>
                <a:ext cx="10942981" cy="1694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7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7244-C6F5-E57B-F136-8FEE2405A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92"/>
            <a:ext cx="10515600" cy="1325563"/>
          </a:xfrm>
        </p:spPr>
        <p:txBody>
          <a:bodyPr/>
          <a:lstStyle/>
          <a:p>
            <a:r>
              <a:rPr lang="en-US" dirty="0"/>
              <a:t>Every function has a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65990-91ED-A18A-9AEE-74ECC7207F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113" y="3429001"/>
                <a:ext cx="11777869" cy="306184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Proof:</a:t>
                </a:r>
                <a:r>
                  <a:rPr lang="en-US" dirty="0"/>
                  <a:t> Using the CNF representation,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⋀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  <m:e>
                        <m:nary>
                          <m:naryPr>
                            <m:chr m:val="⋁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a literal</a:t>
                </a:r>
              </a:p>
              <a:p>
                <a:r>
                  <a:rPr lang="en-US" dirty="0"/>
                  <a:t>Circuit: A 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many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gates. At each leaf, we have a 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many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gates. At each leaf of that tree, we have a variable and possibly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 gate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65990-91ED-A18A-9AEE-74ECC7207F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113" y="3429001"/>
                <a:ext cx="11777869" cy="3061844"/>
              </a:xfrm>
              <a:blipFill>
                <a:blip r:embed="rId2"/>
                <a:stretch>
                  <a:fillRect l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0130F-C066-F34A-2DD9-1A388FD6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E187B52-3E29-F984-E8F1-E04C1905E002}"/>
                  </a:ext>
                </a:extLst>
              </p:cNvPr>
              <p:cNvSpPr/>
              <p:nvPr/>
            </p:nvSpPr>
            <p:spPr>
              <a:xfrm>
                <a:off x="1489414" y="1553556"/>
                <a:ext cx="8475921" cy="16949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circuit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computes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E187B52-3E29-F984-E8F1-E04C1905E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414" y="1553556"/>
                <a:ext cx="8475921" cy="1694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C7D9-0C52-AE5C-87EE-27BF9FAA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Polynomial-size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25D27-5532-A3AB-C44C-4637ADB841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2563" y="1825624"/>
                <a:ext cx="11103428" cy="480628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showed that every function has a circuit, but the circuit we constructed has </a:t>
                </a:r>
                <a:r>
                  <a:rPr lang="en-US" dirty="0">
                    <a:solidFill>
                      <a:schemeClr val="accent1"/>
                    </a:solidFill>
                  </a:rPr>
                  <a:t>exponential size</a:t>
                </a:r>
              </a:p>
              <a:p>
                <a:r>
                  <a:rPr lang="en-US" dirty="0"/>
                  <a:t>Which functions have </a:t>
                </a:r>
                <a:r>
                  <a:rPr lang="en-US" dirty="0">
                    <a:solidFill>
                      <a:schemeClr val="accent1"/>
                    </a:solidFill>
                  </a:rPr>
                  <a:t>polynomial</a:t>
                </a:r>
                <a:r>
                  <a:rPr lang="en-US" dirty="0"/>
                  <a:t> circuit </a:t>
                </a:r>
                <a:r>
                  <a:rPr lang="en-US" dirty="0">
                    <a:solidFill>
                      <a:schemeClr val="tx1"/>
                    </a:solidFill>
                  </a:rPr>
                  <a:t>complexity?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Technically, it wouldn’t make sense to say that an </a:t>
                </a:r>
                <a:r>
                  <a:rPr lang="en-US" dirty="0">
                    <a:solidFill>
                      <a:schemeClr val="accent1"/>
                    </a:solidFill>
                  </a:rPr>
                  <a:t>individual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 “polynomial circuit complexity,”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fixed</a:t>
                </a:r>
              </a:p>
              <a:p>
                <a:r>
                  <a:rPr lang="en-US" dirty="0"/>
                  <a:t>Therefore, let’s switch to our familiar framework of </a:t>
                </a:r>
                <a:r>
                  <a:rPr lang="en-US" dirty="0">
                    <a:solidFill>
                      <a:schemeClr val="accent1"/>
                    </a:solidFill>
                  </a:rPr>
                  <a:t>languages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25D27-5532-A3AB-C44C-4637ADB841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563" y="1825624"/>
                <a:ext cx="11103428" cy="4806288"/>
              </a:xfrm>
              <a:blipFill>
                <a:blip r:embed="rId2"/>
                <a:stretch>
                  <a:fillRect l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2F80C-65ED-AEF0-C27F-E28BAE6B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1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3C4D-4FDE-59AD-507E-D0F87B1D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50"/>
            <a:ext cx="10515600" cy="1325563"/>
          </a:xfrm>
        </p:spPr>
        <p:txBody>
          <a:bodyPr/>
          <a:lstStyle/>
          <a:p>
            <a:r>
              <a:rPr lang="en-US" dirty="0"/>
              <a:t>Circuit complexity of a binary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70EBCA-DE5F-1E18-7144-0CF7DF3B63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0757" y="1451113"/>
                <a:ext cx="11350486" cy="51683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 language</a:t>
                </a:r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by the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define the </a:t>
                </a:r>
                <a:r>
                  <a:rPr lang="en-US" dirty="0">
                    <a:solidFill>
                      <a:schemeClr val="accent1"/>
                    </a:solidFill>
                  </a:rPr>
                  <a:t>circuit complexity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to be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size of the smallest circuit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Note: Each circuit only handles a single input length! Different from TMs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70EBCA-DE5F-1E18-7144-0CF7DF3B6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757" y="1451113"/>
                <a:ext cx="11350486" cy="5168347"/>
              </a:xfrm>
              <a:blipFill>
                <a:blip r:embed="rId2"/>
                <a:stretch>
                  <a:fillRect l="-967" b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D3855-B279-CAE3-C651-647CD943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7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0714-1F39-C0BF-3E47-4BCEB9ADD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499"/>
            <a:ext cx="10515600" cy="1325563"/>
          </a:xfrm>
        </p:spPr>
        <p:txBody>
          <a:bodyPr/>
          <a:lstStyle/>
          <a:p>
            <a:r>
              <a:rPr lang="en-US" dirty="0"/>
              <a:t>Circuit complexity of an arbitrary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002B02-3945-93AB-EC9B-E3255D4AF7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7062"/>
                <a:ext cx="10515600" cy="498190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More generally,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be a language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by the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define the </a:t>
                </a:r>
                <a:r>
                  <a:rPr lang="en-US" dirty="0">
                    <a:solidFill>
                      <a:schemeClr val="accent1"/>
                    </a:solidFill>
                  </a:rPr>
                  <a:t>circuit complexity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to be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size of the smallest circuit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002B02-3945-93AB-EC9B-E3255D4AF7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7062"/>
                <a:ext cx="10515600" cy="4981903"/>
              </a:xfrm>
              <a:blipFill>
                <a:blip r:embed="rId2"/>
                <a:stretch>
                  <a:fillRect l="-1043" b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153B7-961E-E727-95E8-AD5C060A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8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84DB4C-D6DB-5F46-D94A-BFCFE0C1A1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84DB4C-D6DB-5F46-D94A-BFCFE0C1A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55F09-482F-3A96-C4C0-3EF3ACDC8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664" y="1825624"/>
                <a:ext cx="10583694" cy="490591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 language</a:t>
                </a: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if there exists a randomized polynomial-time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55F09-482F-3A96-C4C0-3EF3ACDC8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664" y="1825624"/>
                <a:ext cx="10583694" cy="4905915"/>
              </a:xfrm>
              <a:blipFill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EB9C9-FCCF-9FCE-0725-6E59E884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13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773E71-EBF1-F399-6BA7-434B29AFB0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773E71-EBF1-F399-6BA7-434B29AFB0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A4F8E5-BFD1-6C75-CBB5-4BC08BCDE3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6712" y="1915097"/>
                <a:ext cx="11261035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 function</a:t>
                </a:r>
              </a:p>
              <a:p>
                <a:r>
                  <a:rPr lang="en-US" b="1" dirty="0"/>
                  <a:t>Definition: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is the set of all languages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such that the circuit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set of all languages with polynomial circuit complexity: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PSIZE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SIZE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A4F8E5-BFD1-6C75-CBB5-4BC08BCDE3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712" y="1915097"/>
                <a:ext cx="11261035" cy="4351338"/>
              </a:xfrm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C5396-6AEB-8DEE-016D-7F0C87AE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5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DBF208A-406B-349F-915B-E315E2A1727A}"/>
              </a:ext>
            </a:extLst>
          </p:cNvPr>
          <p:cNvSpPr/>
          <p:nvPr/>
        </p:nvSpPr>
        <p:spPr>
          <a:xfrm>
            <a:off x="4477407" y="1567630"/>
            <a:ext cx="3594538" cy="481247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14BDF-B0C7-30F5-8156-8B315529DCC4}"/>
              </a:ext>
            </a:extLst>
          </p:cNvPr>
          <p:cNvSpPr/>
          <p:nvPr/>
        </p:nvSpPr>
        <p:spPr>
          <a:xfrm>
            <a:off x="4939862" y="2589730"/>
            <a:ext cx="2732690" cy="36218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707825-1A6C-C98D-2CC0-A3B991C18951}"/>
              </a:ext>
            </a:extLst>
          </p:cNvPr>
          <p:cNvSpPr/>
          <p:nvPr/>
        </p:nvSpPr>
        <p:spPr>
          <a:xfrm>
            <a:off x="5321990" y="3532804"/>
            <a:ext cx="1953089" cy="246381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C513E-4FC9-F423-3071-7B0D8791CEC2}"/>
              </a:ext>
            </a:extLst>
          </p:cNvPr>
          <p:cNvSpPr/>
          <p:nvPr/>
        </p:nvSpPr>
        <p:spPr>
          <a:xfrm>
            <a:off x="5716474" y="4374257"/>
            <a:ext cx="1189275" cy="1436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/>
              <p:nvPr/>
            </p:nvSpPr>
            <p:spPr>
              <a:xfrm>
                <a:off x="6104649" y="4504103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649" y="4504103"/>
                <a:ext cx="4303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7C240-9F3D-8145-D07D-685CDC2ACFC8}"/>
                  </a:ext>
                </a:extLst>
              </p:cNvPr>
              <p:cNvSpPr txBox="1"/>
              <p:nvPr/>
            </p:nvSpPr>
            <p:spPr>
              <a:xfrm>
                <a:off x="5091781" y="1894014"/>
                <a:ext cx="2409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7C240-9F3D-8145-D07D-685CDC2AC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781" y="1894014"/>
                <a:ext cx="24098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44BD1613-F2EF-C094-6186-AF30E0C69A58}"/>
              </a:ext>
            </a:extLst>
          </p:cNvPr>
          <p:cNvSpPr/>
          <p:nvPr/>
        </p:nvSpPr>
        <p:spPr>
          <a:xfrm>
            <a:off x="3925444" y="533880"/>
            <a:ext cx="4680248" cy="60339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5798A-BE69-C701-69A0-CAF4177C7629}"/>
              </a:ext>
            </a:extLst>
          </p:cNvPr>
          <p:cNvSpPr txBox="1"/>
          <p:nvPr/>
        </p:nvSpPr>
        <p:spPr>
          <a:xfrm>
            <a:off x="5282067" y="970653"/>
            <a:ext cx="219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Decidable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FF40F2-30D3-6933-1157-1D1C6B3A5FD5}"/>
                  </a:ext>
                </a:extLst>
              </p:cNvPr>
              <p:cNvSpPr txBox="1"/>
              <p:nvPr/>
            </p:nvSpPr>
            <p:spPr>
              <a:xfrm>
                <a:off x="5954512" y="3745969"/>
                <a:ext cx="7131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BPP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FF40F2-30D3-6933-1157-1D1C6B3A5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12" y="3745969"/>
                <a:ext cx="7131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A3434E-19B6-16C2-0082-7B804D0AC696}"/>
                  </a:ext>
                </a:extLst>
              </p:cNvPr>
              <p:cNvSpPr txBox="1"/>
              <p:nvPr/>
            </p:nvSpPr>
            <p:spPr>
              <a:xfrm>
                <a:off x="5728783" y="2911407"/>
                <a:ext cx="113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PSPACE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A3434E-19B6-16C2-0082-7B804D0AC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83" y="2911407"/>
                <a:ext cx="113582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87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66C062-0C52-6DEA-B71E-943A55D669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66C062-0C52-6DEA-B71E-943A55D66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4E283-1C3D-30AA-F9BA-5F0B9FB91A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5876" y="1649386"/>
                <a:ext cx="10920248" cy="48827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We will show that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can be decided by “circuits” consisting of a polynomial number of </a:t>
                </a:r>
                <a:r>
                  <a:rPr lang="en-US" dirty="0">
                    <a:solidFill>
                      <a:schemeClr val="accent1"/>
                    </a:solidFill>
                  </a:rPr>
                  <a:t>logic gates</a:t>
                </a:r>
              </a:p>
              <a:p>
                <a:r>
                  <a:rPr lang="en-US" dirty="0"/>
                  <a:t>This is </a:t>
                </a:r>
                <a:r>
                  <a:rPr lang="en-US" dirty="0">
                    <a:solidFill>
                      <a:schemeClr val="accent1"/>
                    </a:solidFill>
                  </a:rPr>
                  <a:t>tantalizingly similar</a:t>
                </a:r>
                <a:r>
                  <a:rPr lang="en-US" dirty="0"/>
                  <a:t> to the statement 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4E283-1C3D-30AA-F9BA-5F0B9FB91A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876" y="1649386"/>
                <a:ext cx="10920248" cy="4882760"/>
              </a:xfrm>
              <a:blipFill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4E9FE-F3BA-4EA3-FA22-81D5CC8A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992CD27-6E8C-6F0B-C4B5-ADBC66ECD061}"/>
                  </a:ext>
                </a:extLst>
              </p:cNvPr>
              <p:cNvSpPr/>
              <p:nvPr/>
            </p:nvSpPr>
            <p:spPr>
              <a:xfrm>
                <a:off x="4055304" y="2811189"/>
                <a:ext cx="4081391" cy="7334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Conjecture: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992CD27-6E8C-6F0B-C4B5-ADBC66ECD0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304" y="2811189"/>
                <a:ext cx="4081391" cy="733425"/>
              </a:xfrm>
              <a:prstGeom prst="rect">
                <a:avLst/>
              </a:prstGeom>
              <a:blipFill>
                <a:blip r:embed="rId4"/>
                <a:stretch>
                  <a:fillRect b="-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9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9C62-A2DF-A6B0-3D7F-1CC40D8B9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400"/>
            <a:ext cx="10515600" cy="1325563"/>
          </a:xfrm>
        </p:spPr>
        <p:txBody>
          <a:bodyPr/>
          <a:lstStyle/>
          <a:p>
            <a:r>
              <a:rPr lang="en-US" dirty="0"/>
              <a:t>Boolean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0D07-61EB-98D4-323B-5C81271E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98" y="1516567"/>
            <a:ext cx="11307336" cy="984326"/>
          </a:xfrm>
        </p:spPr>
        <p:txBody>
          <a:bodyPr/>
          <a:lstStyle/>
          <a:p>
            <a:r>
              <a:rPr lang="en-US" dirty="0"/>
              <a:t>For us, a </a:t>
            </a:r>
            <a:r>
              <a:rPr lang="en-US" dirty="0">
                <a:solidFill>
                  <a:schemeClr val="accent1"/>
                </a:solidFill>
              </a:rPr>
              <a:t>“circuit” </a:t>
            </a:r>
            <a:r>
              <a:rPr lang="en-US" dirty="0"/>
              <a:t>is a network of logic gates applied to Boolean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67AB3-6191-A82A-C681-7E7157A0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0777A6-D20F-22D8-9CEC-32D813438A17}"/>
              </a:ext>
            </a:extLst>
          </p:cNvPr>
          <p:cNvGrpSpPr/>
          <p:nvPr/>
        </p:nvGrpSpPr>
        <p:grpSpPr>
          <a:xfrm>
            <a:off x="1224291" y="2430966"/>
            <a:ext cx="10328372" cy="4095405"/>
            <a:chOff x="1224291" y="2430966"/>
            <a:chExt cx="10328372" cy="4095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5337A513-3B80-4B65-BB06-37ED8E7E86D9}"/>
                    </a:ext>
                  </a:extLst>
                </p:cNvPr>
                <p:cNvSpPr/>
                <p:nvPr/>
              </p:nvSpPr>
              <p:spPr>
                <a:xfrm>
                  <a:off x="3295401" y="2506492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5337A513-3B80-4B65-BB06-37ED8E7E86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5401" y="2506492"/>
                  <a:ext cx="297366" cy="297366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5C29806-20F8-E883-9619-EE18A5E66BBF}"/>
                    </a:ext>
                  </a:extLst>
                </p:cNvPr>
                <p:cNvSpPr/>
                <p:nvPr/>
              </p:nvSpPr>
              <p:spPr>
                <a:xfrm>
                  <a:off x="2947664" y="314764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5C29806-20F8-E883-9619-EE18A5E66B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664" y="3147647"/>
                  <a:ext cx="297366" cy="29736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567DECF-FF63-E963-A1FC-2328D3D0F90D}"/>
                    </a:ext>
                  </a:extLst>
                </p:cNvPr>
                <p:cNvSpPr/>
                <p:nvPr/>
              </p:nvSpPr>
              <p:spPr>
                <a:xfrm>
                  <a:off x="3621950" y="314204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567DECF-FF63-E963-A1FC-2328D3D0F9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950" y="3142047"/>
                  <a:ext cx="297366" cy="29736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29956B7-EDE9-EF58-F2D2-5475A9CBB940}"/>
                    </a:ext>
                  </a:extLst>
                </p:cNvPr>
                <p:cNvSpPr/>
                <p:nvPr/>
              </p:nvSpPr>
              <p:spPr>
                <a:xfrm>
                  <a:off x="2179433" y="4238428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29956B7-EDE9-EF58-F2D2-5475A9CBB9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433" y="4238428"/>
                  <a:ext cx="297366" cy="29736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D0BEA32-EB73-1816-0083-11A03C583CE5}"/>
                    </a:ext>
                  </a:extLst>
                </p:cNvPr>
                <p:cNvSpPr/>
                <p:nvPr/>
              </p:nvSpPr>
              <p:spPr>
                <a:xfrm>
                  <a:off x="4239315" y="421439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D0BEA32-EB73-1816-0083-11A03C583C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315" y="4214395"/>
                  <a:ext cx="297366" cy="29736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13C8AD4-DBFC-58C9-4F44-162FF2DF5555}"/>
                    </a:ext>
                  </a:extLst>
                </p:cNvPr>
                <p:cNvSpPr/>
                <p:nvPr/>
              </p:nvSpPr>
              <p:spPr>
                <a:xfrm>
                  <a:off x="1809202" y="487104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13C8AD4-DBFC-58C9-4F44-162FF2DF55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202" y="4871044"/>
                  <a:ext cx="297366" cy="29736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842D68E-A20F-F3CD-EB37-D39BD5EF6C28}"/>
                    </a:ext>
                  </a:extLst>
                </p:cNvPr>
                <p:cNvSpPr/>
                <p:nvPr/>
              </p:nvSpPr>
              <p:spPr>
                <a:xfrm>
                  <a:off x="2486726" y="489239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842D68E-A20F-F3CD-EB37-D39BD5EF6C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726" y="4892395"/>
                  <a:ext cx="297366" cy="29736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ADB2AB7-6336-D88A-AAA6-BCE349D02AA5}"/>
                    </a:ext>
                  </a:extLst>
                </p:cNvPr>
                <p:cNvSpPr/>
                <p:nvPr/>
              </p:nvSpPr>
              <p:spPr>
                <a:xfrm>
                  <a:off x="3941872" y="485681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ADB2AB7-6336-D88A-AAA6-BCE349D02A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1872" y="4856817"/>
                  <a:ext cx="297366" cy="29736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904663D-69FD-86F7-B6C4-75AE668E8DA9}"/>
                    </a:ext>
                  </a:extLst>
                </p:cNvPr>
                <p:cNvSpPr/>
                <p:nvPr/>
              </p:nvSpPr>
              <p:spPr>
                <a:xfrm>
                  <a:off x="4647528" y="4834671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904663D-69FD-86F7-B6C4-75AE668E8D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7528" y="4834671"/>
                  <a:ext cx="297366" cy="297366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1C6A0CC-A346-36E9-2F26-B111697B60CF}"/>
                    </a:ext>
                  </a:extLst>
                </p:cNvPr>
                <p:cNvSpPr txBox="1"/>
                <p:nvPr/>
              </p:nvSpPr>
              <p:spPr>
                <a:xfrm>
                  <a:off x="1224291" y="614923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1C6A0CC-A346-36E9-2F26-B111697B60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4291" y="6149238"/>
                  <a:ext cx="416313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0CA2234-E55B-0003-7D84-247413064489}"/>
                    </a:ext>
                  </a:extLst>
                </p:cNvPr>
                <p:cNvSpPr txBox="1"/>
                <p:nvPr/>
              </p:nvSpPr>
              <p:spPr>
                <a:xfrm>
                  <a:off x="2924158" y="612324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0CA2234-E55B-0003-7D84-2474130644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4158" y="6123241"/>
                  <a:ext cx="41631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E209B96-2D21-08E1-B9AE-5E3A66B06BA2}"/>
                    </a:ext>
                  </a:extLst>
                </p:cNvPr>
                <p:cNvSpPr txBox="1"/>
                <p:nvPr/>
              </p:nvSpPr>
              <p:spPr>
                <a:xfrm>
                  <a:off x="3369258" y="614923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E209B96-2D21-08E1-B9AE-5E3A66B06B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258" y="6149238"/>
                  <a:ext cx="41631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B0039FF-C815-CF36-120F-35112416148A}"/>
                    </a:ext>
                  </a:extLst>
                </p:cNvPr>
                <p:cNvSpPr txBox="1"/>
                <p:nvPr/>
              </p:nvSpPr>
              <p:spPr>
                <a:xfrm>
                  <a:off x="5192162" y="6157039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B0039FF-C815-CF36-120F-3511241614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2162" y="6157039"/>
                  <a:ext cx="41631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CBA4FD9-73D4-EB96-A742-153E060B1863}"/>
                </a:ext>
              </a:extLst>
            </p:cNvPr>
            <p:cNvCxnSpPr>
              <a:cxnSpLocks/>
              <a:stCxn id="14" idx="0"/>
              <a:endCxn id="10" idx="3"/>
            </p:cNvCxnSpPr>
            <p:nvPr/>
          </p:nvCxnSpPr>
          <p:spPr>
            <a:xfrm flipV="1">
              <a:off x="1432448" y="5124862"/>
              <a:ext cx="420302" cy="10243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27A970F-205A-E650-4E73-E4608CBC063B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V="1">
              <a:off x="1538696" y="5935591"/>
              <a:ext cx="283413" cy="2772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CD2B15B-4850-9CA0-A9AC-C022E02F1086}"/>
                    </a:ext>
                  </a:extLst>
                </p:cNvPr>
                <p:cNvSpPr/>
                <p:nvPr/>
              </p:nvSpPr>
              <p:spPr>
                <a:xfrm>
                  <a:off x="1778561" y="5681773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CD2B15B-4850-9CA0-A9AC-C022E02F1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8561" y="5681773"/>
                  <a:ext cx="297366" cy="297366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21FB47-3B7C-E3B3-E3A7-A76ED7CBE981}"/>
                </a:ext>
              </a:extLst>
            </p:cNvPr>
            <p:cNvCxnSpPr>
              <a:cxnSpLocks/>
              <a:stCxn id="29" idx="7"/>
              <a:endCxn id="11" idx="3"/>
            </p:cNvCxnSpPr>
            <p:nvPr/>
          </p:nvCxnSpPr>
          <p:spPr>
            <a:xfrm flipV="1">
              <a:off x="2032379" y="5146213"/>
              <a:ext cx="497895" cy="5791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81512D7F-AFE0-5918-3623-AFA49037FC13}"/>
                    </a:ext>
                  </a:extLst>
                </p:cNvPr>
                <p:cNvSpPr/>
                <p:nvPr/>
              </p:nvSpPr>
              <p:spPr>
                <a:xfrm>
                  <a:off x="2477802" y="568161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81512D7F-AFE0-5918-3623-AFA49037FC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802" y="5681614"/>
                  <a:ext cx="297366" cy="297366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3022AAB-19D9-A57C-2CFF-911A97057B9E}"/>
                </a:ext>
              </a:extLst>
            </p:cNvPr>
            <p:cNvCxnSpPr>
              <a:cxnSpLocks/>
              <a:endCxn id="35" idx="5"/>
            </p:cNvCxnSpPr>
            <p:nvPr/>
          </p:nvCxnSpPr>
          <p:spPr>
            <a:xfrm flipH="1" flipV="1">
              <a:off x="2731620" y="5935432"/>
              <a:ext cx="257661" cy="2351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9C26C2A-E573-8BFF-797F-F99FB8AB9A80}"/>
                </a:ext>
              </a:extLst>
            </p:cNvPr>
            <p:cNvCxnSpPr>
              <a:cxnSpLocks/>
              <a:stCxn id="35" idx="1"/>
              <a:endCxn id="10" idx="5"/>
            </p:cNvCxnSpPr>
            <p:nvPr/>
          </p:nvCxnSpPr>
          <p:spPr>
            <a:xfrm flipH="1" flipV="1">
              <a:off x="2063020" y="5124862"/>
              <a:ext cx="458330" cy="600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F69E848-5514-28A3-E65B-5A72B3FAE0AA}"/>
                </a:ext>
              </a:extLst>
            </p:cNvPr>
            <p:cNvCxnSpPr>
              <a:cxnSpLocks/>
              <a:stCxn id="15" idx="0"/>
              <a:endCxn id="11" idx="5"/>
            </p:cNvCxnSpPr>
            <p:nvPr/>
          </p:nvCxnSpPr>
          <p:spPr>
            <a:xfrm flipH="1" flipV="1">
              <a:off x="2740544" y="5146213"/>
              <a:ext cx="391771" cy="9770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23A7DD1-8670-5864-0F59-0E53E67E9C20}"/>
                </a:ext>
              </a:extLst>
            </p:cNvPr>
            <p:cNvCxnSpPr>
              <a:cxnSpLocks/>
              <a:stCxn id="16" idx="0"/>
              <a:endCxn id="12" idx="3"/>
            </p:cNvCxnSpPr>
            <p:nvPr/>
          </p:nvCxnSpPr>
          <p:spPr>
            <a:xfrm flipV="1">
              <a:off x="3577415" y="5110635"/>
              <a:ext cx="408005" cy="1038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942E8AD-7FC7-6084-707E-C4CB3E8632C6}"/>
                </a:ext>
              </a:extLst>
            </p:cNvPr>
            <p:cNvCxnSpPr>
              <a:cxnSpLocks/>
              <a:stCxn id="19" idx="0"/>
              <a:endCxn id="13" idx="5"/>
            </p:cNvCxnSpPr>
            <p:nvPr/>
          </p:nvCxnSpPr>
          <p:spPr>
            <a:xfrm flipH="1" flipV="1">
              <a:off x="4901346" y="5088489"/>
              <a:ext cx="498973" cy="10685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3D8DC51-CCC1-C09D-6361-4C2AC617A958}"/>
                </a:ext>
              </a:extLst>
            </p:cNvPr>
            <p:cNvCxnSpPr>
              <a:cxnSpLocks/>
              <a:endCxn id="66" idx="3"/>
            </p:cNvCxnSpPr>
            <p:nvPr/>
          </p:nvCxnSpPr>
          <p:spPr>
            <a:xfrm flipV="1">
              <a:off x="3709556" y="5905553"/>
              <a:ext cx="297638" cy="3073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54E4F85-BB27-2553-1FA4-1562B5D54615}"/>
                    </a:ext>
                  </a:extLst>
                </p:cNvPr>
                <p:cNvSpPr/>
                <p:nvPr/>
              </p:nvSpPr>
              <p:spPr>
                <a:xfrm>
                  <a:off x="3963646" y="565173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54E4F85-BB27-2553-1FA4-1562B5D546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3646" y="5651735"/>
                  <a:ext cx="297366" cy="297366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01D7FC5-8D2D-5202-CFD6-3785DC39284A}"/>
                </a:ext>
              </a:extLst>
            </p:cNvPr>
            <p:cNvCxnSpPr>
              <a:cxnSpLocks/>
              <a:stCxn id="66" idx="7"/>
              <a:endCxn id="13" idx="3"/>
            </p:cNvCxnSpPr>
            <p:nvPr/>
          </p:nvCxnSpPr>
          <p:spPr>
            <a:xfrm flipV="1">
              <a:off x="4217464" y="5088489"/>
              <a:ext cx="473612" cy="6067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23A923A5-75DC-6F38-6D9D-08C24BD414E6}"/>
                    </a:ext>
                  </a:extLst>
                </p:cNvPr>
                <p:cNvSpPr/>
                <p:nvPr/>
              </p:nvSpPr>
              <p:spPr>
                <a:xfrm>
                  <a:off x="4743739" y="571873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23A923A5-75DC-6F38-6D9D-08C24BD414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3739" y="5718734"/>
                  <a:ext cx="297366" cy="297366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8692C2B9-C99B-0C9E-D0DA-4268E9433387}"/>
                </a:ext>
              </a:extLst>
            </p:cNvPr>
            <p:cNvCxnSpPr>
              <a:cxnSpLocks/>
              <a:endCxn id="68" idx="5"/>
            </p:cNvCxnSpPr>
            <p:nvPr/>
          </p:nvCxnSpPr>
          <p:spPr>
            <a:xfrm flipH="1" flipV="1">
              <a:off x="4997557" y="5972552"/>
              <a:ext cx="282586" cy="2403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06874DF-B971-DBD1-A3B3-978B523DB615}"/>
                </a:ext>
              </a:extLst>
            </p:cNvPr>
            <p:cNvCxnSpPr>
              <a:cxnSpLocks/>
              <a:stCxn id="68" idx="1"/>
              <a:endCxn id="12" idx="5"/>
            </p:cNvCxnSpPr>
            <p:nvPr/>
          </p:nvCxnSpPr>
          <p:spPr>
            <a:xfrm flipH="1" flipV="1">
              <a:off x="4195690" y="5110635"/>
              <a:ext cx="591597" cy="6516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F4F883C-8498-E1F7-ABC8-5174B945B2C4}"/>
                </a:ext>
              </a:extLst>
            </p:cNvPr>
            <p:cNvCxnSpPr>
              <a:cxnSpLocks/>
              <a:stCxn id="6" idx="0"/>
              <a:endCxn id="5" idx="3"/>
            </p:cNvCxnSpPr>
            <p:nvPr/>
          </p:nvCxnSpPr>
          <p:spPr>
            <a:xfrm flipV="1">
              <a:off x="3096347" y="2760310"/>
              <a:ext cx="242602" cy="3873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FE78BC8-E606-4E40-587A-BB000D733648}"/>
                </a:ext>
              </a:extLst>
            </p:cNvPr>
            <p:cNvCxnSpPr>
              <a:cxnSpLocks/>
              <a:stCxn id="7" idx="0"/>
              <a:endCxn id="5" idx="5"/>
            </p:cNvCxnSpPr>
            <p:nvPr/>
          </p:nvCxnSpPr>
          <p:spPr>
            <a:xfrm flipH="1" flipV="1">
              <a:off x="3549219" y="2760310"/>
              <a:ext cx="221414" cy="3817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BE02688-0638-1AD7-D3CD-A149C14CF381}"/>
                </a:ext>
              </a:extLst>
            </p:cNvPr>
            <p:cNvCxnSpPr>
              <a:cxnSpLocks/>
              <a:stCxn id="10" idx="0"/>
              <a:endCxn id="8" idx="3"/>
            </p:cNvCxnSpPr>
            <p:nvPr/>
          </p:nvCxnSpPr>
          <p:spPr>
            <a:xfrm flipV="1">
              <a:off x="1957885" y="4492246"/>
              <a:ext cx="265096" cy="3787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EE94F94C-8EE8-7B3A-D807-E0CE6D5055AF}"/>
                </a:ext>
              </a:extLst>
            </p:cNvPr>
            <p:cNvCxnSpPr>
              <a:cxnSpLocks/>
              <a:stCxn id="11" idx="0"/>
              <a:endCxn id="8" idx="5"/>
            </p:cNvCxnSpPr>
            <p:nvPr/>
          </p:nvCxnSpPr>
          <p:spPr>
            <a:xfrm flipH="1" flipV="1">
              <a:off x="2433251" y="4492246"/>
              <a:ext cx="202158" cy="4001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5AC9B42-C2E0-3F23-B07E-FDBE6CD0864C}"/>
                </a:ext>
              </a:extLst>
            </p:cNvPr>
            <p:cNvCxnSpPr>
              <a:cxnSpLocks/>
              <a:stCxn id="12" idx="0"/>
              <a:endCxn id="9" idx="3"/>
            </p:cNvCxnSpPr>
            <p:nvPr/>
          </p:nvCxnSpPr>
          <p:spPr>
            <a:xfrm flipV="1">
              <a:off x="4090555" y="4468213"/>
              <a:ext cx="192308" cy="388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8CE766F-DCAC-B203-0BA8-AC54E329F2E9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493133" y="4468213"/>
              <a:ext cx="303078" cy="3664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AC84F89E-09E1-137B-1000-9CF34433FC32}"/>
                </a:ext>
              </a:extLst>
            </p:cNvPr>
            <p:cNvCxnSpPr>
              <a:cxnSpLocks/>
              <a:stCxn id="8" idx="7"/>
              <a:endCxn id="97" idx="3"/>
            </p:cNvCxnSpPr>
            <p:nvPr/>
          </p:nvCxnSpPr>
          <p:spPr>
            <a:xfrm flipV="1">
              <a:off x="2433251" y="4047416"/>
              <a:ext cx="447534" cy="234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6D5CA8E-F354-7E7D-40F6-6D8248BE48BA}"/>
                    </a:ext>
                  </a:extLst>
                </p:cNvPr>
                <p:cNvSpPr/>
                <p:nvPr/>
              </p:nvSpPr>
              <p:spPr>
                <a:xfrm>
                  <a:off x="2837237" y="3793598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6D5CA8E-F354-7E7D-40F6-6D8248BE48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7237" y="3793598"/>
                  <a:ext cx="297366" cy="297366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5D2E947-CB93-60EC-2CF9-38AFD9A1B874}"/>
                </a:ext>
              </a:extLst>
            </p:cNvPr>
            <p:cNvCxnSpPr>
              <a:cxnSpLocks/>
              <a:stCxn id="97" idx="7"/>
              <a:endCxn id="7" idx="3"/>
            </p:cNvCxnSpPr>
            <p:nvPr/>
          </p:nvCxnSpPr>
          <p:spPr>
            <a:xfrm flipV="1">
              <a:off x="3091055" y="3395865"/>
              <a:ext cx="574443" cy="4412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A9591D69-A193-7F9B-5401-069A8F6ACECE}"/>
                    </a:ext>
                  </a:extLst>
                </p:cNvPr>
                <p:cNvSpPr/>
                <p:nvPr/>
              </p:nvSpPr>
              <p:spPr>
                <a:xfrm>
                  <a:off x="3621950" y="3760736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A9591D69-A193-7F9B-5401-069A8F6ACE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950" y="3760736"/>
                  <a:ext cx="297366" cy="297366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F8F3822C-CB3D-80C6-DB2F-EB7C9F2944CB}"/>
                </a:ext>
              </a:extLst>
            </p:cNvPr>
            <p:cNvCxnSpPr>
              <a:cxnSpLocks/>
              <a:stCxn id="9" idx="1"/>
              <a:endCxn id="99" idx="5"/>
            </p:cNvCxnSpPr>
            <p:nvPr/>
          </p:nvCxnSpPr>
          <p:spPr>
            <a:xfrm flipH="1" flipV="1">
              <a:off x="3875768" y="4014554"/>
              <a:ext cx="407095" cy="2433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4662E1E9-7E55-83E8-D54C-1837E73DEA9B}"/>
                </a:ext>
              </a:extLst>
            </p:cNvPr>
            <p:cNvCxnSpPr>
              <a:cxnSpLocks/>
              <a:stCxn id="99" idx="1"/>
              <a:endCxn id="6" idx="5"/>
            </p:cNvCxnSpPr>
            <p:nvPr/>
          </p:nvCxnSpPr>
          <p:spPr>
            <a:xfrm flipH="1" flipV="1">
              <a:off x="3201482" y="3401465"/>
              <a:ext cx="464016" cy="4028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9C0B16A5-2872-04CF-6536-E19BDDB3DF77}"/>
                </a:ext>
              </a:extLst>
            </p:cNvPr>
            <p:cNvCxnSpPr>
              <a:cxnSpLocks/>
              <a:stCxn id="8" idx="0"/>
              <a:endCxn id="6" idx="3"/>
            </p:cNvCxnSpPr>
            <p:nvPr/>
          </p:nvCxnSpPr>
          <p:spPr>
            <a:xfrm flipV="1">
              <a:off x="2328116" y="3401465"/>
              <a:ext cx="663096" cy="8369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639FC1CC-9070-8C5C-E8D7-566D5558C7DC}"/>
                </a:ext>
              </a:extLst>
            </p:cNvPr>
            <p:cNvCxnSpPr>
              <a:cxnSpLocks/>
              <a:stCxn id="9" idx="0"/>
              <a:endCxn id="7" idx="5"/>
            </p:cNvCxnSpPr>
            <p:nvPr/>
          </p:nvCxnSpPr>
          <p:spPr>
            <a:xfrm flipH="1" flipV="1">
              <a:off x="3875768" y="3395865"/>
              <a:ext cx="512230" cy="8185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32BFC19F-DA92-3FA4-0D04-808B27A53F79}"/>
                    </a:ext>
                  </a:extLst>
                </p:cNvPr>
                <p:cNvSpPr txBox="1"/>
                <p:nvPr/>
              </p:nvSpPr>
              <p:spPr>
                <a:xfrm>
                  <a:off x="6356195" y="2430966"/>
                  <a:ext cx="5196468" cy="32571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2575" indent="-282575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en-US" sz="2800" dirty="0"/>
                    <a:t>  means OR</a:t>
                  </a:r>
                </a:p>
                <a:p>
                  <a:pPr marL="282575" indent="-282575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2800" dirty="0"/>
                    <a:t>  means AND</a:t>
                  </a:r>
                </a:p>
                <a:p>
                  <a:pPr marL="282575" indent="-282575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800" dirty="0"/>
                    <a:t>  means NOT</a:t>
                  </a:r>
                </a:p>
                <a:p>
                  <a:pPr marL="282575" indent="-282575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800" dirty="0"/>
                    <a:t>Each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dirty="0"/>
                    <a:t> can be either 0 or 1</a:t>
                  </a:r>
                  <a:br>
                    <a:rPr lang="en-US" sz="2800" dirty="0"/>
                  </a:br>
                  <a:r>
                    <a:rPr lang="en-US" sz="2800" dirty="0"/>
                    <a:t>(FALSE or TRUE)</a:t>
                  </a:r>
                </a:p>
              </p:txBody>
            </p:sp>
          </mc:Choice>
          <mc:Fallback xmlns="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32BFC19F-DA92-3FA4-0D04-808B27A53F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195" y="2430966"/>
                  <a:ext cx="5196468" cy="3257174"/>
                </a:xfrm>
                <a:prstGeom prst="rect">
                  <a:avLst/>
                </a:prstGeom>
                <a:blipFill>
                  <a:blip r:embed="rId21"/>
                  <a:stretch>
                    <a:fillRect l="-2113" b="-44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7643F4B-91CF-6B12-95C5-A77ADE285E6B}"/>
              </a:ext>
            </a:extLst>
          </p:cNvPr>
          <p:cNvGrpSpPr/>
          <p:nvPr/>
        </p:nvGrpSpPr>
        <p:grpSpPr>
          <a:xfrm>
            <a:off x="1266679" y="6476741"/>
            <a:ext cx="4265444" cy="372985"/>
            <a:chOff x="1266679" y="6476741"/>
            <a:chExt cx="4265444" cy="372985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43C1F043-0BBE-D1D9-7EFE-420435F580B6}"/>
                </a:ext>
              </a:extLst>
            </p:cNvPr>
            <p:cNvSpPr txBox="1"/>
            <p:nvPr/>
          </p:nvSpPr>
          <p:spPr>
            <a:xfrm>
              <a:off x="1266679" y="6480394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B3FA33D-737E-7E22-4FE7-D11538E5FB84}"/>
                </a:ext>
              </a:extLst>
            </p:cNvPr>
            <p:cNvSpPr txBox="1"/>
            <p:nvPr/>
          </p:nvSpPr>
          <p:spPr>
            <a:xfrm>
              <a:off x="2988542" y="6480394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81C7D89C-37E2-8367-F45D-88EF833B0DB8}"/>
                </a:ext>
              </a:extLst>
            </p:cNvPr>
            <p:cNvSpPr txBox="1"/>
            <p:nvPr/>
          </p:nvSpPr>
          <p:spPr>
            <a:xfrm>
              <a:off x="3433490" y="6478934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3C01A3ED-6959-2DCD-83A0-D860FD9E9DB7}"/>
                </a:ext>
              </a:extLst>
            </p:cNvPr>
            <p:cNvSpPr txBox="1"/>
            <p:nvPr/>
          </p:nvSpPr>
          <p:spPr>
            <a:xfrm>
              <a:off x="5248710" y="6476741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5D313CD-EF3D-32D5-606E-BB8E0E3554AD}"/>
              </a:ext>
            </a:extLst>
          </p:cNvPr>
          <p:cNvGrpSpPr/>
          <p:nvPr/>
        </p:nvGrpSpPr>
        <p:grpSpPr>
          <a:xfrm>
            <a:off x="1471250" y="5343009"/>
            <a:ext cx="3809720" cy="975424"/>
            <a:chOff x="1471250" y="5343009"/>
            <a:chExt cx="3809720" cy="975424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CC149394-A063-A902-E314-740889D7D406}"/>
                </a:ext>
              </a:extLst>
            </p:cNvPr>
            <p:cNvSpPr txBox="1"/>
            <p:nvPr/>
          </p:nvSpPr>
          <p:spPr>
            <a:xfrm>
              <a:off x="2018370" y="5382696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BE3F6FD3-A5DC-CB95-965F-BECBDC1400D2}"/>
                </a:ext>
              </a:extLst>
            </p:cNvPr>
            <p:cNvSpPr txBox="1"/>
            <p:nvPr/>
          </p:nvSpPr>
          <p:spPr>
            <a:xfrm>
              <a:off x="2296254" y="5405244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58C297EE-65CA-3FA0-04D6-B29C7EC777C0}"/>
                </a:ext>
              </a:extLst>
            </p:cNvPr>
            <p:cNvSpPr txBox="1"/>
            <p:nvPr/>
          </p:nvSpPr>
          <p:spPr>
            <a:xfrm>
              <a:off x="1471250" y="5949101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0FD62E4A-403F-11AB-8560-3A0F99A1BCE3}"/>
                </a:ext>
              </a:extLst>
            </p:cNvPr>
            <p:cNvSpPr txBox="1"/>
            <p:nvPr/>
          </p:nvSpPr>
          <p:spPr>
            <a:xfrm>
              <a:off x="1507602" y="5391886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E887F5D8-51A9-C259-8C2F-DC05C1E821AF}"/>
                </a:ext>
              </a:extLst>
            </p:cNvPr>
            <p:cNvSpPr txBox="1"/>
            <p:nvPr/>
          </p:nvSpPr>
          <p:spPr>
            <a:xfrm>
              <a:off x="2732370" y="5886018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18680A30-28DB-379E-6F2E-F51247053FCC}"/>
                </a:ext>
              </a:extLst>
            </p:cNvPr>
            <p:cNvSpPr txBox="1"/>
            <p:nvPr/>
          </p:nvSpPr>
          <p:spPr>
            <a:xfrm>
              <a:off x="2777236" y="5362248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6DA39F2D-1A88-447D-2291-11BD376B7D52}"/>
                </a:ext>
              </a:extLst>
            </p:cNvPr>
            <p:cNvSpPr txBox="1"/>
            <p:nvPr/>
          </p:nvSpPr>
          <p:spPr>
            <a:xfrm>
              <a:off x="3632775" y="5414379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BD4F0-7D0E-A7CF-78FE-0A56BFC0A660}"/>
                </a:ext>
              </a:extLst>
            </p:cNvPr>
            <p:cNvSpPr txBox="1"/>
            <p:nvPr/>
          </p:nvSpPr>
          <p:spPr>
            <a:xfrm>
              <a:off x="3713322" y="5874552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E11CDAD7-5FF5-B5CD-BDEF-FAC5D593951A}"/>
                </a:ext>
              </a:extLst>
            </p:cNvPr>
            <p:cNvSpPr txBox="1"/>
            <p:nvPr/>
          </p:nvSpPr>
          <p:spPr>
            <a:xfrm>
              <a:off x="4997557" y="5886018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A6CFF07-E5FF-A116-ED77-69F1EEC98774}"/>
                </a:ext>
              </a:extLst>
            </p:cNvPr>
            <p:cNvSpPr txBox="1"/>
            <p:nvPr/>
          </p:nvSpPr>
          <p:spPr>
            <a:xfrm>
              <a:off x="4993203" y="5375287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3178342-75D6-46CE-F144-680860D5A82D}"/>
                </a:ext>
              </a:extLst>
            </p:cNvPr>
            <p:cNvSpPr txBox="1"/>
            <p:nvPr/>
          </p:nvSpPr>
          <p:spPr>
            <a:xfrm>
              <a:off x="4187869" y="5343009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0DF0EE05-2942-1818-0660-D58B3ED7200D}"/>
                </a:ext>
              </a:extLst>
            </p:cNvPr>
            <p:cNvSpPr txBox="1"/>
            <p:nvPr/>
          </p:nvSpPr>
          <p:spPr>
            <a:xfrm>
              <a:off x="4469925" y="5359451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7ED8928-520F-E56F-4F67-444DE411396D}"/>
              </a:ext>
            </a:extLst>
          </p:cNvPr>
          <p:cNvGrpSpPr/>
          <p:nvPr/>
        </p:nvGrpSpPr>
        <p:grpSpPr>
          <a:xfrm>
            <a:off x="1925745" y="4473868"/>
            <a:ext cx="2850801" cy="407225"/>
            <a:chOff x="1925745" y="4473868"/>
            <a:chExt cx="2850801" cy="407225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0970EFC1-8631-B2AE-DDB2-A1F5FB41B96F}"/>
                </a:ext>
              </a:extLst>
            </p:cNvPr>
            <p:cNvSpPr txBox="1"/>
            <p:nvPr/>
          </p:nvSpPr>
          <p:spPr>
            <a:xfrm>
              <a:off x="1925745" y="4511761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3490F425-D5F1-E3AB-1DEB-A1C8E37071C7}"/>
                </a:ext>
              </a:extLst>
            </p:cNvPr>
            <p:cNvSpPr txBox="1"/>
            <p:nvPr/>
          </p:nvSpPr>
          <p:spPr>
            <a:xfrm>
              <a:off x="2369432" y="4497131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D4A1D49E-E576-3AEE-9352-49C4235BBCE8}"/>
                </a:ext>
              </a:extLst>
            </p:cNvPr>
            <p:cNvSpPr txBox="1"/>
            <p:nvPr/>
          </p:nvSpPr>
          <p:spPr>
            <a:xfrm>
              <a:off x="4053686" y="4492527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764465C6-05C4-7B56-4721-E82D6228B4BA}"/>
                </a:ext>
              </a:extLst>
            </p:cNvPr>
            <p:cNvSpPr txBox="1"/>
            <p:nvPr/>
          </p:nvSpPr>
          <p:spPr>
            <a:xfrm>
              <a:off x="4493133" y="4473868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F14A5B97-A522-0E6D-7A32-359D52146EC9}"/>
              </a:ext>
            </a:extLst>
          </p:cNvPr>
          <p:cNvGrpSpPr/>
          <p:nvPr/>
        </p:nvGrpSpPr>
        <p:grpSpPr>
          <a:xfrm>
            <a:off x="2458044" y="3487059"/>
            <a:ext cx="1804081" cy="886587"/>
            <a:chOff x="2458044" y="3487059"/>
            <a:chExt cx="1804081" cy="886587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F42DEEC3-90D0-BB75-6518-CE0411B0B66C}"/>
                </a:ext>
              </a:extLst>
            </p:cNvPr>
            <p:cNvSpPr txBox="1"/>
            <p:nvPr/>
          </p:nvSpPr>
          <p:spPr>
            <a:xfrm>
              <a:off x="3932085" y="3975355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70D4614-619A-72E1-09A8-E89440E986F5}"/>
                </a:ext>
              </a:extLst>
            </p:cNvPr>
            <p:cNvSpPr txBox="1"/>
            <p:nvPr/>
          </p:nvSpPr>
          <p:spPr>
            <a:xfrm>
              <a:off x="3978712" y="3592840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82F1A39C-50C3-6E3A-D0AB-BFCA17D98E68}"/>
                </a:ext>
              </a:extLst>
            </p:cNvPr>
            <p:cNvSpPr txBox="1"/>
            <p:nvPr/>
          </p:nvSpPr>
          <p:spPr>
            <a:xfrm>
              <a:off x="2458044" y="3656186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74A363FA-B391-3CA8-DCFB-6195C80BAC52}"/>
                </a:ext>
              </a:extLst>
            </p:cNvPr>
            <p:cNvSpPr txBox="1"/>
            <p:nvPr/>
          </p:nvSpPr>
          <p:spPr>
            <a:xfrm>
              <a:off x="2480354" y="4004314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7E182F51-969C-E737-F9F7-F6B693B093BE}"/>
                </a:ext>
              </a:extLst>
            </p:cNvPr>
            <p:cNvSpPr txBox="1"/>
            <p:nvPr/>
          </p:nvSpPr>
          <p:spPr>
            <a:xfrm>
              <a:off x="3388421" y="3487059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6E5CAE2C-92B5-C177-8B97-547D7CDF215E}"/>
                </a:ext>
              </a:extLst>
            </p:cNvPr>
            <p:cNvSpPr txBox="1"/>
            <p:nvPr/>
          </p:nvSpPr>
          <p:spPr>
            <a:xfrm>
              <a:off x="3125135" y="3530607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660FFB6-5796-5959-F719-49CABC5E224D}"/>
              </a:ext>
            </a:extLst>
          </p:cNvPr>
          <p:cNvGrpSpPr/>
          <p:nvPr/>
        </p:nvGrpSpPr>
        <p:grpSpPr>
          <a:xfrm>
            <a:off x="3066546" y="2767942"/>
            <a:ext cx="744898" cy="375597"/>
            <a:chOff x="3066546" y="2767942"/>
            <a:chExt cx="744898" cy="375597"/>
          </a:xfrm>
        </p:grpSpPr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3C4ECF78-5772-CA0F-FEA8-5025F05AAC9E}"/>
                </a:ext>
              </a:extLst>
            </p:cNvPr>
            <p:cNvSpPr txBox="1"/>
            <p:nvPr/>
          </p:nvSpPr>
          <p:spPr>
            <a:xfrm>
              <a:off x="3528031" y="2774207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51F2F4CB-DE06-347A-97A2-41AB6D83213C}"/>
                </a:ext>
              </a:extLst>
            </p:cNvPr>
            <p:cNvSpPr txBox="1"/>
            <p:nvPr/>
          </p:nvSpPr>
          <p:spPr>
            <a:xfrm>
              <a:off x="3066546" y="2767942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225" name="TextBox 224">
            <a:extLst>
              <a:ext uri="{FF2B5EF4-FFF2-40B4-BE49-F238E27FC236}">
                <a16:creationId xmlns:a16="http://schemas.microsoft.com/office/drawing/2014/main" id="{1F903D94-76D6-EC0A-6258-BF8BAC3053A2}"/>
              </a:ext>
            </a:extLst>
          </p:cNvPr>
          <p:cNvSpPr txBox="1"/>
          <p:nvPr/>
        </p:nvSpPr>
        <p:spPr>
          <a:xfrm>
            <a:off x="3328808" y="2126787"/>
            <a:ext cx="28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769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0BCD-87E4-9B99-0AD2-1704B4C5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AC99B-4520-D55D-194D-1B4F4F2AA3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2217" y="1825624"/>
                <a:ext cx="11582400" cy="460130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-output </a:t>
                </a:r>
                <a:r>
                  <a:rPr lang="en-US" dirty="0">
                    <a:solidFill>
                      <a:schemeClr val="accent1"/>
                    </a:solidFill>
                  </a:rPr>
                  <a:t>circuit</a:t>
                </a:r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directed acyclic graph</a:t>
                </a:r>
                <a:r>
                  <a:rPr lang="en-US" dirty="0"/>
                  <a:t> with the following types of nodes:</a:t>
                </a:r>
              </a:p>
              <a:p>
                <a:pPr lvl="1"/>
                <a:r>
                  <a:rPr lang="en-US" dirty="0"/>
                  <a:t>Nodes with zero incoming edges (“wires”). Each such node is labeled with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or a constant (0 or 1)</a:t>
                </a:r>
              </a:p>
              <a:p>
                <a:pPr lvl="1"/>
                <a:r>
                  <a:rPr lang="en-US" dirty="0"/>
                  <a:t>Nodes with one incoming wire,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Nodes with two incoming wires,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Among the nodes with zero </a:t>
                </a:r>
                <a:r>
                  <a:rPr lang="en-US" b="0" dirty="0">
                    <a:solidFill>
                      <a:schemeClr val="accent1"/>
                    </a:solidFill>
                  </a:rPr>
                  <a:t>outgoing</a:t>
                </a:r>
                <a:r>
                  <a:rPr lang="en-US" b="0" dirty="0"/>
                  <a:t> wires,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of them are additionally labeled as “output 1”, “output 2”, …, “output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AC99B-4520-D55D-194D-1B4F4F2AA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217" y="1825624"/>
                <a:ext cx="11582400" cy="4601302"/>
              </a:xfrm>
              <a:blipFill>
                <a:blip r:embed="rId2"/>
                <a:stretch>
                  <a:fillRect l="-842" b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44E68-0A78-84ED-EB50-6AEA10B9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ACDE42-8AA5-36EC-2FD7-68E02EF60451}"/>
              </a:ext>
            </a:extLst>
          </p:cNvPr>
          <p:cNvGrpSpPr/>
          <p:nvPr/>
        </p:nvGrpSpPr>
        <p:grpSpPr>
          <a:xfrm>
            <a:off x="7252138" y="4120055"/>
            <a:ext cx="1602613" cy="945931"/>
            <a:chOff x="7252138" y="4120055"/>
            <a:chExt cx="1602613" cy="945931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3A093F4D-29C0-6717-EAEF-BBE5C16DD741}"/>
                </a:ext>
              </a:extLst>
            </p:cNvPr>
            <p:cNvSpPr/>
            <p:nvPr/>
          </p:nvSpPr>
          <p:spPr>
            <a:xfrm>
              <a:off x="7252138" y="4120055"/>
              <a:ext cx="241738" cy="945931"/>
            </a:xfrm>
            <a:prstGeom prst="rightBrace">
              <a:avLst>
                <a:gd name="adj1" fmla="val 48861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BE39BF-89F2-779F-ECA6-15DCE6EB5C1F}"/>
                </a:ext>
              </a:extLst>
            </p:cNvPr>
            <p:cNvSpPr txBox="1"/>
            <p:nvPr/>
          </p:nvSpPr>
          <p:spPr>
            <a:xfrm>
              <a:off x="7655768" y="4390053"/>
              <a:ext cx="1198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“gates”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5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BCDC-1FF6-DFEE-BA3B-9A890A87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B21BB-FD25-EF91-02BC-2D6ECA8C2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171" y="1811866"/>
                <a:ext cx="11617235" cy="467897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computes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defined inductively: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labeled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bit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 and its incoming wire comes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its incoming wires come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and its incoming wires come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B21BB-FD25-EF91-02BC-2D6ECA8C2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71" y="1811866"/>
                <a:ext cx="11617235" cy="4678977"/>
              </a:xfrm>
              <a:blipFill>
                <a:blip r:embed="rId2"/>
                <a:stretch>
                  <a:fillRect l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5C008-C80A-F94D-1D3B-63AFB5F5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9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18AD-921F-D9AF-0293-48D85D00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F42017-9291-B81C-67F9-87F809BC31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the output nodes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As a whole, the circuit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defined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F42017-9291-B81C-67F9-87F809BC3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EB5AE-856F-6A09-5A46-EAC96F5B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5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29C0-D1CA-1D89-AC93-449CC528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D57D8-3EF2-6123-4F5C-C619E9818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8074" cy="4351338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size </a:t>
                </a:r>
                <a:r>
                  <a:rPr lang="en-US" dirty="0"/>
                  <a:t>of the circuit is the total number of AND/OR/NOT gates</a:t>
                </a:r>
              </a:p>
              <a:p>
                <a:r>
                  <a:rPr lang="en-US" dirty="0"/>
                  <a:t>Size is a measure of the total amount of “effort” that the circuit exerts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is a function, the </a:t>
                </a:r>
                <a:r>
                  <a:rPr lang="en-US" dirty="0">
                    <a:solidFill>
                      <a:schemeClr val="accent1"/>
                    </a:solidFill>
                  </a:rPr>
                  <a:t>circuit complexity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size of the </a:t>
                </a:r>
                <a:r>
                  <a:rPr lang="en-US" dirty="0">
                    <a:solidFill>
                      <a:schemeClr val="accent1"/>
                    </a:solidFill>
                  </a:rPr>
                  <a:t>smallest</a:t>
                </a:r>
                <a:r>
                  <a:rPr lang="en-US" dirty="0"/>
                  <a:t> circuit that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Circuit complexity is a measure of how much effort is </a:t>
                </a:r>
                <a:r>
                  <a:rPr lang="en-US" dirty="0">
                    <a:solidFill>
                      <a:schemeClr val="accent1"/>
                    </a:solidFill>
                  </a:rPr>
                  <a:t>required</a:t>
                </a:r>
                <a:r>
                  <a:rPr lang="en-US" dirty="0"/>
                  <a:t>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D57D8-3EF2-6123-4F5C-C619E9818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8074" cy="4351338"/>
              </a:xfrm>
              <a:blipFill>
                <a:blip r:embed="rId2"/>
                <a:stretch>
                  <a:fillRect l="-1024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A0C8B-9835-88BD-282B-C77D482E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734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163340</TotalTime>
  <Words>1373</Words>
  <Application>Microsoft Office PowerPoint</Application>
  <PresentationFormat>Widescreen</PresentationFormat>
  <Paragraphs>213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2024 Instructor: William Hoza</vt:lpstr>
      <vt:lpstr>The complexity class "BPP"</vt:lpstr>
      <vt:lpstr>PowerPoint Presentation</vt:lpstr>
      <vt:lpstr>"P" vs. "BPP"</vt:lpstr>
      <vt:lpstr>Boolean circuits</vt:lpstr>
      <vt:lpstr>Boolean circuits</vt:lpstr>
      <vt:lpstr>Boolean circuits</vt:lpstr>
      <vt:lpstr>Boolean circuits</vt:lpstr>
      <vt:lpstr>Circuit size</vt:lpstr>
      <vt:lpstr>Circuit complexity example 1</vt:lpstr>
      <vt:lpstr>Circuit complexity example 2</vt:lpstr>
      <vt:lpstr>Every function has a circuit</vt:lpstr>
      <vt:lpstr>Boolean expressions: Literals</vt:lpstr>
      <vt:lpstr>Conjunctive normal form formulas</vt:lpstr>
      <vt:lpstr>Every function has a CNF formula</vt:lpstr>
      <vt:lpstr>Every function has a circuit</vt:lpstr>
      <vt:lpstr>Polynomial-size circuits</vt:lpstr>
      <vt:lpstr>Circuit complexity of a binary language</vt:lpstr>
      <vt:lpstr>Circuit complexity of an arbitrary language</vt:lpstr>
      <vt:lpstr>The complexity class "PSIZE"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Complexity Theory</dc:title>
  <dc:creator>William Hoza</dc:creator>
  <cp:lastModifiedBy>William Hoza</cp:lastModifiedBy>
  <cp:revision>547</cp:revision>
  <dcterms:created xsi:type="dcterms:W3CDTF">2022-12-12T23:26:37Z</dcterms:created>
  <dcterms:modified xsi:type="dcterms:W3CDTF">2024-04-24T16:13:00Z</dcterms:modified>
</cp:coreProperties>
</file>