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00" r:id="rId2"/>
    <p:sldId id="727" r:id="rId3"/>
    <p:sldId id="896" r:id="rId4"/>
    <p:sldId id="897" r:id="rId5"/>
    <p:sldId id="738" r:id="rId6"/>
    <p:sldId id="899" r:id="rId7"/>
    <p:sldId id="900" r:id="rId8"/>
    <p:sldId id="739" r:id="rId9"/>
    <p:sldId id="901" r:id="rId10"/>
    <p:sldId id="902" r:id="rId11"/>
    <p:sldId id="903" r:id="rId12"/>
    <p:sldId id="423" r:id="rId13"/>
    <p:sldId id="742" r:id="rId14"/>
    <p:sldId id="910" r:id="rId15"/>
    <p:sldId id="911" r:id="rId16"/>
    <p:sldId id="714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BFF"/>
    <a:srgbClr val="FF99FF"/>
    <a:srgbClr val="FFCC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4" autoAdjust="0"/>
    <p:restoredTop sz="96622" autoAdjust="0"/>
  </p:normalViewPr>
  <p:slideViewPr>
    <p:cSldViewPr snapToGrid="0">
      <p:cViewPr varScale="1">
        <p:scale>
          <a:sx n="90" d="100"/>
          <a:sy n="90" d="100"/>
        </p:scale>
        <p:origin x="82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2024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3DD22-C8A9-1825-E0BB-EBDA43714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D7824-42B3-43EF-167B-47326B7B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the protocol: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E848-AE6A-A87D-4174-257310CB73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" y="1825625"/>
                <a:ext cx="11165840" cy="473212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✔️ Now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error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divides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BAD</m:t>
                    </m:r>
                  </m:oMath>
                </a14:m>
                <a:r>
                  <a:rPr lang="en-US" dirty="0"/>
                  <a:t> be the set of prime numbers that divide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Every prime number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BAD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candidate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values,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BAD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E848-AE6A-A87D-4174-257310CB7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" y="1825625"/>
                <a:ext cx="11165840" cy="4732124"/>
              </a:xfrm>
              <a:blipFill>
                <a:blip r:embed="rId2"/>
                <a:stretch>
                  <a:fillRect l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D0241-0CA1-322E-6366-DD684FF7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47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416B4F9-3E8B-27C2-7948-7EDC694FC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D4444-745F-5E1A-6382-AED80620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the protocol: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98CB9-9677-C3E6-2C0D-CBC152E34F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19" y="1554480"/>
                <a:ext cx="11319123" cy="50032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so sending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costs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bits of communication ✔️</a:t>
                </a:r>
              </a:p>
              <a:p>
                <a:r>
                  <a:rPr lang="en-US" dirty="0"/>
                  <a:t>Sending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costs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dirty="0"/>
                  <a:t> bits of communication</a:t>
                </a:r>
              </a:p>
              <a:p>
                <a:r>
                  <a:rPr lang="en-US" dirty="0"/>
                  <a:t>How big could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be?</a:t>
                </a:r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  <a:p>
                <a:r>
                  <a:rPr lang="en-US" dirty="0"/>
                  <a:t>(Proof is outside the scope of this course)</a:t>
                </a:r>
              </a:p>
              <a:p>
                <a:r>
                  <a:rPr lang="en-US" dirty="0"/>
                  <a:t>We chose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98CB9-9677-C3E6-2C0D-CBC152E34F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19" y="1554480"/>
                <a:ext cx="11319123" cy="5003269"/>
              </a:xfrm>
              <a:blipFill>
                <a:blip r:embed="rId2"/>
                <a:stretch>
                  <a:fillRect l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9DF7A-027C-3B65-1A3D-EB2794C1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A65C4D-22F8-F966-449C-528337B0F738}"/>
                  </a:ext>
                </a:extLst>
              </p:cNvPr>
              <p:cNvSpPr/>
              <p:nvPr/>
            </p:nvSpPr>
            <p:spPr>
              <a:xfrm>
                <a:off x="669803" y="3880697"/>
                <a:ext cx="10993877" cy="8441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Let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be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th</a:t>
                </a:r>
                <a:r>
                  <a:rPr lang="en-US" sz="2800" dirty="0">
                    <a:solidFill>
                      <a:schemeClr val="tx1"/>
                    </a:solidFill>
                  </a:rPr>
                  <a:t> prime.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A65C4D-22F8-F966-449C-528337B0F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03" y="3880697"/>
                <a:ext cx="10993877" cy="844144"/>
              </a:xfrm>
              <a:prstGeom prst="rect">
                <a:avLst/>
              </a:prstGeom>
              <a:blipFill>
                <a:blip r:embed="rId3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0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5293702" y="4367579"/>
            <a:ext cx="3612173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832E-1997-D342-B523-9355CF7A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Turing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8B0E-DC8B-9CB2-25EC-39B67A2B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AB4B62-B70A-B68A-E57C-AF0C95C2F1AA}"/>
              </a:ext>
            </a:extLst>
          </p:cNvPr>
          <p:cNvGrpSpPr/>
          <p:nvPr/>
        </p:nvGrpSpPr>
        <p:grpSpPr>
          <a:xfrm>
            <a:off x="6227135" y="2397531"/>
            <a:ext cx="5964865" cy="1031469"/>
            <a:chOff x="6227135" y="680484"/>
            <a:chExt cx="5964865" cy="103146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8791630-E5CB-4BFB-DB47-C37294545EFB}"/>
                </a:ext>
              </a:extLst>
            </p:cNvPr>
            <p:cNvCxnSpPr/>
            <p:nvPr/>
          </p:nvCxnSpPr>
          <p:spPr>
            <a:xfrm>
              <a:off x="6227135" y="680484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75D83B4-E4DE-03CD-48D9-2DEAD3F5F7D6}"/>
                </a:ext>
              </a:extLst>
            </p:cNvPr>
            <p:cNvCxnSpPr>
              <a:cxnSpLocks/>
            </p:cNvCxnSpPr>
            <p:nvPr/>
          </p:nvCxnSpPr>
          <p:spPr>
            <a:xfrm>
              <a:off x="6227135" y="701749"/>
              <a:ext cx="59648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CD1899-D1C7-78A0-AE42-F76FC1D1C06F}"/>
                </a:ext>
              </a:extLst>
            </p:cNvPr>
            <p:cNvCxnSpPr>
              <a:cxnSpLocks/>
            </p:cNvCxnSpPr>
            <p:nvPr/>
          </p:nvCxnSpPr>
          <p:spPr>
            <a:xfrm>
              <a:off x="6227135" y="1690688"/>
              <a:ext cx="59648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22AEDA1-7544-90A6-1570-ED312458B5BB}"/>
                </a:ext>
              </a:extLst>
            </p:cNvPr>
            <p:cNvCxnSpPr/>
            <p:nvPr/>
          </p:nvCxnSpPr>
          <p:spPr>
            <a:xfrm>
              <a:off x="7187610" y="70174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10AEA77-8870-0339-BAB9-6DC595EC52E7}"/>
                </a:ext>
              </a:extLst>
            </p:cNvPr>
            <p:cNvCxnSpPr/>
            <p:nvPr/>
          </p:nvCxnSpPr>
          <p:spPr>
            <a:xfrm>
              <a:off x="8165805" y="70174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560F4DE-9467-8BD9-4112-CD311597A440}"/>
                </a:ext>
              </a:extLst>
            </p:cNvPr>
            <p:cNvCxnSpPr/>
            <p:nvPr/>
          </p:nvCxnSpPr>
          <p:spPr>
            <a:xfrm>
              <a:off x="9122735" y="70174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2AE9CE-B467-81D7-4AA9-FB5234C14BC2}"/>
                </a:ext>
              </a:extLst>
            </p:cNvPr>
            <p:cNvCxnSpPr/>
            <p:nvPr/>
          </p:nvCxnSpPr>
          <p:spPr>
            <a:xfrm>
              <a:off x="10090298" y="680484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DF3CDAF-E64C-BEAC-E93C-558B035D15C2}"/>
                </a:ext>
              </a:extLst>
            </p:cNvPr>
            <p:cNvCxnSpPr/>
            <p:nvPr/>
          </p:nvCxnSpPr>
          <p:spPr>
            <a:xfrm>
              <a:off x="11100391" y="680484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245E977-0C46-2B60-7AE8-DA030511B89C}"/>
                </a:ext>
              </a:extLst>
            </p:cNvPr>
            <p:cNvCxnSpPr/>
            <p:nvPr/>
          </p:nvCxnSpPr>
          <p:spPr>
            <a:xfrm>
              <a:off x="12046688" y="70174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53927B6-BB16-7182-5F71-9AB79FD2A34B}"/>
              </a:ext>
            </a:extLst>
          </p:cNvPr>
          <p:cNvSpPr/>
          <p:nvPr/>
        </p:nvSpPr>
        <p:spPr>
          <a:xfrm>
            <a:off x="6315741" y="3237503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0C5095-4036-E959-EE48-309955FB248B}"/>
              </a:ext>
            </a:extLst>
          </p:cNvPr>
          <p:cNvGrpSpPr/>
          <p:nvPr/>
        </p:nvGrpSpPr>
        <p:grpSpPr>
          <a:xfrm>
            <a:off x="6491181" y="2610244"/>
            <a:ext cx="3322671" cy="592290"/>
            <a:chOff x="6491181" y="893197"/>
            <a:chExt cx="3322671" cy="592290"/>
          </a:xfrm>
        </p:grpSpPr>
        <p:sp>
          <p:nvSpPr>
            <p:cNvPr id="17" name="A0">
              <a:extLst>
                <a:ext uri="{FF2B5EF4-FFF2-40B4-BE49-F238E27FC236}">
                  <a16:creationId xmlns:a16="http://schemas.microsoft.com/office/drawing/2014/main" id="{3233F7D9-79EB-68B7-7632-7472B258E475}"/>
                </a:ext>
              </a:extLst>
            </p:cNvPr>
            <p:cNvSpPr txBox="1"/>
            <p:nvPr/>
          </p:nvSpPr>
          <p:spPr>
            <a:xfrm>
              <a:off x="7432162" y="893197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8" name="B1">
              <a:extLst>
                <a:ext uri="{FF2B5EF4-FFF2-40B4-BE49-F238E27FC236}">
                  <a16:creationId xmlns:a16="http://schemas.microsoft.com/office/drawing/2014/main" id="{9B29607C-C4B3-A7D3-66AF-7E6A1676B129}"/>
                </a:ext>
              </a:extLst>
            </p:cNvPr>
            <p:cNvSpPr txBox="1"/>
            <p:nvPr/>
          </p:nvSpPr>
          <p:spPr>
            <a:xfrm>
              <a:off x="8378458" y="893198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9" name="C1">
              <a:extLst>
                <a:ext uri="{FF2B5EF4-FFF2-40B4-BE49-F238E27FC236}">
                  <a16:creationId xmlns:a16="http://schemas.microsoft.com/office/drawing/2014/main" id="{3621A697-A0EA-F1B1-B537-0D42F4112718}"/>
                </a:ext>
              </a:extLst>
            </p:cNvPr>
            <p:cNvSpPr txBox="1"/>
            <p:nvPr/>
          </p:nvSpPr>
          <p:spPr>
            <a:xfrm>
              <a:off x="9282225" y="900712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A0">
                  <a:extLst>
                    <a:ext uri="{FF2B5EF4-FFF2-40B4-BE49-F238E27FC236}">
                      <a16:creationId xmlns:a16="http://schemas.microsoft.com/office/drawing/2014/main" id="{6B0CF809-91EF-EE12-F429-50BA60BB7651}"/>
                    </a:ext>
                  </a:extLst>
                </p:cNvPr>
                <p:cNvSpPr txBox="1"/>
                <p:nvPr/>
              </p:nvSpPr>
              <p:spPr>
                <a:xfrm>
                  <a:off x="6491181" y="900712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A0">
                  <a:extLst>
                    <a:ext uri="{FF2B5EF4-FFF2-40B4-BE49-F238E27FC236}">
                      <a16:creationId xmlns:a16="http://schemas.microsoft.com/office/drawing/2014/main" id="{6B0CF809-91EF-EE12-F429-50BA60BB76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181" y="900712"/>
                  <a:ext cx="531627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41095D-03FB-2E1B-70DB-0553BF3BF8A3}"/>
              </a:ext>
            </a:extLst>
          </p:cNvPr>
          <p:cNvGrpSpPr/>
          <p:nvPr/>
        </p:nvGrpSpPr>
        <p:grpSpPr>
          <a:xfrm>
            <a:off x="6227135" y="4568459"/>
            <a:ext cx="5964865" cy="1031469"/>
            <a:chOff x="6227135" y="680484"/>
            <a:chExt cx="5964865" cy="1031469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7265DF3-8266-D065-6E81-D398168F2968}"/>
                </a:ext>
              </a:extLst>
            </p:cNvPr>
            <p:cNvCxnSpPr/>
            <p:nvPr/>
          </p:nvCxnSpPr>
          <p:spPr>
            <a:xfrm>
              <a:off x="6227135" y="680484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492D442-3335-A598-8DA7-946348C5B6B4}"/>
                </a:ext>
              </a:extLst>
            </p:cNvPr>
            <p:cNvCxnSpPr>
              <a:cxnSpLocks/>
            </p:cNvCxnSpPr>
            <p:nvPr/>
          </p:nvCxnSpPr>
          <p:spPr>
            <a:xfrm>
              <a:off x="6227135" y="701749"/>
              <a:ext cx="59648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6290BD8-83A0-9470-2396-30B1C21ECF24}"/>
                </a:ext>
              </a:extLst>
            </p:cNvPr>
            <p:cNvCxnSpPr>
              <a:cxnSpLocks/>
            </p:cNvCxnSpPr>
            <p:nvPr/>
          </p:nvCxnSpPr>
          <p:spPr>
            <a:xfrm>
              <a:off x="6227135" y="1690688"/>
              <a:ext cx="59648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A528D73-6160-96B2-7684-499F7027BAA9}"/>
                </a:ext>
              </a:extLst>
            </p:cNvPr>
            <p:cNvCxnSpPr/>
            <p:nvPr/>
          </p:nvCxnSpPr>
          <p:spPr>
            <a:xfrm>
              <a:off x="7187610" y="70174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AC7448F-8E4E-061B-6293-37360B6273F4}"/>
                </a:ext>
              </a:extLst>
            </p:cNvPr>
            <p:cNvCxnSpPr/>
            <p:nvPr/>
          </p:nvCxnSpPr>
          <p:spPr>
            <a:xfrm>
              <a:off x="8165805" y="70174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E1BD5A8-2811-3F0A-6A14-08C345EA5E9E}"/>
                </a:ext>
              </a:extLst>
            </p:cNvPr>
            <p:cNvCxnSpPr/>
            <p:nvPr/>
          </p:nvCxnSpPr>
          <p:spPr>
            <a:xfrm>
              <a:off x="9122735" y="70174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22DE8D-A5BE-B10A-4F35-6DCCB3121F82}"/>
                </a:ext>
              </a:extLst>
            </p:cNvPr>
            <p:cNvCxnSpPr/>
            <p:nvPr/>
          </p:nvCxnSpPr>
          <p:spPr>
            <a:xfrm>
              <a:off x="10090298" y="680484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E6B294F-F36C-717D-4D5F-C33D63F18C7D}"/>
                </a:ext>
              </a:extLst>
            </p:cNvPr>
            <p:cNvCxnSpPr/>
            <p:nvPr/>
          </p:nvCxnSpPr>
          <p:spPr>
            <a:xfrm>
              <a:off x="11100391" y="680484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D20A09E-503C-715A-1BF3-0291524F4E84}"/>
                </a:ext>
              </a:extLst>
            </p:cNvPr>
            <p:cNvCxnSpPr/>
            <p:nvPr/>
          </p:nvCxnSpPr>
          <p:spPr>
            <a:xfrm>
              <a:off x="12046688" y="70174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8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B6C1E7CB-B2A1-3C13-0294-CC54E95BC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01" y="4750110"/>
            <a:ext cx="702371" cy="702371"/>
          </a:xfrm>
          <a:prstGeom prst="rect">
            <a:avLst/>
          </a:prstGeom>
        </p:spPr>
      </p:pic>
      <p:pic>
        <p:nvPicPr>
          <p:cNvPr id="40" name="Picture 39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A9716B8A-638E-259E-69F0-6C28D506B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95" y="4743640"/>
            <a:ext cx="702371" cy="702371"/>
          </a:xfrm>
          <a:prstGeom prst="rect">
            <a:avLst/>
          </a:prstGeom>
        </p:spPr>
      </p:pic>
      <p:pic>
        <p:nvPicPr>
          <p:cNvPr id="41" name="Picture 40" descr="A close up of a coin&#10;&#10;Description automatically generated">
            <a:extLst>
              <a:ext uri="{FF2B5EF4-FFF2-40B4-BE49-F238E27FC236}">
                <a16:creationId xmlns:a16="http://schemas.microsoft.com/office/drawing/2014/main" id="{E5E90FC2-7DBC-4854-B74F-E3E4CE386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206" y="4733008"/>
            <a:ext cx="702371" cy="702371"/>
          </a:xfrm>
          <a:prstGeom prst="rect">
            <a:avLst/>
          </a:prstGeom>
        </p:spPr>
      </p:pic>
      <p:pic>
        <p:nvPicPr>
          <p:cNvPr id="42" name="Picture 41" descr="A close up of a coin&#10;&#10;Description automatically generated">
            <a:extLst>
              <a:ext uri="{FF2B5EF4-FFF2-40B4-BE49-F238E27FC236}">
                <a16:creationId xmlns:a16="http://schemas.microsoft.com/office/drawing/2014/main" id="{F29B9000-BAAB-F499-2708-653F0F020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159" y="4729719"/>
            <a:ext cx="702371" cy="702371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C3537D76-E299-45A3-7E71-0839F6CD0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457" y="4736298"/>
            <a:ext cx="702371" cy="702371"/>
          </a:xfrm>
          <a:prstGeom prst="rect">
            <a:avLst/>
          </a:prstGeom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BB58D08-DF5F-B7DF-D5C1-4B99CCC11C6D}"/>
              </a:ext>
            </a:extLst>
          </p:cNvPr>
          <p:cNvSpPr/>
          <p:nvPr/>
        </p:nvSpPr>
        <p:spPr>
          <a:xfrm>
            <a:off x="8222513" y="5385934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19D6665-8966-7DBA-F0FD-7FCB61630B8B}"/>
              </a:ext>
            </a:extLst>
          </p:cNvPr>
          <p:cNvSpPr/>
          <p:nvPr/>
        </p:nvSpPr>
        <p:spPr>
          <a:xfrm>
            <a:off x="5121823" y="3959158"/>
            <a:ext cx="1580533" cy="1911909"/>
          </a:xfrm>
          <a:custGeom>
            <a:avLst/>
            <a:gdLst>
              <a:gd name="connsiteX0" fmla="*/ 2276272 w 2324068"/>
              <a:gd name="connsiteY0" fmla="*/ 0 h 360615"/>
              <a:gd name="connsiteX1" fmla="*/ 2023353 w 2324068"/>
              <a:gd name="connsiteY1" fmla="*/ 340469 h 360615"/>
              <a:gd name="connsiteX2" fmla="*/ 0 w 2324068"/>
              <a:gd name="connsiteY2" fmla="*/ 291830 h 360615"/>
              <a:gd name="connsiteX0" fmla="*/ 2276272 w 2283976"/>
              <a:gd name="connsiteY0" fmla="*/ 0 h 360615"/>
              <a:gd name="connsiteX1" fmla="*/ 1624519 w 2283976"/>
              <a:gd name="connsiteY1" fmla="*/ 340469 h 360615"/>
              <a:gd name="connsiteX2" fmla="*/ 0 w 2283976"/>
              <a:gd name="connsiteY2" fmla="*/ 291830 h 360615"/>
              <a:gd name="connsiteX0" fmla="*/ 2276272 w 2276272"/>
              <a:gd name="connsiteY0" fmla="*/ 0 h 360615"/>
              <a:gd name="connsiteX1" fmla="*/ 1624519 w 2276272"/>
              <a:gd name="connsiteY1" fmla="*/ 340469 h 360615"/>
              <a:gd name="connsiteX2" fmla="*/ 0 w 2276272"/>
              <a:gd name="connsiteY2" fmla="*/ 291830 h 360615"/>
              <a:gd name="connsiteX0" fmla="*/ 2276272 w 2276272"/>
              <a:gd name="connsiteY0" fmla="*/ 0 h 385604"/>
              <a:gd name="connsiteX1" fmla="*/ 1435675 w 2276272"/>
              <a:gd name="connsiteY1" fmla="*/ 370286 h 385604"/>
              <a:gd name="connsiteX2" fmla="*/ 0 w 2276272"/>
              <a:gd name="connsiteY2" fmla="*/ 291830 h 385604"/>
              <a:gd name="connsiteX0" fmla="*/ 1242602 w 1242602"/>
              <a:gd name="connsiteY0" fmla="*/ 0 h 1893171"/>
              <a:gd name="connsiteX1" fmla="*/ 402005 w 1242602"/>
              <a:gd name="connsiteY1" fmla="*/ 370286 h 1893171"/>
              <a:gd name="connsiteX2" fmla="*/ 0 w 1242602"/>
              <a:gd name="connsiteY2" fmla="*/ 1892030 h 1893171"/>
              <a:gd name="connsiteX0" fmla="*/ 1242602 w 1242602"/>
              <a:gd name="connsiteY0" fmla="*/ 0 h 1892030"/>
              <a:gd name="connsiteX1" fmla="*/ 402005 w 1242602"/>
              <a:gd name="connsiteY1" fmla="*/ 370286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0533" h="1911909">
                <a:moveTo>
                  <a:pt x="1580533" y="0"/>
                </a:moveTo>
                <a:cubicBezTo>
                  <a:pt x="1517302" y="262647"/>
                  <a:pt x="1301532" y="419382"/>
                  <a:pt x="958597" y="519373"/>
                </a:cubicBezTo>
                <a:cubicBezTo>
                  <a:pt x="615662" y="619364"/>
                  <a:pt x="215702" y="1433775"/>
                  <a:pt x="0" y="191190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BD1D8FA3-73F4-54C8-04C0-17CF96F2087E}"/>
              </a:ext>
            </a:extLst>
          </p:cNvPr>
          <p:cNvSpPr/>
          <p:nvPr/>
        </p:nvSpPr>
        <p:spPr>
          <a:xfrm>
            <a:off x="4690444" y="5725203"/>
            <a:ext cx="603113" cy="623191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5A54E01-8A33-2278-29B0-9D5EC95FD9F0}"/>
              </a:ext>
            </a:extLst>
          </p:cNvPr>
          <p:cNvSpPr/>
          <p:nvPr/>
        </p:nvSpPr>
        <p:spPr>
          <a:xfrm>
            <a:off x="5171519" y="6138153"/>
            <a:ext cx="3466643" cy="364082"/>
          </a:xfrm>
          <a:custGeom>
            <a:avLst/>
            <a:gdLst>
              <a:gd name="connsiteX0" fmla="*/ 4192622 w 4429764"/>
              <a:gd name="connsiteY0" fmla="*/ 1712068 h 2024265"/>
              <a:gd name="connsiteX1" fmla="*/ 4085617 w 4429764"/>
              <a:gd name="connsiteY1" fmla="*/ 2023353 h 2024265"/>
              <a:gd name="connsiteX2" fmla="*/ 894945 w 4429764"/>
              <a:gd name="connsiteY2" fmla="*/ 1624519 h 2024265"/>
              <a:gd name="connsiteX3" fmla="*/ 1342417 w 4429764"/>
              <a:gd name="connsiteY3" fmla="*/ 379379 h 2024265"/>
              <a:gd name="connsiteX4" fmla="*/ 0 w 4429764"/>
              <a:gd name="connsiteY4" fmla="*/ 0 h 2024265"/>
              <a:gd name="connsiteX0" fmla="*/ 4192622 w 4232318"/>
              <a:gd name="connsiteY0" fmla="*/ 1712068 h 1995260"/>
              <a:gd name="connsiteX1" fmla="*/ 3112851 w 4232318"/>
              <a:gd name="connsiteY1" fmla="*/ 1994170 h 1995260"/>
              <a:gd name="connsiteX2" fmla="*/ 894945 w 4232318"/>
              <a:gd name="connsiteY2" fmla="*/ 1624519 h 1995260"/>
              <a:gd name="connsiteX3" fmla="*/ 1342417 w 4232318"/>
              <a:gd name="connsiteY3" fmla="*/ 379379 h 1995260"/>
              <a:gd name="connsiteX4" fmla="*/ 0 w 4232318"/>
              <a:gd name="connsiteY4" fmla="*/ 0 h 1995260"/>
              <a:gd name="connsiteX0" fmla="*/ 4192622 w 4192622"/>
              <a:gd name="connsiteY0" fmla="*/ 1712068 h 1996589"/>
              <a:gd name="connsiteX1" fmla="*/ 311285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6589"/>
              <a:gd name="connsiteX1" fmla="*/ 278211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4420"/>
              <a:gd name="connsiteX1" fmla="*/ 2782111 w 4192622"/>
              <a:gd name="connsiteY1" fmla="*/ 1994170 h 1994420"/>
              <a:gd name="connsiteX2" fmla="*/ 1034093 w 4192622"/>
              <a:gd name="connsiteY2" fmla="*/ 1723910 h 1994420"/>
              <a:gd name="connsiteX3" fmla="*/ 1342417 w 4192622"/>
              <a:gd name="connsiteY3" fmla="*/ 379379 h 1994420"/>
              <a:gd name="connsiteX4" fmla="*/ 0 w 4192622"/>
              <a:gd name="connsiteY4" fmla="*/ 0 h 1994420"/>
              <a:gd name="connsiteX0" fmla="*/ 4192622 w 4192622"/>
              <a:gd name="connsiteY0" fmla="*/ 1712068 h 1999620"/>
              <a:gd name="connsiteX1" fmla="*/ 2782111 w 4192622"/>
              <a:gd name="connsiteY1" fmla="*/ 1994170 h 1999620"/>
              <a:gd name="connsiteX2" fmla="*/ 1034093 w 4192622"/>
              <a:gd name="connsiteY2" fmla="*/ 1723910 h 1999620"/>
              <a:gd name="connsiteX3" fmla="*/ 0 w 4192622"/>
              <a:gd name="connsiteY3" fmla="*/ 0 h 1999620"/>
              <a:gd name="connsiteX0" fmla="*/ 3158529 w 3158529"/>
              <a:gd name="connsiteY0" fmla="*/ 0 h 287552"/>
              <a:gd name="connsiteX1" fmla="*/ 1748018 w 3158529"/>
              <a:gd name="connsiteY1" fmla="*/ 282102 h 287552"/>
              <a:gd name="connsiteX2" fmla="*/ 0 w 3158529"/>
              <a:gd name="connsiteY2" fmla="*/ 11842 h 287552"/>
              <a:gd name="connsiteX0" fmla="*/ 3128712 w 3128712"/>
              <a:gd name="connsiteY0" fmla="*/ 0 h 300583"/>
              <a:gd name="connsiteX1" fmla="*/ 1718201 w 3128712"/>
              <a:gd name="connsiteY1" fmla="*/ 282102 h 300583"/>
              <a:gd name="connsiteX2" fmla="*/ 0 w 3128712"/>
              <a:gd name="connsiteY2" fmla="*/ 51598 h 300583"/>
              <a:gd name="connsiteX0" fmla="*/ 3128712 w 3128712"/>
              <a:gd name="connsiteY0" fmla="*/ 0 h 51598"/>
              <a:gd name="connsiteX1" fmla="*/ 0 w 3128712"/>
              <a:gd name="connsiteY1" fmla="*/ 51598 h 51598"/>
              <a:gd name="connsiteX0" fmla="*/ 3128712 w 3128712"/>
              <a:gd name="connsiteY0" fmla="*/ 0 h 264978"/>
              <a:gd name="connsiteX1" fmla="*/ 0 w 3128712"/>
              <a:gd name="connsiteY1" fmla="*/ 51598 h 264978"/>
              <a:gd name="connsiteX0" fmla="*/ 3128712 w 3128712"/>
              <a:gd name="connsiteY0" fmla="*/ 0 h 377356"/>
              <a:gd name="connsiteX1" fmla="*/ 0 w 3128712"/>
              <a:gd name="connsiteY1" fmla="*/ 51598 h 377356"/>
              <a:gd name="connsiteX0" fmla="*/ 3466643 w 3466643"/>
              <a:gd name="connsiteY0" fmla="*/ 0 h 364082"/>
              <a:gd name="connsiteX1" fmla="*/ 0 w 3466643"/>
              <a:gd name="connsiteY1" fmla="*/ 21781 h 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6643" h="364082">
                <a:moveTo>
                  <a:pt x="3466643" y="0"/>
                </a:moveTo>
                <a:cubicBezTo>
                  <a:pt x="3338139" y="573790"/>
                  <a:pt x="784487" y="382269"/>
                  <a:pt x="0" y="2178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5A5B4C-A20B-B060-2A56-B114B3C9258D}"/>
              </a:ext>
            </a:extLst>
          </p:cNvPr>
          <p:cNvSpPr txBox="1"/>
          <p:nvPr/>
        </p:nvSpPr>
        <p:spPr>
          <a:xfrm>
            <a:off x="1801655" y="2637233"/>
            <a:ext cx="280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Input tape ➡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0D6FDB-20FB-EBF2-E7EA-A4F45A7685C1}"/>
              </a:ext>
            </a:extLst>
          </p:cNvPr>
          <p:cNvSpPr txBox="1"/>
          <p:nvPr/>
        </p:nvSpPr>
        <p:spPr>
          <a:xfrm>
            <a:off x="691103" y="4839685"/>
            <a:ext cx="393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Randomness tape 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A0">
                <a:extLst>
                  <a:ext uri="{FF2B5EF4-FFF2-40B4-BE49-F238E27FC236}">
                    <a16:creationId xmlns:a16="http://schemas.microsoft.com/office/drawing/2014/main" id="{20DFC346-50A6-3151-DB69-D9414A61B899}"/>
                  </a:ext>
                </a:extLst>
              </p:cNvPr>
              <p:cNvSpPr txBox="1"/>
              <p:nvPr/>
            </p:nvSpPr>
            <p:spPr>
              <a:xfrm>
                <a:off x="6492744" y="480115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A0">
                <a:extLst>
                  <a:ext uri="{FF2B5EF4-FFF2-40B4-BE49-F238E27FC236}">
                    <a16:creationId xmlns:a16="http://schemas.microsoft.com/office/drawing/2014/main" id="{20DFC346-50A6-3151-DB69-D9414A61B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744" y="4801159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1">
                <a:extLst>
                  <a:ext uri="{FF2B5EF4-FFF2-40B4-BE49-F238E27FC236}">
                    <a16:creationId xmlns:a16="http://schemas.microsoft.com/office/drawing/2014/main" id="{63888AAA-08B7-04B9-9A39-3C750C4E1DEC}"/>
                  </a:ext>
                </a:extLst>
              </p:cNvPr>
              <p:cNvSpPr txBox="1"/>
              <p:nvPr/>
            </p:nvSpPr>
            <p:spPr>
              <a:xfrm>
                <a:off x="10361430" y="262619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C1">
                <a:extLst>
                  <a:ext uri="{FF2B5EF4-FFF2-40B4-BE49-F238E27FC236}">
                    <a16:creationId xmlns:a16="http://schemas.microsoft.com/office/drawing/2014/main" id="{63888AAA-08B7-04B9-9A39-3C750C4E1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430" y="2626193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1">
                <a:extLst>
                  <a:ext uri="{FF2B5EF4-FFF2-40B4-BE49-F238E27FC236}">
                    <a16:creationId xmlns:a16="http://schemas.microsoft.com/office/drawing/2014/main" id="{7C4A829D-AF7E-C7D2-ED70-AD089BCA98C9}"/>
                  </a:ext>
                </a:extLst>
              </p:cNvPr>
              <p:cNvSpPr txBox="1"/>
              <p:nvPr/>
            </p:nvSpPr>
            <p:spPr>
              <a:xfrm>
                <a:off x="11361297" y="2613237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C1">
                <a:extLst>
                  <a:ext uri="{FF2B5EF4-FFF2-40B4-BE49-F238E27FC236}">
                    <a16:creationId xmlns:a16="http://schemas.microsoft.com/office/drawing/2014/main" id="{7C4A829D-AF7E-C7D2-ED70-AD089BCA9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297" y="2613237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70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C9AB-ACEE-6D46-1E13-335BA028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81E443-8191-09AA-1C4A-897575E3FC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1583" y="1806169"/>
                <a:ext cx="11828834" cy="461408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a function (time bound)</a:t>
                </a:r>
              </a:p>
              <a:p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randomized time-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Turing machine</a:t>
                </a:r>
                <a:r>
                  <a:rPr lang="en-US" dirty="0"/>
                  <a:t> is a two-tape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and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if we 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on tape 1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on tape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then it halts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steps</a:t>
                </a:r>
              </a:p>
              <a:p>
                <a:r>
                  <a:rPr lang="en-US" dirty="0"/>
                  <a:t>Interpretation: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</a:t>
                </a:r>
                <a:r>
                  <a:rPr lang="en-US" dirty="0"/>
                  <a:t>e input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coin tosses</a:t>
                </a:r>
              </a:p>
              <a:p>
                <a:r>
                  <a:rPr lang="en-US" dirty="0"/>
                  <a:t>(Giving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random bits would be pointless)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81E443-8191-09AA-1C4A-897575E3FC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583" y="1806169"/>
                <a:ext cx="11828834" cy="4614085"/>
              </a:xfrm>
              <a:blipFill>
                <a:blip r:embed="rId2"/>
                <a:stretch>
                  <a:fillRect l="-928" r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C96FA-0FDB-853B-2BA3-21F18CA5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19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B4F8-54CD-C8D7-B48D-F1ED5E85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1A3A5-669F-78A5-DB81-C8435EAB2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9721" y="1690688"/>
                <a:ext cx="11012557" cy="46652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randomized Turing machine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To 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we select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uniformly at random</a:t>
                </a:r>
                <a:r>
                  <a:rPr lang="en-US" dirty="0"/>
                  <a:t> and 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on tape 1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on tape 2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might accept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sometimes and reject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other times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accepts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accepts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when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tape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initialized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with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1A3A5-669F-78A5-DB81-C8435EAB2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721" y="1690688"/>
                <a:ext cx="11012557" cy="4665220"/>
              </a:xfrm>
              <a:blipFill>
                <a:blip r:embed="rId2"/>
                <a:stretch>
                  <a:fillRect l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5015F-AA6D-ABE0-254C-2CB11E0D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809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84DB4C-D6DB-5F46-D94A-BFCFE0C1A1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84DB4C-D6DB-5F46-D94A-BFCFE0C1A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D55F09-482F-3A96-C4C0-3EF3ACDC86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664" y="1825624"/>
                <a:ext cx="10583694" cy="490591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a language</a:t>
                </a:r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if there exists a randomized polynomial-time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“</a:t>
                </a:r>
                <a:r>
                  <a:rPr lang="en-US" u="sng" dirty="0"/>
                  <a:t>B</a:t>
                </a:r>
                <a:r>
                  <a:rPr lang="en-US" dirty="0"/>
                  <a:t>ounded-error </a:t>
                </a:r>
                <a:r>
                  <a:rPr lang="en-US" u="sng" dirty="0"/>
                  <a:t>P</a:t>
                </a:r>
                <a:r>
                  <a:rPr lang="en-US" dirty="0"/>
                  <a:t>robabilistic </a:t>
                </a:r>
                <a:r>
                  <a:rPr lang="en-US" u="sng" dirty="0"/>
                  <a:t>P</a:t>
                </a:r>
                <a:r>
                  <a:rPr lang="en-US" dirty="0"/>
                  <a:t>olynomial-time”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D55F09-482F-3A96-C4C0-3EF3ACDC86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664" y="1825624"/>
                <a:ext cx="10583694" cy="4905915"/>
              </a:xfrm>
              <a:blipFill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EB9C9-FCCF-9FCE-0725-6E59E884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1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B398-EF64-30F9-4212-CA2ACC24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77" y="379666"/>
            <a:ext cx="10515600" cy="1325563"/>
          </a:xfrm>
        </p:spPr>
        <p:txBody>
          <a:bodyPr/>
          <a:lstStyle/>
          <a:p>
            <a:r>
              <a:rPr lang="en-US" dirty="0"/>
              <a:t>Communication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CA28B-6E09-8E44-5D55-998710422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467" y="1825623"/>
                <a:ext cx="5327024" cy="503034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Goal: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using as little communication as possible</a:t>
                </a:r>
              </a:p>
              <a:p>
                <a:r>
                  <a:rPr lang="en-US" dirty="0"/>
                  <a:t>In each round, one party sends a single bit while the other party listens</a:t>
                </a:r>
              </a:p>
              <a:p>
                <a:r>
                  <a:rPr lang="en-US" dirty="0"/>
                  <a:t>At the end, both parties announce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CA28B-6E09-8E44-5D55-998710422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467" y="1825623"/>
                <a:ext cx="5327024" cy="5030345"/>
              </a:xfrm>
              <a:blipFill>
                <a:blip r:embed="rId2"/>
                <a:stretch>
                  <a:fillRect l="-2059" r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24AFE-AA7C-5ACD-65F6-8898F478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3AE8C2-5170-9C31-FB2A-E1B45F8010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7"/>
          <a:stretch/>
        </p:blipFill>
        <p:spPr>
          <a:xfrm>
            <a:off x="5855898" y="1905273"/>
            <a:ext cx="1785328" cy="3874509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4071B7A-0A8E-C457-E14D-762767A96A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0"/>
          <a:stretch/>
        </p:blipFill>
        <p:spPr>
          <a:xfrm>
            <a:off x="10231214" y="1905273"/>
            <a:ext cx="1477310" cy="3874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B01F88-C444-F0BF-4E70-D188C0E1BF66}"/>
                  </a:ext>
                </a:extLst>
              </p:cNvPr>
              <p:cNvSpPr txBox="1"/>
              <p:nvPr/>
            </p:nvSpPr>
            <p:spPr>
              <a:xfrm>
                <a:off x="5810500" y="6084722"/>
                <a:ext cx="1785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Alice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B01F88-C444-F0BF-4E70-D188C0E1B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500" y="6084722"/>
                <a:ext cx="1785328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7DDEBB-AEBD-E34C-1274-8C1A25BB16DC}"/>
                  </a:ext>
                </a:extLst>
              </p:cNvPr>
              <p:cNvSpPr txBox="1"/>
              <p:nvPr/>
            </p:nvSpPr>
            <p:spPr>
              <a:xfrm>
                <a:off x="10077205" y="6020574"/>
                <a:ext cx="1785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Bob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7DDEBB-AEBD-E34C-1274-8C1A25BB1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205" y="6020574"/>
                <a:ext cx="1785328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ED02C9-7AD3-9F74-5A3C-6ED986486EB6}"/>
              </a:ext>
            </a:extLst>
          </p:cNvPr>
          <p:cNvCxnSpPr>
            <a:cxnSpLocks/>
          </p:cNvCxnSpPr>
          <p:nvPr/>
        </p:nvCxnSpPr>
        <p:spPr>
          <a:xfrm>
            <a:off x="7728438" y="2330200"/>
            <a:ext cx="234876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C02C22E-07B5-7982-EC89-2B8DE0ACD4F2}"/>
              </a:ext>
            </a:extLst>
          </p:cNvPr>
          <p:cNvSpPr txBox="1"/>
          <p:nvPr/>
        </p:nvSpPr>
        <p:spPr>
          <a:xfrm>
            <a:off x="7072808" y="1825625"/>
            <a:ext cx="362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Communication channel</a:t>
            </a:r>
          </a:p>
        </p:txBody>
      </p:sp>
    </p:spTree>
    <p:extLst>
      <p:ext uri="{BB962C8B-B14F-4D97-AF65-F5344CB8AC3E}">
        <p14:creationId xmlns:p14="http://schemas.microsoft.com/office/powerpoint/2010/main" val="361664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FB4F418-5DC3-DC43-7120-D9D3EC142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EEC45-96EC-8724-A97D-ECBFEF38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 of 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494BCF-2537-9BF9-0029-F28241C5F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9226"/>
                <a:ext cx="10959152" cy="19730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EQ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1       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0       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494BCF-2537-9BF9-0029-F28241C5F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9226"/>
                <a:ext cx="10959152" cy="19730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A2533-E067-DF91-DD2C-CA5F905B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D05DE2-D773-A756-E8EF-4092D87C7BA9}"/>
                  </a:ext>
                </a:extLst>
              </p:cNvPr>
              <p:cNvSpPr/>
              <p:nvPr/>
            </p:nvSpPr>
            <p:spPr>
              <a:xfrm>
                <a:off x="1315279" y="3846749"/>
                <a:ext cx="9561442" cy="175714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Every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deterministic</a:t>
                </a:r>
                <a:r>
                  <a:rPr lang="en-US" sz="2800" dirty="0">
                    <a:solidFill>
                      <a:schemeClr val="tx1"/>
                    </a:solidFill>
                  </a:rPr>
                  <a:t> communication protocol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has cost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D05DE2-D773-A756-E8EF-4092D87C7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279" y="3846749"/>
                <a:ext cx="9561442" cy="1757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9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C9AD3-73B4-C810-1227-B04D5D8FD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7539-05BF-D9C5-FBFB-ECF7E9EF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77" y="379666"/>
            <a:ext cx="10515600" cy="1325563"/>
          </a:xfrm>
        </p:spPr>
        <p:txBody>
          <a:bodyPr/>
          <a:lstStyle/>
          <a:p>
            <a:r>
              <a:rPr lang="en-US" dirty="0"/>
              <a:t>Randomized communication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3EC89-A23A-D508-3349-E2FF5D726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67" y="1825623"/>
            <a:ext cx="5327024" cy="5030345"/>
          </a:xfrm>
        </p:spPr>
        <p:txBody>
          <a:bodyPr>
            <a:normAutofit/>
          </a:bodyPr>
          <a:lstStyle/>
          <a:p>
            <a:r>
              <a:rPr lang="en-US" dirty="0"/>
              <a:t>In a </a:t>
            </a:r>
            <a:r>
              <a:rPr lang="en-US" dirty="0">
                <a:solidFill>
                  <a:schemeClr val="accent1"/>
                </a:solidFill>
              </a:rPr>
              <a:t>randomized</a:t>
            </a:r>
            <a:r>
              <a:rPr lang="en-US" dirty="0"/>
              <a:t> communication protocol, Alice and Bob are permitted to make decisions based on </a:t>
            </a:r>
            <a:r>
              <a:rPr lang="en-US" dirty="0">
                <a:solidFill>
                  <a:schemeClr val="accent1"/>
                </a:solidFill>
              </a:rPr>
              <a:t>coin tosses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347F3-7342-EE8E-454A-1022DD47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FEDF6B-A715-E67B-421E-8AEA6108A5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7"/>
          <a:stretch/>
        </p:blipFill>
        <p:spPr>
          <a:xfrm>
            <a:off x="5855898" y="1905273"/>
            <a:ext cx="1785328" cy="3874509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DA6D8E1-12AB-2360-230A-F9287B4271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0"/>
          <a:stretch/>
        </p:blipFill>
        <p:spPr>
          <a:xfrm>
            <a:off x="10231214" y="1905273"/>
            <a:ext cx="1477310" cy="3874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9A6EBC-6F01-104B-EAEF-153169F365E2}"/>
                  </a:ext>
                </a:extLst>
              </p:cNvPr>
              <p:cNvSpPr txBox="1"/>
              <p:nvPr/>
            </p:nvSpPr>
            <p:spPr>
              <a:xfrm>
                <a:off x="5810500" y="6084722"/>
                <a:ext cx="1785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Alice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9A6EBC-6F01-104B-EAEF-153169F36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500" y="6084722"/>
                <a:ext cx="1785328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9CD1AB-A02D-4DC7-89DD-22F18E06914B}"/>
                  </a:ext>
                </a:extLst>
              </p:cNvPr>
              <p:cNvSpPr txBox="1"/>
              <p:nvPr/>
            </p:nvSpPr>
            <p:spPr>
              <a:xfrm>
                <a:off x="10077205" y="6020574"/>
                <a:ext cx="1785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Bob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9CD1AB-A02D-4DC7-89DD-22F18E069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205" y="6020574"/>
                <a:ext cx="1785328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579345-B48E-0CC3-E535-8CBB8150235B}"/>
              </a:ext>
            </a:extLst>
          </p:cNvPr>
          <p:cNvCxnSpPr>
            <a:cxnSpLocks/>
          </p:cNvCxnSpPr>
          <p:nvPr/>
        </p:nvCxnSpPr>
        <p:spPr>
          <a:xfrm>
            <a:off x="7728438" y="2330200"/>
            <a:ext cx="234876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8F5212-0615-9924-B4B8-B02FF54DB264}"/>
              </a:ext>
            </a:extLst>
          </p:cNvPr>
          <p:cNvSpPr txBox="1"/>
          <p:nvPr/>
        </p:nvSpPr>
        <p:spPr>
          <a:xfrm>
            <a:off x="7072808" y="1825625"/>
            <a:ext cx="362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Communication channel</a:t>
            </a:r>
          </a:p>
        </p:txBody>
      </p:sp>
      <p:pic>
        <p:nvPicPr>
          <p:cNvPr id="10" name="Picture 9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450C61AD-F1FD-0EE0-AD59-75B93BFE0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153" y="3492523"/>
            <a:ext cx="485035" cy="485035"/>
          </a:xfrm>
          <a:prstGeom prst="rect">
            <a:avLst/>
          </a:prstGeom>
        </p:spPr>
      </p:pic>
      <p:pic>
        <p:nvPicPr>
          <p:cNvPr id="11" name="Picture 10" descr="A close up of a coin&#10;&#10;Description automatically generated">
            <a:extLst>
              <a:ext uri="{FF2B5EF4-FFF2-40B4-BE49-F238E27FC236}">
                <a16:creationId xmlns:a16="http://schemas.microsoft.com/office/drawing/2014/main" id="{E81EC351-EFBE-1684-4888-1487E0726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05" y="3600010"/>
            <a:ext cx="485034" cy="4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0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528C3-E7B6-F626-C812-AC77AF0D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communication protocols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1B5CCF-C1B1-2869-5B51-7F367F377D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6335" y="1785868"/>
                <a:ext cx="11539330" cy="44459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Mathematically, we model a </a:t>
                </a:r>
                <a:r>
                  <a:rPr lang="en-US" dirty="0">
                    <a:solidFill>
                      <a:schemeClr val="accent1"/>
                    </a:solidFill>
                  </a:rPr>
                  <a:t>randomized communication protocol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inputs as a deterministic communication protocol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-bit inputs</a:t>
                </a:r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Alice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𝑥𝑢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Bob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𝑦𝑤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Interpretation: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the “actual inputs,”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are the coin tosses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1B5CCF-C1B1-2869-5B51-7F367F377D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335" y="1785868"/>
                <a:ext cx="11539330" cy="4445966"/>
              </a:xfrm>
              <a:blipFill>
                <a:blip r:embed="rId2"/>
                <a:stretch>
                  <a:fillRect l="-951" r="-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D1F2A-C4AE-F6A7-BED8-ADAD4584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335C-83AB-F1F9-90A4-96FBBE739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output of a randomized protocol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8A9311-95FE-C076-710C-D3830654B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1" y="1825625"/>
                <a:ext cx="1116584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define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as follows: Pick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uniformly at random, then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𝑦𝑤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</a:t>
                </a:r>
                <a:r>
                  <a:rPr lang="en-US" dirty="0">
                    <a:solidFill>
                      <a:schemeClr val="accent1"/>
                    </a:solidFill>
                  </a:rPr>
                  <a:t>random variable</a:t>
                </a:r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  <a:r>
                  <a:rPr lang="en-US" dirty="0"/>
                  <a:t>F</a:t>
                </a:r>
                <a:r>
                  <a:rPr lang="en-US" dirty="0">
                    <a:solidFill>
                      <a:schemeClr val="tx1"/>
                    </a:solidFill>
                  </a:rPr>
                  <a:t>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𝑥𝑢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𝑦𝑤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8A9311-95FE-C076-710C-D3830654B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1" y="1825625"/>
                <a:ext cx="11165840" cy="4351338"/>
              </a:xfrm>
              <a:blipFill>
                <a:blip r:embed="rId2"/>
                <a:stretch>
                  <a:fillRect l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8A863-9695-7D5B-BF61-30D4D5B7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1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A144-F997-B86F-A48F-5B16738A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365125"/>
            <a:ext cx="11489634" cy="1325563"/>
          </a:xfrm>
        </p:spPr>
        <p:txBody>
          <a:bodyPr/>
          <a:lstStyle/>
          <a:p>
            <a:r>
              <a:rPr lang="en-US" dirty="0"/>
              <a:t>Computing a function with a randomized protocol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D44E6D-8E46-77C7-909C-61C195CBE5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Suppose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this case,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with error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D44E6D-8E46-77C7-909C-61C195CBE5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4AAE4-996A-81EC-BD92-3B3E9D272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2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DBD055-0469-DAF5-6C56-8525BA1EA5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9903" y="365125"/>
                <a:ext cx="11491415" cy="1325563"/>
              </a:xfrm>
            </p:spPr>
            <p:txBody>
              <a:bodyPr/>
              <a:lstStyle/>
              <a:p>
                <a:r>
                  <a:rPr lang="en-US" dirty="0"/>
                  <a:t>Randomized communication complexity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DBD055-0469-DAF5-6C56-8525BA1EA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9903" y="365125"/>
                <a:ext cx="11491415" cy="1325563"/>
              </a:xfrm>
              <a:blipFill>
                <a:blip r:embed="rId2"/>
                <a:stretch>
                  <a:fillRect l="-2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739884-9E0A-7297-F74F-F7FEFEE4C8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370" y="1690688"/>
                <a:ext cx="11757546" cy="480015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be any constant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Randomized protocols are exponentially better than deterministic protocols!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739884-9E0A-7297-F74F-F7FEFEE4C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370" y="1690688"/>
                <a:ext cx="11757546" cy="4800156"/>
              </a:xfrm>
              <a:blipFill>
                <a:blip r:embed="rId3"/>
                <a:stretch>
                  <a:fillRect l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B5999-B02A-48E9-9531-E01C78A4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5CE67A-B0D6-13BA-3C97-42FA7DE7AFCE}"/>
                  </a:ext>
                </a:extLst>
              </p:cNvPr>
              <p:cNvSpPr/>
              <p:nvPr/>
            </p:nvSpPr>
            <p:spPr>
              <a:xfrm>
                <a:off x="406022" y="3016251"/>
                <a:ext cx="11379956" cy="191721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a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randomized</a:t>
                </a:r>
                <a:r>
                  <a:rPr lang="en-US" sz="2800" dirty="0">
                    <a:solidFill>
                      <a:schemeClr val="tx1"/>
                    </a:solidFill>
                  </a:rPr>
                  <a:t> communication protocol with cost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error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5CE67A-B0D6-13BA-3C97-42FA7DE7A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22" y="3016251"/>
                <a:ext cx="11379956" cy="19172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79AB0D7-060F-D533-2913-CE585582F1AB}"/>
              </a:ext>
            </a:extLst>
          </p:cNvPr>
          <p:cNvGrpSpPr/>
          <p:nvPr/>
        </p:nvGrpSpPr>
        <p:grpSpPr>
          <a:xfrm>
            <a:off x="4630837" y="246443"/>
            <a:ext cx="7267433" cy="2657374"/>
            <a:chOff x="4602804" y="3977893"/>
            <a:chExt cx="7267433" cy="26573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4C5786-F149-DC6A-BDFE-84ADC62857F7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61E6B012-88E2-61C6-9D18-3FDB52393ED1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Which of the following is an accurate description of the protocol?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C423F0-940D-E45D-0B80-E3185A16F080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1C1A4E6E-FFCE-331E-13D7-7B92CBD747A4}"/>
                  </a:ext>
                </a:extLst>
              </p:cNvPr>
              <p:cNvSpPr/>
              <p:nvPr/>
            </p:nvSpPr>
            <p:spPr>
              <a:xfrm>
                <a:off x="8272736" y="107636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The amount of communication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is rarely more than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1C1A4E6E-FFCE-331E-13D7-7B92CBD74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736" y="107636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exagon 10">
            <a:extLst>
              <a:ext uri="{FF2B5EF4-FFF2-40B4-BE49-F238E27FC236}">
                <a16:creationId xmlns:a16="http://schemas.microsoft.com/office/drawing/2014/main" id="{40DA45AF-A43E-D3BA-7933-6473BB4F646D}"/>
              </a:ext>
            </a:extLst>
          </p:cNvPr>
          <p:cNvSpPr/>
          <p:nvPr/>
        </p:nvSpPr>
        <p:spPr>
          <a:xfrm>
            <a:off x="4717030" y="1076362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A:</a:t>
            </a:r>
            <a:r>
              <a:rPr lang="en-US" sz="1600" dirty="0">
                <a:solidFill>
                  <a:schemeClr val="tx1"/>
                </a:solidFill>
              </a:rPr>
              <a:t> The protocol succeeds on most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pairs of inputs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9A041167-2C50-BF26-9A5A-48F7B7200701}"/>
              </a:ext>
            </a:extLst>
          </p:cNvPr>
          <p:cNvSpPr/>
          <p:nvPr/>
        </p:nvSpPr>
        <p:spPr>
          <a:xfrm>
            <a:off x="8266177" y="1799788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It is likely that for every pair of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inputs, the protocol succeeds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7B01A169-EF39-42CD-798F-26BA15C9642F}"/>
              </a:ext>
            </a:extLst>
          </p:cNvPr>
          <p:cNvSpPr/>
          <p:nvPr/>
        </p:nvSpPr>
        <p:spPr>
          <a:xfrm>
            <a:off x="4706380" y="1799788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For every pair of inputs, the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protocol is likely to succeed</a:t>
            </a:r>
          </a:p>
        </p:txBody>
      </p:sp>
    </p:spTree>
    <p:extLst>
      <p:ext uri="{BB962C8B-B14F-4D97-AF65-F5344CB8AC3E}">
        <p14:creationId xmlns:p14="http://schemas.microsoft.com/office/powerpoint/2010/main" val="416311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074ECE3-213C-1CA2-5364-32CCA5AAD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B89599-CC07-7B50-F7AB-4AC639B298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9903" y="365125"/>
                <a:ext cx="11491415" cy="1325563"/>
              </a:xfrm>
            </p:spPr>
            <p:txBody>
              <a:bodyPr/>
              <a:lstStyle/>
              <a:p>
                <a:r>
                  <a:rPr lang="en-US" dirty="0"/>
                  <a:t>Randomized protocol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B89599-CC07-7B50-F7AB-4AC639B29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9903" y="365125"/>
                <a:ext cx="11491415" cy="1325563"/>
              </a:xfrm>
              <a:blipFill>
                <a:blip r:embed="rId2"/>
                <a:stretch>
                  <a:fillRect l="-2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A6B9E-3150-6CDE-E8F1-85E07AF944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903" y="1828800"/>
                <a:ext cx="11355698" cy="4775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Assume without loss of generality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is a power of two</a:t>
                </a:r>
              </a:p>
              <a:p>
                <a:r>
                  <a:rPr lang="en-US" dirty="0"/>
                  <a:t>Think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as numbers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 1, …,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be the sequence of all </a:t>
                </a:r>
                <a:r>
                  <a:rPr lang="en-US" dirty="0">
                    <a:solidFill>
                      <a:schemeClr val="accent1"/>
                    </a:solidFill>
                  </a:rPr>
                  <a:t>prime numbers</a:t>
                </a:r>
                <a:r>
                  <a:rPr lang="en-US" dirty="0"/>
                  <a:t> (in order)</a:t>
                </a:r>
              </a:p>
              <a:p>
                <a:r>
                  <a:rPr lang="en-US" b="1" dirty="0"/>
                  <a:t>Protocol: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Alice picks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 2, 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 uniformly at random and sends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to Bob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Bob sends a bit indicating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If so, they accept, otherwise, they reject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A6B9E-3150-6CDE-E8F1-85E07AF944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903" y="1828800"/>
                <a:ext cx="11355698" cy="4775200"/>
              </a:xfrm>
              <a:blipFill>
                <a:blip r:embed="rId3"/>
                <a:stretch>
                  <a:fillRect l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E3D63-D05F-8734-66DB-E4D40803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156038</TotalTime>
  <Words>943</Words>
  <Application>Microsoft Office PowerPoint</Application>
  <PresentationFormat>Widescreen</PresentationFormat>
  <Paragraphs>110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2024 Instructor: William Hoza</vt:lpstr>
      <vt:lpstr>Communication complexity</vt:lpstr>
      <vt:lpstr>Communication complexity of equality</vt:lpstr>
      <vt:lpstr>Randomized communication complexity</vt:lpstr>
      <vt:lpstr>Randomized communication protocols</vt:lpstr>
      <vt:lpstr>The output of a randomized protocol</vt:lpstr>
      <vt:lpstr>Computing a function with a randomized protocol</vt:lpstr>
      <vt:lpstr>Randomized communication complexity of 〖"EQ" 〗_n</vt:lpstr>
      <vt:lpstr>Randomized protocol for 〖"EQ" 〗_n</vt:lpstr>
      <vt:lpstr>Analysis of the protocol: Correctness</vt:lpstr>
      <vt:lpstr>Analysis of the protocol: Efficiency</vt:lpstr>
      <vt:lpstr>Which problems can be solved through computation?</vt:lpstr>
      <vt:lpstr>Randomized Turing machines</vt:lpstr>
      <vt:lpstr>Randomized Turing machines</vt:lpstr>
      <vt:lpstr>Acceptance probability</vt:lpstr>
      <vt:lpstr>The complexity class "BPP"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Complexity Theory</dc:title>
  <dc:creator>William Hoza</dc:creator>
  <cp:lastModifiedBy>William Hoza</cp:lastModifiedBy>
  <cp:revision>514</cp:revision>
  <dcterms:created xsi:type="dcterms:W3CDTF">2022-12-12T23:26:37Z</dcterms:created>
  <dcterms:modified xsi:type="dcterms:W3CDTF">2024-04-19T15:33:28Z</dcterms:modified>
</cp:coreProperties>
</file>