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1064" r:id="rId3"/>
    <p:sldId id="410" r:id="rId4"/>
    <p:sldId id="914" r:id="rId5"/>
    <p:sldId id="726" r:id="rId6"/>
    <p:sldId id="727" r:id="rId7"/>
    <p:sldId id="728" r:id="rId8"/>
    <p:sldId id="894" r:id="rId9"/>
    <p:sldId id="737" r:id="rId10"/>
    <p:sldId id="748" r:id="rId11"/>
    <p:sldId id="895" r:id="rId12"/>
    <p:sldId id="729" r:id="rId13"/>
    <p:sldId id="946" r:id="rId14"/>
    <p:sldId id="731" r:id="rId15"/>
    <p:sldId id="735" r:id="rId16"/>
    <p:sldId id="896" r:id="rId17"/>
    <p:sldId id="898" r:id="rId18"/>
    <p:sldId id="897" r:id="rId19"/>
    <p:sldId id="738" r:id="rId20"/>
    <p:sldId id="949" r:id="rId21"/>
    <p:sldId id="900" r:id="rId22"/>
    <p:sldId id="739" r:id="rId23"/>
    <p:sldId id="901" r:id="rId24"/>
    <p:sldId id="950" r:id="rId25"/>
    <p:sldId id="903" r:id="rId26"/>
    <p:sldId id="106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FFD1D1"/>
    <a:srgbClr val="FFF2CC"/>
    <a:srgbClr val="4472C4"/>
    <a:srgbClr val="FFCCFF"/>
    <a:srgbClr val="FF99FF"/>
    <a:srgbClr val="8A3500"/>
    <a:srgbClr val="00FFFF"/>
    <a:srgbClr val="444444"/>
    <a:srgbClr val="B1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 varScale="1">
        <p:scale>
          <a:sx n="106" d="100"/>
          <a:sy n="106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“Prime Number Theorem” is a famous, more refined variant of Chebyshev’s Estimate. https://en.wikipedia.org/wiki/Prime_number_theorem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1.png"/><Relationship Id="rId7" Type="http://schemas.openxmlformats.org/officeDocument/2006/relationships/image" Target="../media/image22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5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0.png"/><Relationship Id="rId4" Type="http://schemas.openxmlformats.org/officeDocument/2006/relationships/image" Target="../media/image3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AC337-0336-D656-BE3A-5F605AD04742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10F1-4B90-512B-D373-F6795854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protocol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7B407-6C2C-7197-F12D-EDDF45298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825625"/>
                <a:ext cx="11049000" cy="47371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Idea: We model a communication protocol as a </a:t>
                </a:r>
                <a:r>
                  <a:rPr lang="en-US" dirty="0">
                    <a:solidFill>
                      <a:schemeClr val="accent1"/>
                    </a:solidFill>
                  </a:rPr>
                  <a:t>binary tree</a:t>
                </a:r>
              </a:p>
              <a:p>
                <a:r>
                  <a:rPr lang="en-US" dirty="0"/>
                  <a:t>We start at the root node</a:t>
                </a:r>
              </a:p>
              <a:p>
                <a:r>
                  <a:rPr lang="en-US" dirty="0"/>
                  <a:t>Someone transmits a zero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We move to the left child</a:t>
                </a:r>
              </a:p>
              <a:p>
                <a:r>
                  <a:rPr lang="en-US" dirty="0"/>
                  <a:t>Someone transmits a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We move to the right child</a:t>
                </a:r>
              </a:p>
              <a:p>
                <a:r>
                  <a:rPr lang="en-US" dirty="0"/>
                  <a:t>(Alice and Bob </a:t>
                </a:r>
                <a:r>
                  <a:rPr lang="en-US" dirty="0">
                    <a:solidFill>
                      <a:schemeClr val="accent1"/>
                    </a:solidFill>
                  </a:rPr>
                  <a:t>both</a:t>
                </a:r>
                <a:r>
                  <a:rPr lang="en-US" dirty="0"/>
                  <a:t> know where we are in the tree)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7B407-6C2C-7197-F12D-EDDF45298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825625"/>
                <a:ext cx="11049000" cy="4737100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32A41-A3E0-5483-8288-9173566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E201-19D9-80D8-364C-F4164E0A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43" y="375523"/>
            <a:ext cx="10515600" cy="1325563"/>
          </a:xfrm>
        </p:spPr>
        <p:txBody>
          <a:bodyPr/>
          <a:lstStyle/>
          <a:p>
            <a:r>
              <a:rPr lang="en-US" dirty="0"/>
              <a:t>Example protocol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6AB08-36E7-D98D-50EB-5134528A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53498F-34A7-0E41-FCE1-4C59F131842C}"/>
                  </a:ext>
                </a:extLst>
              </p:cNvPr>
              <p:cNvSpPr/>
              <p:nvPr/>
            </p:nvSpPr>
            <p:spPr>
              <a:xfrm>
                <a:off x="5730997" y="519463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53498F-34A7-0E41-FCE1-4C59F1318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997" y="519463"/>
                <a:ext cx="1272209" cy="1272209"/>
              </a:xfrm>
              <a:prstGeom prst="ellipse">
                <a:avLst/>
              </a:prstGeom>
              <a:blipFill>
                <a:blip r:embed="rId2"/>
                <a:stretch>
                  <a:fillRect l="-1896" r="-1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649C37-0A25-4A36-D012-F956FD55A22A}"/>
                  </a:ext>
                </a:extLst>
              </p:cNvPr>
              <p:cNvSpPr/>
              <p:nvPr/>
            </p:nvSpPr>
            <p:spPr>
              <a:xfrm>
                <a:off x="3341941" y="2396984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Bob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649C37-0A25-4A36-D012-F956FD55A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41" y="2396984"/>
                <a:ext cx="1272209" cy="12722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9044D0-6701-3D0D-DBD4-662ACB08967D}"/>
                  </a:ext>
                </a:extLst>
              </p:cNvPr>
              <p:cNvSpPr/>
              <p:nvPr/>
            </p:nvSpPr>
            <p:spPr>
              <a:xfrm>
                <a:off x="8318171" y="2396984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Bob sends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9044D0-6701-3D0D-DBD4-662ACB089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171" y="2396984"/>
                <a:ext cx="1272209" cy="12722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CDBFB10-9B29-0DE3-1945-74D896D00600}"/>
                  </a:ext>
                </a:extLst>
              </p:cNvPr>
              <p:cNvSpPr/>
              <p:nvPr/>
            </p:nvSpPr>
            <p:spPr>
              <a:xfrm>
                <a:off x="4972073" y="4512338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CDBFB10-9B29-0DE3-1945-74D896D00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73" y="4512338"/>
                <a:ext cx="1272209" cy="1272209"/>
              </a:xfrm>
              <a:prstGeom prst="ellipse">
                <a:avLst/>
              </a:prstGeom>
              <a:blipFill>
                <a:blip r:embed="rId5"/>
                <a:stretch>
                  <a:fillRect l="-1905" r="-19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C9D50A-5018-F8F4-5587-13A60BE4CD80}"/>
                  </a:ext>
                </a:extLst>
              </p:cNvPr>
              <p:cNvSpPr/>
              <p:nvPr/>
            </p:nvSpPr>
            <p:spPr>
              <a:xfrm>
                <a:off x="9979957" y="4489098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C9D50A-5018-F8F4-5587-13A60BE4C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957" y="4489098"/>
                <a:ext cx="1272209" cy="1272209"/>
              </a:xfrm>
              <a:prstGeom prst="ellipse">
                <a:avLst/>
              </a:prstGeom>
              <a:blipFill>
                <a:blip r:embed="rId6"/>
                <a:stretch>
                  <a:fillRect l="-1896" r="-1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181DBA-4D25-C761-413E-DA35E67F839C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4427839" y="1605361"/>
            <a:ext cx="1489469" cy="97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22FE5B-B48B-2C4B-8103-C25211F1B6CB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6816895" y="1605361"/>
            <a:ext cx="1687587" cy="97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33A09E-7E91-F3D7-626C-A01FFD8BC322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2534478" y="3482882"/>
            <a:ext cx="993774" cy="1248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6AA07C-F450-E3ED-7FD5-A2CB8AF2808E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4427839" y="3482882"/>
            <a:ext cx="730545" cy="1215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3AC0CD-2FCD-BF23-9D69-4DCCB9EFF187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7730048" y="3482882"/>
            <a:ext cx="774434" cy="1248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FBA796-3EBC-26FD-5977-844E5E1E7578}"/>
              </a:ext>
            </a:extLst>
          </p:cNvPr>
          <p:cNvCxnSpPr>
            <a:cxnSpLocks/>
            <a:stCxn id="7" idx="5"/>
            <a:endCxn id="11" idx="1"/>
          </p:cNvCxnSpPr>
          <p:nvPr/>
        </p:nvCxnSpPr>
        <p:spPr>
          <a:xfrm>
            <a:off x="9404069" y="3482882"/>
            <a:ext cx="762199" cy="1192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6665B1B-F604-8E23-9E29-23BB6CF26F25}"/>
              </a:ext>
            </a:extLst>
          </p:cNvPr>
          <p:cNvSpPr txBox="1"/>
          <p:nvPr/>
        </p:nvSpPr>
        <p:spPr>
          <a:xfrm>
            <a:off x="4908837" y="1632663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CA63A9-0330-56CF-0084-F98C55F78723}"/>
              </a:ext>
            </a:extLst>
          </p:cNvPr>
          <p:cNvSpPr txBox="1"/>
          <p:nvPr/>
        </p:nvSpPr>
        <p:spPr>
          <a:xfrm>
            <a:off x="2781782" y="3667652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717A27-17E8-E814-6CA8-E01AB37BB5EB}"/>
              </a:ext>
            </a:extLst>
          </p:cNvPr>
          <p:cNvSpPr txBox="1"/>
          <p:nvPr/>
        </p:nvSpPr>
        <p:spPr>
          <a:xfrm>
            <a:off x="7848383" y="3600881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81833-1875-4928-BF57-01654AD5E627}"/>
              </a:ext>
            </a:extLst>
          </p:cNvPr>
          <p:cNvSpPr txBox="1"/>
          <p:nvPr/>
        </p:nvSpPr>
        <p:spPr>
          <a:xfrm>
            <a:off x="7559467" y="1603517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E00E6-ECCA-959F-C7F3-AC958873EF79}"/>
              </a:ext>
            </a:extLst>
          </p:cNvPr>
          <p:cNvSpPr txBox="1"/>
          <p:nvPr/>
        </p:nvSpPr>
        <p:spPr>
          <a:xfrm>
            <a:off x="4742775" y="3633098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D2C5B6-883C-E2C6-1FAE-66A3642F80C6}"/>
              </a:ext>
            </a:extLst>
          </p:cNvPr>
          <p:cNvSpPr txBox="1"/>
          <p:nvPr/>
        </p:nvSpPr>
        <p:spPr>
          <a:xfrm>
            <a:off x="9707742" y="3572724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EA25EA-ADA9-EADA-C083-4A1CDFF7B274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4813222" y="5598236"/>
            <a:ext cx="345162" cy="603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5E83CA-D832-74A7-2507-9518BE41BEB4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6057971" y="5598236"/>
            <a:ext cx="321314" cy="576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8DDB812-20CA-17CA-6725-AD5A23EE62F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9918551" y="5574996"/>
            <a:ext cx="247717" cy="642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6360E2A-C5AA-A77D-81FD-1B68CF9A989F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1065855" y="5574996"/>
            <a:ext cx="261947" cy="621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F6AF0-5502-32BE-C1AB-2E00AE247102}"/>
                  </a:ext>
                </a:extLst>
              </p:cNvPr>
              <p:cNvSpPr txBox="1"/>
              <p:nvPr/>
            </p:nvSpPr>
            <p:spPr>
              <a:xfrm>
                <a:off x="4560099" y="6211741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F6AF0-5502-32BE-C1AB-2E00AE247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99" y="6211741"/>
                <a:ext cx="3411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8B026D-62E0-4DBF-6684-E4D2E717FCB8}"/>
                  </a:ext>
                </a:extLst>
              </p:cNvPr>
              <p:cNvSpPr txBox="1"/>
              <p:nvPr/>
            </p:nvSpPr>
            <p:spPr>
              <a:xfrm>
                <a:off x="6292696" y="6202122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8B026D-62E0-4DBF-6684-E4D2E717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96" y="6202122"/>
                <a:ext cx="3411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595392-BFA5-087A-F9CD-F260EE28B79F}"/>
                  </a:ext>
                </a:extLst>
              </p:cNvPr>
              <p:cNvSpPr txBox="1"/>
              <p:nvPr/>
            </p:nvSpPr>
            <p:spPr>
              <a:xfrm>
                <a:off x="9656007" y="6202122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595392-BFA5-087A-F9CD-F260EE28B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007" y="6202122"/>
                <a:ext cx="34116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5C3EF4-0430-7165-12BF-231C5E04AF68}"/>
                  </a:ext>
                </a:extLst>
              </p:cNvPr>
              <p:cNvSpPr txBox="1"/>
              <p:nvPr/>
            </p:nvSpPr>
            <p:spPr>
              <a:xfrm>
                <a:off x="11227733" y="6211741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5C3EF4-0430-7165-12BF-231C5E04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733" y="6211741"/>
                <a:ext cx="34116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ctagon 2">
            <a:extLst>
              <a:ext uri="{FF2B5EF4-FFF2-40B4-BE49-F238E27FC236}">
                <a16:creationId xmlns:a16="http://schemas.microsoft.com/office/drawing/2014/main" id="{D2CC25A0-7926-C5B4-7B72-164CD2BB5DBD}"/>
              </a:ext>
            </a:extLst>
          </p:cNvPr>
          <p:cNvSpPr/>
          <p:nvPr/>
        </p:nvSpPr>
        <p:spPr>
          <a:xfrm>
            <a:off x="1679620" y="4698649"/>
            <a:ext cx="912369" cy="912369"/>
          </a:xfrm>
          <a:prstGeom prst="octagon">
            <a:avLst/>
          </a:prstGeom>
          <a:solidFill>
            <a:srgbClr val="FF0000"/>
          </a:solidFill>
          <a:ln w="254000" cmpd="thinThick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/>
              <a:t>Reject</a:t>
            </a:r>
            <a:endParaRPr lang="en-US" dirty="0"/>
          </a:p>
        </p:txBody>
      </p:sp>
      <p:sp>
        <p:nvSpPr>
          <p:cNvPr id="15" name="Octagon 14">
            <a:extLst>
              <a:ext uri="{FF2B5EF4-FFF2-40B4-BE49-F238E27FC236}">
                <a16:creationId xmlns:a16="http://schemas.microsoft.com/office/drawing/2014/main" id="{B118D79E-39A5-9FA0-F40C-DFDB26EE6B5E}"/>
              </a:ext>
            </a:extLst>
          </p:cNvPr>
          <p:cNvSpPr/>
          <p:nvPr/>
        </p:nvSpPr>
        <p:spPr>
          <a:xfrm>
            <a:off x="6895971" y="4731026"/>
            <a:ext cx="912369" cy="912369"/>
          </a:xfrm>
          <a:prstGeom prst="octagon">
            <a:avLst/>
          </a:prstGeom>
          <a:solidFill>
            <a:srgbClr val="FF0000"/>
          </a:solidFill>
          <a:ln w="254000" cmpd="thinThick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359081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0841-2644-3508-4920-86193EA4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15420-06D3-009B-CB2C-A874B62A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825624"/>
                <a:ext cx="10877550" cy="4665219"/>
              </a:xfrm>
            </p:spPr>
            <p:txBody>
              <a:bodyPr/>
              <a:lstStyle/>
              <a:p>
                <a:r>
                  <a:rPr lang="en-US" dirty="0"/>
                  <a:t>A deterministic </a:t>
                </a:r>
                <a:r>
                  <a:rPr lang="en-US" dirty="0">
                    <a:solidFill>
                      <a:schemeClr val="accent1"/>
                    </a:solidFill>
                  </a:rPr>
                  <a:t>communication protocol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inputs</a:t>
                </a:r>
                <a:r>
                  <a:rPr lang="en-US" dirty="0"/>
                  <a:t> is a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with the following features</a:t>
                </a:r>
              </a:p>
              <a:p>
                <a:pPr lvl="1"/>
                <a:r>
                  <a:rPr lang="en-US" dirty="0"/>
                  <a:t>The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partitioned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Alice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Alice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Bob</m:t>
                        </m:r>
                      </m:sub>
                    </m:sSub>
                  </m:oMath>
                </a14:m>
                <a:r>
                  <a:rPr lang="en-US" dirty="0"/>
                  <a:t> has two children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and is labeled with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 has zero children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15420-06D3-009B-CB2C-A874B62A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825624"/>
                <a:ext cx="10877550" cy="4665219"/>
              </a:xfrm>
              <a:blipFill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A58F4-7161-27B4-0B0C-76E98218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1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0D6C-C3D3-4FC5-3940-D120CD92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1CB5-7223-F5AB-DD96-F6D70840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F191E-E61F-10B3-9FD0-D76BD6608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842" y="1818452"/>
                <a:ext cx="11043782" cy="48549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as follows</a:t>
                </a:r>
              </a:p>
              <a:p>
                <a:pPr lvl="1"/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root vertex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Alice</m:t>
                        </m:r>
                      </m:sub>
                    </m:sSub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Bob</m:t>
                        </m:r>
                      </m:sub>
                    </m:sSub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olidFill>
                      <a:schemeClr val="accent1"/>
                    </a:solidFill>
                  </a:rPr>
                  <a:t>accepts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F191E-E61F-10B3-9FD0-D76BD6608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42" y="1818452"/>
                <a:ext cx="11043782" cy="4854954"/>
              </a:xfr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11D44-9B1A-E6FB-8F40-50BBC195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86E29A-5FE5-90DD-495D-6A493A6AE36C}"/>
              </a:ext>
            </a:extLst>
          </p:cNvPr>
          <p:cNvGrpSpPr/>
          <p:nvPr/>
        </p:nvGrpSpPr>
        <p:grpSpPr>
          <a:xfrm>
            <a:off x="4643411" y="307202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5DE681-BF0D-3C0C-DA92-985FD18EA341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48FA4D75-0D2C-4AA1-2CE2-DA02647EEC56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In this model, what happens if Alice and Bob speak at the same time?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F2A1CE-BD7F-04C9-A174-D2412891FAC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7" name="Hexagon 16">
            <a:extLst>
              <a:ext uri="{FF2B5EF4-FFF2-40B4-BE49-F238E27FC236}">
                <a16:creationId xmlns:a16="http://schemas.microsoft.com/office/drawing/2014/main" id="{3861AE3B-BE40-16EA-4C28-EC0FF5FB0CD3}"/>
              </a:ext>
            </a:extLst>
          </p:cNvPr>
          <p:cNvSpPr/>
          <p:nvPr/>
        </p:nvSpPr>
        <p:spPr>
          <a:xfrm>
            <a:off x="4729604" y="186054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Both of the messages are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successfully transmitted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60E0E593-A8C9-5154-F473-7A4B2ED19B3C}"/>
              </a:ext>
            </a:extLst>
          </p:cNvPr>
          <p:cNvSpPr/>
          <p:nvPr/>
        </p:nvSpPr>
        <p:spPr>
          <a:xfrm>
            <a:off x="8269361" y="113712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Only one of the messages is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successfully transmitted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86943BD-6165-383B-DBBB-DBF236C08511}"/>
              </a:ext>
            </a:extLst>
          </p:cNvPr>
          <p:cNvSpPr/>
          <p:nvPr/>
        </p:nvSpPr>
        <p:spPr>
          <a:xfrm>
            <a:off x="8278751" y="186054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Neither message is successfully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transmitted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16656696-8A7D-0C76-F3AE-83F321E1DE83}"/>
              </a:ext>
            </a:extLst>
          </p:cNvPr>
          <p:cNvSpPr/>
          <p:nvPr/>
        </p:nvSpPr>
        <p:spPr>
          <a:xfrm>
            <a:off x="4727980" y="113712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Trick question. In this model,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they never speak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340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B717-9AC6-2613-1AFA-5BFF3E3C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12F22-918B-0F25-3548-CF71C1E63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075" y="1825625"/>
                <a:ext cx="11627892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cost</a:t>
                </a:r>
                <a:r>
                  <a:rPr lang="en-US" dirty="0"/>
                  <a:t> of the communication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the depth of the tree, i.e., the length of the longest path from the root to the leaf</a:t>
                </a:r>
              </a:p>
              <a:p>
                <a:r>
                  <a:rPr lang="en-US" dirty="0"/>
                  <a:t>(Cost = number of rounds = number of bits of communication)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12F22-918B-0F25-3548-CF71C1E63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075" y="1825625"/>
                <a:ext cx="11627892" cy="4351338"/>
              </a:xfrm>
              <a:blipFill>
                <a:blip r:embed="rId2"/>
                <a:stretch>
                  <a:fillRect l="-9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3552-7136-2E33-60FD-29288D82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4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49C6-F24A-B75D-6B86-5C6DADD3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6"/>
            <a:ext cx="10515600" cy="1325563"/>
          </a:xfrm>
        </p:spPr>
        <p:txBody>
          <a:bodyPr/>
          <a:lstStyle/>
          <a:p>
            <a:r>
              <a:rPr lang="en-US" dirty="0"/>
              <a:t>Leaf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EB699-CD2A-F325-2D07-14AE160ED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3171" y="1433014"/>
                <a:ext cx="11254211" cy="54229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communication protocol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300000"/>
                  </a:lnSpc>
                  <a:buNone/>
                </a:pPr>
                <a:endParaRPr lang="en-US" dirty="0"/>
              </a:p>
              <a:p>
                <a:r>
                  <a:rPr lang="en-US" b="1" dirty="0"/>
                  <a:t>Proof (sketch):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(accepting leaf)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the vertices from the root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EB699-CD2A-F325-2D07-14AE160ED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171" y="1433014"/>
                <a:ext cx="11254211" cy="5422955"/>
              </a:xfr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B2CC-4651-1D81-2095-B312E2F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AC57A-B14F-DFF5-1DC6-7E83DECF53DF}"/>
                  </a:ext>
                </a:extLst>
              </p:cNvPr>
              <p:cNvSpPr/>
              <p:nvPr/>
            </p:nvSpPr>
            <p:spPr>
              <a:xfrm>
                <a:off x="2462785" y="2463261"/>
                <a:ext cx="7266429" cy="87323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AC57A-B14F-DFF5-1DC6-7E83DECF5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85" y="2463261"/>
                <a:ext cx="7266429" cy="873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B4F418-5DC3-DC43-7120-D9D3EC14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EC45-96EC-8724-A97D-ECBFEF38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149" y="4075043"/>
                <a:ext cx="10959152" cy="265330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By the lemma,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accepting</a:t>
                </a:r>
                <a:r>
                  <a:rPr lang="en-US" dirty="0"/>
                  <a:t> leaves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There is also at least one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</a:t>
                </a:r>
                <a:r>
                  <a:rPr lang="en-US" dirty="0"/>
                  <a:t> leaf, so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leaves total</a:t>
                </a:r>
              </a:p>
              <a:p>
                <a:r>
                  <a:rPr lang="en-US" dirty="0"/>
                  <a:t>Therefore, there is a leaf 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149" y="4075043"/>
                <a:ext cx="10959152" cy="2653302"/>
              </a:xfrm>
              <a:blipFill>
                <a:blip r:embed="rId2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2533-E067-DF91-DD2C-CA5F905B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/>
              <p:nvPr/>
            </p:nvSpPr>
            <p:spPr>
              <a:xfrm>
                <a:off x="1313004" y="1825624"/>
                <a:ext cx="9561442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deterministic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cost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at least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4" y="1825624"/>
                <a:ext cx="9561442" cy="175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F14B9D-D645-4F40-0DAB-D03949C639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F14B9D-D645-4F40-0DAB-D03949C63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702BC-D427-7326-E318-245B777A4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proved that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bits of communication</a:t>
                </a:r>
              </a:p>
              <a:p>
                <a:r>
                  <a:rPr lang="en-US" dirty="0"/>
                  <a:t>However, there is a loophole!</a:t>
                </a:r>
              </a:p>
              <a:p>
                <a:r>
                  <a:rPr lang="en-US" dirty="0"/>
                  <a:t>Our impossibility proof only applies to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protocols!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702BC-D427-7326-E318-245B777A4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52DF9-EFD4-8F32-D0EE-3683AF1F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1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C9AD3-73B4-C810-1227-B04D5D8FD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7539-05BF-D9C5-FBFB-ECF7E9EF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Randomized communication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EC89-A23A-D508-3349-E2FF5D72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67" y="1825623"/>
            <a:ext cx="5327024" cy="5030345"/>
          </a:xfrm>
        </p:spPr>
        <p:txBody>
          <a:bodyPr>
            <a:normAutofit/>
          </a:bodyPr>
          <a:lstStyle/>
          <a:p>
            <a:r>
              <a:rPr lang="en-US" dirty="0"/>
              <a:t>In a </a:t>
            </a:r>
            <a:r>
              <a:rPr lang="en-US" dirty="0">
                <a:solidFill>
                  <a:schemeClr val="accent1"/>
                </a:solidFill>
              </a:rPr>
              <a:t>randomized</a:t>
            </a:r>
            <a:r>
              <a:rPr lang="en-US" dirty="0"/>
              <a:t> communication protocol, Alice and Bob are permitted to make decisions based on </a:t>
            </a:r>
            <a:r>
              <a:rPr lang="en-US" dirty="0">
                <a:solidFill>
                  <a:schemeClr val="accent1"/>
                </a:solidFill>
              </a:rPr>
              <a:t>coin tosses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47F3-7342-EE8E-454A-1022DD47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EDF6B-A715-E67B-421E-8AEA6108A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A6D8E1-12AB-2360-230A-F9287B427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579345-B48E-0CC3-E535-8CBB8150235B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8F5212-0615-9924-B4B8-B02FF54DB264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  <p:pic>
        <p:nvPicPr>
          <p:cNvPr id="10" name="Picture 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450C61AD-F1FD-0EE0-AD59-75B93BFE0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53" y="3492523"/>
            <a:ext cx="485035" cy="485035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81EC351-EFBE-1684-4888-1487E0726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05" y="3600010"/>
            <a:ext cx="485034" cy="4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28C3-E7B6-F626-C812-AC77AF0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Mathematically, we model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communication protocol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inputs as a deterministic communication protocol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inputs</a:t>
                </a:r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𝑥𝑢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𝑦𝑤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the “actual inputs,”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are the coin tosses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  <a:blipFill>
                <a:blip r:embed="rId2"/>
                <a:stretch>
                  <a:fillRect l="-951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D1F2A-C4AE-F6A7-BED8-ADAD458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214B39-C350-E3BF-C805-0A4DB7E03269}"/>
              </a:ext>
            </a:extLst>
          </p:cNvPr>
          <p:cNvSpPr/>
          <p:nvPr/>
        </p:nvSpPr>
        <p:spPr>
          <a:xfrm>
            <a:off x="3823855" y="2225242"/>
            <a:ext cx="4664363" cy="324062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4363" h="324062">
                <a:moveTo>
                  <a:pt x="0" y="213158"/>
                </a:moveTo>
                <a:cubicBezTo>
                  <a:pt x="145472" y="101552"/>
                  <a:pt x="290945" y="-10054"/>
                  <a:pt x="471054" y="722"/>
                </a:cubicBezTo>
                <a:cubicBezTo>
                  <a:pt x="651163" y="11498"/>
                  <a:pt x="883612" y="270116"/>
                  <a:pt x="1080654" y="277813"/>
                </a:cubicBezTo>
                <a:cubicBezTo>
                  <a:pt x="1277697" y="285510"/>
                  <a:pt x="1467042" y="45364"/>
                  <a:pt x="1653309" y="46903"/>
                </a:cubicBezTo>
                <a:cubicBezTo>
                  <a:pt x="1839576" y="48442"/>
                  <a:pt x="2013527" y="279352"/>
                  <a:pt x="2198254" y="287049"/>
                </a:cubicBezTo>
                <a:cubicBezTo>
                  <a:pt x="2382981" y="294746"/>
                  <a:pt x="2567708" y="86927"/>
                  <a:pt x="2761672" y="93085"/>
                </a:cubicBezTo>
                <a:cubicBezTo>
                  <a:pt x="2955636" y="99242"/>
                  <a:pt x="3161915" y="328612"/>
                  <a:pt x="3362036" y="323994"/>
                </a:cubicBezTo>
                <a:cubicBezTo>
                  <a:pt x="3562157" y="319376"/>
                  <a:pt x="3745346" y="74612"/>
                  <a:pt x="3962400" y="65376"/>
                </a:cubicBezTo>
                <a:cubicBezTo>
                  <a:pt x="4179454" y="56140"/>
                  <a:pt x="4421908" y="162358"/>
                  <a:pt x="4664363" y="26857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BD6F24-E6EE-C5BF-A171-81FEAC614F82}"/>
              </a:ext>
            </a:extLst>
          </p:cNvPr>
          <p:cNvSpPr/>
          <p:nvPr/>
        </p:nvSpPr>
        <p:spPr>
          <a:xfrm>
            <a:off x="4234872" y="3498830"/>
            <a:ext cx="3666837" cy="323340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  <a:gd name="connsiteX0" fmla="*/ 0 w 4193309"/>
              <a:gd name="connsiteY0" fmla="*/ 0 h 323340"/>
              <a:gd name="connsiteX1" fmla="*/ 609600 w 4193309"/>
              <a:gd name="connsiteY1" fmla="*/ 277091 h 323340"/>
              <a:gd name="connsiteX2" fmla="*/ 1182255 w 4193309"/>
              <a:gd name="connsiteY2" fmla="*/ 46181 h 323340"/>
              <a:gd name="connsiteX3" fmla="*/ 1727200 w 4193309"/>
              <a:gd name="connsiteY3" fmla="*/ 286327 h 323340"/>
              <a:gd name="connsiteX4" fmla="*/ 2290618 w 4193309"/>
              <a:gd name="connsiteY4" fmla="*/ 92363 h 323340"/>
              <a:gd name="connsiteX5" fmla="*/ 2890982 w 4193309"/>
              <a:gd name="connsiteY5" fmla="*/ 323272 h 323340"/>
              <a:gd name="connsiteX6" fmla="*/ 3491346 w 4193309"/>
              <a:gd name="connsiteY6" fmla="*/ 64654 h 323340"/>
              <a:gd name="connsiteX7" fmla="*/ 4193309 w 4193309"/>
              <a:gd name="connsiteY7" fmla="*/ 267854 h 323340"/>
              <a:gd name="connsiteX0" fmla="*/ 0 w 3491346"/>
              <a:gd name="connsiteY0" fmla="*/ 0 h 323340"/>
              <a:gd name="connsiteX1" fmla="*/ 609600 w 3491346"/>
              <a:gd name="connsiteY1" fmla="*/ 277091 h 323340"/>
              <a:gd name="connsiteX2" fmla="*/ 1182255 w 3491346"/>
              <a:gd name="connsiteY2" fmla="*/ 46181 h 323340"/>
              <a:gd name="connsiteX3" fmla="*/ 1727200 w 3491346"/>
              <a:gd name="connsiteY3" fmla="*/ 286327 h 323340"/>
              <a:gd name="connsiteX4" fmla="*/ 2290618 w 3491346"/>
              <a:gd name="connsiteY4" fmla="*/ 92363 h 323340"/>
              <a:gd name="connsiteX5" fmla="*/ 2890982 w 3491346"/>
              <a:gd name="connsiteY5" fmla="*/ 323272 h 323340"/>
              <a:gd name="connsiteX6" fmla="*/ 3491346 w 3491346"/>
              <a:gd name="connsiteY6" fmla="*/ 64654 h 323340"/>
              <a:gd name="connsiteX0" fmla="*/ 0 w 3666837"/>
              <a:gd name="connsiteY0" fmla="*/ 0 h 323340"/>
              <a:gd name="connsiteX1" fmla="*/ 609600 w 3666837"/>
              <a:gd name="connsiteY1" fmla="*/ 277091 h 323340"/>
              <a:gd name="connsiteX2" fmla="*/ 1182255 w 3666837"/>
              <a:gd name="connsiteY2" fmla="*/ 46181 h 323340"/>
              <a:gd name="connsiteX3" fmla="*/ 1727200 w 3666837"/>
              <a:gd name="connsiteY3" fmla="*/ 286327 h 323340"/>
              <a:gd name="connsiteX4" fmla="*/ 2290618 w 3666837"/>
              <a:gd name="connsiteY4" fmla="*/ 92363 h 323340"/>
              <a:gd name="connsiteX5" fmla="*/ 2890982 w 3666837"/>
              <a:gd name="connsiteY5" fmla="*/ 323272 h 323340"/>
              <a:gd name="connsiteX6" fmla="*/ 3666837 w 3666837"/>
              <a:gd name="connsiteY6" fmla="*/ 64654 h 32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6837" h="323340">
                <a:moveTo>
                  <a:pt x="0" y="0"/>
                </a:moveTo>
                <a:cubicBezTo>
                  <a:pt x="180109" y="10776"/>
                  <a:pt x="412558" y="269394"/>
                  <a:pt x="609600" y="277091"/>
                </a:cubicBezTo>
                <a:cubicBezTo>
                  <a:pt x="806643" y="284788"/>
                  <a:pt x="995988" y="44642"/>
                  <a:pt x="1182255" y="46181"/>
                </a:cubicBezTo>
                <a:cubicBezTo>
                  <a:pt x="1368522" y="47720"/>
                  <a:pt x="1542473" y="278630"/>
                  <a:pt x="1727200" y="286327"/>
                </a:cubicBezTo>
                <a:cubicBezTo>
                  <a:pt x="1911927" y="294024"/>
                  <a:pt x="2096654" y="86205"/>
                  <a:pt x="2290618" y="92363"/>
                </a:cubicBezTo>
                <a:cubicBezTo>
                  <a:pt x="2484582" y="98520"/>
                  <a:pt x="2661612" y="327890"/>
                  <a:pt x="2890982" y="323272"/>
                </a:cubicBezTo>
                <a:cubicBezTo>
                  <a:pt x="3120352" y="318654"/>
                  <a:pt x="3449783" y="73890"/>
                  <a:pt x="3666837" y="64654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F0F8CE-F593-6AFE-F5F1-6D71E3E6EBEC}"/>
              </a:ext>
            </a:extLst>
          </p:cNvPr>
          <p:cNvSpPr/>
          <p:nvPr/>
        </p:nvSpPr>
        <p:spPr>
          <a:xfrm>
            <a:off x="3043383" y="4686733"/>
            <a:ext cx="6280727" cy="368408"/>
          </a:xfrm>
          <a:custGeom>
            <a:avLst/>
            <a:gdLst>
              <a:gd name="connsiteX0" fmla="*/ 0 w 4664363"/>
              <a:gd name="connsiteY0" fmla="*/ 213158 h 324062"/>
              <a:gd name="connsiteX1" fmla="*/ 471054 w 4664363"/>
              <a:gd name="connsiteY1" fmla="*/ 722 h 324062"/>
              <a:gd name="connsiteX2" fmla="*/ 1080654 w 4664363"/>
              <a:gd name="connsiteY2" fmla="*/ 277813 h 324062"/>
              <a:gd name="connsiteX3" fmla="*/ 1653309 w 4664363"/>
              <a:gd name="connsiteY3" fmla="*/ 46903 h 324062"/>
              <a:gd name="connsiteX4" fmla="*/ 2198254 w 4664363"/>
              <a:gd name="connsiteY4" fmla="*/ 287049 h 324062"/>
              <a:gd name="connsiteX5" fmla="*/ 2761672 w 4664363"/>
              <a:gd name="connsiteY5" fmla="*/ 93085 h 324062"/>
              <a:gd name="connsiteX6" fmla="*/ 3362036 w 4664363"/>
              <a:gd name="connsiteY6" fmla="*/ 323994 h 324062"/>
              <a:gd name="connsiteX7" fmla="*/ 3962400 w 4664363"/>
              <a:gd name="connsiteY7" fmla="*/ 65376 h 324062"/>
              <a:gd name="connsiteX8" fmla="*/ 4664363 w 4664363"/>
              <a:gd name="connsiteY8" fmla="*/ 268576 h 324062"/>
              <a:gd name="connsiteX0" fmla="*/ 0 w 6308436"/>
              <a:gd name="connsiteY0" fmla="*/ 213158 h 324062"/>
              <a:gd name="connsiteX1" fmla="*/ 471054 w 6308436"/>
              <a:gd name="connsiteY1" fmla="*/ 722 h 324062"/>
              <a:gd name="connsiteX2" fmla="*/ 1080654 w 6308436"/>
              <a:gd name="connsiteY2" fmla="*/ 277813 h 324062"/>
              <a:gd name="connsiteX3" fmla="*/ 1653309 w 6308436"/>
              <a:gd name="connsiteY3" fmla="*/ 46903 h 324062"/>
              <a:gd name="connsiteX4" fmla="*/ 2198254 w 6308436"/>
              <a:gd name="connsiteY4" fmla="*/ 287049 h 324062"/>
              <a:gd name="connsiteX5" fmla="*/ 2761672 w 6308436"/>
              <a:gd name="connsiteY5" fmla="*/ 93085 h 324062"/>
              <a:gd name="connsiteX6" fmla="*/ 3362036 w 6308436"/>
              <a:gd name="connsiteY6" fmla="*/ 323994 h 324062"/>
              <a:gd name="connsiteX7" fmla="*/ 3962400 w 6308436"/>
              <a:gd name="connsiteY7" fmla="*/ 65376 h 324062"/>
              <a:gd name="connsiteX8" fmla="*/ 6308436 w 6308436"/>
              <a:gd name="connsiteY8" fmla="*/ 203921 h 324062"/>
              <a:gd name="connsiteX0" fmla="*/ 0 w 6308436"/>
              <a:gd name="connsiteY0" fmla="*/ 213158 h 324062"/>
              <a:gd name="connsiteX1" fmla="*/ 471054 w 6308436"/>
              <a:gd name="connsiteY1" fmla="*/ 722 h 324062"/>
              <a:gd name="connsiteX2" fmla="*/ 1080654 w 6308436"/>
              <a:gd name="connsiteY2" fmla="*/ 277813 h 324062"/>
              <a:gd name="connsiteX3" fmla="*/ 1653309 w 6308436"/>
              <a:gd name="connsiteY3" fmla="*/ 46903 h 324062"/>
              <a:gd name="connsiteX4" fmla="*/ 2198254 w 6308436"/>
              <a:gd name="connsiteY4" fmla="*/ 287049 h 324062"/>
              <a:gd name="connsiteX5" fmla="*/ 2761672 w 6308436"/>
              <a:gd name="connsiteY5" fmla="*/ 93085 h 324062"/>
              <a:gd name="connsiteX6" fmla="*/ 3362036 w 6308436"/>
              <a:gd name="connsiteY6" fmla="*/ 323994 h 324062"/>
              <a:gd name="connsiteX7" fmla="*/ 3962400 w 6308436"/>
              <a:gd name="connsiteY7" fmla="*/ 65376 h 324062"/>
              <a:gd name="connsiteX8" fmla="*/ 5435598 w 6308436"/>
              <a:gd name="connsiteY8" fmla="*/ 282431 h 324062"/>
              <a:gd name="connsiteX9" fmla="*/ 6308436 w 6308436"/>
              <a:gd name="connsiteY9" fmla="*/ 203921 h 324062"/>
              <a:gd name="connsiteX0" fmla="*/ 0 w 6308436"/>
              <a:gd name="connsiteY0" fmla="*/ 213158 h 372088"/>
              <a:gd name="connsiteX1" fmla="*/ 471054 w 6308436"/>
              <a:gd name="connsiteY1" fmla="*/ 722 h 372088"/>
              <a:gd name="connsiteX2" fmla="*/ 1080654 w 6308436"/>
              <a:gd name="connsiteY2" fmla="*/ 277813 h 372088"/>
              <a:gd name="connsiteX3" fmla="*/ 1653309 w 6308436"/>
              <a:gd name="connsiteY3" fmla="*/ 46903 h 372088"/>
              <a:gd name="connsiteX4" fmla="*/ 2198254 w 6308436"/>
              <a:gd name="connsiteY4" fmla="*/ 287049 h 372088"/>
              <a:gd name="connsiteX5" fmla="*/ 2761672 w 6308436"/>
              <a:gd name="connsiteY5" fmla="*/ 93085 h 372088"/>
              <a:gd name="connsiteX6" fmla="*/ 3362036 w 6308436"/>
              <a:gd name="connsiteY6" fmla="*/ 323994 h 372088"/>
              <a:gd name="connsiteX7" fmla="*/ 3962400 w 6308436"/>
              <a:gd name="connsiteY7" fmla="*/ 65376 h 372088"/>
              <a:gd name="connsiteX8" fmla="*/ 4668980 w 6308436"/>
              <a:gd name="connsiteY8" fmla="*/ 365558 h 372088"/>
              <a:gd name="connsiteX9" fmla="*/ 5435598 w 6308436"/>
              <a:gd name="connsiteY9" fmla="*/ 282431 h 372088"/>
              <a:gd name="connsiteX10" fmla="*/ 6308436 w 6308436"/>
              <a:gd name="connsiteY10" fmla="*/ 203921 h 372088"/>
              <a:gd name="connsiteX0" fmla="*/ 0 w 6308436"/>
              <a:gd name="connsiteY0" fmla="*/ 213158 h 368408"/>
              <a:gd name="connsiteX1" fmla="*/ 471054 w 6308436"/>
              <a:gd name="connsiteY1" fmla="*/ 722 h 368408"/>
              <a:gd name="connsiteX2" fmla="*/ 1080654 w 6308436"/>
              <a:gd name="connsiteY2" fmla="*/ 277813 h 368408"/>
              <a:gd name="connsiteX3" fmla="*/ 1653309 w 6308436"/>
              <a:gd name="connsiteY3" fmla="*/ 46903 h 368408"/>
              <a:gd name="connsiteX4" fmla="*/ 2198254 w 6308436"/>
              <a:gd name="connsiteY4" fmla="*/ 287049 h 368408"/>
              <a:gd name="connsiteX5" fmla="*/ 2761672 w 6308436"/>
              <a:gd name="connsiteY5" fmla="*/ 93085 h 368408"/>
              <a:gd name="connsiteX6" fmla="*/ 3362036 w 6308436"/>
              <a:gd name="connsiteY6" fmla="*/ 323994 h 368408"/>
              <a:gd name="connsiteX7" fmla="*/ 3962400 w 6308436"/>
              <a:gd name="connsiteY7" fmla="*/ 65376 h 368408"/>
              <a:gd name="connsiteX8" fmla="*/ 4668980 w 6308436"/>
              <a:gd name="connsiteY8" fmla="*/ 365558 h 368408"/>
              <a:gd name="connsiteX9" fmla="*/ 5370943 w 6308436"/>
              <a:gd name="connsiteY9" fmla="*/ 88467 h 368408"/>
              <a:gd name="connsiteX10" fmla="*/ 6308436 w 6308436"/>
              <a:gd name="connsiteY10" fmla="*/ 203921 h 368408"/>
              <a:gd name="connsiteX0" fmla="*/ 0 w 6280727"/>
              <a:gd name="connsiteY0" fmla="*/ 213158 h 368408"/>
              <a:gd name="connsiteX1" fmla="*/ 471054 w 6280727"/>
              <a:gd name="connsiteY1" fmla="*/ 722 h 368408"/>
              <a:gd name="connsiteX2" fmla="*/ 1080654 w 6280727"/>
              <a:gd name="connsiteY2" fmla="*/ 277813 h 368408"/>
              <a:gd name="connsiteX3" fmla="*/ 1653309 w 6280727"/>
              <a:gd name="connsiteY3" fmla="*/ 46903 h 368408"/>
              <a:gd name="connsiteX4" fmla="*/ 2198254 w 6280727"/>
              <a:gd name="connsiteY4" fmla="*/ 287049 h 368408"/>
              <a:gd name="connsiteX5" fmla="*/ 2761672 w 6280727"/>
              <a:gd name="connsiteY5" fmla="*/ 93085 h 368408"/>
              <a:gd name="connsiteX6" fmla="*/ 3362036 w 6280727"/>
              <a:gd name="connsiteY6" fmla="*/ 323994 h 368408"/>
              <a:gd name="connsiteX7" fmla="*/ 3962400 w 6280727"/>
              <a:gd name="connsiteY7" fmla="*/ 65376 h 368408"/>
              <a:gd name="connsiteX8" fmla="*/ 4668980 w 6280727"/>
              <a:gd name="connsiteY8" fmla="*/ 365558 h 368408"/>
              <a:gd name="connsiteX9" fmla="*/ 5370943 w 6280727"/>
              <a:gd name="connsiteY9" fmla="*/ 88467 h 368408"/>
              <a:gd name="connsiteX10" fmla="*/ 6280727 w 6280727"/>
              <a:gd name="connsiteY10" fmla="*/ 342467 h 3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80727" h="368408">
                <a:moveTo>
                  <a:pt x="0" y="213158"/>
                </a:moveTo>
                <a:cubicBezTo>
                  <a:pt x="145472" y="101552"/>
                  <a:pt x="290945" y="-10054"/>
                  <a:pt x="471054" y="722"/>
                </a:cubicBezTo>
                <a:cubicBezTo>
                  <a:pt x="651163" y="11498"/>
                  <a:pt x="883612" y="270116"/>
                  <a:pt x="1080654" y="277813"/>
                </a:cubicBezTo>
                <a:cubicBezTo>
                  <a:pt x="1277697" y="285510"/>
                  <a:pt x="1467042" y="45364"/>
                  <a:pt x="1653309" y="46903"/>
                </a:cubicBezTo>
                <a:cubicBezTo>
                  <a:pt x="1839576" y="48442"/>
                  <a:pt x="2013527" y="279352"/>
                  <a:pt x="2198254" y="287049"/>
                </a:cubicBezTo>
                <a:cubicBezTo>
                  <a:pt x="2382981" y="294746"/>
                  <a:pt x="2567708" y="86927"/>
                  <a:pt x="2761672" y="93085"/>
                </a:cubicBezTo>
                <a:cubicBezTo>
                  <a:pt x="2955636" y="99242"/>
                  <a:pt x="3161915" y="328612"/>
                  <a:pt x="3362036" y="323994"/>
                </a:cubicBezTo>
                <a:cubicBezTo>
                  <a:pt x="3562157" y="319376"/>
                  <a:pt x="3718406" y="92315"/>
                  <a:pt x="3962400" y="65376"/>
                </a:cubicBezTo>
                <a:cubicBezTo>
                  <a:pt x="4206394" y="38437"/>
                  <a:pt x="4423447" y="329382"/>
                  <a:pt x="4668980" y="365558"/>
                </a:cubicBezTo>
                <a:cubicBezTo>
                  <a:pt x="4914513" y="401734"/>
                  <a:pt x="5123870" y="81540"/>
                  <a:pt x="5370943" y="88467"/>
                </a:cubicBezTo>
                <a:cubicBezTo>
                  <a:pt x="5761949" y="111558"/>
                  <a:pt x="6164503" y="329382"/>
                  <a:pt x="6280727" y="342467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2AED-645B-6D90-DE53-1B4483A5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EDED-8503-7728-3372-9F46F2BE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protocols: Accepting/rejecting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96041-9F90-1CDC-A913-AC02FCD46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1" y="1825625"/>
                <a:ext cx="111658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Experiment: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independently and uniformly at random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𝑦𝑤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rejects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𝑦𝑤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accepts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96041-9F90-1CDC-A913-AC02FCD46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1" y="1825625"/>
                <a:ext cx="11165840" cy="4351338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8324F-CD38-F433-E845-89C89C7D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37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A144-F997-B86F-A48F-5B16738A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365125"/>
            <a:ext cx="11489634" cy="1325563"/>
          </a:xfrm>
        </p:spPr>
        <p:txBody>
          <a:bodyPr/>
          <a:lstStyle/>
          <a:p>
            <a:r>
              <a:rPr lang="en-US" dirty="0"/>
              <a:t>Randomized protocols: Computing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44E6D-8E46-77C7-909C-61C195CBE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20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44E6D-8E46-77C7-909C-61C195CBE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20200" cy="4351338"/>
              </a:xfrm>
              <a:blipFill>
                <a:blip r:embed="rId2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AE4-996A-81EC-BD92-3B3E9D27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6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be any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Randomized protocols are exponentially better than deterministic protocols!</a:t>
                </a:r>
              </a:p>
              <a:p>
                <a:r>
                  <a:rPr lang="en-US" dirty="0"/>
                  <a:t>Proof: Next three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  <a:blipFill>
                <a:blip r:embed="rId3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5999-B02A-48E9-9531-E01C78A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/>
              <p:nvPr/>
            </p:nvSpPr>
            <p:spPr>
              <a:xfrm>
                <a:off x="406022" y="2618318"/>
                <a:ext cx="11379956" cy="1917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with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2" y="2618318"/>
                <a:ext cx="11379956" cy="1917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074ECE3-213C-1CA2-5364-32CCA5AA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B89599-CC07-7B50-F7AB-4AC639B298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B89599-CC07-7B50-F7AB-4AC639B29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A6B9E-3150-6CDE-E8F1-85E07AF94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800" y="1828800"/>
                <a:ext cx="11491415" cy="4775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chemeClr val="accent1"/>
                    </a:solidFill>
                  </a:rPr>
                  <a:t>numbers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</m:t>
                    </m:r>
                  </m:oMath>
                </a14:m>
                <a:r>
                  <a:rPr lang="en-US" dirty="0"/>
                  <a:t> be the sequence of all </a:t>
                </a:r>
                <a:r>
                  <a:rPr lang="en-US" dirty="0">
                    <a:solidFill>
                      <a:schemeClr val="accent1"/>
                    </a:solidFill>
                  </a:rPr>
                  <a:t>prime numbers</a:t>
                </a:r>
                <a:endParaRPr lang="en-US" dirty="0"/>
              </a:p>
              <a:p>
                <a:r>
                  <a:rPr lang="en-US" b="1" dirty="0"/>
                  <a:t>Protocol: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uniformly at random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(WLOG,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is a power of two)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Alice 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Bob sends a bit indicating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so, they accept, otherwise, they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A6B9E-3150-6CDE-E8F1-85E07AF94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800" y="1828800"/>
                <a:ext cx="11491415" cy="4775200"/>
              </a:xfrm>
              <a:blipFill>
                <a:blip r:embed="rId3"/>
                <a:stretch>
                  <a:fillRect l="-955" b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E3D63-D05F-8734-66DB-E4D40803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0EC5E-BEEC-6E75-BCFE-9C85E3ED3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4FF4-6BCE-C8A4-3DD8-D439995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393469"/>
            <a:ext cx="10515600" cy="1325563"/>
          </a:xfrm>
        </p:spPr>
        <p:txBody>
          <a:bodyPr/>
          <a:lstStyle/>
          <a:p>
            <a:r>
              <a:rPr lang="en-US" dirty="0"/>
              <a:t>Analysis of the protocol: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94F2F-CFBE-7DD9-CBA1-B44FA4337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" y="1825625"/>
                <a:ext cx="11165840" cy="47321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divides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r>
                  <a:rPr lang="en-US" dirty="0"/>
                  <a:t> be the set of prime numbers that divide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BAD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94F2F-CFBE-7DD9-CBA1-B44FA4337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" y="1825625"/>
                <a:ext cx="11165840" cy="4732124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EFBF0-0CD7-0452-2A80-A5D162C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E6C253-BA42-6335-A0AE-A83DFFC4C793}"/>
                  </a:ext>
                </a:extLst>
              </p:cNvPr>
              <p:cNvSpPr/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Protocol: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u.a.r.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Send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Check whether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E6C253-BA42-6335-A0AE-A83DFFC4C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blipFill>
                <a:blip r:embed="rId3"/>
                <a:stretch>
                  <a:fillRect l="-6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70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16B4F9-3E8B-27C2-7948-7EDC694F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4444-745F-5E1A-6382-AED80620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protocol: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8CB9-9677-C3E6-2C0D-CBC152E34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19" y="1554480"/>
                <a:ext cx="11319123" cy="50032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communication ✔️</a:t>
                </a:r>
              </a:p>
              <a:p>
                <a:r>
                  <a:rPr lang="en-US" dirty="0"/>
                  <a:t>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communication</a:t>
                </a:r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prime)?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lvl="1"/>
                <a:r>
                  <a:rPr lang="en-US" dirty="0"/>
                  <a:t>(Proof omitted)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8CB9-9677-C3E6-2C0D-CBC152E34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19" y="1554480"/>
                <a:ext cx="11319123" cy="5003269"/>
              </a:xfrm>
              <a:blipFill>
                <a:blip r:embed="rId3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9DF7A-027C-3B65-1A3D-EB2794C1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A65C4D-22F8-F966-449C-528337B0F738}"/>
                  </a:ext>
                </a:extLst>
              </p:cNvPr>
              <p:cNvSpPr/>
              <p:nvPr/>
            </p:nvSpPr>
            <p:spPr>
              <a:xfrm>
                <a:off x="669803" y="3880697"/>
                <a:ext cx="10993877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Chebyshev’s Estimate: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800" dirty="0">
                    <a:solidFill>
                      <a:schemeClr val="tx1"/>
                    </a:solidFill>
                  </a:rPr>
                  <a:t> prime.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A65C4D-22F8-F966-449C-528337B0F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03" y="3880697"/>
                <a:ext cx="10993877" cy="844144"/>
              </a:xfrm>
              <a:prstGeom prst="rect">
                <a:avLst/>
              </a:prstGeom>
              <a:blipFill>
                <a:blip r:embed="rId4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813515-D4F9-DA3D-5865-F1CA5AA9D9DB}"/>
                  </a:ext>
                </a:extLst>
              </p:cNvPr>
              <p:cNvSpPr/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Protocol: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u.a.r.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Send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Check whether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813515-D4F9-DA3D-5865-F1CA5AA9D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blipFill>
                <a:blip r:embed="rId5"/>
                <a:stretch>
                  <a:fillRect l="-6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0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B51B-F1AD-CB17-1FDC-2B8FA18F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power of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4A45C-7101-2742-2A8D-6DECFDB45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randomness useful?</a:t>
                </a:r>
              </a:p>
              <a:p>
                <a:r>
                  <a:rPr lang="en-US" dirty="0"/>
                  <a:t>For communication protocols: </a:t>
                </a:r>
                <a:r>
                  <a:rPr lang="en-US" dirty="0">
                    <a:solidFill>
                      <a:schemeClr val="accent1"/>
                    </a:solidFill>
                  </a:rPr>
                  <a:t>Yes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For Turing machines: </a:t>
                </a:r>
                <a:r>
                  <a:rPr lang="en-US" dirty="0">
                    <a:solidFill>
                      <a:schemeClr val="accent1"/>
                    </a:solidFill>
                  </a:rPr>
                  <a:t>Probably not much</a:t>
                </a:r>
              </a:p>
              <a:p>
                <a:pPr lvl="1"/>
                <a:r>
                  <a:rPr lang="en-US" dirty="0"/>
                  <a:t>Conjecture: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4A45C-7101-2742-2A8D-6DECFDB45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53854-4DBB-EDCB-886F-4B5F4C5F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64B16B8D-C1EF-F674-8EF0-7456D7DFA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38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54" y="1438901"/>
            <a:ext cx="11021291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Complexity theory:</a:t>
            </a:r>
            <a:br>
              <a:rPr lang="en-US" sz="5400" b="1" dirty="0"/>
            </a:br>
            <a:r>
              <a:rPr lang="en-US" sz="5400" b="1" dirty="0"/>
              <a:t>The study of </a:t>
            </a:r>
            <a:r>
              <a:rPr lang="en-US" sz="5400" b="1" dirty="0">
                <a:solidFill>
                  <a:schemeClr val="accent1"/>
                </a:solidFill>
              </a:rPr>
              <a:t>computational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6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rallelogram 39">
            <a:extLst>
              <a:ext uri="{FF2B5EF4-FFF2-40B4-BE49-F238E27FC236}">
                <a16:creationId xmlns:a16="http://schemas.microsoft.com/office/drawing/2014/main" id="{DF558F7D-25B9-835B-958D-B5DE094F322C}"/>
              </a:ext>
            </a:extLst>
          </p:cNvPr>
          <p:cNvSpPr/>
          <p:nvPr/>
        </p:nvSpPr>
        <p:spPr>
          <a:xfrm>
            <a:off x="7953521" y="5847617"/>
            <a:ext cx="2623354" cy="411782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AFB10-C3DB-0697-BF00-0AFBCF05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resources: Fuel for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ACA09-335F-7665-EC43-8EE1C2C4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5A220F-F8F0-2B4A-848C-D0C3C23C9F0A}"/>
              </a:ext>
            </a:extLst>
          </p:cNvPr>
          <p:cNvGrpSpPr/>
          <p:nvPr/>
        </p:nvGrpSpPr>
        <p:grpSpPr>
          <a:xfrm>
            <a:off x="5191072" y="2025305"/>
            <a:ext cx="1647061" cy="1869090"/>
            <a:chOff x="2812481" y="2355877"/>
            <a:chExt cx="1647061" cy="18690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AAFB2-26B3-1D32-CE1A-6EA7EDB023EE}"/>
                </a:ext>
              </a:extLst>
            </p:cNvPr>
            <p:cNvSpPr txBox="1"/>
            <p:nvPr/>
          </p:nvSpPr>
          <p:spPr>
            <a:xfrm>
              <a:off x="2958421" y="3763302"/>
              <a:ext cx="1501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SPACE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288F2E-01B6-7641-AAAB-738D9714265B}"/>
                </a:ext>
              </a:extLst>
            </p:cNvPr>
            <p:cNvGrpSpPr/>
            <p:nvPr/>
          </p:nvGrpSpPr>
          <p:grpSpPr>
            <a:xfrm>
              <a:off x="2812481" y="2355877"/>
              <a:ext cx="1206231" cy="1298245"/>
              <a:chOff x="10186591" y="1585225"/>
              <a:chExt cx="1206231" cy="129824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93AF75F-B541-E6D8-E34C-67CFDF6F2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2864" y="1655075"/>
                <a:ext cx="83554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036264D-9280-AD4D-43FB-EEB732FF3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88409" y="15852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A15577-BB17-A36E-01C5-DC213C7A6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3724" y="1585225"/>
                <a:ext cx="0" cy="146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80B771D-DC57-06F6-CF82-ABBAD1DECE9D}"/>
                  </a:ext>
                </a:extLst>
              </p:cNvPr>
              <p:cNvGrpSpPr/>
              <p:nvPr/>
            </p:nvGrpSpPr>
            <p:grpSpPr>
              <a:xfrm rot="5400000">
                <a:off x="9740502" y="2282139"/>
                <a:ext cx="1038228" cy="146050"/>
                <a:chOff x="405505" y="2359025"/>
                <a:chExt cx="835545" cy="14605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7AECED14-0B44-1B99-F1C5-1F0045691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505" y="2428875"/>
                  <a:ext cx="83554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B3E847F-FD4D-9D0D-D5B5-CF444EB66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1050" y="2359025"/>
                  <a:ext cx="0" cy="1460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2867523-5609-7923-67C0-710CD4324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365" y="2359025"/>
                  <a:ext cx="0" cy="1460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769BA86-7C6B-E1FB-D8A9-514D40EDA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39305" y="1822351"/>
                <a:ext cx="858865" cy="1061119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ark&#10;&#10;Description automatically generated">
                <a:extLst>
                  <a:ext uri="{FF2B5EF4-FFF2-40B4-BE49-F238E27FC236}">
                    <a16:creationId xmlns:a16="http://schemas.microsoft.com/office/drawing/2014/main" id="{E4E0E69F-2176-9B6C-3E1E-B64E8D8F1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6608">
                <a:off x="10581321" y="1979400"/>
                <a:ext cx="811501" cy="735220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CE994C-2CE1-2D30-7C1F-65F6951C9D6E}"/>
              </a:ext>
            </a:extLst>
          </p:cNvPr>
          <p:cNvGrpSpPr/>
          <p:nvPr/>
        </p:nvGrpSpPr>
        <p:grpSpPr>
          <a:xfrm>
            <a:off x="8244177" y="2262431"/>
            <a:ext cx="2917378" cy="1618265"/>
            <a:chOff x="4976654" y="2606702"/>
            <a:chExt cx="2917378" cy="1618265"/>
          </a:xfrm>
        </p:grpSpPr>
        <p:pic>
          <p:nvPicPr>
            <p:cNvPr id="18" name="Picture 17" descr="A group of white dice&#10;&#10;Description automatically generated with medium confidence">
              <a:extLst>
                <a:ext uri="{FF2B5EF4-FFF2-40B4-BE49-F238E27FC236}">
                  <a16:creationId xmlns:a16="http://schemas.microsoft.com/office/drawing/2014/main" id="{9EE0373E-58F3-3D35-97BB-984667599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870" y="2606702"/>
              <a:ext cx="1633362" cy="9342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ECC0A8-1A6D-236C-D28E-AD41EF8E7793}"/>
                </a:ext>
              </a:extLst>
            </p:cNvPr>
            <p:cNvSpPr txBox="1"/>
            <p:nvPr/>
          </p:nvSpPr>
          <p:spPr>
            <a:xfrm>
              <a:off x="4976654" y="3763302"/>
              <a:ext cx="2917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RANDOMNESS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D78141-8D68-B4B7-78E2-6C0CFCCAECDD}"/>
              </a:ext>
            </a:extLst>
          </p:cNvPr>
          <p:cNvGrpSpPr/>
          <p:nvPr/>
        </p:nvGrpSpPr>
        <p:grpSpPr>
          <a:xfrm>
            <a:off x="4015429" y="4659813"/>
            <a:ext cx="3491400" cy="1615177"/>
            <a:chOff x="5267272" y="4664733"/>
            <a:chExt cx="3491400" cy="16151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3ACED9-8BDB-A665-75D2-8433E7763D3A}"/>
                </a:ext>
              </a:extLst>
            </p:cNvPr>
            <p:cNvSpPr txBox="1"/>
            <p:nvPr/>
          </p:nvSpPr>
          <p:spPr>
            <a:xfrm>
              <a:off x="5267272" y="5818245"/>
              <a:ext cx="34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QUANTUM PHYSICS</a:t>
              </a:r>
            </a:p>
          </p:txBody>
        </p:sp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DA6227D-6338-ECEE-6465-35D9F43D6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14866">
              <a:off x="6507300" y="4664733"/>
              <a:ext cx="1055932" cy="935556"/>
            </a:xfrm>
            <a:prstGeom prst="rect">
              <a:avLst/>
            </a:prstGeom>
            <a:effectLst>
              <a:glow rad="63500">
                <a:schemeClr val="accent1">
                  <a:alpha val="40000"/>
                </a:schemeClr>
              </a:glow>
            </a:effec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8C08D6-4154-872D-A785-AE99CC6E0F0E}"/>
              </a:ext>
            </a:extLst>
          </p:cNvPr>
          <p:cNvGrpSpPr/>
          <p:nvPr/>
        </p:nvGrpSpPr>
        <p:grpSpPr>
          <a:xfrm>
            <a:off x="8058759" y="4847448"/>
            <a:ext cx="2761641" cy="1427542"/>
            <a:chOff x="2698476" y="4914711"/>
            <a:chExt cx="2761641" cy="142754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93F919-4934-177B-575E-F0E67E5363FE}"/>
                </a:ext>
              </a:extLst>
            </p:cNvPr>
            <p:cNvSpPr txBox="1"/>
            <p:nvPr/>
          </p:nvSpPr>
          <p:spPr>
            <a:xfrm>
              <a:off x="2698476" y="5880588"/>
              <a:ext cx="276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COMMUNICATION</a:t>
              </a:r>
            </a:p>
          </p:txBody>
        </p:sp>
        <p:pic>
          <p:nvPicPr>
            <p:cNvPr id="33" name="Picture 32" descr="A white envelope with a black background&#10;&#10;Description automatically generated">
              <a:extLst>
                <a:ext uri="{FF2B5EF4-FFF2-40B4-BE49-F238E27FC236}">
                  <a16:creationId xmlns:a16="http://schemas.microsoft.com/office/drawing/2014/main" id="{A359C0F0-3CBC-2329-3EF4-6E5BCF6E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56" y="4914711"/>
              <a:ext cx="975068" cy="97506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AFA87F-4D91-1114-9FC9-D56B62B73EF1}"/>
              </a:ext>
            </a:extLst>
          </p:cNvPr>
          <p:cNvGrpSpPr/>
          <p:nvPr/>
        </p:nvGrpSpPr>
        <p:grpSpPr>
          <a:xfrm>
            <a:off x="1598861" y="4735140"/>
            <a:ext cx="1130163" cy="1539850"/>
            <a:chOff x="1598861" y="4735140"/>
            <a:chExt cx="1130163" cy="15398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187415-641B-E5B3-97C5-287FD49BBFD9}"/>
                </a:ext>
              </a:extLst>
            </p:cNvPr>
            <p:cNvSpPr txBox="1"/>
            <p:nvPr/>
          </p:nvSpPr>
          <p:spPr>
            <a:xfrm>
              <a:off x="1598861" y="5813325"/>
              <a:ext cx="1130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ADVICE</a:t>
              </a:r>
            </a:p>
          </p:txBody>
        </p:sp>
        <p:pic>
          <p:nvPicPr>
            <p:cNvPr id="31" name="Picture 30" descr="A cartoon of an owl&#10;&#10;AI-generated content may be incorrect.">
              <a:extLst>
                <a:ext uri="{FF2B5EF4-FFF2-40B4-BE49-F238E27FC236}">
                  <a16:creationId xmlns:a16="http://schemas.microsoft.com/office/drawing/2014/main" id="{E827C030-182C-CCF3-153B-BF6175A2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143" y="4735140"/>
              <a:ext cx="1078185" cy="107818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2C7FD3-3682-53E2-576D-FEB722A299DA}"/>
              </a:ext>
            </a:extLst>
          </p:cNvPr>
          <p:cNvGrpSpPr/>
          <p:nvPr/>
        </p:nvGrpSpPr>
        <p:grpSpPr>
          <a:xfrm>
            <a:off x="1447082" y="2157789"/>
            <a:ext cx="1433720" cy="1619503"/>
            <a:chOff x="1447082" y="2157789"/>
            <a:chExt cx="1433720" cy="16195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10568-4CA3-2B8A-456E-9B9D221111C7}"/>
                </a:ext>
              </a:extLst>
            </p:cNvPr>
            <p:cNvSpPr txBox="1"/>
            <p:nvPr/>
          </p:nvSpPr>
          <p:spPr>
            <a:xfrm>
              <a:off x="1769153" y="3315627"/>
              <a:ext cx="969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TIME</a:t>
              </a:r>
              <a:endParaRPr lang="en-US" sz="32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279CB0-3686-807E-9DE1-74104B2AA3B0}"/>
                </a:ext>
              </a:extLst>
            </p:cNvPr>
            <p:cNvSpPr txBox="1"/>
            <p:nvPr/>
          </p:nvSpPr>
          <p:spPr>
            <a:xfrm>
              <a:off x="1447082" y="2157789"/>
              <a:ext cx="14337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/>
                <a:t>⏳</a:t>
              </a:r>
              <a:endParaRPr lang="en-US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3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Communication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B398-EF64-30F9-4212-CA2ACC24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using as little communication as possible</a:t>
                </a:r>
              </a:p>
              <a:p>
                <a:r>
                  <a:rPr lang="en-US" dirty="0"/>
                  <a:t>In each round, one party sends a single bit; the other party listens</a:t>
                </a:r>
              </a:p>
              <a:p>
                <a:r>
                  <a:rPr lang="en-US" dirty="0"/>
                  <a:t>At the end, both parties announce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  <a:blipFill>
                <a:blip r:embed="rId2"/>
                <a:stretch>
                  <a:fillRect l="-2059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4AFE-AA7C-5ACD-65F6-8898F47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3AE8C2-5170-9C31-FB2A-E1B45F801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1B7A-0A8E-C457-E14D-762767A96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ED02C9-7AD3-9F74-5A3C-6ED986486EB6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22E-07B5-7982-EC89-2B8DE0ACD4F2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</p:spTree>
    <p:extLst>
      <p:ext uri="{BB962C8B-B14F-4D97-AF65-F5344CB8AC3E}">
        <p14:creationId xmlns:p14="http://schemas.microsoft.com/office/powerpoint/2010/main" val="361664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5325-1D4D-822D-C7DB-A8E39E8F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equality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focus on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Definition: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“Does your copy of the database match my copy?”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7192-71AD-1BE8-FFDB-D0FEB0A2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0D12-DAD5-8B88-8671-4815F9C0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8BC57-E44A-11A7-6BE6-0919AE09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76C41-FEFA-A74D-F6D7-A87AC9B3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CB73EF-B8B4-24EA-4FBD-F4F9F425CC2F}"/>
              </a:ext>
            </a:extLst>
          </p:cNvPr>
          <p:cNvGrpSpPr/>
          <p:nvPr/>
        </p:nvGrpSpPr>
        <p:grpSpPr>
          <a:xfrm>
            <a:off x="7484533" y="1784915"/>
            <a:ext cx="3437467" cy="1978010"/>
            <a:chOff x="7484533" y="1784915"/>
            <a:chExt cx="3437467" cy="1978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2AF4CA-1319-D357-ADBD-6D8E1BBFA09D}"/>
                    </a:ext>
                  </a:extLst>
                </p:cNvPr>
                <p:cNvSpPr txBox="1"/>
                <p:nvPr/>
              </p:nvSpPr>
              <p:spPr>
                <a:xfrm>
                  <a:off x="7975599" y="2589254"/>
                  <a:ext cx="2946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/>
                    <a:t> bits of communication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2AF4CA-1319-D357-ADBD-6D8E1BBFA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599" y="2589254"/>
                  <a:ext cx="2946401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CEFC82F-0E91-245B-886E-2F709FAE36EA}"/>
                </a:ext>
              </a:extLst>
            </p:cNvPr>
            <p:cNvSpPr/>
            <p:nvPr/>
          </p:nvSpPr>
          <p:spPr>
            <a:xfrm>
              <a:off x="7484533" y="1784915"/>
              <a:ext cx="279400" cy="1978010"/>
            </a:xfrm>
            <a:prstGeom prst="rightBrace">
              <a:avLst>
                <a:gd name="adj1" fmla="val 374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7AA9A-75C9-E667-2186-DA8E27435152}"/>
              </a:ext>
            </a:extLst>
          </p:cNvPr>
          <p:cNvGrpSpPr/>
          <p:nvPr/>
        </p:nvGrpSpPr>
        <p:grpSpPr>
          <a:xfrm>
            <a:off x="7488768" y="4156095"/>
            <a:ext cx="3246965" cy="2414038"/>
            <a:chOff x="7488768" y="4156095"/>
            <a:chExt cx="3246965" cy="2414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1DFFE85-6A36-2FA3-8302-921F57C9FA50}"/>
                    </a:ext>
                  </a:extLst>
                </p:cNvPr>
                <p:cNvSpPr txBox="1"/>
                <p:nvPr/>
              </p:nvSpPr>
              <p:spPr>
                <a:xfrm>
                  <a:off x="7975599" y="5162034"/>
                  <a:ext cx="276013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bits of communication (in the worst case)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1DFFE85-6A36-2FA3-8302-921F57C9F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599" y="5162034"/>
                  <a:ext cx="276013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766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C93C7D5-DA12-4432-393D-A87832248170}"/>
                </a:ext>
              </a:extLst>
            </p:cNvPr>
            <p:cNvSpPr/>
            <p:nvPr/>
          </p:nvSpPr>
          <p:spPr>
            <a:xfrm>
              <a:off x="7488768" y="4156095"/>
              <a:ext cx="279400" cy="2414038"/>
            </a:xfrm>
            <a:prstGeom prst="rightBrace">
              <a:avLst>
                <a:gd name="adj1" fmla="val 374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C3824-34AA-E225-A087-F04F2C350BA5}"/>
                  </a:ext>
                </a:extLst>
              </p:cNvPr>
              <p:cNvSpPr/>
              <p:nvPr/>
            </p:nvSpPr>
            <p:spPr>
              <a:xfrm>
                <a:off x="756559" y="1784915"/>
                <a:ext cx="6448576" cy="19780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Protocol A: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Alice sends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Bob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C3824-34AA-E225-A087-F04F2C350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9" y="1784915"/>
                <a:ext cx="6448576" cy="1978010"/>
              </a:xfrm>
              <a:prstGeom prst="rect">
                <a:avLst/>
              </a:prstGeom>
              <a:blipFill>
                <a:blip r:embed="rId4"/>
                <a:stretch>
                  <a:fillRect l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18B46E-878D-AF05-0121-1DE140912841}"/>
                  </a:ext>
                </a:extLst>
              </p:cNvPr>
              <p:cNvSpPr/>
              <p:nvPr/>
            </p:nvSpPr>
            <p:spPr>
              <a:xfrm>
                <a:off x="756559" y="4156095"/>
                <a:ext cx="6448576" cy="2414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Protocol B: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Bob sends a bit indicating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18B46E-878D-AF05-0121-1DE140912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9" y="4156095"/>
                <a:ext cx="6448576" cy="2414038"/>
              </a:xfrm>
              <a:prstGeom prst="rect">
                <a:avLst/>
              </a:prstGeom>
              <a:blipFill>
                <a:blip r:embed="rId5"/>
                <a:stretch>
                  <a:fillRect l="-1415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0A42-8E90-7CD3-7770-4EFE3E8E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C969-42CD-DAD9-61A4-EA10B66A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1825624"/>
            <a:ext cx="10959152" cy="4902721"/>
          </a:xfrm>
        </p:spPr>
        <p:txBody>
          <a:bodyPr>
            <a:normAutofit/>
          </a:bodyPr>
          <a:lstStyle/>
          <a:p>
            <a:r>
              <a:rPr lang="en-US" dirty="0"/>
              <a:t>Is there a better protocol?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we can </a:t>
            </a:r>
            <a:r>
              <a:rPr lang="en-US" dirty="0">
                <a:solidFill>
                  <a:schemeClr val="accent1"/>
                </a:solidFill>
              </a:rPr>
              <a:t>prove</a:t>
            </a:r>
            <a:r>
              <a:rPr lang="en-US" dirty="0"/>
              <a:t> it, we must clarify how we </a:t>
            </a:r>
            <a:r>
              <a:rPr lang="en-US" dirty="0">
                <a:solidFill>
                  <a:schemeClr val="accent1"/>
                </a:solidFill>
              </a:rPr>
              <a:t>model</a:t>
            </a:r>
            <a:r>
              <a:rPr lang="en-US" dirty="0"/>
              <a:t> communication protocols mathematically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E9A8-B813-A5CF-2382-DEE5B535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/>
              <p:nvPr/>
            </p:nvSpPr>
            <p:spPr>
              <a:xfrm>
                <a:off x="948267" y="2854994"/>
                <a:ext cx="9973733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deterministic communication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uses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at least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bits of communication in the worst case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67" y="2854994"/>
                <a:ext cx="9973733" cy="1757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7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177955</TotalTime>
  <Words>1446</Words>
  <Application>Microsoft Office PowerPoint</Application>
  <PresentationFormat>Widescreen</PresentationFormat>
  <Paragraphs>201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Which problems can be solved through computation?</vt:lpstr>
      <vt:lpstr>Complexity theory: The study of computational resources</vt:lpstr>
      <vt:lpstr>Computational resources: Fuel for algorithms</vt:lpstr>
      <vt:lpstr>Communication Complexity</vt:lpstr>
      <vt:lpstr>Communication complexity</vt:lpstr>
      <vt:lpstr>The equality function</vt:lpstr>
      <vt:lpstr>Protocols for equality</vt:lpstr>
      <vt:lpstr>Communication complexity of equality</vt:lpstr>
      <vt:lpstr>Communication protocol model</vt:lpstr>
      <vt:lpstr>Example protocol tree</vt:lpstr>
      <vt:lpstr>Rigorously defining communication protocols</vt:lpstr>
      <vt:lpstr>Rigorously defining communication protocols</vt:lpstr>
      <vt:lpstr>Communication complexity</vt:lpstr>
      <vt:lpstr>Leaf structure</vt:lpstr>
      <vt:lpstr>Communication complexity of equality</vt:lpstr>
      <vt:lpstr>Communication complexity of 〖"EQ" 〗_n</vt:lpstr>
      <vt:lpstr>Randomized communication complexity</vt:lpstr>
      <vt:lpstr>Randomized communication protocols</vt:lpstr>
      <vt:lpstr>Randomized protocols: Accepting/rejecting</vt:lpstr>
      <vt:lpstr>Randomized protocols: Computing a function</vt:lpstr>
      <vt:lpstr>Randomized communication complexity of 〖"EQ" 〗_n</vt:lpstr>
      <vt:lpstr>Randomized protocol for 〖"EQ" 〗_n</vt:lpstr>
      <vt:lpstr>Analysis of the protocol: Correctness</vt:lpstr>
      <vt:lpstr>Analysis of the protocol: Efficiency</vt:lpstr>
      <vt:lpstr>Recap: The power of randomness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739</cp:revision>
  <dcterms:created xsi:type="dcterms:W3CDTF">2022-12-12T23:26:37Z</dcterms:created>
  <dcterms:modified xsi:type="dcterms:W3CDTF">2025-12-01T21:43:11Z</dcterms:modified>
</cp:coreProperties>
</file>