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0" r:id="rId2"/>
    <p:sldId id="1079" r:id="rId3"/>
    <p:sldId id="902" r:id="rId4"/>
    <p:sldId id="1080" r:id="rId5"/>
    <p:sldId id="906" r:id="rId6"/>
    <p:sldId id="1081" r:id="rId7"/>
    <p:sldId id="907" r:id="rId8"/>
    <p:sldId id="1082" r:id="rId9"/>
    <p:sldId id="1053" r:id="rId10"/>
    <p:sldId id="913" r:id="rId11"/>
    <p:sldId id="795" r:id="rId12"/>
    <p:sldId id="1083" r:id="rId13"/>
    <p:sldId id="1084" r:id="rId14"/>
    <p:sldId id="423" r:id="rId15"/>
    <p:sldId id="1085" r:id="rId16"/>
    <p:sldId id="409" r:id="rId17"/>
    <p:sldId id="1090" r:id="rId18"/>
    <p:sldId id="694" r:id="rId19"/>
    <p:sldId id="696" r:id="rId20"/>
    <p:sldId id="702" r:id="rId21"/>
    <p:sldId id="697" r:id="rId22"/>
    <p:sldId id="676" r:id="rId23"/>
    <p:sldId id="698" r:id="rId24"/>
    <p:sldId id="69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  <a:srgbClr val="FFD1D1"/>
    <a:srgbClr val="FFF2CC"/>
    <a:srgbClr val="4472C4"/>
    <a:srgbClr val="FFCCFF"/>
    <a:srgbClr val="FF99FF"/>
    <a:srgbClr val="8A3500"/>
    <a:srgbClr val="00FFFF"/>
    <a:srgbClr val="444444"/>
    <a:srgbClr val="B19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0166" autoAdjust="0"/>
  </p:normalViewPr>
  <p:slideViewPr>
    <p:cSldViewPr snapToGrid="0">
      <p:cViewPr varScale="1">
        <p:scale>
          <a:sx n="83" d="100"/>
          <a:sy n="83" d="100"/>
        </p:scale>
        <p:origin x="56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Justification for the last condition: This means that E and D have the same time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technicality: </a:t>
            </a:r>
            <a:r>
              <a:rPr lang="en-US" dirty="0" err="1"/>
              <a:t>D_Eve</a:t>
            </a:r>
            <a:r>
              <a:rPr lang="en-US" dirty="0"/>
              <a:t> isn’t completely well-defined, due to invalid public keys. The meaning of the theorem is that there exists a poly-time algorithm that computes </a:t>
            </a:r>
            <a:r>
              <a:rPr lang="en-US" dirty="0" err="1"/>
              <a:t>D_Eve</a:t>
            </a:r>
            <a:r>
              <a:rPr lang="en-US" dirty="0"/>
              <a:t> in the cases where it is well-defined.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5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See, e.g., “Introduction to Modern Cryptography” by Katz and Lindell if you want to see a proper definition of a secure public-key encryption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1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1.png"/><Relationship Id="rId3" Type="http://schemas.openxmlformats.org/officeDocument/2006/relationships/image" Target="../media/image1201.png"/><Relationship Id="rId7" Type="http://schemas.openxmlformats.org/officeDocument/2006/relationships/image" Target="../media/image32000.png"/><Relationship Id="rId2" Type="http://schemas.openxmlformats.org/officeDocument/2006/relationships/image" Target="../media/image27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00.png"/><Relationship Id="rId10" Type="http://schemas.openxmlformats.org/officeDocument/2006/relationships/image" Target="../media/image263.png"/><Relationship Id="rId4" Type="http://schemas.openxmlformats.org/officeDocument/2006/relationships/image" Target="../media/image1301.png"/><Relationship Id="rId9" Type="http://schemas.openxmlformats.org/officeDocument/2006/relationships/image" Target="../media/image160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3.png"/><Relationship Id="rId2" Type="http://schemas.openxmlformats.org/officeDocument/2006/relationships/image" Target="../media/image290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3000.png"/><Relationship Id="rId2" Type="http://schemas.openxmlformats.org/officeDocument/2006/relationships/image" Target="../media/image4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0.png"/><Relationship Id="rId5" Type="http://schemas.openxmlformats.org/officeDocument/2006/relationships/image" Target="../media/image430.png"/><Relationship Id="rId4" Type="http://schemas.openxmlformats.org/officeDocument/2006/relationships/image" Target="../media/image42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5010.png"/><Relationship Id="rId7" Type="http://schemas.openxmlformats.org/officeDocument/2006/relationships/image" Target="../media/image541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5" Type="http://schemas.openxmlformats.org/officeDocument/2006/relationships/image" Target="../media/image521.png"/><Relationship Id="rId10" Type="http://schemas.openxmlformats.org/officeDocument/2006/relationships/image" Target="../media/image5700.png"/><Relationship Id="rId4" Type="http://schemas.openxmlformats.org/officeDocument/2006/relationships/image" Target="../media/image511.png"/><Relationship Id="rId9" Type="http://schemas.openxmlformats.org/officeDocument/2006/relationships/image" Target="../media/image56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AC337-0336-D656-BE3A-5F605AD04742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067AE-0E75-D396-F6DE-3CAB6D870F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0838" y="316811"/>
                <a:ext cx="11128443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067AE-0E75-D396-F6DE-3CAB6D870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0838" y="316811"/>
                <a:ext cx="11128443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6E190-DA2B-35BC-4988-4C94C815F7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2480" y="1557503"/>
                <a:ext cx="11399520" cy="51248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pPr>
                  <a:lnSpc>
                    <a:spcPct val="300000"/>
                  </a:lnSpc>
                </a:pPr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the lemma,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symmetry, we also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6E190-DA2B-35BC-4988-4C94C815F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480" y="1557503"/>
                <a:ext cx="11399520" cy="5124893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959EC-15B7-C2FD-B0C0-5184BB8E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DCDF37-5AE4-12A6-51D8-DF8DE27757E6}"/>
                  </a:ext>
                </a:extLst>
              </p:cNvPr>
              <p:cNvSpPr/>
              <p:nvPr/>
            </p:nvSpPr>
            <p:spPr>
              <a:xfrm>
                <a:off x="792480" y="2588319"/>
                <a:ext cx="7184201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Claim: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DCDF37-5AE4-12A6-51D8-DF8DE2775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2588319"/>
                <a:ext cx="7184201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6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4AB5-AAB0-8173-603E-A9A64739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is not a panacea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468A5-6126-4DE6-A031-8B7C2AC68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83558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probably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  <a:p>
                <a:r>
                  <a:rPr lang="en-US" dirty="0"/>
                  <a:t>In fact, it is conjectured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BQP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case, even a fully-functional quantum computer would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be able to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 problems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in polynomial time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Even quantum computers have limitations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468A5-6126-4DE6-A031-8B7C2AC68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83558" cy="4351338"/>
              </a:xfrm>
              <a:blipFill>
                <a:blip r:embed="rId2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C5919-B642-1E59-4AED-9F040004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8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303272" y="1864225"/>
            <a:ext cx="3569677" cy="4665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665730" y="5376386"/>
            <a:ext cx="835270" cy="82995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808351" y="2995366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51" y="2995366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4232114" y="-2319016"/>
            <a:ext cx="3711988" cy="4983621"/>
          </a:xfrm>
          <a:prstGeom prst="arc">
            <a:avLst>
              <a:gd name="adj1" fmla="val 10837321"/>
              <a:gd name="adj2" fmla="val 2151712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424492" y="21339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92" y="2133948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297964" y="271786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64" y="271786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282D479-4514-1595-D351-9F02D52579F3}"/>
              </a:ext>
            </a:extLst>
          </p:cNvPr>
          <p:cNvGrpSpPr/>
          <p:nvPr/>
        </p:nvGrpSpPr>
        <p:grpSpPr>
          <a:xfrm>
            <a:off x="2765305" y="1371958"/>
            <a:ext cx="3075933" cy="780428"/>
            <a:chOff x="5520120" y="2371604"/>
            <a:chExt cx="3075933" cy="780428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54BB790-1E27-B656-5DF3-1CE055E5450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/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DB2A8F-F19D-F68C-4D3B-11AADB824FE6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1DA807-386C-8B37-0693-6FD826D79BE3}"/>
              </a:ext>
            </a:extLst>
          </p:cNvPr>
          <p:cNvGrpSpPr/>
          <p:nvPr/>
        </p:nvGrpSpPr>
        <p:grpSpPr>
          <a:xfrm>
            <a:off x="2880405" y="4270877"/>
            <a:ext cx="3322327" cy="780428"/>
            <a:chOff x="5273726" y="2371604"/>
            <a:chExt cx="3322327" cy="780428"/>
          </a:xfrm>
        </p:grpSpPr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6DFB0F31-89BA-6BF9-70A1-238E3F32405A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E3A79C-1793-DAC3-0378-077C451DC1F3}"/>
                    </a:ext>
                  </a:extLst>
                </p:cNvPr>
                <p:cNvSpPr txBox="1"/>
                <p:nvPr/>
              </p:nvSpPr>
              <p:spPr>
                <a:xfrm>
                  <a:off x="5273726" y="2371604"/>
                  <a:ext cx="11158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E3A79C-1793-DAC3-0378-077C451DC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726" y="2371604"/>
                  <a:ext cx="11158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66920F-B70D-2BD2-6A50-4651F5536DB1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6B3AC8-A36E-585F-DC71-D3B3CE1A7AFE}"/>
              </a:ext>
            </a:extLst>
          </p:cNvPr>
          <p:cNvGrpSpPr/>
          <p:nvPr/>
        </p:nvGrpSpPr>
        <p:grpSpPr>
          <a:xfrm>
            <a:off x="4232114" y="4164580"/>
            <a:ext cx="3711988" cy="2181656"/>
            <a:chOff x="3012830" y="5090090"/>
            <a:chExt cx="835270" cy="100304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E5EE36-E62C-463D-3801-68C7AD1924E8}"/>
                </a:ext>
              </a:extLst>
            </p:cNvPr>
            <p:cNvSpPr/>
            <p:nvPr/>
          </p:nvSpPr>
          <p:spPr>
            <a:xfrm>
              <a:off x="3012830" y="5090090"/>
              <a:ext cx="835270" cy="10030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5A0D4F5-392A-0026-33C4-F99D273EC5C2}"/>
                    </a:ext>
                  </a:extLst>
                </p:cNvPr>
                <p:cNvSpPr txBox="1"/>
                <p:nvPr/>
              </p:nvSpPr>
              <p:spPr>
                <a:xfrm>
                  <a:off x="3194380" y="5160443"/>
                  <a:ext cx="490718" cy="198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BQP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5A0D4F5-392A-0026-33C4-F99D273EC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380" y="5160443"/>
                  <a:ext cx="490718" cy="1985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2749C6E-1A1B-3757-4E10-8B99FB432499}"/>
              </a:ext>
            </a:extLst>
          </p:cNvPr>
          <p:cNvSpPr/>
          <p:nvPr/>
        </p:nvSpPr>
        <p:spPr>
          <a:xfrm>
            <a:off x="2402468" y="971106"/>
            <a:ext cx="7387064" cy="5702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/>
              <p:nvPr/>
            </p:nvSpPr>
            <p:spPr>
              <a:xfrm>
                <a:off x="7279153" y="1764616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153" y="1764616"/>
                <a:ext cx="16881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79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CCE0-9C51-AD53-0F4A-B68FD6FB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quantum computers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797B3-F2CD-8994-B1BC-68DFDA771B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640"/>
                <a:ext cx="10515600" cy="4826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developed several techniques for identifying hardness</a:t>
                </a:r>
              </a:p>
              <a:p>
                <a:pPr lvl="1"/>
                <a:r>
                  <a:rPr lang="en-US" dirty="0"/>
                  <a:t>Undecidability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  <a:p>
                <a:r>
                  <a:rPr lang="en-US" dirty="0"/>
                  <a:t>Those techniques are </a:t>
                </a:r>
                <a:r>
                  <a:rPr lang="en-US" dirty="0">
                    <a:solidFill>
                      <a:schemeClr val="accent1"/>
                    </a:solidFill>
                  </a:rPr>
                  <a:t>all still applicable</a:t>
                </a:r>
                <a:r>
                  <a:rPr lang="en-US" dirty="0"/>
                  <a:t> even in a world with fully-functional quantum computers!</a:t>
                </a:r>
              </a:p>
              <a:p>
                <a:r>
                  <a:rPr lang="en-US" dirty="0"/>
                  <a:t>Complexity theory is intended to be “future-proof” / “timeless”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797B3-F2CD-8994-B1BC-68DFDA771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640"/>
                <a:ext cx="10515600" cy="4826000"/>
              </a:xfrm>
              <a:blipFill>
                <a:blip r:embed="rId2"/>
                <a:stretch>
                  <a:fillRect l="-1043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98A1C-7B94-9AA9-081D-5C6121F9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6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719369-58A2-D740-6E67-4762CD270992}"/>
              </a:ext>
            </a:extLst>
          </p:cNvPr>
          <p:cNvGrpSpPr/>
          <p:nvPr/>
        </p:nvGrpSpPr>
        <p:grpSpPr>
          <a:xfrm>
            <a:off x="4115391" y="5096933"/>
            <a:ext cx="5242965" cy="1051129"/>
            <a:chOff x="4115391" y="5096933"/>
            <a:chExt cx="5242965" cy="10511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B771C5-E1AA-3C91-1F32-D65A46692012}"/>
                </a:ext>
              </a:extLst>
            </p:cNvPr>
            <p:cNvSpPr/>
            <p:nvPr/>
          </p:nvSpPr>
          <p:spPr>
            <a:xfrm rot="21325665">
              <a:off x="4995333" y="5096933"/>
              <a:ext cx="609600" cy="372533"/>
            </a:xfrm>
            <a:custGeom>
              <a:avLst/>
              <a:gdLst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72533">
                  <a:moveTo>
                    <a:pt x="0" y="372533"/>
                  </a:moveTo>
                  <a:cubicBezTo>
                    <a:pt x="260350" y="183444"/>
                    <a:pt x="241300" y="155222"/>
                    <a:pt x="338667" y="0"/>
                  </a:cubicBezTo>
                  <a:cubicBezTo>
                    <a:pt x="486833" y="242711"/>
                    <a:pt x="488951" y="239888"/>
                    <a:pt x="609600" y="355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CA33A7-1FAF-E885-7524-4BD0FF0255EB}"/>
                </a:ext>
              </a:extLst>
            </p:cNvPr>
            <p:cNvSpPr txBox="1"/>
            <p:nvPr/>
          </p:nvSpPr>
          <p:spPr>
            <a:xfrm rot="21393177">
              <a:off x="4115391" y="5440176"/>
              <a:ext cx="5242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CLASSICAL </a:t>
              </a:r>
              <a:endParaRPr lang="en-US" sz="3200" dirty="0">
                <a:solidFill>
                  <a:srgbClr val="C0000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1AD83B-0937-3EBD-BDCA-A1DC3655AF79}"/>
              </a:ext>
            </a:extLst>
          </p:cNvPr>
          <p:cNvCxnSpPr>
            <a:cxnSpLocks/>
          </p:cNvCxnSpPr>
          <p:nvPr/>
        </p:nvCxnSpPr>
        <p:spPr>
          <a:xfrm>
            <a:off x="4098852" y="5806911"/>
            <a:ext cx="2405643" cy="9426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F30A55-16DE-318D-1724-88E606BC5D77}"/>
              </a:ext>
            </a:extLst>
          </p:cNvPr>
          <p:cNvCxnSpPr>
            <a:cxnSpLocks/>
          </p:cNvCxnSpPr>
          <p:nvPr/>
        </p:nvCxnSpPr>
        <p:spPr>
          <a:xfrm flipV="1">
            <a:off x="4157221" y="5665509"/>
            <a:ext cx="2347274" cy="37707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5F0B9-CFD1-AD32-B147-05CD69013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8CE2-3601-D26B-91B1-83260351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DF4C-5BE2-BE0E-1C1F-75245DCF0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705"/>
            <a:ext cx="10515600" cy="3833258"/>
          </a:xfrm>
        </p:spPr>
        <p:txBody>
          <a:bodyPr/>
          <a:lstStyle/>
          <a:p>
            <a:r>
              <a:rPr lang="en-US" b="1" dirty="0"/>
              <a:t>Main topic of this course:</a:t>
            </a:r>
            <a:r>
              <a:rPr lang="en-US" dirty="0"/>
              <a:t> How to </a:t>
            </a:r>
            <a:r>
              <a:rPr lang="en-US" dirty="0">
                <a:solidFill>
                  <a:schemeClr val="accent1"/>
                </a:solidFill>
              </a:rPr>
              <a:t>identify</a:t>
            </a:r>
            <a:r>
              <a:rPr lang="en-US" dirty="0"/>
              <a:t> intractability</a:t>
            </a:r>
          </a:p>
          <a:p>
            <a:r>
              <a:rPr lang="en-US" b="1" dirty="0"/>
              <a:t>Previous few days: </a:t>
            </a:r>
            <a:r>
              <a:rPr lang="en-US" dirty="0"/>
              <a:t>How to </a:t>
            </a:r>
            <a:r>
              <a:rPr lang="en-US" dirty="0">
                <a:solidFill>
                  <a:schemeClr val="accent1"/>
                </a:solidFill>
              </a:rPr>
              <a:t>cope</a:t>
            </a:r>
            <a:r>
              <a:rPr lang="en-US" dirty="0"/>
              <a:t> with intractability</a:t>
            </a:r>
          </a:p>
          <a:p>
            <a:r>
              <a:rPr lang="en-US" b="1" dirty="0"/>
              <a:t>Up next:</a:t>
            </a:r>
            <a:r>
              <a:rPr lang="en-US" dirty="0"/>
              <a:t> How to </a:t>
            </a:r>
            <a:r>
              <a:rPr lang="en-US" dirty="0">
                <a:solidFill>
                  <a:schemeClr val="accent1"/>
                </a:solidFill>
              </a:rPr>
              <a:t>exploit</a:t>
            </a:r>
            <a:r>
              <a:rPr lang="en-US" dirty="0"/>
              <a:t> intractability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C0966-A245-6ADC-FD3F-49CFF2E1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2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Cryptography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1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686E34A-5F4C-E936-B8F9-95C3325AD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95127F47-0A58-4AFD-5FA5-3FD5B0305760}"/>
              </a:ext>
            </a:extLst>
          </p:cNvPr>
          <p:cNvSpPr/>
          <p:nvPr/>
        </p:nvSpPr>
        <p:spPr>
          <a:xfrm>
            <a:off x="665629" y="2589299"/>
            <a:ext cx="4307433" cy="3360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A63613D-6F4D-0145-4383-7711AF763A6E}"/>
              </a:ext>
            </a:extLst>
          </p:cNvPr>
          <p:cNvSpPr/>
          <p:nvPr/>
        </p:nvSpPr>
        <p:spPr>
          <a:xfrm>
            <a:off x="7218938" y="2560406"/>
            <a:ext cx="4307433" cy="338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D2EB4-F4AA-7968-DECE-13F173B5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86" y="153399"/>
            <a:ext cx="10515600" cy="1325563"/>
          </a:xfrm>
        </p:spPr>
        <p:txBody>
          <a:bodyPr/>
          <a:lstStyle/>
          <a:p>
            <a:r>
              <a:rPr lang="en-US" dirty="0"/>
              <a:t>Public-key encryption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9BE46-0DFF-21CB-D72B-8419A643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676DF5-0034-8B45-BA34-799FBCE470A7}"/>
              </a:ext>
            </a:extLst>
          </p:cNvPr>
          <p:cNvGrpSpPr/>
          <p:nvPr/>
        </p:nvGrpSpPr>
        <p:grpSpPr>
          <a:xfrm>
            <a:off x="5218753" y="5662164"/>
            <a:ext cx="1785328" cy="1062300"/>
            <a:chOff x="3181644" y="2666283"/>
            <a:chExt cx="1785328" cy="1062300"/>
          </a:xfrm>
        </p:grpSpPr>
        <p:pic>
          <p:nvPicPr>
            <p:cNvPr id="21" name="Picture 2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EEC4BB0-DB01-94DA-C75C-DD056F0E3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7"/>
            <a:stretch/>
          </p:blipFill>
          <p:spPr>
            <a:xfrm flipH="1">
              <a:off x="3964449" y="2758117"/>
              <a:ext cx="262598" cy="56988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1ACFC5-3437-A177-FADD-F107266E449E}"/>
                </a:ext>
              </a:extLst>
            </p:cNvPr>
            <p:cNvSpPr txBox="1"/>
            <p:nvPr/>
          </p:nvSpPr>
          <p:spPr>
            <a:xfrm>
              <a:off x="3181644" y="3359251"/>
              <a:ext cx="1785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BE7B60-5B32-F538-E4A5-958128EAA8DC}"/>
                </a:ext>
              </a:extLst>
            </p:cNvPr>
            <p:cNvSpPr txBox="1"/>
            <p:nvPr/>
          </p:nvSpPr>
          <p:spPr>
            <a:xfrm>
              <a:off x="3918388" y="2666283"/>
              <a:ext cx="45876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😈</a:t>
              </a:r>
              <a:endParaRPr lang="en-US" dirty="0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A3AF13-CDFD-8CA3-FAC2-80879FE7E6A0}"/>
              </a:ext>
            </a:extLst>
          </p:cNvPr>
          <p:cNvCxnSpPr>
            <a:cxnSpLocks/>
          </p:cNvCxnSpPr>
          <p:nvPr/>
        </p:nvCxnSpPr>
        <p:spPr>
          <a:xfrm flipH="1">
            <a:off x="4706418" y="3202132"/>
            <a:ext cx="2633859" cy="2087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BD1734-9BD6-8EB3-B2CC-EB90277A100D}"/>
              </a:ext>
            </a:extLst>
          </p:cNvPr>
          <p:cNvGrpSpPr/>
          <p:nvPr/>
        </p:nvGrpSpPr>
        <p:grpSpPr>
          <a:xfrm>
            <a:off x="7996246" y="2822970"/>
            <a:ext cx="1346400" cy="740571"/>
            <a:chOff x="2379325" y="2026608"/>
            <a:chExt cx="1346400" cy="740571"/>
          </a:xfrm>
        </p:grpSpPr>
        <p:pic>
          <p:nvPicPr>
            <p:cNvPr id="31" name="Content Placeholder 9" descr="A red key with black lines&#10;&#10;AI-generated content may be incorrect.">
              <a:extLst>
                <a:ext uri="{FF2B5EF4-FFF2-40B4-BE49-F238E27FC236}">
                  <a16:creationId xmlns:a16="http://schemas.microsoft.com/office/drawing/2014/main" id="{CC136021-9ACD-2E8E-FC60-AFD0B6506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51139" y="2026608"/>
              <a:ext cx="719139" cy="71913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72B844-5F16-FAA3-0459-E21E1737905A}"/>
                </a:ext>
              </a:extLst>
            </p:cNvPr>
            <p:cNvSpPr txBox="1"/>
            <p:nvPr/>
          </p:nvSpPr>
          <p:spPr>
            <a:xfrm>
              <a:off x="2379325" y="2490180"/>
              <a:ext cx="134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Public key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1F054E-7E27-9245-C98F-74370B48B454}"/>
              </a:ext>
            </a:extLst>
          </p:cNvPr>
          <p:cNvGrpSpPr/>
          <p:nvPr/>
        </p:nvGrpSpPr>
        <p:grpSpPr>
          <a:xfrm>
            <a:off x="9126797" y="3074010"/>
            <a:ext cx="1346400" cy="750243"/>
            <a:chOff x="1910832" y="1765252"/>
            <a:chExt cx="1346400" cy="750243"/>
          </a:xfrm>
        </p:grpSpPr>
        <p:pic>
          <p:nvPicPr>
            <p:cNvPr id="30" name="Content Placeholder 9" descr="A red key with black lines&#10;&#10;AI-generated content may be incorrect.">
              <a:extLst>
                <a:ext uri="{FF2B5EF4-FFF2-40B4-BE49-F238E27FC236}">
                  <a16:creationId xmlns:a16="http://schemas.microsoft.com/office/drawing/2014/main" id="{6EC19933-AF4E-309D-3B57-87E25DFB3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95787" y="1765252"/>
              <a:ext cx="719139" cy="71913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833C9E-4452-E4A6-3791-C9357268053E}"/>
                </a:ext>
              </a:extLst>
            </p:cNvPr>
            <p:cNvSpPr txBox="1"/>
            <p:nvPr/>
          </p:nvSpPr>
          <p:spPr>
            <a:xfrm>
              <a:off x="1910832" y="2238496"/>
              <a:ext cx="134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Private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1EA4E5E-DA15-3C21-0C33-DDD4FED6585A}"/>
              </a:ext>
            </a:extLst>
          </p:cNvPr>
          <p:cNvGrpSpPr/>
          <p:nvPr/>
        </p:nvGrpSpPr>
        <p:grpSpPr>
          <a:xfrm>
            <a:off x="2416244" y="2853000"/>
            <a:ext cx="1346400" cy="740571"/>
            <a:chOff x="2379325" y="2026608"/>
            <a:chExt cx="1346400" cy="740571"/>
          </a:xfrm>
        </p:grpSpPr>
        <p:pic>
          <p:nvPicPr>
            <p:cNvPr id="40" name="Content Placeholder 9" descr="A red key with black lines&#10;&#10;AI-generated content may be incorrect.">
              <a:extLst>
                <a:ext uri="{FF2B5EF4-FFF2-40B4-BE49-F238E27FC236}">
                  <a16:creationId xmlns:a16="http://schemas.microsoft.com/office/drawing/2014/main" id="{1B2EC85C-D0EB-47D2-573F-027C586E6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51139" y="2026608"/>
              <a:ext cx="719139" cy="71913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A5DC7E-2700-4712-F886-D1B665E9BA88}"/>
                </a:ext>
              </a:extLst>
            </p:cNvPr>
            <p:cNvSpPr txBox="1"/>
            <p:nvPr/>
          </p:nvSpPr>
          <p:spPr>
            <a:xfrm>
              <a:off x="2379325" y="2490180"/>
              <a:ext cx="134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Public key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A66F76-721E-3B61-8FAA-E5C1F8DEE733}"/>
              </a:ext>
            </a:extLst>
          </p:cNvPr>
          <p:cNvCxnSpPr>
            <a:cxnSpLocks/>
          </p:cNvCxnSpPr>
          <p:nvPr/>
        </p:nvCxnSpPr>
        <p:spPr>
          <a:xfrm>
            <a:off x="1962406" y="4494823"/>
            <a:ext cx="37380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DB08622-FD35-340C-F9A0-C1F92877470B}"/>
              </a:ext>
            </a:extLst>
          </p:cNvPr>
          <p:cNvCxnSpPr>
            <a:cxnSpLocks/>
          </p:cNvCxnSpPr>
          <p:nvPr/>
        </p:nvCxnSpPr>
        <p:spPr>
          <a:xfrm>
            <a:off x="2792891" y="3719050"/>
            <a:ext cx="0" cy="56391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50A40AE-8847-158C-6DB9-535C10113AAE}"/>
              </a:ext>
            </a:extLst>
          </p:cNvPr>
          <p:cNvSpPr txBox="1"/>
          <p:nvPr/>
        </p:nvSpPr>
        <p:spPr>
          <a:xfrm>
            <a:off x="2382593" y="4356323"/>
            <a:ext cx="69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Encrypt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81EB899-8619-A70A-538E-436B9A60E6CD}"/>
              </a:ext>
            </a:extLst>
          </p:cNvPr>
          <p:cNvCxnSpPr>
            <a:cxnSpLocks/>
          </p:cNvCxnSpPr>
          <p:nvPr/>
        </p:nvCxnSpPr>
        <p:spPr>
          <a:xfrm>
            <a:off x="3076193" y="4489644"/>
            <a:ext cx="37358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F6C7284-9B77-77DF-28F9-BEEE8AC63AF6}"/>
              </a:ext>
            </a:extLst>
          </p:cNvPr>
          <p:cNvCxnSpPr>
            <a:cxnSpLocks/>
          </p:cNvCxnSpPr>
          <p:nvPr/>
        </p:nvCxnSpPr>
        <p:spPr>
          <a:xfrm flipV="1">
            <a:off x="4869873" y="4477402"/>
            <a:ext cx="2544368" cy="1224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4D9C77B-C857-D961-F3A7-99ACF38663BA}"/>
              </a:ext>
            </a:extLst>
          </p:cNvPr>
          <p:cNvSpPr txBox="1"/>
          <p:nvPr/>
        </p:nvSpPr>
        <p:spPr>
          <a:xfrm>
            <a:off x="9162309" y="4434710"/>
            <a:ext cx="69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Decrypt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482246F-8CF8-F766-4AF1-F091467820C4}"/>
              </a:ext>
            </a:extLst>
          </p:cNvPr>
          <p:cNvCxnSpPr>
            <a:cxnSpLocks/>
          </p:cNvCxnSpPr>
          <p:nvPr/>
        </p:nvCxnSpPr>
        <p:spPr>
          <a:xfrm>
            <a:off x="9509109" y="3945116"/>
            <a:ext cx="0" cy="44631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E407C5-0832-860B-23B6-B1B36C599E67}"/>
              </a:ext>
            </a:extLst>
          </p:cNvPr>
          <p:cNvGrpSpPr/>
          <p:nvPr/>
        </p:nvGrpSpPr>
        <p:grpSpPr>
          <a:xfrm>
            <a:off x="309757" y="3952375"/>
            <a:ext cx="2106487" cy="1343839"/>
            <a:chOff x="9343098" y="1944876"/>
            <a:chExt cx="2106487" cy="13438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9F71A6-2ABB-1247-4AB4-18C1DB200E74}"/>
                </a:ext>
              </a:extLst>
            </p:cNvPr>
            <p:cNvSpPr txBox="1"/>
            <p:nvPr/>
          </p:nvSpPr>
          <p:spPr>
            <a:xfrm>
              <a:off x="9343098" y="3011716"/>
              <a:ext cx="2106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Plaintext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6E92C13-05DC-D36C-ACA2-6F55B05CDCD9}"/>
                </a:ext>
              </a:extLst>
            </p:cNvPr>
            <p:cNvSpPr txBox="1"/>
            <p:nvPr/>
          </p:nvSpPr>
          <p:spPr>
            <a:xfrm>
              <a:off x="9887985" y="1944876"/>
              <a:ext cx="983280" cy="10618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“My address is 5730 S Ellis Ave, Chicago, IL”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8749D4-4377-B45D-054D-9B2A5C92A979}"/>
              </a:ext>
            </a:extLst>
          </p:cNvPr>
          <p:cNvGrpSpPr/>
          <p:nvPr/>
        </p:nvGrpSpPr>
        <p:grpSpPr>
          <a:xfrm>
            <a:off x="3602595" y="3883117"/>
            <a:ext cx="1073594" cy="1500411"/>
            <a:chOff x="10690507" y="2948730"/>
            <a:chExt cx="1073594" cy="150041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4164227-3C77-53D7-F3C8-5668B9D81DDC}"/>
                </a:ext>
              </a:extLst>
            </p:cNvPr>
            <p:cNvSpPr txBox="1"/>
            <p:nvPr/>
          </p:nvSpPr>
          <p:spPr>
            <a:xfrm>
              <a:off x="10761870" y="4172142"/>
              <a:ext cx="940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Ciphertext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968F505-410A-8C31-FF2A-68B27C490199}"/>
                </a:ext>
              </a:extLst>
            </p:cNvPr>
            <p:cNvSpPr txBox="1"/>
            <p:nvPr/>
          </p:nvSpPr>
          <p:spPr>
            <a:xfrm>
              <a:off x="10690507" y="2948730"/>
              <a:ext cx="1073594" cy="12234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bW9ua2V5ZXF1aXBtZW50bnV0c3doZXJldmVyZmluZG5lYXJieWhpc3RvcnlvcmJpdGNyZXdi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83" name="Picture 8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0DA7B98-877C-FD44-CBF8-9CE6A5809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4491470" y="5365760"/>
            <a:ext cx="429896" cy="93295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A7D3360-96E0-761D-A74F-B6533BD9AB7B}"/>
              </a:ext>
            </a:extLst>
          </p:cNvPr>
          <p:cNvSpPr txBox="1"/>
          <p:nvPr/>
        </p:nvSpPr>
        <p:spPr>
          <a:xfrm>
            <a:off x="2405024" y="6008532"/>
            <a:ext cx="7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</a:t>
            </a:r>
          </a:p>
        </p:txBody>
      </p:sp>
      <p:pic>
        <p:nvPicPr>
          <p:cNvPr id="86" name="Picture 8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5B9A39E-FA13-8BA5-584F-206DEEA29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7312170" y="5336043"/>
            <a:ext cx="355727" cy="932958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DE4424FD-4843-A4B4-4912-C0A98DCE98FE}"/>
              </a:ext>
            </a:extLst>
          </p:cNvPr>
          <p:cNvSpPr txBox="1"/>
          <p:nvPr/>
        </p:nvSpPr>
        <p:spPr>
          <a:xfrm>
            <a:off x="9340859" y="6117002"/>
            <a:ext cx="84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89AB94-E1B8-2111-C08D-B5CF0717D5E2}"/>
              </a:ext>
            </a:extLst>
          </p:cNvPr>
          <p:cNvGrpSpPr/>
          <p:nvPr/>
        </p:nvGrpSpPr>
        <p:grpSpPr>
          <a:xfrm>
            <a:off x="7554641" y="3908388"/>
            <a:ext cx="1073594" cy="1500411"/>
            <a:chOff x="10690507" y="2948730"/>
            <a:chExt cx="1073594" cy="15004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9BE241-163F-6FB8-C5AE-CD3F7FFC6DF8}"/>
                </a:ext>
              </a:extLst>
            </p:cNvPr>
            <p:cNvSpPr txBox="1"/>
            <p:nvPr/>
          </p:nvSpPr>
          <p:spPr>
            <a:xfrm>
              <a:off x="10761870" y="4172142"/>
              <a:ext cx="940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Ciphertext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1AD92E-85D6-BB92-5ACB-F90B2897C736}"/>
                </a:ext>
              </a:extLst>
            </p:cNvPr>
            <p:cNvSpPr txBox="1"/>
            <p:nvPr/>
          </p:nvSpPr>
          <p:spPr>
            <a:xfrm>
              <a:off x="10690507" y="2948730"/>
              <a:ext cx="1073594" cy="12234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bW9ua2V5ZXF1aXBtZW50bnV0c3doZXJldmVyZmluZG5lYXJieWhpc3RvcnlvcmJpdGNyZXdi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3D8EB8-8618-A4AB-3533-FC3555326DD2}"/>
              </a:ext>
            </a:extLst>
          </p:cNvPr>
          <p:cNvCxnSpPr>
            <a:cxnSpLocks/>
          </p:cNvCxnSpPr>
          <p:nvPr/>
        </p:nvCxnSpPr>
        <p:spPr>
          <a:xfrm>
            <a:off x="8714078" y="4582669"/>
            <a:ext cx="37380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E8E340-03A2-7A71-A37E-201C109898EE}"/>
              </a:ext>
            </a:extLst>
          </p:cNvPr>
          <p:cNvCxnSpPr>
            <a:cxnSpLocks/>
          </p:cNvCxnSpPr>
          <p:nvPr/>
        </p:nvCxnSpPr>
        <p:spPr>
          <a:xfrm>
            <a:off x="9855909" y="4582669"/>
            <a:ext cx="37380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DB06EE-91FA-AC2A-365A-2876F5F1D2D2}"/>
              </a:ext>
            </a:extLst>
          </p:cNvPr>
          <p:cNvGrpSpPr/>
          <p:nvPr/>
        </p:nvGrpSpPr>
        <p:grpSpPr>
          <a:xfrm>
            <a:off x="9811296" y="4021921"/>
            <a:ext cx="2106487" cy="1343839"/>
            <a:chOff x="9343098" y="1944876"/>
            <a:chExt cx="2106487" cy="13438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35C8F5-971B-4D6A-403A-5B0A92FFFEBC}"/>
                </a:ext>
              </a:extLst>
            </p:cNvPr>
            <p:cNvSpPr txBox="1"/>
            <p:nvPr/>
          </p:nvSpPr>
          <p:spPr>
            <a:xfrm>
              <a:off x="9343098" y="3011716"/>
              <a:ext cx="2106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Plaintext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AB8456-B747-7E3A-EFF5-9D2AF8B60F61}"/>
                </a:ext>
              </a:extLst>
            </p:cNvPr>
            <p:cNvSpPr txBox="1"/>
            <p:nvPr/>
          </p:nvSpPr>
          <p:spPr>
            <a:xfrm>
              <a:off x="9887985" y="1944876"/>
              <a:ext cx="983280" cy="10618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“My address is 5730 S Ellis Ave, Chicago, IL”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07A29F2-942E-0606-D304-FD3FF84AB285}"/>
              </a:ext>
            </a:extLst>
          </p:cNvPr>
          <p:cNvSpPr txBox="1"/>
          <p:nvPr/>
        </p:nvSpPr>
        <p:spPr>
          <a:xfrm>
            <a:off x="5623899" y="2897702"/>
            <a:ext cx="13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Public key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BE64E8-0AC4-DB6D-5123-CAE54A608303}"/>
              </a:ext>
            </a:extLst>
          </p:cNvPr>
          <p:cNvSpPr txBox="1"/>
          <p:nvPr/>
        </p:nvSpPr>
        <p:spPr>
          <a:xfrm>
            <a:off x="5593004" y="4168273"/>
            <a:ext cx="94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Ciphertext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95B8C242-7B8C-C013-A54F-E6EC9DFCB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74" y="1349828"/>
            <a:ext cx="7830954" cy="1005250"/>
          </a:xfrm>
        </p:spPr>
        <p:txBody>
          <a:bodyPr>
            <a:normAutofit/>
          </a:bodyPr>
          <a:lstStyle/>
          <a:p>
            <a:r>
              <a:rPr lang="en-US" dirty="0"/>
              <a:t>How can Alice send a </a:t>
            </a:r>
            <a:r>
              <a:rPr lang="en-US" dirty="0">
                <a:solidFill>
                  <a:schemeClr val="accent1"/>
                </a:solidFill>
              </a:rPr>
              <a:t>private</a:t>
            </a:r>
            <a:r>
              <a:rPr lang="en-US" dirty="0"/>
              <a:t> message to Bob?</a:t>
            </a:r>
          </a:p>
        </p:txBody>
      </p:sp>
    </p:spTree>
    <p:extLst>
      <p:ext uri="{BB962C8B-B14F-4D97-AF65-F5344CB8AC3E}">
        <p14:creationId xmlns:p14="http://schemas.microsoft.com/office/powerpoint/2010/main" val="11810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4" grpId="0"/>
      <p:bldP spid="48" grpId="0"/>
      <p:bldP spid="50" grpId="0"/>
      <p:bldP spid="5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149E-9BE0-A1AA-E20F-8631787A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EDE68-AE1E-4E8C-EBF0-2D23B71321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53" y="1825625"/>
                <a:ext cx="11853578" cy="484468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simplified public-key encryption scheme </a:t>
                </a:r>
                <a:r>
                  <a:rPr lang="en-US" dirty="0"/>
                  <a:t>is a triple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can be computed in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 time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Intuition: Bigger keys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better security but slower encryption / decryption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EDE68-AE1E-4E8C-EBF0-2D23B7132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3" y="1825625"/>
                <a:ext cx="11853578" cy="4844682"/>
              </a:xfrm>
              <a:blipFill>
                <a:blip r:embed="rId3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239C-F9F5-2982-772C-AF5D1185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84CA3D-DEB7-7874-E0E7-7486F1F24BD0}"/>
              </a:ext>
            </a:extLst>
          </p:cNvPr>
          <p:cNvGrpSpPr/>
          <p:nvPr/>
        </p:nvGrpSpPr>
        <p:grpSpPr>
          <a:xfrm>
            <a:off x="8757878" y="256978"/>
            <a:ext cx="2981685" cy="1714697"/>
            <a:chOff x="8757878" y="256978"/>
            <a:chExt cx="2981685" cy="171469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026AF6F-8418-6AA9-D30C-FA5B0F7DC895}"/>
                </a:ext>
              </a:extLst>
            </p:cNvPr>
            <p:cNvCxnSpPr/>
            <p:nvPr/>
          </p:nvCxnSpPr>
          <p:spPr>
            <a:xfrm>
              <a:off x="9372600" y="1162050"/>
              <a:ext cx="428625" cy="809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D40DC-4081-E958-BE08-A3DC7C3475BE}"/>
                </a:ext>
              </a:extLst>
            </p:cNvPr>
            <p:cNvSpPr txBox="1"/>
            <p:nvPr/>
          </p:nvSpPr>
          <p:spPr>
            <a:xfrm>
              <a:off x="8757878" y="734457"/>
              <a:ext cx="1048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“keys”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B75704-9BC3-718C-0615-0B6B2303935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1750" y="725250"/>
              <a:ext cx="119062" cy="12464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018B1C-2142-BCEE-9070-F5ACC02A2180}"/>
                </a:ext>
              </a:extLst>
            </p:cNvPr>
            <p:cNvSpPr txBox="1"/>
            <p:nvPr/>
          </p:nvSpPr>
          <p:spPr>
            <a:xfrm>
              <a:off x="9586912" y="256978"/>
              <a:ext cx="1162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“encrypt”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183F12-852E-A90B-139B-B4F2AD9DAD67}"/>
                </a:ext>
              </a:extLst>
            </p:cNvPr>
            <p:cNvSpPr txBox="1"/>
            <p:nvPr/>
          </p:nvSpPr>
          <p:spPr>
            <a:xfrm>
              <a:off x="10577513" y="734457"/>
              <a:ext cx="1162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“decrypt”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8A4E6B-79E1-1391-E844-18003785B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8962" y="1153123"/>
              <a:ext cx="300396" cy="818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2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7B4FCDE-CFDB-D980-AB11-714BB9EE3E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04119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Decrypting </a:t>
                </a:r>
                <a:r>
                  <a:rPr lang="en-US" dirty="0">
                    <a:solidFill>
                      <a:schemeClr val="accent1"/>
                    </a:solidFill>
                  </a:rPr>
                  <a:t>without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priv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7B4FCDE-CFDB-D980-AB11-714BB9EE3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04119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AEF13-4AE7-C5FC-8685-49DA549804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3600" y="1788520"/>
                <a:ext cx="11224800" cy="4964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be a simplified public-key encryption scheme</a:t>
                </a:r>
              </a:p>
              <a:p>
                <a:r>
                  <a:rPr lang="en-US" b="1" dirty="0"/>
                  <a:t>Claim:</a:t>
                </a:r>
                <a:r>
                  <a:rPr lang="en-US" dirty="0"/>
                  <a:t>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Eve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pub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pub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AEF13-4AE7-C5FC-8685-49DA54980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600" y="1788520"/>
                <a:ext cx="11224800" cy="4964086"/>
              </a:xfrm>
              <a:blipFill>
                <a:blip r:embed="rId3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87811-8FD1-3FD8-4B68-4227770A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C6F19E-792A-28B0-9857-02AD1EBB7B14}"/>
              </a:ext>
            </a:extLst>
          </p:cNvPr>
          <p:cNvGrpSpPr/>
          <p:nvPr/>
        </p:nvGrpSpPr>
        <p:grpSpPr>
          <a:xfrm>
            <a:off x="6865047" y="293125"/>
            <a:ext cx="759755" cy="981699"/>
            <a:chOff x="3964449" y="2719810"/>
            <a:chExt cx="470693" cy="608195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98C6FCA-75CB-B05F-3AFD-35EADE23B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7"/>
            <a:stretch/>
          </p:blipFill>
          <p:spPr>
            <a:xfrm flipH="1">
              <a:off x="3964449" y="2758117"/>
              <a:ext cx="262598" cy="5698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C28680-0245-96A0-BEFF-BFA37EA9D764}"/>
                </a:ext>
              </a:extLst>
            </p:cNvPr>
            <p:cNvSpPr txBox="1"/>
            <p:nvPr/>
          </p:nvSpPr>
          <p:spPr>
            <a:xfrm>
              <a:off x="3976376" y="2719810"/>
              <a:ext cx="458766" cy="17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😈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125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rejects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rejects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AC98-6CBD-178A-B657-02CCD662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DC66A681-17DA-A92C-4675-D7C6F7969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405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4079-E935-8EC9-D8F9-B681C5F2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25"/>
            <a:ext cx="10515600" cy="1325563"/>
          </a:xfrm>
        </p:spPr>
        <p:txBody>
          <a:bodyPr/>
          <a:lstStyle/>
          <a:p>
            <a:r>
              <a:rPr lang="en-US" dirty="0"/>
              <a:t>Complexity theory to the rescue?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41A08E-46A2-5ACE-4C41-CF86E6A81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1600" y="1944000"/>
                <a:ext cx="11131200" cy="46416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Decrypting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priv</m:t>
                        </m:r>
                      </m:sub>
                    </m:sSub>
                  </m:oMath>
                </a14:m>
                <a:r>
                  <a:rPr lang="en-US" dirty="0"/>
                  <a:t> is always </a:t>
                </a:r>
                <a:r>
                  <a:rPr lang="en-US" dirty="0">
                    <a:solidFill>
                      <a:schemeClr val="accent1"/>
                    </a:solidFill>
                  </a:rPr>
                  <a:t>possible</a:t>
                </a:r>
                <a:r>
                  <a:rPr lang="en-US" dirty="0"/>
                  <a:t> 🙁</a:t>
                </a:r>
              </a:p>
              <a:p>
                <a:r>
                  <a:rPr lang="en-US" dirty="0"/>
                  <a:t>1970s discovery: There are public-key encryption schemes such that decrypting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priv</m:t>
                        </m:r>
                      </m:sub>
                    </m:sSub>
                  </m:oMath>
                </a14:m>
                <a:r>
                  <a:rPr lang="en-US" dirty="0"/>
                  <a:t> seems to be </a:t>
                </a:r>
                <a:r>
                  <a:rPr lang="en-US" dirty="0">
                    <a:solidFill>
                      <a:schemeClr val="accent1"/>
                    </a:solidFill>
                  </a:rPr>
                  <a:t>intractable</a:t>
                </a:r>
                <a:r>
                  <a:rPr lang="en-US" dirty="0"/>
                  <a:t>!</a:t>
                </a:r>
                <a:r>
                  <a:rPr lang="en-US" dirty="0">
                    <a:solidFill>
                      <a:schemeClr val="accent1"/>
                    </a:solidFill>
                  </a:rPr>
                  <a:t> 🙂</a:t>
                </a:r>
              </a:p>
              <a:p>
                <a:pPr lvl="1"/>
                <a:r>
                  <a:rPr lang="en-US" dirty="0"/>
                  <a:t>E.g., “RSA”</a:t>
                </a:r>
              </a:p>
              <a:p>
                <a:r>
                  <a:rPr lang="en-US" dirty="0"/>
                  <a:t>Foundational technology for internet age</a:t>
                </a:r>
              </a:p>
              <a:p>
                <a:r>
                  <a:rPr lang="en-US" dirty="0"/>
                  <a:t>Can we </a:t>
                </a:r>
                <a:r>
                  <a:rPr lang="en-US" dirty="0">
                    <a:solidFill>
                      <a:schemeClr val="accent1"/>
                    </a:solidFill>
                  </a:rPr>
                  <a:t>prove</a:t>
                </a:r>
                <a:r>
                  <a:rPr lang="en-US" dirty="0"/>
                  <a:t> that these public-key encryption schemes are secure?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41A08E-46A2-5ACE-4C41-CF86E6A81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600" y="1944000"/>
                <a:ext cx="11131200" cy="4641625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39F23-2994-C1A3-85AC-2E91E41E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9304F-802C-99C3-5117-150A10DB60D2}"/>
              </a:ext>
            </a:extLst>
          </p:cNvPr>
          <p:cNvSpPr txBox="1"/>
          <p:nvPr/>
        </p:nvSpPr>
        <p:spPr>
          <a:xfrm>
            <a:off x="9775200" y="283741"/>
            <a:ext cx="151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76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0CC57A-147E-B913-8BD8-F764A96452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828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0CC57A-147E-B913-8BD8-F764A96452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828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8C1C92-4FAF-F45D-7505-5FCBE96E69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831" y="2150436"/>
                <a:ext cx="11229583" cy="434040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be a simplified public-key encryption scheme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There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8C1C92-4FAF-F45D-7505-5FCBE96E69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831" y="2150436"/>
                <a:ext cx="11229583" cy="4340407"/>
              </a:xfrm>
              <a:blipFill>
                <a:blip r:embed="rId4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20DE2-B2D5-49A0-4C51-C5CB8DAE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47FEEF-A176-0CC2-E657-A11EA34B5945}"/>
                  </a:ext>
                </a:extLst>
              </p:cNvPr>
              <p:cNvSpPr/>
              <p:nvPr/>
            </p:nvSpPr>
            <p:spPr>
              <a:xfrm>
                <a:off x="481208" y="4320639"/>
                <a:ext cx="11229583" cy="96933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computed in polynomial time ☹️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47FEEF-A176-0CC2-E657-A11EA34B5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08" y="4320639"/>
                <a:ext cx="11229583" cy="969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needle in the hay&#10;&#10;Description automatically generated">
            <a:extLst>
              <a:ext uri="{FF2B5EF4-FFF2-40B4-BE49-F238E27FC236}">
                <a16:creationId xmlns:a16="http://schemas.microsoft.com/office/drawing/2014/main" id="{067C177C-BC61-E251-39BE-44C624E1A0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2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D3CC75-77E6-A3BF-583B-57AB879082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5177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D3CC75-77E6-A3BF-583B-57AB87908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51773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9324E-03C4-551A-2562-475CA4984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886" y="2902900"/>
                <a:ext cx="11328935" cy="388620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there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exists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such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: the plaintext is the certificate</a:t>
                </a:r>
              </a:p>
              <a:p>
                <a:r>
                  <a:rPr lang="en-US" dirty="0"/>
                  <a:t>We are assuming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so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Eve can construct the plaintext </a:t>
                </a:r>
                <a:r>
                  <a:rPr lang="en-US" dirty="0">
                    <a:solidFill>
                      <a:schemeClr val="accent1"/>
                    </a:solidFill>
                  </a:rPr>
                  <a:t>bit-by-bit</a:t>
                </a:r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9324E-03C4-551A-2562-475CA4984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886" y="2902900"/>
                <a:ext cx="11328935" cy="3886208"/>
              </a:xfrm>
              <a:blipFill>
                <a:blip r:embed="rId4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3F37B-20CC-FE8F-2088-1C905C87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C93FE0-E577-83C7-4C4F-1526392A9C0F}"/>
                  </a:ext>
                </a:extLst>
              </p:cNvPr>
              <p:cNvSpPr/>
              <p:nvPr/>
            </p:nvSpPr>
            <p:spPr>
              <a:xfrm>
                <a:off x="413886" y="1727185"/>
                <a:ext cx="11229583" cy="96933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computed in polynomial time ☹️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C93FE0-E577-83C7-4C4F-1526392A9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6" y="1727185"/>
                <a:ext cx="11229583" cy="969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needle in the hay&#10;&#10;Description automatically generated">
            <a:extLst>
              <a:ext uri="{FF2B5EF4-FFF2-40B4-BE49-F238E27FC236}">
                <a16:creationId xmlns:a16="http://schemas.microsoft.com/office/drawing/2014/main" id="{3F29F752-DDA1-055A-BC42-AA7430BF65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5477" y="251773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66203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E33DD3-A6C8-F782-5ABA-1AB1AEFD25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E33DD3-A6C8-F782-5ABA-1AB1AEFD2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B299B-FE73-2019-5185-21D95AF4D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693" y="1825624"/>
                <a:ext cx="11247929" cy="4453795"/>
              </a:xfrm>
            </p:spPr>
            <p:txBody>
              <a:bodyPr/>
              <a:lstStyle/>
              <a:p>
                <a:r>
                  <a:rPr lang="en-US" dirty="0"/>
                  <a:t>Disclaimer: The preceding discussion of public-key encryption is </a:t>
                </a:r>
                <a:r>
                  <a:rPr lang="en-US" dirty="0">
                    <a:solidFill>
                      <a:schemeClr val="accent1"/>
                    </a:solidFill>
                  </a:rPr>
                  <a:t>simplified</a:t>
                </a:r>
              </a:p>
              <a:p>
                <a:pPr lvl="1"/>
                <a:r>
                  <a:rPr lang="en-US" dirty="0"/>
                  <a:t>E.g., where do the keys come from?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Nevertheless, the main message is accurate: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secure public-key encryption is impossible!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B299B-FE73-2019-5185-21D95AF4D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693" y="1825624"/>
                <a:ext cx="11247929" cy="4453795"/>
              </a:xfrm>
              <a:blipFill>
                <a:blip r:embed="rId4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59CB-1BD1-C6AA-4CCD-7A857E17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96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316-A979-914E-3962-7E51B90FF8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316-A979-914E-3962-7E51B90FF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59AE7-662C-270E-FB31-FC9BAA23F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029" y="1857993"/>
                <a:ext cx="115824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Almost all theoretical cryptography assumes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and more!</a:t>
                </a:r>
                <a:endParaRPr lang="en-US" b="0" dirty="0"/>
              </a:p>
              <a:p>
                <a:r>
                  <a:rPr lang="en-US" dirty="0"/>
                  <a:t>This might make you feel </a:t>
                </a:r>
                <a:r>
                  <a:rPr lang="en-US" dirty="0">
                    <a:solidFill>
                      <a:schemeClr val="accent1"/>
                    </a:solidFill>
                  </a:rPr>
                  <a:t>concerned</a:t>
                </a:r>
                <a:r>
                  <a:rPr lang="en-US" dirty="0"/>
                  <a:t> about the uncertain foundations of computer security… 😟</a:t>
                </a:r>
              </a:p>
              <a:p>
                <a:r>
                  <a:rPr lang="en-US" b="0" dirty="0"/>
                  <a:t>Or, it might make</a:t>
                </a:r>
                <a:r>
                  <a:rPr lang="en-US" dirty="0"/>
                  <a:t> you feel more </a:t>
                </a:r>
                <a:r>
                  <a:rPr lang="en-US" dirty="0">
                    <a:solidFill>
                      <a:schemeClr val="accent1"/>
                    </a:solidFill>
                  </a:rPr>
                  <a:t>confident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0" dirty="0"/>
                  <a:t>, considering how hard people try to break cryptosystems 🙂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59AE7-662C-270E-FB31-FC9BAA23F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029" y="1857993"/>
                <a:ext cx="11582400" cy="4351338"/>
              </a:xfrm>
              <a:blipFill>
                <a:blip r:embed="rId3"/>
                <a:stretch>
                  <a:fillRect l="-947" r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A9C5B-E7C2-A6A9-C29A-E4954AC6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D5BE25-AB02-3121-CE82-F8D02634F2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D5BE25-AB02-3121-CE82-F8D02634F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212A1-2581-9E0C-A84A-46D909933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is the set of </a:t>
                </a:r>
                <a:r>
                  <a:rPr lang="en-US" u="sng" dirty="0">
                    <a:solidFill>
                      <a:schemeClr val="accent1"/>
                    </a:solidFill>
                  </a:rPr>
                  <a:t>co</a:t>
                </a:r>
                <a:r>
                  <a:rPr lang="en-US" dirty="0">
                    <a:solidFill>
                      <a:schemeClr val="accent1"/>
                    </a:solidFill>
                  </a:rPr>
                  <a:t>mplements</a:t>
                </a:r>
                <a:r>
                  <a:rPr lang="en-US" dirty="0"/>
                  <a:t> of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212A1-2581-9E0C-A84A-46D909933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CBE7F-DE12-08EA-4F27-EC222D36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3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A926E4-3E5A-BAB3-ACCF-3353BF4364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A926E4-3E5A-BAB3-ACCF-3353BF436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FA5A31-6E69-31E2-ACF0-6EA1FE00B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2221" y="1825625"/>
                <a:ext cx="1036157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shown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means that </a:t>
                </a:r>
                <a:r>
                  <a:rPr lang="en-US" dirty="0">
                    <a:solidFill>
                      <a:schemeClr val="accent1"/>
                    </a:solidFill>
                  </a:rPr>
                  <a:t>for every instance, there is a certificate</a:t>
                </a:r>
                <a:endParaRPr lang="en-US" dirty="0"/>
              </a:p>
              <a:p>
                <a:pPr lvl="1"/>
                <a:r>
                  <a:rPr lang="en-US" dirty="0"/>
                  <a:t>A certificate of membership for YES instances</a:t>
                </a:r>
              </a:p>
              <a:p>
                <a:pPr lvl="1"/>
                <a:r>
                  <a:rPr lang="en-US" dirty="0"/>
                  <a:t>A certificate of non-membership for NO instances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FA5A31-6E69-31E2-ACF0-6EA1FE00B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2221" y="1825625"/>
                <a:ext cx="10361579" cy="4351338"/>
              </a:xfrm>
              <a:blipFill>
                <a:blip r:embed="rId3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76D6-562D-E7F2-F284-795C2E6E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6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12ED6-0AE6-B090-86CC-ADBAF21253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12ED6-0AE6-B090-86CC-ADBAF2125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761F1B-81D1-C5D2-88F7-0EBBDE61B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9921"/>
                <a:ext cx="10515600" cy="3007042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” would mean that for every unsatisfiable circuit, there is some short </a:t>
                </a:r>
                <a:r>
                  <a:rPr lang="en-US" dirty="0">
                    <a:solidFill>
                      <a:schemeClr val="accent1"/>
                    </a:solidFill>
                  </a:rPr>
                  <a:t>certificate</a:t>
                </a:r>
                <a:r>
                  <a:rPr lang="en-US" dirty="0"/>
                  <a:t> I could present to prove to you that a circuit is </a:t>
                </a:r>
                <a:r>
                  <a:rPr lang="en-US" dirty="0">
                    <a:solidFill>
                      <a:schemeClr val="accent1"/>
                    </a:solidFill>
                  </a:rPr>
                  <a:t>unsatisfiable</a:t>
                </a:r>
              </a:p>
              <a:p>
                <a:r>
                  <a:rPr lang="en-US" dirty="0"/>
                  <a:t>That sounds counterintuitive! But we don’t really know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761F1B-81D1-C5D2-88F7-0EBBDE61B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9921"/>
                <a:ext cx="10515600" cy="3007042"/>
              </a:xfrm>
              <a:blipFill>
                <a:blip r:embed="rId3"/>
                <a:stretch>
                  <a:fillRect l="-1043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08F6E-BAC0-6E70-A68D-B356BBD9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3E2EF2-5D17-58C3-4757-A8252687A566}"/>
                  </a:ext>
                </a:extLst>
              </p:cNvPr>
              <p:cNvSpPr/>
              <p:nvPr/>
            </p:nvSpPr>
            <p:spPr>
              <a:xfrm>
                <a:off x="3935730" y="1779337"/>
                <a:ext cx="4320540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Conjecture: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3E2EF2-5D17-58C3-4757-A8252687A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30" y="1779337"/>
                <a:ext cx="432054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6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 rot="19483366">
            <a:off x="3875991" y="3030998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80831" y="5247968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6795258" y="404403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258" y="404403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2584220" y="4312388"/>
            <a:ext cx="3337722" cy="738790"/>
            <a:chOff x="5258331" y="2984394"/>
            <a:chExt cx="3337722" cy="73879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 flipV="1">
              <a:off x="6322280" y="314430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52EDC0F-7232-D8BE-1545-E405B8CA9135}"/>
              </a:ext>
            </a:extLst>
          </p:cNvPr>
          <p:cNvSpPr/>
          <p:nvPr/>
        </p:nvSpPr>
        <p:spPr>
          <a:xfrm rot="2116634" flipH="1">
            <a:off x="5424246" y="3023268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/>
              <p:nvPr/>
            </p:nvSpPr>
            <p:spPr>
              <a:xfrm>
                <a:off x="5172967" y="4761590"/>
                <a:ext cx="1450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967" y="4761590"/>
                <a:ext cx="14509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/>
              <p:nvPr/>
            </p:nvSpPr>
            <p:spPr>
              <a:xfrm>
                <a:off x="4400256" y="4056930"/>
                <a:ext cx="77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56" y="4056930"/>
                <a:ext cx="77271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313D8F5-608E-0F3E-2295-CED0402EFA34}"/>
              </a:ext>
            </a:extLst>
          </p:cNvPr>
          <p:cNvGrpSpPr/>
          <p:nvPr/>
        </p:nvGrpSpPr>
        <p:grpSpPr>
          <a:xfrm>
            <a:off x="1854926" y="507210"/>
            <a:ext cx="8055428" cy="6017622"/>
            <a:chOff x="3068515" y="5149540"/>
            <a:chExt cx="835270" cy="1003042"/>
          </a:xfrm>
          <a:noFill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E1A916-3D90-A131-DBBA-BB809126CC3D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4D01A6-F07E-C4A9-6021-5F6E806CE305}"/>
                    </a:ext>
                  </a:extLst>
                </p:cNvPr>
                <p:cNvSpPr txBox="1"/>
                <p:nvPr/>
              </p:nvSpPr>
              <p:spPr>
                <a:xfrm>
                  <a:off x="3438629" y="5387963"/>
                  <a:ext cx="99581" cy="6156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PSPACE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4D01A6-F07E-C4A9-6021-5F6E806CE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8629" y="5387963"/>
                  <a:ext cx="99581" cy="615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709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067AE-0E75-D396-F6DE-3CAB6D870F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24560" y="423491"/>
                <a:ext cx="10735661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067AE-0E75-D396-F6DE-3CAB6D870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4560" y="423491"/>
                <a:ext cx="10735661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6E190-DA2B-35BC-4988-4C94C815F7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4560" y="1825624"/>
                <a:ext cx="10482580" cy="46652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Under this assumption, we will prove that </a:t>
                </a:r>
                <a:r>
                  <a:rPr lang="en-US" dirty="0">
                    <a:solidFill>
                      <a:schemeClr val="accent1"/>
                    </a:solidFill>
                  </a:rPr>
                  <a:t>there are no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This will provide </a:t>
                </a:r>
                <a:r>
                  <a:rPr lang="en-US" dirty="0">
                    <a:solidFill>
                      <a:schemeClr val="accent1"/>
                    </a:solidFill>
                  </a:rPr>
                  <a:t>evidence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6E190-DA2B-35BC-4988-4C94C815F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560" y="1825624"/>
                <a:ext cx="10482580" cy="4665220"/>
              </a:xfrm>
              <a:blipFill>
                <a:blip r:embed="rId3"/>
                <a:stretch>
                  <a:fillRect l="-1047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959EC-15B7-C2FD-B0C0-5184BB8E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 rot="19483366">
            <a:off x="3806323" y="2656286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6725590" y="3669321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590" y="3669321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1184494">
            <a:off x="5531984" y="-2615068"/>
            <a:ext cx="4322562" cy="6216182"/>
          </a:xfrm>
          <a:prstGeom prst="arc">
            <a:avLst>
              <a:gd name="adj1" fmla="val 11109269"/>
              <a:gd name="adj2" fmla="val 2054802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 rot="1000019">
                <a:off x="6515146" y="3072982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00019">
                <a:off x="6515146" y="3072982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347180" y="144276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180" y="144276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2514552" y="3937676"/>
            <a:ext cx="3337722" cy="738790"/>
            <a:chOff x="5258331" y="2984394"/>
            <a:chExt cx="3337722" cy="73879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 flipV="1">
              <a:off x="6322280" y="314430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52EDC0F-7232-D8BE-1545-E405B8CA9135}"/>
              </a:ext>
            </a:extLst>
          </p:cNvPr>
          <p:cNvSpPr/>
          <p:nvPr/>
        </p:nvSpPr>
        <p:spPr>
          <a:xfrm rot="2116634" flipH="1">
            <a:off x="5354578" y="2648556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48C8DA9-AEE6-6EFB-9D73-5498175540DA}"/>
              </a:ext>
            </a:extLst>
          </p:cNvPr>
          <p:cNvSpPr/>
          <p:nvPr/>
        </p:nvSpPr>
        <p:spPr>
          <a:xfrm rot="10415506" flipH="1">
            <a:off x="1688327" y="-2622797"/>
            <a:ext cx="4322562" cy="6216182"/>
          </a:xfrm>
          <a:prstGeom prst="arc">
            <a:avLst>
              <a:gd name="adj1" fmla="val 11255285"/>
              <a:gd name="adj2" fmla="val 20544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18C820-C8B1-00CE-E5D8-B0D58B953AFA}"/>
                  </a:ext>
                </a:extLst>
              </p:cNvPr>
              <p:cNvSpPr txBox="1"/>
              <p:nvPr/>
            </p:nvSpPr>
            <p:spPr>
              <a:xfrm>
                <a:off x="3005547" y="143615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18C820-C8B1-00CE-E5D8-B0D58B953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547" y="1436157"/>
                <a:ext cx="168812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2AEF5A-2B24-F8D8-4402-68F8EB7E00A7}"/>
                  </a:ext>
                </a:extLst>
              </p:cNvPr>
              <p:cNvSpPr txBox="1"/>
              <p:nvPr/>
            </p:nvSpPr>
            <p:spPr>
              <a:xfrm rot="20607014">
                <a:off x="3619853" y="30189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2AEF5A-2B24-F8D8-4402-68F8EB7E0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07014">
                <a:off x="3619853" y="3018948"/>
                <a:ext cx="1688123" cy="369332"/>
              </a:xfrm>
              <a:prstGeom prst="rect">
                <a:avLst/>
              </a:prstGeom>
              <a:blipFill>
                <a:blip r:embed="rId8"/>
                <a:stretch>
                  <a:fillRect t="-4348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/>
              <p:nvPr/>
            </p:nvSpPr>
            <p:spPr>
              <a:xfrm>
                <a:off x="5103299" y="4386878"/>
                <a:ext cx="1450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299" y="4386878"/>
                <a:ext cx="14509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/>
              <p:nvPr/>
            </p:nvSpPr>
            <p:spPr>
              <a:xfrm>
                <a:off x="4330588" y="3682218"/>
                <a:ext cx="77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88" y="3682218"/>
                <a:ext cx="77271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B1D3CD-1685-73EA-D7FA-5208377AE9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526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is closed under reductions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B1D3CD-1685-73EA-D7FA-5208377AE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526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61B64-DAFB-E95A-4F7D-98DFC637D1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961" y="1958340"/>
                <a:ext cx="11095044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300000"/>
                  </a:lnSpc>
                </a:pPr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, there is a polynomial-time “co-nondeterministic”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, then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61B64-DAFB-E95A-4F7D-98DFC637D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961" y="1958340"/>
                <a:ext cx="11095044" cy="4724400"/>
              </a:xfrm>
              <a:blipFill>
                <a:blip r:embed="rId3"/>
                <a:stretch>
                  <a:fillRect l="-989" r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E8FD4-182C-22A8-B61C-88549DE8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3C01BF-7961-CDAC-CD87-D3D5EC7D4801}"/>
                  </a:ext>
                </a:extLst>
              </p:cNvPr>
              <p:cNvSpPr/>
              <p:nvPr/>
            </p:nvSpPr>
            <p:spPr>
              <a:xfrm>
                <a:off x="2476500" y="2971800"/>
                <a:ext cx="8054340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3C01BF-7961-CDAC-CD87-D3D5EC7D4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971800"/>
                <a:ext cx="805434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177938</TotalTime>
  <Words>1149</Words>
  <Application>Microsoft Office PowerPoint</Application>
  <PresentationFormat>Widescreen</PresentationFormat>
  <Paragraphs>174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Dreaming Outloud Pro</vt:lpstr>
      <vt:lpstr>Office Theme</vt:lpstr>
      <vt:lpstr>CMSC 28100  Introduction to Complexity Theory  Autumn 2025 Instructor: William Hoza</vt:lpstr>
      <vt:lpstr>The complexity class co"NP"</vt:lpstr>
      <vt:lpstr>The complexity class "coNP"</vt:lpstr>
      <vt:lpstr>The complexity class "NP"∩"coNP"</vt:lpstr>
      <vt:lpstr>The "NP" vs. "coNP" problem</vt:lpstr>
      <vt:lpstr>PowerPoint Presentation</vt:lpstr>
      <vt:lpstr>"NP"-completeness and "NP"∩"coNP"</vt:lpstr>
      <vt:lpstr>PowerPoint Presentation</vt:lpstr>
      <vt:lpstr>"coNP" is closed under reductions</vt:lpstr>
      <vt:lpstr>"NP"-completeness and "NP"∩"coNP"</vt:lpstr>
      <vt:lpstr>Quantum computing is not a panacea</vt:lpstr>
      <vt:lpstr>PowerPoint Presentation</vt:lpstr>
      <vt:lpstr>Limitations of quantum computers</vt:lpstr>
      <vt:lpstr>Which problems can be solved through computation?</vt:lpstr>
      <vt:lpstr>Intractability</vt:lpstr>
      <vt:lpstr>Cryptography</vt:lpstr>
      <vt:lpstr>Public-key encryption</vt:lpstr>
      <vt:lpstr>Public-key encryption scheme</vt:lpstr>
      <vt:lpstr>Decrypting without k_priv</vt:lpstr>
      <vt:lpstr>Complexity theory to the rescue?</vt:lpstr>
      <vt:lpstr>Cryptography and "P" vs. "NP"</vt:lpstr>
      <vt:lpstr>Cryptography and "P" vs. "NP"</vt:lpstr>
      <vt:lpstr>Cryptography and "P" vs. "NP"</vt:lpstr>
      <vt:lpstr>Cryptography and "P" vs. "NP"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737</cp:revision>
  <dcterms:created xsi:type="dcterms:W3CDTF">2022-12-12T23:26:37Z</dcterms:created>
  <dcterms:modified xsi:type="dcterms:W3CDTF">2025-11-21T22:24:58Z</dcterms:modified>
</cp:coreProperties>
</file>