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134" r:id="rId2"/>
    <p:sldId id="703" r:id="rId3"/>
    <p:sldId id="712" r:id="rId4"/>
    <p:sldId id="1062" r:id="rId5"/>
    <p:sldId id="713" r:id="rId6"/>
    <p:sldId id="715" r:id="rId7"/>
    <p:sldId id="780" r:id="rId8"/>
    <p:sldId id="790" r:id="rId9"/>
    <p:sldId id="787" r:id="rId10"/>
    <p:sldId id="788" r:id="rId11"/>
    <p:sldId id="1063" r:id="rId12"/>
    <p:sldId id="794" r:id="rId13"/>
    <p:sldId id="797" r:id="rId14"/>
    <p:sldId id="899" r:id="rId15"/>
    <p:sldId id="903" r:id="rId16"/>
    <p:sldId id="895" r:id="rId17"/>
    <p:sldId id="902" r:id="rId18"/>
    <p:sldId id="900" r:id="rId19"/>
    <p:sldId id="1054" r:id="rId20"/>
    <p:sldId id="1064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4472C4"/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0166" autoAdjust="0"/>
  </p:normalViewPr>
  <p:slideViewPr>
    <p:cSldViewPr snapToGrid="0">
      <p:cViewPr varScale="1">
        <p:scale>
          <a:sx n="83" d="100"/>
          <a:sy n="83" d="100"/>
        </p:scale>
        <p:origin x="566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2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1.png"/><Relationship Id="rId2" Type="http://schemas.openxmlformats.org/officeDocument/2006/relationships/image" Target="../media/image270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5.png"/><Relationship Id="rId10" Type="http://schemas.openxmlformats.org/officeDocument/2006/relationships/image" Target="../media/image164.png"/><Relationship Id="rId9" Type="http://schemas.openxmlformats.org/officeDocument/2006/relationships/image" Target="../media/image160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168.png"/><Relationship Id="rId7" Type="http://schemas.openxmlformats.org/officeDocument/2006/relationships/image" Target="../media/image240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3.png"/><Relationship Id="rId7" Type="http://schemas.openxmlformats.org/officeDocument/2006/relationships/image" Target="../media/image742.png"/><Relationship Id="rId2" Type="http://schemas.openxmlformats.org/officeDocument/2006/relationships/image" Target="../media/image29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2.png"/><Relationship Id="rId5" Type="http://schemas.openxmlformats.org/officeDocument/2006/relationships/image" Target="../media/image723.png"/><Relationship Id="rId4" Type="http://schemas.openxmlformats.org/officeDocument/2006/relationships/image" Target="../media/image71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290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1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Autumn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BD8EF-803A-BE43-CA67-9D61EA6BA713}"/>
              </a:ext>
            </a:extLst>
          </p:cNvPr>
          <p:cNvSpPr txBox="1"/>
          <p:nvPr/>
        </p:nvSpPr>
        <p:spPr>
          <a:xfrm>
            <a:off x="6096000" y="1174536"/>
            <a:ext cx="52578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dirty="0"/>
              <a:t>⏳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5028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C7BCD-95F4-F1A5-C295-EAEF0937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6BB1A-122E-0E87-F06D-4A50EA915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8489" y="1825625"/>
                <a:ext cx="11241742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prime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factor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Conjecture: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is a likely </a:t>
                </a:r>
                <a:r>
                  <a:rPr lang="en-US" dirty="0">
                    <a:solidFill>
                      <a:schemeClr val="accent1"/>
                    </a:solidFill>
                  </a:rPr>
                  <a:t>counterexample</a:t>
                </a:r>
                <a:r>
                  <a:rPr lang="en-US" dirty="0"/>
                  <a:t> to the extended Church-Turing thesis!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D6BB1A-122E-0E87-F06D-4A50EA915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489" y="1825625"/>
                <a:ext cx="11241742" cy="4351338"/>
              </a:xfrm>
              <a:blipFill>
                <a:blip r:embed="rId2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AA06C-01BD-7E45-D612-DCFA1642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5D9E3A9-B17F-98A9-4EC3-44A6A4439D51}"/>
                  </a:ext>
                </a:extLst>
              </p:cNvPr>
              <p:cNvSpPr/>
              <p:nvPr/>
            </p:nvSpPr>
            <p:spPr>
              <a:xfrm>
                <a:off x="2443106" y="3647955"/>
                <a:ext cx="7305787" cy="88562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 (Shor’s algorithm):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BQP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5D9E3A9-B17F-98A9-4EC3-44A6A4439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106" y="3647955"/>
                <a:ext cx="7305787" cy="8856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9226E886-C61D-6CA6-936E-A080E5458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4508" y="464449"/>
            <a:ext cx="1386308" cy="122827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176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4A7F9-C054-7173-C4A8-CCD5E514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20288F-5A9E-0C2B-054D-818ED75E77D5}"/>
              </a:ext>
            </a:extLst>
          </p:cNvPr>
          <p:cNvGrpSpPr/>
          <p:nvPr/>
        </p:nvGrpSpPr>
        <p:grpSpPr>
          <a:xfrm>
            <a:off x="3495525" y="3129699"/>
            <a:ext cx="1995837" cy="1983130"/>
            <a:chOff x="3068515" y="5149540"/>
            <a:chExt cx="835270" cy="100304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8A609F6-DF80-9ADB-0CB7-87F1D40F191F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CAE59E0-391E-AF7E-4812-DC159160FB5D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E4BBF68-29CF-5324-7900-D67DCDF99F5B}"/>
              </a:ext>
            </a:extLst>
          </p:cNvPr>
          <p:cNvGrpSpPr/>
          <p:nvPr/>
        </p:nvGrpSpPr>
        <p:grpSpPr>
          <a:xfrm>
            <a:off x="2629558" y="1545996"/>
            <a:ext cx="3711988" cy="3857560"/>
            <a:chOff x="3012830" y="5090090"/>
            <a:chExt cx="835270" cy="100304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962604E-084E-F241-85C0-2D6C3706568D}"/>
                </a:ext>
              </a:extLst>
            </p:cNvPr>
            <p:cNvSpPr/>
            <p:nvPr/>
          </p:nvSpPr>
          <p:spPr>
            <a:xfrm>
              <a:off x="3012830" y="5090090"/>
              <a:ext cx="835270" cy="10030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D4D5704-E8A9-E8AA-FE7D-CF701A166EB8}"/>
                    </a:ext>
                  </a:extLst>
                </p:cNvPr>
                <p:cNvSpPr txBox="1"/>
                <p:nvPr/>
              </p:nvSpPr>
              <p:spPr>
                <a:xfrm>
                  <a:off x="3194380" y="5160443"/>
                  <a:ext cx="490718" cy="198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BQP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5A0D4F5-392A-0026-33C4-F99D273EC5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380" y="5160443"/>
                  <a:ext cx="490718" cy="1985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F31B50-0DFB-F47C-5680-39CA921170F9}"/>
              </a:ext>
            </a:extLst>
          </p:cNvPr>
          <p:cNvGrpSpPr/>
          <p:nvPr/>
        </p:nvGrpSpPr>
        <p:grpSpPr>
          <a:xfrm>
            <a:off x="691769" y="1754937"/>
            <a:ext cx="3322327" cy="780428"/>
            <a:chOff x="5273726" y="2371604"/>
            <a:chExt cx="3322327" cy="780428"/>
          </a:xfrm>
        </p:grpSpPr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FBA68F1F-F43D-5CFA-2827-CAAF6D658411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86C6110-E19E-3AFF-2081-279CCC51B0EF}"/>
                    </a:ext>
                  </a:extLst>
                </p:cNvPr>
                <p:cNvSpPr txBox="1"/>
                <p:nvPr/>
              </p:nvSpPr>
              <p:spPr>
                <a:xfrm>
                  <a:off x="5273726" y="2371604"/>
                  <a:ext cx="11158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FACTOR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AE3A79C-1793-DAC3-0378-077C451DC1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3726" y="2371604"/>
                  <a:ext cx="111581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F299D3-570D-3471-6085-207118E5774F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76F026-F723-4A63-2E80-E9CF3F0518FD}"/>
              </a:ext>
            </a:extLst>
          </p:cNvPr>
          <p:cNvGrpSpPr/>
          <p:nvPr/>
        </p:nvGrpSpPr>
        <p:grpSpPr>
          <a:xfrm>
            <a:off x="932964" y="3506751"/>
            <a:ext cx="3322327" cy="780428"/>
            <a:chOff x="5273726" y="2371604"/>
            <a:chExt cx="3322327" cy="780428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28846898-9AEC-D5A7-E027-9AEF877A0CC4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A778F57-C9A9-A388-60DE-51D72A2B6661}"/>
                    </a:ext>
                  </a:extLst>
                </p:cNvPr>
                <p:cNvSpPr txBox="1"/>
                <p:nvPr/>
              </p:nvSpPr>
              <p:spPr>
                <a:xfrm>
                  <a:off x="5273726" y="2371604"/>
                  <a:ext cx="11158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PRIMES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A778F57-C9A9-A388-60DE-51D72A2B6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3726" y="2371604"/>
                  <a:ext cx="111581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94AADB-9E68-92C2-49C6-EFC77290AB46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9BA61334-CA11-4D1C-BBC6-BC50A0F2D1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67942" y="1329179"/>
                <a:ext cx="4843844" cy="484778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prime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factor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PRIMES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prime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number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9BA61334-CA11-4D1C-BBC6-BC50A0F2D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7942" y="1329179"/>
                <a:ext cx="4843844" cy="4847784"/>
              </a:xfr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97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1AD0FB-DA95-979E-D656-ECE333E166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Quantum computing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91AD0FB-DA95-979E-D656-ECE333E166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73D7C0-734E-1C0A-7B5F-2E56BA998F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9920" y="1825625"/>
                <a:ext cx="109728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prime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factor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(guess the factor)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If yes,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BQP</m:t>
                    </m:r>
                  </m:oMath>
                </a14:m>
                <a:r>
                  <a:rPr lang="en-US" dirty="0"/>
                  <a:t>, meaning that 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problems could be solved in polynomial time on a fully-functional quantum computer! 😮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73D7C0-734E-1C0A-7B5F-2E56BA998F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9920" y="1825625"/>
                <a:ext cx="10972800" cy="4351338"/>
              </a:xfrm>
              <a:blipFill>
                <a:blip r:embed="rId3"/>
                <a:stretch>
                  <a:fillRect l="-1000" r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6ADF4-B2BA-BA7A-9273-F6A0E010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886E9415-3353-C3A4-1A39-6BC9F4EBD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70708" y="2200730"/>
            <a:ext cx="1386308" cy="122827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99309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DF66-D421-3549-4B5C-FEFDD3FA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factoring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81006-E321-8B4D-14D1-E5C29EF21C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8180" y="2105247"/>
                <a:ext cx="10675620" cy="423175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Typically, when we encounter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either</a:t>
                </a:r>
              </a:p>
              <a:p>
                <a:pPr lvl="1"/>
                <a:r>
                  <a:rPr lang="en-US" dirty="0"/>
                  <a:t>we can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or</a:t>
                </a:r>
              </a:p>
              <a:p>
                <a:pPr lvl="1"/>
                <a:r>
                  <a:rPr lang="en-US" dirty="0"/>
                  <a:t>we can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one of the rare exceptions to this rule</a:t>
                </a:r>
                <a:endParaRPr lang="en-US" dirty="0"/>
              </a:p>
              <a:p>
                <a:r>
                  <a:rPr lang="en-US" b="1" dirty="0"/>
                  <a:t>Conjecture: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is neither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nor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81006-E321-8B4D-14D1-E5C29EF21C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8180" y="2105247"/>
                <a:ext cx="10675620" cy="4231758"/>
              </a:xfrm>
              <a:blipFill>
                <a:blip r:embed="rId2"/>
                <a:stretch>
                  <a:fillRect l="-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B2EFC-53B7-23A3-A287-B234F47B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72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4663357" y="2807007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6030560" y="5124716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6175088" y="4287288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088" y="4287288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4301455" y="-2182387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5667886" y="3245389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886" y="3245389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5906324" y="107450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324" y="1074508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5F39A-1FCA-876B-9346-A77FE8FB7CB4}"/>
              </a:ext>
            </a:extLst>
          </p:cNvPr>
          <p:cNvGrpSpPr/>
          <p:nvPr/>
        </p:nvGrpSpPr>
        <p:grpSpPr>
          <a:xfrm>
            <a:off x="3362408" y="2431027"/>
            <a:ext cx="3065721" cy="780428"/>
            <a:chOff x="5530332" y="2371604"/>
            <a:chExt cx="3065721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C491E429-C425-7DDB-6D7E-F1F1022B28FE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/>
                <p:nvPr/>
              </p:nvSpPr>
              <p:spPr>
                <a:xfrm>
                  <a:off x="5530332" y="2371604"/>
                  <a:ext cx="8592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0332" y="2371604"/>
                  <a:ext cx="85920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37624E-5E09-3F83-58A4-004E39C048DA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52D9FC-ADBB-1A29-4CCC-3E9E1A9F4072}"/>
              </a:ext>
            </a:extLst>
          </p:cNvPr>
          <p:cNvGrpSpPr/>
          <p:nvPr/>
        </p:nvGrpSpPr>
        <p:grpSpPr>
          <a:xfrm>
            <a:off x="1457489" y="3716262"/>
            <a:ext cx="4021616" cy="923330"/>
            <a:chOff x="4574437" y="2228702"/>
            <a:chExt cx="4021616" cy="923330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BC5CE280-B8A5-A12C-A75F-09C4A958C92B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/>
                <p:nvPr/>
              </p:nvSpPr>
              <p:spPr>
                <a:xfrm>
                  <a:off x="4574437" y="2228702"/>
                  <a:ext cx="197247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FACTOR</m:t>
                      </m:r>
                    </m:oMath>
                  </a14:m>
                  <a:r>
                    <a:rPr lang="en-US" dirty="0"/>
                    <a:t> is probably here. </a:t>
                  </a:r>
                  <a:r>
                    <a:rPr lang="en-US" dirty="0">
                      <a:solidFill>
                        <a:schemeClr val="accent1"/>
                      </a:solidFill>
                    </a:rPr>
                    <a:t>“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NP</m:t>
                      </m:r>
                    </m:oMath>
                  </a14:m>
                  <a:r>
                    <a:rPr lang="en-US" dirty="0">
                      <a:solidFill>
                        <a:schemeClr val="accent1"/>
                      </a:solidFill>
                    </a:rPr>
                    <a:t>-intermediate”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437" y="2228702"/>
                  <a:ext cx="1972475" cy="923330"/>
                </a:xfrm>
                <a:prstGeom prst="rect">
                  <a:avLst/>
                </a:prstGeom>
                <a:blipFill>
                  <a:blip r:embed="rId7"/>
                  <a:stretch>
                    <a:fillRect l="-2469" t="-3289" r="-2160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B489CA-36D8-1A66-8E97-15C8BC4B4B12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0734601-9D8A-C9F2-D4E3-23D51B0F5579}"/>
              </a:ext>
            </a:extLst>
          </p:cNvPr>
          <p:cNvGrpSpPr/>
          <p:nvPr/>
        </p:nvGrpSpPr>
        <p:grpSpPr>
          <a:xfrm>
            <a:off x="6428129" y="5124351"/>
            <a:ext cx="3316017" cy="737096"/>
            <a:chOff x="6646691" y="2472677"/>
            <a:chExt cx="3316017" cy="737096"/>
          </a:xfrm>
        </p:grpSpPr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9906A37B-7A33-76D6-FB03-16A2D4F153C5}"/>
                </a:ext>
              </a:extLst>
            </p:cNvPr>
            <p:cNvSpPr/>
            <p:nvPr/>
          </p:nvSpPr>
          <p:spPr>
            <a:xfrm>
              <a:off x="6646691" y="3042135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5582BB5-EC6D-1C35-CA08-6B81E1EC6732}"/>
                    </a:ext>
                  </a:extLst>
                </p:cNvPr>
                <p:cNvSpPr txBox="1"/>
                <p:nvPr/>
              </p:nvSpPr>
              <p:spPr>
                <a:xfrm>
                  <a:off x="8892909" y="2472677"/>
                  <a:ext cx="10697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PRIMES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5582BB5-EC6D-1C35-CA08-6B81E1EC67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2909" y="2472677"/>
                  <a:ext cx="106979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CFBEF53-49A0-0A17-623D-A0269326A6BB}"/>
                </a:ext>
              </a:extLst>
            </p:cNvPr>
            <p:cNvSpPr/>
            <p:nvPr/>
          </p:nvSpPr>
          <p:spPr>
            <a:xfrm>
              <a:off x="6836474" y="2668445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67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8FBF-034C-4BDC-D70F-06B6FB1E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factoring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400757-09CC-6EA6-8E89-584725229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evidence suggests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-complete?</a:t>
                </a:r>
              </a:p>
              <a:p>
                <a:r>
                  <a:rPr lang="en-US" dirty="0"/>
                  <a:t>Key: 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Informal definition: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is like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except that we </a:t>
                </a:r>
                <a:r>
                  <a:rPr lang="en-US" dirty="0">
                    <a:solidFill>
                      <a:schemeClr val="accent1"/>
                    </a:solidFill>
                  </a:rPr>
                  <a:t>swap the roles of “yes” and “no”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400757-09CC-6EA6-8E89-584725229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5FF95-41D2-9041-C73B-01D6043A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9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D0E6D8-3ECE-660C-DCAA-7D2F664D2D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D0E6D8-3ECE-660C-DCAA-7D2F664D2D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94C72-D203-3C5F-7659-80BF6BCEBB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if there exists a randomized polynomial-time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rejects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rejects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94C72-D203-3C5F-7659-80BF6BCEB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AC98-6CBD-178A-B657-02CCD662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A needle in the hay&#10;&#10;Description automatically generated">
            <a:extLst>
              <a:ext uri="{FF2B5EF4-FFF2-40B4-BE49-F238E27FC236}">
                <a16:creationId xmlns:a16="http://schemas.microsoft.com/office/drawing/2014/main" id="{DC66A681-17DA-A92C-4675-D7C6F79697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44053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D5BE25-AB02-3121-CE82-F8D02634F2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D5BE25-AB02-3121-CE82-F8D02634F2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212A1-2581-9E0C-A84A-46D9099334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is the set of </a:t>
                </a:r>
                <a:r>
                  <a:rPr lang="en-US" u="sng" dirty="0">
                    <a:solidFill>
                      <a:schemeClr val="accent1"/>
                    </a:solidFill>
                  </a:rPr>
                  <a:t>co</a:t>
                </a:r>
                <a:r>
                  <a:rPr lang="en-US" dirty="0">
                    <a:solidFill>
                      <a:schemeClr val="accent1"/>
                    </a:solidFill>
                  </a:rPr>
                  <a:t>mplements</a:t>
                </a:r>
                <a:r>
                  <a:rPr lang="en-US" dirty="0"/>
                  <a:t> of languages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212A1-2581-9E0C-A84A-46D9099334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CBE7F-DE12-08EA-4F27-EC222D36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EA3D0B-8DDC-0344-D941-6B67CC39DD27}"/>
              </a:ext>
            </a:extLst>
          </p:cNvPr>
          <p:cNvGrpSpPr/>
          <p:nvPr/>
        </p:nvGrpSpPr>
        <p:grpSpPr>
          <a:xfrm>
            <a:off x="2462283" y="4028503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9D184E-8AC1-51FA-2520-63641D91B0E2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6564DB6A-7EFF-F58C-0854-D8A67B7C0788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What is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coP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6564DB6A-7EFF-F58C-0854-D8A67B7C07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1CFCCE-1006-82FC-FDB0-45CF64F0F9B2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p:sp>
        <p:nvSpPr>
          <p:cNvPr id="9" name="Hexagon 8">
            <a:extLst>
              <a:ext uri="{FF2B5EF4-FFF2-40B4-BE49-F238E27FC236}">
                <a16:creationId xmlns:a16="http://schemas.microsoft.com/office/drawing/2014/main" id="{56EC1A53-C1DF-221D-26A5-5E8ABDE41697}"/>
              </a:ext>
            </a:extLst>
          </p:cNvPr>
          <p:cNvSpPr/>
          <p:nvPr/>
        </p:nvSpPr>
        <p:spPr>
          <a:xfrm>
            <a:off x="2548476" y="5581848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The set of algorithms that do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not run in polynomial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3BF33F03-477E-8F4D-D2B3-72C09E15DBE2}"/>
                  </a:ext>
                </a:extLst>
              </p:cNvPr>
              <p:cNvSpPr/>
              <p:nvPr/>
            </p:nvSpPr>
            <p:spPr>
              <a:xfrm>
                <a:off x="2548476" y="485842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The set of languages that are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not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3BF33F03-477E-8F4D-D2B3-72C09E15D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476" y="485842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8523F1F1-7222-909A-5162-691AF556304D}"/>
                  </a:ext>
                </a:extLst>
              </p:cNvPr>
              <p:cNvSpPr/>
              <p:nvPr/>
            </p:nvSpPr>
            <p:spPr>
              <a:xfrm>
                <a:off x="6097623" y="5581848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The notion of 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coP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” doesn’t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make any sense</a:t>
                </a:r>
              </a:p>
            </p:txBody>
          </p:sp>
        </mc:Choice>
        <mc:Fallback xmlns="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8523F1F1-7222-909A-5162-691AF5563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623" y="5581848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321F4974-262B-F3B6-FE93-EF8DDDFDF897}"/>
                  </a:ext>
                </a:extLst>
              </p:cNvPr>
              <p:cNvSpPr/>
              <p:nvPr/>
            </p:nvSpPr>
            <p:spPr>
              <a:xfrm>
                <a:off x="6097623" y="485842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coP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321F4974-262B-F3B6-FE93-EF8DDDFDF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623" y="485842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4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556692-89FF-1C5B-F14E-98397664BF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556692-89FF-1C5B-F14E-98397664B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41136-7CC1-9FEE-DCEB-F39330E285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Example: A Boolean formula is </a:t>
                </a:r>
                <a:r>
                  <a:rPr lang="en-US" dirty="0">
                    <a:solidFill>
                      <a:schemeClr val="accent1"/>
                    </a:solidFill>
                  </a:rPr>
                  <a:t>unsatisfiable</a:t>
                </a:r>
                <a:r>
                  <a:rPr lang="en-US" dirty="0"/>
                  <a:t> if it is not satisfiable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unsatisfiable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CNF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formula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, because a satisfying assignment is a certificate showing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UNSAT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41136-7CC1-9FEE-DCEB-F39330E285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7A457-FB41-FCB8-0B17-58F7D8DB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21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F55B3CC-143F-8FDB-4CE6-4F741BBFA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B766B0-7057-5478-7C05-97221537D1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26901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B766B0-7057-5478-7C05-97221537D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26901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397D1-43F1-136E-5916-43917AA95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9132" y="1455586"/>
                <a:ext cx="11653735" cy="52703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m:rPr>
                        <m:aln/>
                      </m:rP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prime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such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 err="1"/>
                  <a:t>Nondeterministically</a:t>
                </a:r>
                <a:r>
                  <a:rPr lang="en-US" dirty="0"/>
                  <a:t> guess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are prime,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reject</a:t>
                </a:r>
              </a:p>
              <a:p>
                <a:pPr lvl="1"/>
                <a:r>
                  <a:rPr lang="en-US" dirty="0"/>
                  <a:t>Otherwise, accept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397D1-43F1-136E-5916-43917AA95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132" y="1455586"/>
                <a:ext cx="11653735" cy="5270360"/>
              </a:xfrm>
              <a:blipFill>
                <a:blip r:embed="rId3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25AE9-32FF-2CBD-0C99-3F7AAA97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11513FD0-FA2A-6FD2-88A6-41600E89FB4D}"/>
                  </a:ext>
                </a:extLst>
              </p:cNvPr>
              <p:cNvSpPr/>
              <p:nvPr/>
            </p:nvSpPr>
            <p:spPr>
              <a:xfrm>
                <a:off x="3764280" y="5111306"/>
                <a:ext cx="3169920" cy="1562100"/>
              </a:xfrm>
              <a:prstGeom prst="cloudCallout">
                <a:avLst>
                  <a:gd name="adj1" fmla="val -53285"/>
                  <a:gd name="adj2" fmla="val -59451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PRIMES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11513FD0-FA2A-6FD2-88A6-41600E89F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280" y="5111306"/>
                <a:ext cx="3169920" cy="1562100"/>
              </a:xfrm>
              <a:prstGeom prst="cloudCallout">
                <a:avLst>
                  <a:gd name="adj1" fmla="val -53285"/>
                  <a:gd name="adj2" fmla="val -59451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0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Coping with intractability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3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A926E4-3E5A-BAB3-ACCF-3353BF4364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A926E4-3E5A-BAB3-ACCF-3353BF4364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FA5A31-6E69-31E2-ACF0-6EA1FE00BD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2221" y="1825625"/>
                <a:ext cx="1036157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have shown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means that </a:t>
                </a:r>
                <a:r>
                  <a:rPr lang="en-US" dirty="0">
                    <a:solidFill>
                      <a:schemeClr val="accent1"/>
                    </a:solidFill>
                  </a:rPr>
                  <a:t>for every instance, there is a certificate</a:t>
                </a:r>
                <a:endParaRPr lang="en-US" dirty="0"/>
              </a:p>
              <a:p>
                <a:pPr lvl="1"/>
                <a:r>
                  <a:rPr lang="en-US" dirty="0"/>
                  <a:t>A certificate of membership for YES instances</a:t>
                </a:r>
              </a:p>
              <a:p>
                <a:pPr lvl="1"/>
                <a:r>
                  <a:rPr lang="en-US" dirty="0"/>
                  <a:t>A certificate of non-membership for NO instances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FA5A31-6E69-31E2-ACF0-6EA1FE00B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2221" y="1825625"/>
                <a:ext cx="10361579" cy="4351338"/>
              </a:xfrm>
              <a:blipFill>
                <a:blip r:embed="rId3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676D6-562D-E7F2-F284-795C2E6E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63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CF9E-E590-FD4E-26D1-0B95C581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06081"/>
            <a:ext cx="10515600" cy="1325563"/>
          </a:xfrm>
        </p:spPr>
        <p:txBody>
          <a:bodyPr/>
          <a:lstStyle/>
          <a:p>
            <a:r>
              <a:rPr lang="en-US" dirty="0"/>
              <a:t>Approximation algorithm for Knapsack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D1A1C-BBE9-938F-6BF6-578608D82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846" y="1625070"/>
                <a:ext cx="11686309" cy="2334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, define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OPT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⊆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D1A1C-BBE9-938F-6BF6-578608D82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846" y="1625070"/>
                <a:ext cx="11686309" cy="2334418"/>
              </a:xfrm>
              <a:blipFill>
                <a:blip r:embed="rId2"/>
                <a:stretch>
                  <a:fillRect l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4B92C-60F0-79A9-6D1C-9AD66307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9FF9BF-53F0-974B-A692-4B741AF91B57}"/>
                  </a:ext>
                </a:extLst>
              </p:cNvPr>
              <p:cNvSpPr/>
              <p:nvPr/>
            </p:nvSpPr>
            <p:spPr>
              <a:xfrm>
                <a:off x="717167" y="4052914"/>
                <a:ext cx="10757661" cy="226050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7475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a poly-time algorithm such that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 algorithm outputs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ϵ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9FF9BF-53F0-974B-A692-4B741AF91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67" y="4052914"/>
                <a:ext cx="10757661" cy="2260505"/>
              </a:xfrm>
              <a:prstGeom prst="rect">
                <a:avLst/>
              </a:prstGeom>
              <a:blipFill>
                <a:blip r:embed="rId3"/>
                <a:stretch>
                  <a:fillRect l="-57" r="-453" b="-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B970D705-1934-B9F1-6087-71C978A6C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1" y="365124"/>
            <a:ext cx="120957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57F5-5C3B-EBA8-904E-160D7C9C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 for Knapsack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72D81-55B0-DD06-C9CB-3F3B3A90E8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9773" y="1825624"/>
                <a:ext cx="11793681" cy="485573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Algorithm: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,…,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that maximizes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subject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Polynomial time, because we can encode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in </a:t>
                </a:r>
                <a:r>
                  <a:rPr lang="en-US" dirty="0">
                    <a:solidFill>
                      <a:schemeClr val="accent1"/>
                    </a:solidFill>
                  </a:rPr>
                  <a:t>unary</a:t>
                </a:r>
              </a:p>
              <a:p>
                <a:r>
                  <a:rPr lang="en-US" b="1" dirty="0"/>
                  <a:t>Correctness proof: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be optimal. Then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nary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m:rPr>
                          <m:aln/>
                        </m:rP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OPT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600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OPT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D72D81-55B0-DD06-C9CB-3F3B3A90E8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773" y="1825624"/>
                <a:ext cx="11793681" cy="4855731"/>
              </a:xfrm>
              <a:blipFill>
                <a:blip r:embed="rId2"/>
                <a:stretch>
                  <a:fillRect l="-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E4AB1-6D15-57A6-48F5-268DE7B00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A green backpack with a black background&#10;&#10;Description automatically generated">
            <a:extLst>
              <a:ext uri="{FF2B5EF4-FFF2-40B4-BE49-F238E27FC236}">
                <a16:creationId xmlns:a16="http://schemas.microsoft.com/office/drawing/2014/main" id="{6636AC54-5177-116E-34C1-A970B097E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1" y="365124"/>
            <a:ext cx="1209577" cy="13255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C93F14-A049-553D-6690-E22FE0DA0EA1}"/>
              </a:ext>
            </a:extLst>
          </p:cNvPr>
          <p:cNvSpPr/>
          <p:nvPr/>
        </p:nvSpPr>
        <p:spPr>
          <a:xfrm>
            <a:off x="1104900" y="7016750"/>
            <a:ext cx="14097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D0001C-A321-ACC9-6837-4C21BB135D5D}"/>
              </a:ext>
            </a:extLst>
          </p:cNvPr>
          <p:cNvSpPr/>
          <p:nvPr/>
        </p:nvSpPr>
        <p:spPr>
          <a:xfrm>
            <a:off x="2514600" y="7016750"/>
            <a:ext cx="14097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E02B64-0656-F792-4D57-56274FA52907}"/>
              </a:ext>
            </a:extLst>
          </p:cNvPr>
          <p:cNvSpPr/>
          <p:nvPr/>
        </p:nvSpPr>
        <p:spPr>
          <a:xfrm>
            <a:off x="3924300" y="7016750"/>
            <a:ext cx="22987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0493D5-2721-1529-0A0C-4EC811E2DF52}"/>
              </a:ext>
            </a:extLst>
          </p:cNvPr>
          <p:cNvSpPr/>
          <p:nvPr/>
        </p:nvSpPr>
        <p:spPr>
          <a:xfrm>
            <a:off x="6223000" y="7016750"/>
            <a:ext cx="2159000" cy="125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CE9804-2E1E-3BAB-50F6-3ED8486E9D3C}"/>
              </a:ext>
            </a:extLst>
          </p:cNvPr>
          <p:cNvSpPr/>
          <p:nvPr/>
        </p:nvSpPr>
        <p:spPr>
          <a:xfrm>
            <a:off x="8382000" y="7016750"/>
            <a:ext cx="3708400" cy="125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2F020-DD78-7EDF-8B74-94045F47AD5D}"/>
              </a:ext>
            </a:extLst>
          </p:cNvPr>
          <p:cNvSpPr/>
          <p:nvPr/>
        </p:nvSpPr>
        <p:spPr>
          <a:xfrm>
            <a:off x="8382000" y="8267700"/>
            <a:ext cx="2413000" cy="125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4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026 -0.31111 " pathEditMode="relative" rAng="0" ptsTypes="AA">
                                      <p:cBhvr>
                                        <p:cTn id="2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5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00261 -0.31111 " pathEditMode="relative" rAng="0" ptsTypes="AA">
                                      <p:cBhvr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5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026 -0.31111 " pathEditMode="relative" rAng="0" ptsTypes="AA">
                                      <p:cBhvr>
                                        <p:cTn id="2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55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0026 -0.31111 " pathEditMode="relative" rAng="0" ptsTypes="AA">
                                      <p:cBhvr>
                                        <p:cTn id="2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5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00261 -0.31111 " pathEditMode="relative" rAng="0" ptsTypes="AA">
                                      <p:cBhvr>
                                        <p:cTn id="2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55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0026 -0.31111 " pathEditMode="relative" rAng="0" ptsTypes="AA">
                                      <p:cBhvr>
                                        <p:cTn id="30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C56E-830F-367C-0BF4-619B7BC6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 are not a panacea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870697-3CA6-5004-D4E5-73C8ED40D3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some cases, approximation algorithms </a:t>
                </a:r>
                <a:r>
                  <a:rPr lang="en-US" dirty="0">
                    <a:solidFill>
                      <a:schemeClr val="accent1"/>
                    </a:solidFill>
                  </a:rPr>
                  <a:t>take some of the sting out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  <a:p>
                <a:r>
                  <a:rPr lang="en-US" dirty="0"/>
                  <a:t>However:</a:t>
                </a:r>
              </a:p>
              <a:p>
                <a:pPr lvl="1"/>
                <a:r>
                  <a:rPr lang="en-US" dirty="0"/>
                  <a:t>Approximation is </a:t>
                </a:r>
                <a:r>
                  <a:rPr lang="en-US" dirty="0">
                    <a:solidFill>
                      <a:schemeClr val="accent1"/>
                    </a:solidFill>
                  </a:rPr>
                  <a:t>not always applicable</a:t>
                </a:r>
                <a:endParaRPr lang="en-US" dirty="0"/>
              </a:p>
              <a:p>
                <a:pPr lvl="2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COLORABLE</m:t>
                    </m:r>
                  </m:oMath>
                </a14:m>
                <a:r>
                  <a:rPr lang="en-US" dirty="0"/>
                  <a:t> is simply not an optimization problem</a:t>
                </a:r>
              </a:p>
              <a:p>
                <a:pPr lvl="1"/>
                <a:r>
                  <a:rPr lang="en-US" dirty="0"/>
                  <a:t>Even if it’s applicable, approximation is </a:t>
                </a:r>
                <a:r>
                  <a:rPr lang="en-US" dirty="0">
                    <a:solidFill>
                      <a:schemeClr val="accent1"/>
                    </a:solidFill>
                  </a:rPr>
                  <a:t>not always feasible</a:t>
                </a:r>
                <a:r>
                  <a:rPr lang="en-US" dirty="0"/>
                  <a:t>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870697-3CA6-5004-D4E5-73C8ED40D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13EBE-A851-C169-6ECC-51EB5561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7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35D65-8103-8E86-8517-FDA90B05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329"/>
            <a:ext cx="10515600" cy="1325563"/>
          </a:xfrm>
        </p:spPr>
        <p:txBody>
          <a:bodyPr/>
          <a:lstStyle/>
          <a:p>
            <a:r>
              <a:rPr lang="en-US" dirty="0"/>
              <a:t>Inapproximability of the clique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9227B-341B-50F8-ACA4-99E6534CA2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6574"/>
                <a:ext cx="10515600" cy="5053631"/>
              </a:xfrm>
            </p:spPr>
            <p:txBody>
              <a:bodyPr/>
              <a:lstStyle/>
              <a:p>
                <a:r>
                  <a:rPr lang="en-US" dirty="0"/>
                  <a:t>For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denote the size of the largest clique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lnSpc>
                    <a:spcPct val="300000"/>
                  </a:lnSpc>
                </a:pPr>
                <a:endParaRPr lang="en-US" dirty="0"/>
              </a:p>
              <a:p>
                <a:r>
                  <a:rPr lang="en-US" dirty="0"/>
                  <a:t>(Proof omitted. Not on exercises / exams)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9227B-341B-50F8-ACA4-99E6534CA2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6574"/>
                <a:ext cx="10515600" cy="5053631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83A30-09A4-55BA-5EFC-3E847E26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27AB4D-F3FE-44F4-4B7F-B2C0D55A33DD}"/>
                  </a:ext>
                </a:extLst>
              </p:cNvPr>
              <p:cNvSpPr/>
              <p:nvPr/>
            </p:nvSpPr>
            <p:spPr>
              <a:xfrm>
                <a:off x="913336" y="2707415"/>
                <a:ext cx="10515600" cy="21760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7475"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Suppose there exists a poly-time algorithm such that given a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 algorithm outputs a clique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satisfying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27AB4D-F3FE-44F4-4B7F-B2C0D55A3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36" y="2707415"/>
                <a:ext cx="10515600" cy="2176062"/>
              </a:xfrm>
              <a:prstGeom prst="rect">
                <a:avLst/>
              </a:prstGeom>
              <a:blipFill>
                <a:blip r:embed="rId3"/>
                <a:stretch>
                  <a:fillRect r="-695" b="-2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8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BCD0-44E5-B3BB-CF7A-BCB62E25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46855-BAF2-D9BB-FB89-9A740DCD5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04756" cy="4665219"/>
          </a:xfrm>
        </p:spPr>
        <p:txBody>
          <a:bodyPr>
            <a:normAutofit/>
          </a:bodyPr>
          <a:lstStyle/>
          <a:p>
            <a:r>
              <a:rPr lang="en-US" dirty="0"/>
              <a:t>Another approach for coping with intractability: Quantum Computing</a:t>
            </a:r>
          </a:p>
          <a:p>
            <a:r>
              <a:rPr lang="en-US" dirty="0"/>
              <a:t>A quantum computer is a computational device that uses special features of </a:t>
            </a:r>
            <a:r>
              <a:rPr lang="en-US" dirty="0">
                <a:solidFill>
                  <a:schemeClr val="accent1"/>
                </a:solidFill>
              </a:rPr>
              <a:t>quantum physics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detailed</a:t>
            </a:r>
            <a:r>
              <a:rPr lang="en-US" dirty="0"/>
              <a:t> discussion of quantum computing is outside the scope of this course</a:t>
            </a:r>
          </a:p>
          <a:p>
            <a:r>
              <a:rPr lang="en-US" dirty="0"/>
              <a:t>We will discuss only some </a:t>
            </a:r>
            <a:r>
              <a:rPr lang="en-US" dirty="0">
                <a:solidFill>
                  <a:schemeClr val="accent1"/>
                </a:solidFill>
              </a:rPr>
              <a:t>key facts</a:t>
            </a:r>
            <a:r>
              <a:rPr lang="en-US" dirty="0"/>
              <a:t> about quantum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86C7C-8CAB-5E21-C34F-D935C15C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8C69AEB0-330A-0603-B087-2BF23B17A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4508" y="464449"/>
            <a:ext cx="1386308" cy="122827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093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B8E5-8C43-1C4A-FD20-F4080159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88EF9-3331-B60C-1753-E68CB90B7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2337847"/>
            <a:ext cx="10680700" cy="3839116"/>
          </a:xfrm>
        </p:spPr>
        <p:txBody>
          <a:bodyPr/>
          <a:lstStyle/>
          <a:p>
            <a:r>
              <a:rPr lang="en-US" dirty="0"/>
              <a:t>So far, researchers have constructed </a:t>
            </a:r>
            <a:r>
              <a:rPr lang="en-US" dirty="0">
                <a:solidFill>
                  <a:schemeClr val="accent1"/>
                </a:solidFill>
              </a:rPr>
              <a:t>rudimentary</a:t>
            </a:r>
            <a:r>
              <a:rPr lang="en-US" dirty="0"/>
              <a:t> quantum computers</a:t>
            </a:r>
          </a:p>
          <a:p>
            <a:r>
              <a:rPr lang="en-US" dirty="0"/>
              <a:t>There are huge ongoing efforts to build </a:t>
            </a:r>
            <a:r>
              <a:rPr lang="en-US" dirty="0">
                <a:solidFill>
                  <a:schemeClr val="accent1"/>
                </a:solidFill>
              </a:rPr>
              <a:t>fully-functional</a:t>
            </a:r>
            <a:r>
              <a:rPr lang="en-US" dirty="0"/>
              <a:t> quantum computers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14B87-7FDC-6A17-99C5-4BCC7DDD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0778C4C6-E4CE-871C-6420-4E0834331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4508" y="464449"/>
            <a:ext cx="1386308" cy="122827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8257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115F6-AFA8-562F-7520-5FFB50351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complexity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8F216-E779-F307-CCDD-F1C5EC9DC8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2428" y="1825625"/>
                <a:ext cx="11112650" cy="4351338"/>
              </a:xfrm>
            </p:spPr>
            <p:txBody>
              <a:bodyPr/>
              <a:lstStyle/>
              <a:p>
                <a:r>
                  <a:rPr lang="en-US" dirty="0"/>
                  <a:t>One can define a complexity class,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BQP</m:t>
                    </m:r>
                  </m:oMath>
                </a14:m>
                <a:r>
                  <a:rPr lang="en-US" dirty="0"/>
                  <a:t>, consisting of all languages that could be decided in polynomial time by a fully-functional quantum computer</a:t>
                </a:r>
              </a:p>
              <a:p>
                <a:r>
                  <a:rPr lang="en-US" dirty="0"/>
                  <a:t>The mathematical definition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BQP</m:t>
                    </m:r>
                  </m:oMath>
                </a14:m>
                <a:r>
                  <a:rPr lang="en-US" dirty="0"/>
                  <a:t> is beyond the scope of this course</a:t>
                </a:r>
              </a:p>
              <a:p>
                <a:r>
                  <a:rPr lang="en-US" dirty="0"/>
                  <a:t>One can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BQP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8F216-E779-F307-CCDD-F1C5EC9DC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2428" y="1825625"/>
                <a:ext cx="11112650" cy="4351338"/>
              </a:xfrm>
              <a:blipFill>
                <a:blip r:embed="rId2"/>
                <a:stretch>
                  <a:fillRect l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DDE08-25BC-AF5D-34D8-3A7C2F36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ADD27F6F-9FA1-CF85-1F12-20BB3E60D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4508" y="464449"/>
            <a:ext cx="1386308" cy="122827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47964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189211</TotalTime>
  <Words>949</Words>
  <Application>Microsoft Office PowerPoint</Application>
  <PresentationFormat>Widescreen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CMSC 28100  Introduction to Complexity Theory  Autumn 2025 Instructor: William Hoza</vt:lpstr>
      <vt:lpstr>Coping with intractability</vt:lpstr>
      <vt:lpstr>Approximation algorithm for Knapsack</vt:lpstr>
      <vt:lpstr>Approximation algorithm for Knapsack</vt:lpstr>
      <vt:lpstr>Approximation algorithms are not a panacea</vt:lpstr>
      <vt:lpstr>Inapproximability of the clique problem</vt:lpstr>
      <vt:lpstr>Quantum computing</vt:lpstr>
      <vt:lpstr>Quantum computing</vt:lpstr>
      <vt:lpstr>Quantum complexity theory</vt:lpstr>
      <vt:lpstr>Shor’s algorithm</vt:lpstr>
      <vt:lpstr>PowerPoint Presentation</vt:lpstr>
      <vt:lpstr>Quantum computing and "NP"-completeness</vt:lpstr>
      <vt:lpstr>Complexity of factoring integers</vt:lpstr>
      <vt:lpstr>PowerPoint Presentation</vt:lpstr>
      <vt:lpstr>Complexity of factoring integers</vt:lpstr>
      <vt:lpstr>The complexity class co"NP"</vt:lpstr>
      <vt:lpstr>The complexity class "coNP"</vt:lpstr>
      <vt:lpstr>The complexity class "coNP"</vt:lpstr>
      <vt:lpstr>"FACTOR"∈"coNP" </vt:lpstr>
      <vt:lpstr>The complexity class "NP"∩"coNP"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751</cp:revision>
  <dcterms:created xsi:type="dcterms:W3CDTF">2022-12-12T23:26:37Z</dcterms:created>
  <dcterms:modified xsi:type="dcterms:W3CDTF">2025-11-19T22:39:23Z</dcterms:modified>
</cp:coreProperties>
</file>