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134" r:id="rId2"/>
    <p:sldId id="930" r:id="rId3"/>
    <p:sldId id="1037" r:id="rId4"/>
    <p:sldId id="1038" r:id="rId5"/>
    <p:sldId id="1041" r:id="rId6"/>
    <p:sldId id="1042" r:id="rId7"/>
    <p:sldId id="1039" r:id="rId8"/>
    <p:sldId id="879" r:id="rId9"/>
    <p:sldId id="700" r:id="rId10"/>
    <p:sldId id="1043" r:id="rId11"/>
    <p:sldId id="931" r:id="rId12"/>
    <p:sldId id="878" r:id="rId13"/>
    <p:sldId id="1055" r:id="rId14"/>
    <p:sldId id="682" r:id="rId15"/>
    <p:sldId id="703" r:id="rId16"/>
    <p:sldId id="1135" r:id="rId17"/>
    <p:sldId id="1061" r:id="rId18"/>
    <p:sldId id="710" r:id="rId19"/>
    <p:sldId id="71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3" Type="http://schemas.openxmlformats.org/officeDocument/2006/relationships/image" Target="../media/image402.png"/><Relationship Id="rId7" Type="http://schemas.openxmlformats.org/officeDocument/2006/relationships/image" Target="../media/image713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1.png"/><Relationship Id="rId5" Type="http://schemas.openxmlformats.org/officeDocument/2006/relationships/image" Target="../media/image431.png"/><Relationship Id="rId10" Type="http://schemas.openxmlformats.org/officeDocument/2006/relationships/image" Target="../media/image2.png"/><Relationship Id="rId4" Type="http://schemas.openxmlformats.org/officeDocument/2006/relationships/image" Target="../media/image413.png"/><Relationship Id="rId9" Type="http://schemas.openxmlformats.org/officeDocument/2006/relationships/image" Target="../media/image10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0.png"/><Relationship Id="rId7" Type="http://schemas.openxmlformats.org/officeDocument/2006/relationships/image" Target="../media/image351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3300.png"/><Relationship Id="rId4" Type="http://schemas.openxmlformats.org/officeDocument/2006/relationships/image" Target="../media/image3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0.png"/><Relationship Id="rId7" Type="http://schemas.openxmlformats.org/officeDocument/2006/relationships/image" Target="../media/image371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3300.png"/><Relationship Id="rId4" Type="http://schemas.openxmlformats.org/officeDocument/2006/relationships/image" Target="../media/image3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0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3300.png"/><Relationship Id="rId4" Type="http://schemas.openxmlformats.org/officeDocument/2006/relationships/image" Target="../media/image3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3" Type="http://schemas.openxmlformats.org/officeDocument/2006/relationships/image" Target="../media/image402.png"/><Relationship Id="rId7" Type="http://schemas.openxmlformats.org/officeDocument/2006/relationships/image" Target="../media/image713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1.png"/><Relationship Id="rId5" Type="http://schemas.openxmlformats.org/officeDocument/2006/relationships/image" Target="../media/image431.png"/><Relationship Id="rId4" Type="http://schemas.openxmlformats.org/officeDocument/2006/relationships/image" Target="../media/image413.png"/><Relationship Id="rId9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FA270-AF2F-7CF4-7E53-6F4340CF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FFFA8-F9A4-8B4B-E1CF-A68CFEA9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0E866B-0534-82DA-701C-8881668E57BC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6F6BD6-28AE-386E-5B13-55AE64094957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F8BA22-E49C-07F5-047F-0E859A501767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13F075-0118-8B83-91C2-F0086FCEE50D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FD3FCD-24B5-7E33-33EF-E3E2E73DF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673F23-3802-2D10-8D32-E3E68363D27E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4CE23-D61A-7A28-3C74-3F7205587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0E42D7E0-2D6B-6DAC-BCCA-6EC0022401C1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4FF828-39E6-0D5A-6098-A3F8DD452850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4A4C8-15DF-1C22-832D-A1D595DDC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08476F-33D2-6222-74DE-4F0D219249ED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927D6E-D3C7-2D15-E8D9-ECDEB72D3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92275D5-4B7A-B51B-AA27-E0FA8EDF55A4}"/>
              </a:ext>
            </a:extLst>
          </p:cNvPr>
          <p:cNvGrpSpPr/>
          <p:nvPr/>
        </p:nvGrpSpPr>
        <p:grpSpPr>
          <a:xfrm>
            <a:off x="1625235" y="2046466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E92A7F79-15C5-3950-9460-950AC22FAD6D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EDB5F91-0A5E-9D1E-C3AF-3EC86EEF0681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B972C0-B749-F810-0F87-54C4D64E8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D39C01-1BE2-E03D-8604-E66AE716B4C7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025AB9-2221-C621-7604-4DB3C8F14A3B}"/>
              </a:ext>
            </a:extLst>
          </p:cNvPr>
          <p:cNvGrpSpPr/>
          <p:nvPr/>
        </p:nvGrpSpPr>
        <p:grpSpPr>
          <a:xfrm>
            <a:off x="2377240" y="3433752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FD072EAB-7850-99FA-A1A7-4AD13D363190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971DAB-6B0E-0A6E-3159-96848AF6F1AC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B70BCF-4601-68AD-D9E4-33D16FC7C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E0E62D-0E3D-5522-FC91-96C9CD8CAFED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DBD36-5EFA-6F90-F5FF-684C2785F481}"/>
              </a:ext>
            </a:extLst>
          </p:cNvPr>
          <p:cNvGrpSpPr/>
          <p:nvPr/>
        </p:nvGrpSpPr>
        <p:grpSpPr>
          <a:xfrm>
            <a:off x="1894387" y="26485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629A8DBF-578E-184B-C353-76FA26ADFF0F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3E3A637-BD0B-4387-7EA1-388B33EE941A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7EA76D-4FAA-5E9A-6962-06AD13E56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2928E7-E833-34EC-5AC0-D530FE360A64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9668AB-BA61-15E1-00C3-3B0AF2D78358}"/>
              </a:ext>
            </a:extLst>
          </p:cNvPr>
          <p:cNvGrpSpPr/>
          <p:nvPr/>
        </p:nvGrpSpPr>
        <p:grpSpPr>
          <a:xfrm>
            <a:off x="6295820" y="32984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4DB4408-4BB6-0098-C143-4A189F3E3B34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65E3C5B-29E4-510E-A1D4-80A60759281A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BD8A30-24ED-74DF-BFD4-DABD29729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F439D1-F84A-49F5-3742-CC55829FB1D8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7345BF-1FCD-AA78-544F-28568F5E213B}"/>
              </a:ext>
            </a:extLst>
          </p:cNvPr>
          <p:cNvGrpSpPr/>
          <p:nvPr/>
        </p:nvGrpSpPr>
        <p:grpSpPr>
          <a:xfrm>
            <a:off x="6490317" y="2332547"/>
            <a:ext cx="3099879" cy="784474"/>
            <a:chOff x="4505224" y="3336454"/>
            <a:chExt cx="3099879" cy="784474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96C6B9C3-A100-ACC6-B50E-3542E85EE7E6}"/>
                </a:ext>
              </a:extLst>
            </p:cNvPr>
            <p:cNvSpPr/>
            <p:nvPr/>
          </p:nvSpPr>
          <p:spPr>
            <a:xfrm>
              <a:off x="4505224" y="3953290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452B09C-0C5D-3370-01D2-767EED6A8FE3}"/>
                    </a:ext>
                  </a:extLst>
                </p:cNvPr>
                <p:cNvSpPr txBox="1"/>
                <p:nvPr/>
              </p:nvSpPr>
              <p:spPr>
                <a:xfrm>
                  <a:off x="6735683" y="333645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KNAPSACK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452B09C-0C5D-3370-01D2-767EED6A8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5683" y="3336454"/>
                  <a:ext cx="86942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47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25EBC8D-A7A3-DFAD-D163-4DEE4C30E59E}"/>
              </a:ext>
            </a:extLst>
          </p:cNvPr>
          <p:cNvSpPr/>
          <p:nvPr/>
        </p:nvSpPr>
        <p:spPr>
          <a:xfrm>
            <a:off x="6638973" y="2533525"/>
            <a:ext cx="2076621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7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C19547-9DF1-A948-A552-FE0EF125DB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is everywhere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C19547-9DF1-A948-A552-FE0EF125D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5ED44-18CD-985D-A77A-B922E87D7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thousands</a:t>
                </a:r>
                <a:r>
                  <a:rPr lang="en-US" dirty="0"/>
                  <a:t> of known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problems!</a:t>
                </a:r>
              </a:p>
              <a:p>
                <a:r>
                  <a:rPr lang="en-US" dirty="0"/>
                  <a:t>These problems come from many different areas of study</a:t>
                </a:r>
              </a:p>
              <a:p>
                <a:pPr lvl="1"/>
                <a:r>
                  <a:rPr lang="en-US" dirty="0"/>
                  <a:t>Logic, graph theory, number theory, scheduling, optimization, economics, physics, chemistry, biology, …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one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most important open questions</a:t>
                </a:r>
                <a:r>
                  <a:rPr lang="en-US" dirty="0"/>
                  <a:t> in theoretical computer science and mathematics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5ED44-18CD-985D-A77A-B922E87D7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86B35-8244-5D74-AC20-8D6882E3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CAC4CC6E-D0D4-710B-E02C-FAF209051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476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40819-5687-335F-B07B-39CA5E679E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</a:t>
                </a:r>
                <a:r>
                  <a:rPr lang="en-US" dirty="0">
                    <a:solidFill>
                      <a:schemeClr val="accent1"/>
                    </a:solidFill>
                  </a:rPr>
                  <a:t>stand or fall together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40819-5687-335F-B07B-39CA5E679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D0CD5-1B31-70F7-DB5F-7EF9BE449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530" y="1933254"/>
                <a:ext cx="10966939" cy="4557590"/>
              </a:xfrm>
            </p:spPr>
            <p:txBody>
              <a:bodyPr/>
              <a:lstStyle/>
              <a:p>
                <a:r>
                  <a:rPr lang="en-US" dirty="0"/>
                  <a:t>If you design a poly-time algorithm for </a:t>
                </a:r>
                <a:r>
                  <a:rPr lang="en-US" dirty="0">
                    <a:solidFill>
                      <a:schemeClr val="accent1"/>
                    </a:solidFill>
                  </a:rPr>
                  <a:t>one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can be decided in poly time!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If you prove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</a:t>
                </a:r>
                <a:r>
                  <a:rPr lang="en-US" dirty="0">
                    <a:solidFill>
                      <a:schemeClr val="accent1"/>
                    </a:solidFill>
                  </a:rPr>
                  <a:t>cannot</a:t>
                </a:r>
                <a:r>
                  <a:rPr lang="en-US" dirty="0"/>
                  <a:t> be decided in poly time,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</a:t>
                </a:r>
                <a:r>
                  <a:rPr lang="en-US" dirty="0">
                    <a:solidFill>
                      <a:schemeClr val="accent1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can be decided in poly time!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D0CD5-1B31-70F7-DB5F-7EF9BE449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530" y="1933254"/>
                <a:ext cx="10966939" cy="4557590"/>
              </a:xfrm>
              <a:blipFill>
                <a:blip r:embed="rId3"/>
                <a:stretch>
                  <a:fillRect l="-100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AD146-FF70-B6CA-9F57-D89B43E7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1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3F56-A5F3-2212-FA66-6FFA76BC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51580-6BCE-5C00-04E6-35DFFD8B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705"/>
            <a:ext cx="10515600" cy="3833258"/>
          </a:xfrm>
        </p:spPr>
        <p:txBody>
          <a:bodyPr/>
          <a:lstStyle/>
          <a:p>
            <a:r>
              <a:rPr lang="en-US" b="1" dirty="0"/>
              <a:t>This course so far: </a:t>
            </a:r>
            <a:r>
              <a:rPr lang="en-US" dirty="0"/>
              <a:t>How to </a:t>
            </a:r>
            <a:r>
              <a:rPr lang="en-US" dirty="0">
                <a:solidFill>
                  <a:schemeClr val="accent1"/>
                </a:solidFill>
              </a:rPr>
              <a:t>identify</a:t>
            </a:r>
            <a:r>
              <a:rPr lang="en-US" dirty="0"/>
              <a:t> intractability</a:t>
            </a:r>
          </a:p>
          <a:p>
            <a:r>
              <a:rPr lang="en-US" b="1" dirty="0"/>
              <a:t>Up next: </a:t>
            </a:r>
            <a:r>
              <a:rPr lang="en-US" dirty="0"/>
              <a:t>How to </a:t>
            </a:r>
            <a:r>
              <a:rPr lang="en-US" dirty="0">
                <a:solidFill>
                  <a:schemeClr val="accent1"/>
                </a:solidFill>
              </a:rPr>
              <a:t>cope</a:t>
            </a:r>
            <a:r>
              <a:rPr lang="en-US" dirty="0"/>
              <a:t> with intractability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9C416-93CA-7EE0-8A74-C57FFF50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5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D73E-72E3-FB7F-7771-45363383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29E24-EED3-0419-1B2E-111B99945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2" y="1825625"/>
                <a:ext cx="11097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really want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find proof/evidence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🙁</a:t>
                </a:r>
              </a:p>
              <a:p>
                <a:pPr lvl="1"/>
                <a:r>
                  <a:rPr lang="en-US" dirty="0"/>
                  <a:t>Undecidability,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-hardness,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-hardness…</a:t>
                </a:r>
              </a:p>
              <a:p>
                <a:r>
                  <a:rPr lang="en-US" dirty="0"/>
                  <a:t>That doesn’t necessarily mean you’re out of luck…</a:t>
                </a:r>
              </a:p>
              <a:p>
                <a:r>
                  <a:rPr lang="en-US" dirty="0"/>
                  <a:t>There are several approaches for </a:t>
                </a:r>
                <a:r>
                  <a:rPr lang="en-US" dirty="0">
                    <a:solidFill>
                      <a:schemeClr val="accent1"/>
                    </a:solidFill>
                  </a:rPr>
                  <a:t>coping</a:t>
                </a:r>
                <a:r>
                  <a:rPr lang="en-US" dirty="0"/>
                  <a:t> with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29E24-EED3-0419-1B2E-111B99945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2" y="1825625"/>
                <a:ext cx="11097928" cy="4351338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D35B6-3E1B-0782-37A6-EF36DF6C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5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Coping with intractability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C764AE3-718F-11DF-54E0-46107BE35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9AD-2DD1-0786-B1CE-A60B87C6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0"/>
            <a:ext cx="10515600" cy="1325563"/>
          </a:xfrm>
        </p:spPr>
        <p:txBody>
          <a:bodyPr/>
          <a:lstStyle/>
          <a:p>
            <a:r>
              <a:rPr lang="en-US" dirty="0"/>
              <a:t>Nontrivial exponential-time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0A0A88-186F-9774-75C9-3EE263819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278979" cy="50740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it still might have a </a:t>
                </a:r>
                <a:r>
                  <a:rPr lang="en-US" dirty="0">
                    <a:solidFill>
                      <a:schemeClr val="accent1"/>
                    </a:solidFill>
                  </a:rPr>
                  <a:t>nontrivial</a:t>
                </a:r>
                <a:r>
                  <a:rPr lang="en-US" dirty="0"/>
                  <a:t> algorithm. Example:</a:t>
                </a:r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(Proof omitted. Not on exercises / exams)</a:t>
                </a:r>
              </a:p>
              <a:p>
                <a:r>
                  <a:rPr lang="en-US" dirty="0"/>
                  <a:t>If your inputs happen to be relatively </a:t>
                </a:r>
                <a:r>
                  <a:rPr lang="en-US" dirty="0">
                    <a:solidFill>
                      <a:schemeClr val="accent1"/>
                    </a:solidFill>
                  </a:rPr>
                  <a:t>small</a:t>
                </a:r>
                <a:r>
                  <a:rPr lang="en-US" dirty="0"/>
                  <a:t>, then maybe an exponential time complexity is </a:t>
                </a:r>
                <a:r>
                  <a:rPr lang="en-US" dirty="0">
                    <a:solidFill>
                      <a:schemeClr val="accent1"/>
                    </a:solidFill>
                  </a:rPr>
                  <a:t>tolerable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0A0A88-186F-9774-75C9-3EE263819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278979" cy="5074096"/>
              </a:xfrm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2839-4803-2596-1BD7-64C9171D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C1E15F-3CE7-D8D6-95DA-BFB9478AC044}"/>
                  </a:ext>
                </a:extLst>
              </p:cNvPr>
              <p:cNvSpPr/>
              <p:nvPr/>
            </p:nvSpPr>
            <p:spPr>
              <a:xfrm>
                <a:off x="1226270" y="2720906"/>
                <a:ext cx="9739460" cy="14161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an algorithm that computes the size of the largest clique in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-vertex graph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189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C1E15F-3CE7-D8D6-95DA-BFB9478AC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70" y="2720906"/>
                <a:ext cx="9739460" cy="1416187"/>
              </a:xfrm>
              <a:prstGeom prst="rect">
                <a:avLst/>
              </a:prstGeom>
              <a:blipFill>
                <a:blip r:embed="rId3"/>
                <a:stretch>
                  <a:fillRect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C3A0-24DF-F6DC-8B90-77E49043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Pseudo-polynomial time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A838D-24E2-D0DC-365C-084F9DB5F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315" y="2025605"/>
                <a:ext cx="11170763" cy="4465238"/>
              </a:xfrm>
            </p:spPr>
            <p:txBody>
              <a:bodyPr/>
              <a:lstStyle/>
              <a:p>
                <a:r>
                  <a:rPr lang="en-US" dirty="0"/>
                  <a:t>If you have </a:t>
                </a:r>
                <a:r>
                  <a:rPr lang="en-US" dirty="0">
                    <a:solidFill>
                      <a:schemeClr val="accent1"/>
                    </a:solidFill>
                  </a:rPr>
                  <a:t>numeric</a:t>
                </a:r>
                <a:r>
                  <a:rPr lang="en-US" dirty="0"/>
                  <a:t> inputs, you could try a pseudo-poly-time algorithm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A838D-24E2-D0DC-365C-084F9DB5F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315" y="2025605"/>
                <a:ext cx="11170763" cy="4465238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47841-3D64-09F2-1D4B-62D64E1E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3433E41C-CCD9-92F0-C17B-1AE6E613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12" y="365125"/>
            <a:ext cx="1515188" cy="166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C093D6-6054-FA22-7F4E-D34F8E171BEB}"/>
                  </a:ext>
                </a:extLst>
              </p:cNvPr>
              <p:cNvSpPr/>
              <p:nvPr/>
            </p:nvSpPr>
            <p:spPr>
              <a:xfrm>
                <a:off x="2938230" y="5343023"/>
                <a:ext cx="6315539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C093D6-6054-FA22-7F4E-D34F8E171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30" y="5343023"/>
                <a:ext cx="6315539" cy="931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CBE-9506-4A59-16F3-01E6407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C9B8-332B-A9B5-0B3C-548B061E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3" y="1825625"/>
            <a:ext cx="10972800" cy="4351338"/>
          </a:xfrm>
        </p:spPr>
        <p:txBody>
          <a:bodyPr/>
          <a:lstStyle/>
          <a:p>
            <a:r>
              <a:rPr lang="en-US" dirty="0"/>
              <a:t>Next approach for coping with intractability: </a:t>
            </a:r>
            <a:r>
              <a:rPr lang="en-US" dirty="0">
                <a:solidFill>
                  <a:schemeClr val="accent1"/>
                </a:solidFill>
              </a:rPr>
              <a:t>approximation algorithms</a:t>
            </a:r>
          </a:p>
          <a:p>
            <a:r>
              <a:rPr lang="en-US" dirty="0"/>
              <a:t>Example: Knapsack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5A66E-D259-BB52-37DC-1556720C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04FAAD03-D7E4-CF95-CC07-52290524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CF9E-E590-FD4E-26D1-0B95C58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6081"/>
            <a:ext cx="10515600" cy="1325563"/>
          </a:xfrm>
        </p:spPr>
        <p:txBody>
          <a:bodyPr/>
          <a:lstStyle/>
          <a:p>
            <a:r>
              <a:rPr lang="en-US" dirty="0"/>
              <a:t>Approximation algorithm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B92C-60F0-79A9-6D1C-9AD6630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/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poly-time algorithm such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blipFill>
                <a:blip r:embed="rId3"/>
                <a:stretch>
                  <a:fillRect l="-57" r="-453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B970D705-1934-B9F1-6087-71C978A6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54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61FA-B958-9527-853D-374D2889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subset 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E768D-FEFB-4D40-E522-C6C185765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1753" y="1498060"/>
                <a:ext cx="11186809" cy="508779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there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exists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such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that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Proof: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(Why?)</a:t>
                </a:r>
              </a:p>
              <a:p>
                <a:r>
                  <a:rPr lang="en-US" dirty="0"/>
                  <a:t>We will prove it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E768D-FEFB-4D40-E522-C6C185765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53" y="1498060"/>
                <a:ext cx="11186809" cy="5087797"/>
              </a:xfrm>
              <a:blipFill>
                <a:blip r:embed="rId2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47D04-F3FB-F4BB-661A-8021A1ED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D5DDB-806D-722B-7EF4-163D7FE1E4C2}"/>
                  </a:ext>
                </a:extLst>
              </p:cNvPr>
              <p:cNvSpPr/>
              <p:nvPr/>
            </p:nvSpPr>
            <p:spPr>
              <a:xfrm>
                <a:off x="2654957" y="3847290"/>
                <a:ext cx="664028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D5DDB-806D-722B-7EF4-163D7FE1E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57" y="3847290"/>
                <a:ext cx="664028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1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1F191C7-D655-AE49-80E0-B7BB543724FC}"/>
              </a:ext>
            </a:extLst>
          </p:cNvPr>
          <p:cNvGrpSpPr/>
          <p:nvPr/>
        </p:nvGrpSpPr>
        <p:grpSpPr>
          <a:xfrm>
            <a:off x="5447247" y="3365810"/>
            <a:ext cx="2840183" cy="799124"/>
            <a:chOff x="5582328" y="3487037"/>
            <a:chExt cx="2840183" cy="7991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B3CABEC-DBD0-481E-2D01-5916B886C87C}"/>
                </a:ext>
              </a:extLst>
            </p:cNvPr>
            <p:cNvSpPr/>
            <p:nvPr/>
          </p:nvSpPr>
          <p:spPr>
            <a:xfrm>
              <a:off x="5582328" y="4009936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579BA8-B20B-2AC5-A38E-D22D38A86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8553" y="3870402"/>
              <a:ext cx="111426" cy="159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84225CD-5484-2403-F1E4-F03A68831598}"/>
                    </a:ext>
                  </a:extLst>
                </p:cNvPr>
                <p:cNvSpPr txBox="1"/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84225CD-5484-2403-F1E4-F03A68831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18664E-04FD-C335-EB83-5469F40AD68F}"/>
              </a:ext>
            </a:extLst>
          </p:cNvPr>
          <p:cNvGrpSpPr/>
          <p:nvPr/>
        </p:nvGrpSpPr>
        <p:grpSpPr>
          <a:xfrm>
            <a:off x="4698175" y="2106405"/>
            <a:ext cx="3789958" cy="1007271"/>
            <a:chOff x="6924674" y="2326479"/>
            <a:chExt cx="3789958" cy="100727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263E4F3-4B62-354A-32C3-EC9374EC9CA2}"/>
                </a:ext>
              </a:extLst>
            </p:cNvPr>
            <p:cNvSpPr/>
            <p:nvPr/>
          </p:nvSpPr>
          <p:spPr>
            <a:xfrm>
              <a:off x="6924674" y="3057525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CE3FFD-AC21-1A0D-6733-6AB290866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456" y="2628900"/>
              <a:ext cx="977920" cy="44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F27C5A6-0569-F04F-5CA3-54B6AD7EC978}"/>
                    </a:ext>
                  </a:extLst>
                </p:cNvPr>
                <p:cNvSpPr txBox="1"/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F27C5A6-0569-F04F-5CA3-54B6AD7EC9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97DA0-774B-EE45-EB7C-3900C9A271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97DA0-774B-EE45-EB7C-3900C9A27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00ECC-69DB-71E9-33BD-8E6253BE6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9"/>
                                <m:mcJc m:val="center"/>
                              </m:mcPr>
                            </m:mc>
                          </m:mcs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00ECC-69DB-71E9-33BD-8E6253BE6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D375C-4808-2C93-29CF-8EC853E2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DBCB5C-3B65-4E15-6F65-04A933CD4209}"/>
              </a:ext>
            </a:extLst>
          </p:cNvPr>
          <p:cNvGrpSpPr/>
          <p:nvPr/>
        </p:nvGrpSpPr>
        <p:grpSpPr>
          <a:xfrm>
            <a:off x="2137309" y="1927860"/>
            <a:ext cx="3542362" cy="4799490"/>
            <a:chOff x="4420538" y="1871749"/>
            <a:chExt cx="3542362" cy="4799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C90DF2-4F4F-C3FF-3274-CB7B26E0F376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1871749"/>
              <a:ext cx="0" cy="479949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01C81A-D23A-9652-A78D-C763D4D94B56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4261223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1A7427-5741-6E60-7CC3-C21CAB43A4CD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635317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D76853-5A17-0A4E-7451-9CB592BD770B}"/>
                </a:ext>
              </a:extLst>
            </p:cNvPr>
            <p:cNvCxnSpPr>
              <a:cxnSpLocks/>
            </p:cNvCxnSpPr>
            <p:nvPr/>
          </p:nvCxnSpPr>
          <p:spPr>
            <a:xfrm>
              <a:off x="4420538" y="218122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3D4BE7-16D3-7CCE-80D5-7A01356A7F6B}"/>
              </a:ext>
            </a:extLst>
          </p:cNvPr>
          <p:cNvGrpSpPr/>
          <p:nvPr/>
        </p:nvGrpSpPr>
        <p:grpSpPr>
          <a:xfrm>
            <a:off x="264410" y="2400307"/>
            <a:ext cx="1776649" cy="4322680"/>
            <a:chOff x="2481013" y="2325766"/>
            <a:chExt cx="1776649" cy="432268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AE6FB618-67F4-B9F2-72DF-62399B284D92}"/>
                </a:ext>
              </a:extLst>
            </p:cNvPr>
            <p:cNvSpPr/>
            <p:nvPr/>
          </p:nvSpPr>
          <p:spPr>
            <a:xfrm>
              <a:off x="3875314" y="2325766"/>
              <a:ext cx="382348" cy="4322680"/>
            </a:xfrm>
            <a:prstGeom prst="leftBrace">
              <a:avLst>
                <a:gd name="adj1" fmla="val 382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5C83CE-0C53-A7C4-D2C7-382963FEA5BA}"/>
                </a:ext>
              </a:extLst>
            </p:cNvPr>
            <p:cNvSpPr txBox="1"/>
            <p:nvPr/>
          </p:nvSpPr>
          <p:spPr>
            <a:xfrm>
              <a:off x="2481013" y="4022653"/>
              <a:ext cx="13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Integers represented in </a:t>
              </a:r>
              <a:r>
                <a:rPr lang="en-US" dirty="0">
                  <a:solidFill>
                    <a:schemeClr val="accent1"/>
                  </a:solidFill>
                </a:rPr>
                <a:t>base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703EA4-A005-F707-7885-1479CD8A989B}"/>
                  </a:ext>
                </a:extLst>
              </p:cNvPr>
              <p:cNvSpPr txBox="1"/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is a 3-CNF formula with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following: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703EA4-A005-F707-7885-1479CD8A9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blipFill>
                <a:blip r:embed="rId6"/>
                <a:stretch>
                  <a:fillRect l="-5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81A0E63-D42D-E495-2EBD-EC63D0725A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200" dirty="0"/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only two literals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are satisfied,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only one literal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is satisfied,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Selected numbers sum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✔️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81A0E63-D42D-E495-2EBD-EC63D072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blipFill>
                <a:blip r:embed="rId7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5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3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668A31-EE87-22D0-E0A1-857A3AC0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2F4194E-403C-ADE6-79A5-124B245CDBF1}"/>
              </a:ext>
            </a:extLst>
          </p:cNvPr>
          <p:cNvGrpSpPr/>
          <p:nvPr/>
        </p:nvGrpSpPr>
        <p:grpSpPr>
          <a:xfrm>
            <a:off x="5447247" y="3365810"/>
            <a:ext cx="2840183" cy="799124"/>
            <a:chOff x="5582328" y="3487037"/>
            <a:chExt cx="2840183" cy="7991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12EC80-34C9-599C-1F6F-9B9C2D8260DC}"/>
                </a:ext>
              </a:extLst>
            </p:cNvPr>
            <p:cNvSpPr/>
            <p:nvPr/>
          </p:nvSpPr>
          <p:spPr>
            <a:xfrm>
              <a:off x="5582328" y="4009936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CE3310-0AF9-8E3B-FCBC-DBCBBE5DF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8553" y="3870402"/>
              <a:ext cx="111426" cy="159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8F15D6-7121-9E5B-8DB2-F16932EEFB90}"/>
                    </a:ext>
                  </a:extLst>
                </p:cNvPr>
                <p:cNvSpPr txBox="1"/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8F15D6-7121-9E5B-8DB2-F16932EEF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4A98F6-6BDC-40AD-C740-6A39304BCB84}"/>
              </a:ext>
            </a:extLst>
          </p:cNvPr>
          <p:cNvGrpSpPr/>
          <p:nvPr/>
        </p:nvGrpSpPr>
        <p:grpSpPr>
          <a:xfrm>
            <a:off x="4698175" y="2106405"/>
            <a:ext cx="3789958" cy="1007271"/>
            <a:chOff x="6924674" y="2326479"/>
            <a:chExt cx="3789958" cy="100727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7AA908-B6B4-DD1C-E8AE-A1233D75C9D5}"/>
                </a:ext>
              </a:extLst>
            </p:cNvPr>
            <p:cNvSpPr/>
            <p:nvPr/>
          </p:nvSpPr>
          <p:spPr>
            <a:xfrm>
              <a:off x="6924674" y="3057525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BAD6F0-812E-65AB-0B1C-2B9D54AC1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456" y="2628900"/>
              <a:ext cx="977920" cy="44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B0C7E0-0630-20DE-BE0A-3979BE5527CB}"/>
                    </a:ext>
                  </a:extLst>
                </p:cNvPr>
                <p:cNvSpPr txBox="1"/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B0C7E0-0630-20DE-BE0A-3979BE552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28C02F-5A03-B5B2-818C-98683F1087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28C02F-5A03-B5B2-818C-98683F108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3E811-3088-E74A-E404-43C606396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9"/>
                                <m:mcJc m:val="center"/>
                              </m:mcPr>
                            </m:mc>
                          </m:mcs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3E811-3088-E74A-E404-43C606396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CB759-0707-0D76-8E9B-AF93FF05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958745-6C1A-EF61-A883-95C2AC7A6F68}"/>
              </a:ext>
            </a:extLst>
          </p:cNvPr>
          <p:cNvGrpSpPr/>
          <p:nvPr/>
        </p:nvGrpSpPr>
        <p:grpSpPr>
          <a:xfrm>
            <a:off x="2137309" y="1927860"/>
            <a:ext cx="3542362" cy="4799490"/>
            <a:chOff x="4420538" y="1871749"/>
            <a:chExt cx="3542362" cy="4799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005E28-0244-CC5C-523E-0D79A1169FBA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1871749"/>
              <a:ext cx="0" cy="479949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ABFBA7-4D34-D092-C705-CADBE9438D11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4261223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ECB21A-348F-00F9-5D40-36358CB7E3D3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635317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C49E0-60F5-C5F5-10E6-F6886E8FF38E}"/>
                </a:ext>
              </a:extLst>
            </p:cNvPr>
            <p:cNvCxnSpPr>
              <a:cxnSpLocks/>
            </p:cNvCxnSpPr>
            <p:nvPr/>
          </p:nvCxnSpPr>
          <p:spPr>
            <a:xfrm>
              <a:off x="4420538" y="218122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CE12FA-841A-5C6D-0D88-3A4D3A43A2FF}"/>
              </a:ext>
            </a:extLst>
          </p:cNvPr>
          <p:cNvGrpSpPr/>
          <p:nvPr/>
        </p:nvGrpSpPr>
        <p:grpSpPr>
          <a:xfrm>
            <a:off x="264410" y="2400307"/>
            <a:ext cx="1776649" cy="4322680"/>
            <a:chOff x="2481013" y="2325766"/>
            <a:chExt cx="1776649" cy="432268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12222617-8084-ACAF-A208-5CD22B7EAF93}"/>
                </a:ext>
              </a:extLst>
            </p:cNvPr>
            <p:cNvSpPr/>
            <p:nvPr/>
          </p:nvSpPr>
          <p:spPr>
            <a:xfrm>
              <a:off x="3875314" y="2325766"/>
              <a:ext cx="382348" cy="4322680"/>
            </a:xfrm>
            <a:prstGeom prst="leftBrace">
              <a:avLst>
                <a:gd name="adj1" fmla="val 382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E815C0-0256-1F7E-8FA4-890A44423892}"/>
                </a:ext>
              </a:extLst>
            </p:cNvPr>
            <p:cNvSpPr txBox="1"/>
            <p:nvPr/>
          </p:nvSpPr>
          <p:spPr>
            <a:xfrm>
              <a:off x="2481013" y="4022653"/>
              <a:ext cx="13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Integers represented in </a:t>
              </a:r>
              <a:r>
                <a:rPr lang="en-US" dirty="0">
                  <a:solidFill>
                    <a:schemeClr val="accent1"/>
                  </a:solidFill>
                </a:rPr>
                <a:t>base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A66C5A-011E-4AD2-80C8-0AC447B5590A}"/>
                  </a:ext>
                </a:extLst>
              </p:cNvPr>
              <p:cNvSpPr txBox="1"/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is a 3-CNF formula with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following: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A66C5A-011E-4AD2-80C8-0AC447B5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blipFill>
                <a:blip r:embed="rId6"/>
                <a:stretch>
                  <a:fillRect l="-5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18818D8-59C3-79DF-A045-3454AAA14D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Suppose a subset of the numbers sum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dirty="0"/>
              </a:p>
              <a:p>
                <a:pPr marL="571500" lvl="1"/>
                <a:r>
                  <a:rPr lang="en-US" sz="1600" dirty="0"/>
                  <a:t>There are no “carries,” because each column has at most five ones</a:t>
                </a:r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is selected,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is selected,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Each clause must have at least one satisfied literal ✔️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18818D8-59C3-79DF-A045-3454AAA14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blipFill>
                <a:blip r:embed="rId7"/>
                <a:stretch>
                  <a:fillRect l="-1957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7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17F907-EEEB-15BC-EA40-B10C6A0C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C5392E2-E8C2-B2AC-C47E-8D4B843D4ED2}"/>
              </a:ext>
            </a:extLst>
          </p:cNvPr>
          <p:cNvGrpSpPr/>
          <p:nvPr/>
        </p:nvGrpSpPr>
        <p:grpSpPr>
          <a:xfrm>
            <a:off x="5447247" y="3365810"/>
            <a:ext cx="2840183" cy="799124"/>
            <a:chOff x="5582328" y="3487037"/>
            <a:chExt cx="2840183" cy="7991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A979E41-0633-9EEB-C965-AFA1695C2A60}"/>
                </a:ext>
              </a:extLst>
            </p:cNvPr>
            <p:cNvSpPr/>
            <p:nvPr/>
          </p:nvSpPr>
          <p:spPr>
            <a:xfrm>
              <a:off x="5582328" y="4009936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08B147-76D9-B4EF-955F-BD352C8104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8553" y="3870402"/>
              <a:ext cx="111426" cy="159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C1BF4-6734-389B-668D-C7B89CA47E23}"/>
                    </a:ext>
                  </a:extLst>
                </p:cNvPr>
                <p:cNvSpPr txBox="1"/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C1BF4-6734-389B-668D-C7B89CA47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4BBD5A-3BF3-8BAE-2E8C-7C0F0CC94197}"/>
              </a:ext>
            </a:extLst>
          </p:cNvPr>
          <p:cNvGrpSpPr/>
          <p:nvPr/>
        </p:nvGrpSpPr>
        <p:grpSpPr>
          <a:xfrm>
            <a:off x="4698175" y="2106405"/>
            <a:ext cx="3789958" cy="1007271"/>
            <a:chOff x="6924674" y="2326479"/>
            <a:chExt cx="3789958" cy="100727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88AF9B-A6A4-9445-CAF8-9D53C684B998}"/>
                </a:ext>
              </a:extLst>
            </p:cNvPr>
            <p:cNvSpPr/>
            <p:nvPr/>
          </p:nvSpPr>
          <p:spPr>
            <a:xfrm>
              <a:off x="6924674" y="3057525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72F87A-92BB-DD04-7B99-804E5B5DA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456" y="2628900"/>
              <a:ext cx="977920" cy="44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8F9025E-2927-9342-35EE-D42129D50116}"/>
                    </a:ext>
                  </a:extLst>
                </p:cNvPr>
                <p:cNvSpPr txBox="1"/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8F9025E-2927-9342-35EE-D42129D50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092BC2-B2F1-8A58-28EB-8BF14D1276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092BC2-B2F1-8A58-28EB-8BF14D127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3AD17-B518-5840-1701-4E818DFA5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9"/>
                                <m:mcJc m:val="center"/>
                              </m:mcPr>
                            </m:mc>
                          </m:mcs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3AD17-B518-5840-1701-4E818DFA5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736B0-71FE-AFD5-3F27-E3C58864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2F6B1F-6C50-1E74-5CDC-25B96E438FAE}"/>
              </a:ext>
            </a:extLst>
          </p:cNvPr>
          <p:cNvGrpSpPr/>
          <p:nvPr/>
        </p:nvGrpSpPr>
        <p:grpSpPr>
          <a:xfrm>
            <a:off x="2137309" y="1927860"/>
            <a:ext cx="3542362" cy="4799490"/>
            <a:chOff x="4420538" y="1871749"/>
            <a:chExt cx="3542362" cy="4799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03ADC9-672D-3CD1-B161-EA3FE44AF426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1871749"/>
              <a:ext cx="0" cy="479949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109C6A7-1FDE-6D53-EFD1-6DEB6FF329C6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4261223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E38FE7-9257-30BB-673C-D6A3290AFFC9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635317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193B99-9109-1F0D-1FC8-37E30F75AD42}"/>
                </a:ext>
              </a:extLst>
            </p:cNvPr>
            <p:cNvCxnSpPr>
              <a:cxnSpLocks/>
            </p:cNvCxnSpPr>
            <p:nvPr/>
          </p:nvCxnSpPr>
          <p:spPr>
            <a:xfrm>
              <a:off x="4420538" y="218122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55E215-6343-BE70-7C1D-477E6BDFE7EE}"/>
              </a:ext>
            </a:extLst>
          </p:cNvPr>
          <p:cNvGrpSpPr/>
          <p:nvPr/>
        </p:nvGrpSpPr>
        <p:grpSpPr>
          <a:xfrm>
            <a:off x="264410" y="2400307"/>
            <a:ext cx="1776649" cy="4322680"/>
            <a:chOff x="2481013" y="2325766"/>
            <a:chExt cx="1776649" cy="432268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0461893F-6471-4AF5-DB2D-3357C3E8F510}"/>
                </a:ext>
              </a:extLst>
            </p:cNvPr>
            <p:cNvSpPr/>
            <p:nvPr/>
          </p:nvSpPr>
          <p:spPr>
            <a:xfrm>
              <a:off x="3875314" y="2325766"/>
              <a:ext cx="382348" cy="4322680"/>
            </a:xfrm>
            <a:prstGeom prst="leftBrace">
              <a:avLst>
                <a:gd name="adj1" fmla="val 382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665749-A245-7A11-615A-E61A32C1C457}"/>
                </a:ext>
              </a:extLst>
            </p:cNvPr>
            <p:cNvSpPr txBox="1"/>
            <p:nvPr/>
          </p:nvSpPr>
          <p:spPr>
            <a:xfrm>
              <a:off x="2481013" y="4022653"/>
              <a:ext cx="13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Integers represented in </a:t>
              </a:r>
              <a:r>
                <a:rPr lang="en-US" dirty="0">
                  <a:solidFill>
                    <a:schemeClr val="accent1"/>
                  </a:solidFill>
                </a:rPr>
                <a:t>base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897424-20B2-F570-B0A4-71BD33361229}"/>
                  </a:ext>
                </a:extLst>
              </p:cNvPr>
              <p:cNvSpPr txBox="1"/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is a 3-CNF formula with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following: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897424-20B2-F570-B0A4-71BD33361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blipFill>
                <a:blip r:embed="rId6"/>
                <a:stretch>
                  <a:fillRect l="-5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D26783-A50F-F01E-8A76-E3AC29489032}"/>
              </a:ext>
            </a:extLst>
          </p:cNvPr>
          <p:cNvSpPr txBox="1">
            <a:spLocks/>
          </p:cNvSpPr>
          <p:nvPr/>
        </p:nvSpPr>
        <p:spPr>
          <a:xfrm>
            <a:off x="8450973" y="2049780"/>
            <a:ext cx="3420988" cy="4359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Reduction can be performed in polynomial time ✔️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8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D434-386E-6872-BF04-CDD467D29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A5E6-EF47-03EF-D4A4-CE5134B8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D5DBAF-3A0F-0F83-56D1-F276F3A57DBC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D068EF-73DA-224A-4C4D-CA6E8C3A1506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D8F6AA-D211-4255-6722-9A36CBBB8493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FD3FCD-24B5-7E33-33EF-E3E2E73DF64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FD3FCD-24B5-7E33-33EF-E3E2E73DF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4CE23-D61A-7A28-3C74-3F720558748A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4CE23-D61A-7A28-3C74-3F7205587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AD497CFD-241A-8B7E-FA9F-35976F844AB6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4A4C8-15DF-1C22-832D-A1D595DDCA23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4A4C8-15DF-1C22-832D-A1D595DDC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927D6E-D3C7-2D15-E8D9-ECDEB72D3C1F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927D6E-D3C7-2D15-E8D9-ECDEB72D3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422AF8D-546E-7603-13A9-58619322E088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FD2218F3-2C71-CA5A-C21B-0B822AEF105F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B972C0-B749-F810-0F87-54C4D64E8D8F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B972C0-B749-F810-0F87-54C4D64E8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E5EF09-481F-73E0-A47C-228BE26BFF67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DE066C-37F6-D36D-0DA2-DF2E2DF195A3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E4462485-1DD0-CB51-42DE-8DD6ECB82525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B70BCF-4601-68AD-D9E4-33D16FC7C338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B70BCF-4601-68AD-D9E4-33D16FC7C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2AA3D5-D318-2DB4-DD3E-20662462A27B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B7FFB0-A7E5-DC43-E83A-87C0A59CF33D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3A5816AE-6D1C-C3C2-1542-4E2C96849C61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7EA76D-4FAA-5E9A-6962-06AD13E56B78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7EA76D-4FAA-5E9A-6962-06AD13E56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99EE51-1015-0DA6-6DA3-D316DA5CF85D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4DCCF0-1D0A-94E7-D68E-8E0F4598706E}"/>
              </a:ext>
            </a:extLst>
          </p:cNvPr>
          <p:cNvGrpSpPr/>
          <p:nvPr/>
        </p:nvGrpSpPr>
        <p:grpSpPr>
          <a:xfrm>
            <a:off x="6295820" y="32984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587775F9-E285-FFC4-4176-A126E922C603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BD8A30-24ED-74DF-BFD4-DABD2972978E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BD8A30-24ED-74DF-BFD4-DABD29729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50AF07-4D25-4CA4-A669-0A3AC0A35DA4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335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0284" y="114300"/>
                <a:ext cx="11679791" cy="1325563"/>
              </a:xfrm>
            </p:spPr>
            <p:txBody>
              <a:bodyPr/>
              <a:lstStyle/>
              <a:p>
                <a:r>
                  <a:rPr lang="en-US" dirty="0"/>
                  <a:t>Proving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(“cheat sheet”)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0284" y="114300"/>
                <a:ext cx="11679791" cy="1325563"/>
              </a:xfrm>
              <a:blipFill>
                <a:blip r:embed="rId2"/>
                <a:stretch>
                  <a:fillRect l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350741"/>
                <a:ext cx="11334750" cy="5229225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the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? How can you </a:t>
                </a:r>
                <a:r>
                  <a:rPr lang="en-US" dirty="0">
                    <a:solidFill>
                      <a:schemeClr val="accent1"/>
                    </a:solidFill>
                  </a:rPr>
                  <a:t>verify a purported certificate</a:t>
                </a:r>
                <a:r>
                  <a:rPr lang="en-US" dirty="0"/>
                  <a:t> in polynomial time?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pPr lvl="1"/>
                <a:r>
                  <a:rPr lang="en-US" dirty="0"/>
                  <a:t>Which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 are you reducing from?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is the reduction?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How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defined? Polynomial time?</a:t>
                </a:r>
              </a:p>
              <a:p>
                <a:pPr lvl="1"/>
                <a:r>
                  <a:rPr lang="en-US" dirty="0"/>
                  <a:t>YES maps to YES: Assume there is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.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describe a certificate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showing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NO maps to NO: (Contrapositive) Assume there is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.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describe a certificate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350741"/>
                <a:ext cx="11334750" cy="5229225"/>
              </a:xfrm>
              <a:blipFill>
                <a:blip r:embed="rId3"/>
                <a:stretch>
                  <a:fillRect l="-968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3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6DD9-C209-F2AD-66B2-1FFFE1D2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209"/>
            <a:ext cx="10515600" cy="1325563"/>
          </a:xfrm>
        </p:spPr>
        <p:txBody>
          <a:bodyPr/>
          <a:lstStyle/>
          <a:p>
            <a:r>
              <a:rPr lang="en-US" dirty="0"/>
              <a:t>The 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463" y="1660124"/>
                <a:ext cx="11398990" cy="51958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It’s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b="0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SUBSET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463" y="1660124"/>
                <a:ext cx="11398990" cy="5195845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F8ED0-AF21-853F-41BE-0B67F86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/>
              <p:nvPr/>
            </p:nvSpPr>
            <p:spPr>
              <a:xfrm>
                <a:off x="3205533" y="3342084"/>
                <a:ext cx="5780934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3" y="3342084"/>
                <a:ext cx="5780934" cy="931244"/>
              </a:xfrm>
              <a:prstGeom prst="rect">
                <a:avLst/>
              </a:prstGeom>
              <a:blipFill>
                <a:blip r:embed="rId3"/>
                <a:stretch>
                  <a:fillRect l="-147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DE2EE548-9309-4817-0927-0101927B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63" y="152060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186202</TotalTime>
  <Words>983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PowerPoint Presentation</vt:lpstr>
      <vt:lpstr>The subset sum problem</vt:lpstr>
      <vt:lpstr>Proof that "3‑SAT" ≤_P "SUBSET‑SUM"</vt:lpstr>
      <vt:lpstr>Proof that "3‑SAT" ≤_P "SUBSET‑SUM"</vt:lpstr>
      <vt:lpstr>Proof that "3‑SAT" ≤_P "SUBSET‑SUM"</vt:lpstr>
      <vt:lpstr>PowerPoint Presentation</vt:lpstr>
      <vt:lpstr>Proving that Y_NEW is "NP"-complete (“cheat sheet”)</vt:lpstr>
      <vt:lpstr>The Knapsack problem</vt:lpstr>
      <vt:lpstr>PowerPoint Presentation</vt:lpstr>
      <vt:lpstr>"NP"-completeness is everywhere</vt:lpstr>
      <vt:lpstr>"NP"-complete languages stand or fall together</vt:lpstr>
      <vt:lpstr>Intractability</vt:lpstr>
      <vt:lpstr>Coping with intractability</vt:lpstr>
      <vt:lpstr>Coping with intractability</vt:lpstr>
      <vt:lpstr>Nontrivial exponential-time algorithms</vt:lpstr>
      <vt:lpstr>Pseudo-polynomial time algorithms</vt:lpstr>
      <vt:lpstr>Approximation algorithms</vt:lpstr>
      <vt:lpstr>Approximation algorithm for Knapsack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749</cp:revision>
  <dcterms:created xsi:type="dcterms:W3CDTF">2022-12-12T23:26:37Z</dcterms:created>
  <dcterms:modified xsi:type="dcterms:W3CDTF">2025-11-17T21:35:33Z</dcterms:modified>
</cp:coreProperties>
</file>