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134" r:id="rId2"/>
    <p:sldId id="1122" r:id="rId3"/>
    <p:sldId id="753" r:id="rId4"/>
    <p:sldId id="819" r:id="rId5"/>
    <p:sldId id="980" r:id="rId6"/>
    <p:sldId id="982" r:id="rId7"/>
    <p:sldId id="823" r:id="rId8"/>
    <p:sldId id="841" r:id="rId9"/>
    <p:sldId id="842" r:id="rId10"/>
    <p:sldId id="826" r:id="rId11"/>
    <p:sldId id="829" r:id="rId12"/>
    <p:sldId id="1123" r:id="rId13"/>
    <p:sldId id="896" r:id="rId14"/>
    <p:sldId id="897" r:id="rId15"/>
    <p:sldId id="1124" r:id="rId16"/>
    <p:sldId id="1125" r:id="rId17"/>
    <p:sldId id="1129" r:id="rId18"/>
    <p:sldId id="1127" r:id="rId19"/>
    <p:sldId id="1128" r:id="rId20"/>
    <p:sldId id="113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0166" autoAdjust="0"/>
  </p:normalViewPr>
  <p:slideViewPr>
    <p:cSldViewPr snapToGrid="0">
      <p:cViewPr varScale="1">
        <p:scale>
          <a:sx n="106" d="100"/>
          <a:sy n="106" d="100"/>
        </p:scale>
        <p:origin x="96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3" Type="http://schemas.openxmlformats.org/officeDocument/2006/relationships/image" Target="../media/image312.png"/><Relationship Id="rId7" Type="http://schemas.openxmlformats.org/officeDocument/2006/relationships/image" Target="../media/image317.png"/><Relationship Id="rId2" Type="http://schemas.openxmlformats.org/officeDocument/2006/relationships/image" Target="../media/image2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4.png"/><Relationship Id="rId2" Type="http://schemas.openxmlformats.org/officeDocument/2006/relationships/image" Target="../media/image1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2.png"/><Relationship Id="rId3" Type="http://schemas.openxmlformats.org/officeDocument/2006/relationships/image" Target="../media/image1913.png"/><Relationship Id="rId7" Type="http://schemas.openxmlformats.org/officeDocument/2006/relationships/image" Target="../media/image2911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3.png"/><Relationship Id="rId5" Type="http://schemas.openxmlformats.org/officeDocument/2006/relationships/image" Target="../media/image2713.png"/><Relationship Id="rId4" Type="http://schemas.openxmlformats.org/officeDocument/2006/relationships/image" Target="../media/image26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image" Target="../media/image21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280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2.png"/><Relationship Id="rId3" Type="http://schemas.openxmlformats.org/officeDocument/2006/relationships/image" Target="../media/image3200.png"/><Relationship Id="rId7" Type="http://schemas.openxmlformats.org/officeDocument/2006/relationships/image" Target="../media/image3700.png"/><Relationship Id="rId2" Type="http://schemas.openxmlformats.org/officeDocument/2006/relationships/image" Target="../media/image2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0.png"/><Relationship Id="rId5" Type="http://schemas.openxmlformats.org/officeDocument/2006/relationships/image" Target="../media/image3400.png"/><Relationship Id="rId4" Type="http://schemas.openxmlformats.org/officeDocument/2006/relationships/image" Target="../media/image3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2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CC50-8DAE-4FAB-109C-E9AF0B17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84" y="365125"/>
            <a:ext cx="10515600" cy="1325563"/>
          </a:xfrm>
        </p:spPr>
        <p:txBody>
          <a:bodyPr/>
          <a:lstStyle/>
          <a:p>
            <a:r>
              <a:rPr lang="en-US" b="0" dirty="0"/>
              <a:t>Why reductions don’t always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BB1FA5-717C-04F7-6726-EE0E49812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667" y="1929559"/>
                <a:ext cx="11159511" cy="42474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would like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could try proving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But that would imply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b="0" dirty="0"/>
                  <a:t>-hard</a:t>
                </a:r>
              </a:p>
              <a:p>
                <a:r>
                  <a:rPr lang="en-US" b="0" dirty="0"/>
                  <a:t>In reality,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b="0" dirty="0"/>
                  <a:t> is probably </a:t>
                </a:r>
                <a:r>
                  <a:rPr lang="en-US" b="0" dirty="0">
                    <a:solidFill>
                      <a:schemeClr val="accent1"/>
                    </a:solidFill>
                  </a:rPr>
                  <a:t>not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b="0" dirty="0"/>
                  <a:t>-hard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BB1FA5-717C-04F7-6726-EE0E49812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667" y="1929559"/>
                <a:ext cx="11159511" cy="4247403"/>
              </a:xfrm>
              <a:blipFill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98C40-AE07-D646-8873-92D24700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8AD6F1-5EB4-92F8-560A-26077A34834E}"/>
              </a:ext>
            </a:extLst>
          </p:cNvPr>
          <p:cNvGrpSpPr/>
          <p:nvPr/>
        </p:nvGrpSpPr>
        <p:grpSpPr>
          <a:xfrm>
            <a:off x="9181026" y="511318"/>
            <a:ext cx="2380858" cy="2986502"/>
            <a:chOff x="8738065" y="635244"/>
            <a:chExt cx="2380858" cy="29865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0CBAE0-6D22-50C9-FFDA-DAB6817AB3A2}"/>
                </a:ext>
              </a:extLst>
            </p:cNvPr>
            <p:cNvCxnSpPr>
              <a:stCxn id="17" idx="7"/>
              <a:endCxn id="19" idx="3"/>
            </p:cNvCxnSpPr>
            <p:nvPr/>
          </p:nvCxnSpPr>
          <p:spPr>
            <a:xfrm flipV="1">
              <a:off x="8873802" y="2876562"/>
              <a:ext cx="681636" cy="60944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2E0824-3152-E849-EB4B-6AA465BB1C2A}"/>
                </a:ext>
              </a:extLst>
            </p:cNvPr>
            <p:cNvCxnSpPr>
              <a:cxnSpLocks/>
              <a:stCxn id="17" idx="6"/>
              <a:endCxn id="18" idx="3"/>
            </p:cNvCxnSpPr>
            <p:nvPr/>
          </p:nvCxnSpPr>
          <p:spPr>
            <a:xfrm flipV="1">
              <a:off x="8897091" y="3439431"/>
              <a:ext cx="2086095" cy="1028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D6A0A45-1205-7AA3-F3E4-E3064D052A3E}"/>
                </a:ext>
              </a:extLst>
            </p:cNvPr>
            <p:cNvCxnSpPr>
              <a:cxnSpLocks/>
              <a:stCxn id="17" idx="0"/>
              <a:endCxn id="20" idx="3"/>
            </p:cNvCxnSpPr>
            <p:nvPr/>
          </p:nvCxnSpPr>
          <p:spPr>
            <a:xfrm flipV="1">
              <a:off x="8817578" y="1962162"/>
              <a:ext cx="336808" cy="15005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D66229-7A09-5D39-8541-28291BCE1F24}"/>
                </a:ext>
              </a:extLst>
            </p:cNvPr>
            <p:cNvCxnSpPr>
              <a:cxnSpLocks/>
              <a:stCxn id="19" idx="1"/>
              <a:endCxn id="20" idx="4"/>
            </p:cNvCxnSpPr>
            <p:nvPr/>
          </p:nvCxnSpPr>
          <p:spPr>
            <a:xfrm flipH="1" flipV="1">
              <a:off x="9210610" y="1985451"/>
              <a:ext cx="344828" cy="778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0A48D09-A40E-257D-473A-A509B33977E6}"/>
                </a:ext>
              </a:extLst>
            </p:cNvPr>
            <p:cNvCxnSpPr>
              <a:cxnSpLocks/>
              <a:stCxn id="18" idx="2"/>
              <a:endCxn id="19" idx="5"/>
            </p:cNvCxnSpPr>
            <p:nvPr/>
          </p:nvCxnSpPr>
          <p:spPr>
            <a:xfrm flipH="1" flipV="1">
              <a:off x="9667886" y="2876562"/>
              <a:ext cx="1292011" cy="50664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CDE59B-293F-A533-295C-BAE114698A52}"/>
                </a:ext>
              </a:extLst>
            </p:cNvPr>
            <p:cNvCxnSpPr>
              <a:cxnSpLocks/>
              <a:stCxn id="18" idx="1"/>
              <a:endCxn id="20" idx="5"/>
            </p:cNvCxnSpPr>
            <p:nvPr/>
          </p:nvCxnSpPr>
          <p:spPr>
            <a:xfrm flipH="1" flipV="1">
              <a:off x="9266834" y="1962162"/>
              <a:ext cx="1716352" cy="13648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1D2AEA-293A-3A5B-1482-DE1319ABD4F1}"/>
                </a:ext>
              </a:extLst>
            </p:cNvPr>
            <p:cNvCxnSpPr>
              <a:cxnSpLocks/>
              <a:stCxn id="21" idx="2"/>
              <a:endCxn id="20" idx="6"/>
            </p:cNvCxnSpPr>
            <p:nvPr/>
          </p:nvCxnSpPr>
          <p:spPr>
            <a:xfrm flipH="1">
              <a:off x="9290123" y="1746912"/>
              <a:ext cx="1397058" cy="15902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0A6234-C533-9860-9084-E9E1D1BAAB8F}"/>
                </a:ext>
              </a:extLst>
            </p:cNvPr>
            <p:cNvCxnSpPr>
              <a:cxnSpLocks/>
              <a:stCxn id="18" idx="0"/>
              <a:endCxn id="21" idx="4"/>
            </p:cNvCxnSpPr>
            <p:nvPr/>
          </p:nvCxnSpPr>
          <p:spPr>
            <a:xfrm flipH="1" flipV="1">
              <a:off x="10766694" y="1826425"/>
              <a:ext cx="272716" cy="147726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93AA72-75CB-08F3-64CA-622ED8A2BFDE}"/>
                </a:ext>
              </a:extLst>
            </p:cNvPr>
            <p:cNvCxnSpPr>
              <a:cxnSpLocks/>
              <a:stCxn id="22" idx="3"/>
              <a:endCxn id="20" idx="7"/>
            </p:cNvCxnSpPr>
            <p:nvPr/>
          </p:nvCxnSpPr>
          <p:spPr>
            <a:xfrm flipH="1">
              <a:off x="9266834" y="770981"/>
              <a:ext cx="944586" cy="10787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689A8B-6D56-4C80-7B84-36497D176EE0}"/>
                </a:ext>
              </a:extLst>
            </p:cNvPr>
            <p:cNvCxnSpPr>
              <a:cxnSpLocks/>
              <a:stCxn id="22" idx="5"/>
              <a:endCxn id="21" idx="1"/>
            </p:cNvCxnSpPr>
            <p:nvPr/>
          </p:nvCxnSpPr>
          <p:spPr>
            <a:xfrm>
              <a:off x="10323868" y="770981"/>
              <a:ext cx="386602" cy="919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6D09F1-2804-735D-0765-502159E26555}"/>
                </a:ext>
              </a:extLst>
            </p:cNvPr>
            <p:cNvCxnSpPr>
              <a:cxnSpLocks/>
              <a:stCxn id="22" idx="4"/>
              <a:endCxn id="19" idx="0"/>
            </p:cNvCxnSpPr>
            <p:nvPr/>
          </p:nvCxnSpPr>
          <p:spPr>
            <a:xfrm flipH="1">
              <a:off x="9611662" y="794270"/>
              <a:ext cx="655982" cy="194655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4E0F4EA-D179-7BAA-63AA-CDB306DB56F7}"/>
                </a:ext>
              </a:extLst>
            </p:cNvPr>
            <p:cNvSpPr/>
            <p:nvPr/>
          </p:nvSpPr>
          <p:spPr>
            <a:xfrm>
              <a:off x="8738065" y="3462720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92357F4-B07A-20DD-709A-204A4604D90D}"/>
                </a:ext>
              </a:extLst>
            </p:cNvPr>
            <p:cNvSpPr/>
            <p:nvPr/>
          </p:nvSpPr>
          <p:spPr>
            <a:xfrm>
              <a:off x="10959897" y="3303694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E96CAD-8272-5E07-8F3D-D247728BFA9C}"/>
                </a:ext>
              </a:extLst>
            </p:cNvPr>
            <p:cNvSpPr/>
            <p:nvPr/>
          </p:nvSpPr>
          <p:spPr>
            <a:xfrm>
              <a:off x="9532149" y="2740825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8F90B3-8777-99BE-3AB3-1797B38E3120}"/>
                </a:ext>
              </a:extLst>
            </p:cNvPr>
            <p:cNvSpPr/>
            <p:nvPr/>
          </p:nvSpPr>
          <p:spPr>
            <a:xfrm>
              <a:off x="9131097" y="1826425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DB145B-87CA-72D6-557B-95780CADA2AF}"/>
                </a:ext>
              </a:extLst>
            </p:cNvPr>
            <p:cNvSpPr/>
            <p:nvPr/>
          </p:nvSpPr>
          <p:spPr>
            <a:xfrm>
              <a:off x="10687181" y="1667399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FFC280-6E29-6AF6-12C0-1CDCD8A808D2}"/>
                </a:ext>
              </a:extLst>
            </p:cNvPr>
            <p:cNvSpPr/>
            <p:nvPr/>
          </p:nvSpPr>
          <p:spPr>
            <a:xfrm>
              <a:off x="10188131" y="635244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943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09A61-2964-FFF3-CB5E-E45C629F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467791-35DB-AFC3-9832-C54C12EBC9C0}"/>
              </a:ext>
            </a:extLst>
          </p:cNvPr>
          <p:cNvSpPr/>
          <p:nvPr/>
        </p:nvSpPr>
        <p:spPr>
          <a:xfrm>
            <a:off x="4924036" y="2999556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0B34D7-E045-174B-8622-B20BAD836706}"/>
              </a:ext>
            </a:extLst>
          </p:cNvPr>
          <p:cNvGrpSpPr/>
          <p:nvPr/>
        </p:nvGrpSpPr>
        <p:grpSpPr>
          <a:xfrm>
            <a:off x="6291239" y="5317265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79698E-74A8-2A69-D4BD-EE6ACEF8F1CB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3A9803-90A8-FDDF-31D2-8F8AB01861E6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3A9803-90A8-FDDF-31D2-8F8AB01861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B84309-B395-1056-8979-AE78455FFBC3}"/>
                  </a:ext>
                </a:extLst>
              </p:cNvPr>
              <p:cNvSpPr txBox="1"/>
              <p:nvPr/>
            </p:nvSpPr>
            <p:spPr>
              <a:xfrm>
                <a:off x="6435767" y="4396292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B84309-B395-1056-8979-AE78455FF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767" y="4396292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51DDEC65-B769-4875-9C1A-8BB3DE19E3D4}"/>
              </a:ext>
            </a:extLst>
          </p:cNvPr>
          <p:cNvSpPr/>
          <p:nvPr/>
        </p:nvSpPr>
        <p:spPr>
          <a:xfrm rot="10800000">
            <a:off x="4562135" y="-2408671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DE3511-2DF1-9E18-4871-DF1991DA2F7A}"/>
                  </a:ext>
                </a:extLst>
              </p:cNvPr>
              <p:cNvSpPr txBox="1"/>
              <p:nvPr/>
            </p:nvSpPr>
            <p:spPr>
              <a:xfrm>
                <a:off x="6014281" y="319402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DE3511-2DF1-9E18-4871-DF1991DA2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81" y="3194028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EEE14B-00A2-3685-6400-962C1A6F0A51}"/>
                  </a:ext>
                </a:extLst>
              </p:cNvPr>
              <p:cNvSpPr txBox="1"/>
              <p:nvPr/>
            </p:nvSpPr>
            <p:spPr>
              <a:xfrm>
                <a:off x="6167003" y="126705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EEE14B-00A2-3685-6400-962C1A6F0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03" y="1267057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D02AFFC-06C8-226A-AB57-10BA17F566EB}"/>
              </a:ext>
            </a:extLst>
          </p:cNvPr>
          <p:cNvSpPr/>
          <p:nvPr/>
        </p:nvSpPr>
        <p:spPr>
          <a:xfrm>
            <a:off x="5685165" y="4195317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BC80CD-2482-9A55-783D-750FEEB7AFC0}"/>
                  </a:ext>
                </a:extLst>
              </p:cNvPr>
              <p:cNvSpPr txBox="1"/>
              <p:nvPr/>
            </p:nvSpPr>
            <p:spPr>
              <a:xfrm>
                <a:off x="2212109" y="3370730"/>
                <a:ext cx="168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seems to be here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BC80CD-2482-9A55-783D-750FEEB7A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109" y="3370730"/>
                <a:ext cx="1687318" cy="646331"/>
              </a:xfrm>
              <a:prstGeom prst="rect">
                <a:avLst/>
              </a:prstGeom>
              <a:blipFill>
                <a:blip r:embed="rId6"/>
                <a:stretch>
                  <a:fillRect l="-324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7F12C14-B962-3FAB-3B39-4FD605261D86}"/>
              </a:ext>
            </a:extLst>
          </p:cNvPr>
          <p:cNvSpPr/>
          <p:nvPr/>
        </p:nvSpPr>
        <p:spPr>
          <a:xfrm flipH="1">
            <a:off x="3608544" y="3807511"/>
            <a:ext cx="2076621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29DC1C-B5D0-549D-8BAA-D4567CE6209E}"/>
              </a:ext>
            </a:extLst>
          </p:cNvPr>
          <p:cNvGrpSpPr/>
          <p:nvPr/>
        </p:nvGrpSpPr>
        <p:grpSpPr>
          <a:xfrm>
            <a:off x="6875094" y="2482007"/>
            <a:ext cx="4087153" cy="771404"/>
            <a:chOff x="5203932" y="2205039"/>
            <a:chExt cx="4087153" cy="771404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25024DCE-17B0-68B9-D03F-1A2F8677CB95}"/>
                </a:ext>
              </a:extLst>
            </p:cNvPr>
            <p:cNvSpPr/>
            <p:nvPr/>
          </p:nvSpPr>
          <p:spPr>
            <a:xfrm>
              <a:off x="5203932" y="2808805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8FAADE2-C05F-2D43-C0BA-9AB349053011}"/>
                    </a:ext>
                  </a:extLst>
                </p:cNvPr>
                <p:cNvSpPr txBox="1"/>
                <p:nvPr/>
              </p:nvSpPr>
              <p:spPr>
                <a:xfrm>
                  <a:off x="7468398" y="2205039"/>
                  <a:ext cx="1822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BOUNDED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HALT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8FAADE2-C05F-2D43-C0BA-9AB349053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8398" y="2205039"/>
                  <a:ext cx="1822687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0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91BC8E6-2424-FB69-55EF-95241C063A68}"/>
                </a:ext>
              </a:extLst>
            </p:cNvPr>
            <p:cNvSpPr/>
            <p:nvPr/>
          </p:nvSpPr>
          <p:spPr>
            <a:xfrm>
              <a:off x="5371570" y="2389705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EA1655-1551-3B31-FC0B-8C61AEE578A7}"/>
                  </a:ext>
                </a:extLst>
              </p:cNvPr>
              <p:cNvSpPr txBox="1"/>
              <p:nvPr/>
            </p:nvSpPr>
            <p:spPr>
              <a:xfrm>
                <a:off x="291252" y="5034566"/>
                <a:ext cx="4241800" cy="12636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Key to understanding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EA1655-1551-3B31-FC0B-8C61AEE57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52" y="5034566"/>
                <a:ext cx="4241800" cy="1263608"/>
              </a:xfrm>
              <a:prstGeom prst="roundRect">
                <a:avLst/>
              </a:prstGeom>
              <a:blipFill>
                <a:blip r:embed="rId8"/>
                <a:stretch>
                  <a:fillRect l="-716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9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C0125B6-4C51-7FDA-007D-67A255C34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BB5BE-BC0C-6CF2-4662-FA39856CE0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DBB5BE-BC0C-6CF2-4662-FA39856CE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FDE6F4-7980-A8A0-12DE-44528CDE3F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:r>
                  <a:rPr lang="en-US" u="sng" dirty="0"/>
                  <a:t>N</a:t>
                </a:r>
                <a:r>
                  <a:rPr lang="en-US" dirty="0"/>
                  <a:t>ondeterministic </a:t>
                </a:r>
                <a:r>
                  <a:rPr lang="en-US" u="sng" dirty="0"/>
                  <a:t>P</a:t>
                </a:r>
                <a:r>
                  <a:rPr lang="en-US" dirty="0"/>
                  <a:t>olynomial-time”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FDE6F4-7980-A8A0-12DE-44528CDE3F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ECA9E-87BD-8399-55C3-23B1B75B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D9CAD8-AC1C-0F86-8C90-2C7FBE872E1D}"/>
              </a:ext>
            </a:extLst>
          </p:cNvPr>
          <p:cNvGrpSpPr/>
          <p:nvPr/>
        </p:nvGrpSpPr>
        <p:grpSpPr>
          <a:xfrm>
            <a:off x="8763000" y="4067908"/>
            <a:ext cx="3077307" cy="1124578"/>
            <a:chOff x="8763000" y="4067908"/>
            <a:chExt cx="3077307" cy="1124578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04585752-E289-4603-B817-3C8A0E37AB78}"/>
                </a:ext>
              </a:extLst>
            </p:cNvPr>
            <p:cNvSpPr/>
            <p:nvPr/>
          </p:nvSpPr>
          <p:spPr>
            <a:xfrm>
              <a:off x="8763000" y="4067908"/>
              <a:ext cx="250371" cy="1124578"/>
            </a:xfrm>
            <a:prstGeom prst="rightBrace">
              <a:avLst>
                <a:gd name="adj1" fmla="val 52814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2C9CEC-703D-BF9E-23CB-1E77F0B517EC}"/>
                </a:ext>
              </a:extLst>
            </p:cNvPr>
            <p:cNvSpPr txBox="1"/>
            <p:nvPr/>
          </p:nvSpPr>
          <p:spPr>
            <a:xfrm>
              <a:off x="9179168" y="4214698"/>
              <a:ext cx="2661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“Nondeterministic Turing machine”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3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9042EF-F50F-ABDB-55E7-54631E3A1D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Another example of a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9042EF-F50F-ABDB-55E7-54631E3A1D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952F07-9C2C-D689-1701-255BF58A25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Proof: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3, 4,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uniformly </a:t>
                </a:r>
                <a:r>
                  <a:rPr lang="en-US" dirty="0">
                    <a:solidFill>
                      <a:schemeClr val="accent1"/>
                    </a:solidFill>
                  </a:rPr>
                  <a:t>at random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an integer (long division)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it is, accept; if it isn’t, reject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952F07-9C2C-D689-1701-255BF58A2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FFBF6-9FB7-85CE-E2C0-52EFF6AE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A needle in the hay&#10;&#10;Description automatically generated">
            <a:extLst>
              <a:ext uri="{FF2B5EF4-FFF2-40B4-BE49-F238E27FC236}">
                <a16:creationId xmlns:a16="http://schemas.microsoft.com/office/drawing/2014/main" id="{17AB3B03-0934-69B3-2420-5EE741EE4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16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E2D075-301E-1A52-2344-27AEE971BD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interpret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E2D075-301E-1A52-2344-27AEE971B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564B1-E784-1AC1-F746-C8E0917EF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intended to model the concept of tractability</a:t>
                </a:r>
              </a:p>
              <a:p>
                <a:r>
                  <a:rPr lang="en-US" dirty="0"/>
                  <a:t>A nondeterministic polynomial-time algorithm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a practical way to solve a problem</a:t>
                </a:r>
              </a:p>
              <a:p>
                <a:r>
                  <a:rPr lang="en-US" dirty="0"/>
                  <a:t>Instead,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conceptual tool for reasoning about computation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564B1-E784-1AC1-F746-C8E0917EF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0C0EE-F53E-D32F-3CAD-031A715E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needle in the hay&#10;&#10;Description automatically generated">
            <a:extLst>
              <a:ext uri="{FF2B5EF4-FFF2-40B4-BE49-F238E27FC236}">
                <a16:creationId xmlns:a16="http://schemas.microsoft.com/office/drawing/2014/main" id="{7E8F7AC4-1C8B-9C60-EE4F-3479642A1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97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47413-99AE-DEB2-416C-3D2DAA43A3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Another way of thinking about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47413-99AE-DEB2-416C-3D2DAA43A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1AB68C-D7D3-FF8D-8AFE-396EB710F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equivalent ways of defining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One person, computing with a coin</a:t>
                </a:r>
              </a:p>
              <a:p>
                <a:pPr lvl="1"/>
                <a:r>
                  <a:rPr lang="en-US" dirty="0"/>
                  <a:t>(Randomized Turing machine model)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Two people: A </a:t>
                </a:r>
                <a:r>
                  <a:rPr lang="en-US" dirty="0">
                    <a:solidFill>
                      <a:schemeClr val="accent1"/>
                    </a:solidFill>
                  </a:rPr>
                  <a:t>prover</a:t>
                </a:r>
                <a:r>
                  <a:rPr lang="en-US" dirty="0"/>
                  <a:t> and a </a:t>
                </a:r>
                <a:r>
                  <a:rPr lang="en-US" dirty="0">
                    <a:solidFill>
                      <a:schemeClr val="accent1"/>
                    </a:solidFill>
                  </a:rPr>
                  <a:t>verifier</a:t>
                </a:r>
              </a:p>
              <a:p>
                <a:pPr lvl="1"/>
                <a:r>
                  <a:rPr lang="en-US" dirty="0"/>
                  <a:t>(No randomness)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1AB68C-D7D3-FF8D-8AFE-396EB710F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C135C-0D37-818C-C1BE-3E1854A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5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BAF6-005F-F3B6-F046-3F0628E9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 and verifier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16F84-754C-BD4E-BD5E-9710BB9A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5091A-C259-01A3-727D-9E7C138BD850}"/>
              </a:ext>
            </a:extLst>
          </p:cNvPr>
          <p:cNvSpPr txBox="1"/>
          <p:nvPr/>
        </p:nvSpPr>
        <p:spPr>
          <a:xfrm>
            <a:off x="2065463" y="5099340"/>
            <a:ext cx="2338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Prover</a:t>
            </a:r>
            <a:br>
              <a:rPr lang="en-US" sz="2800" dirty="0"/>
            </a:br>
            <a:r>
              <a:rPr lang="en-US" dirty="0"/>
              <a:t>(Computationally Unbounded)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4D6FF-29EF-1920-A000-D57CC18810DE}"/>
              </a:ext>
            </a:extLst>
          </p:cNvPr>
          <p:cNvSpPr txBox="1"/>
          <p:nvPr/>
        </p:nvSpPr>
        <p:spPr>
          <a:xfrm>
            <a:off x="7557722" y="5090067"/>
            <a:ext cx="23387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Verifier</a:t>
            </a:r>
            <a:br>
              <a:rPr lang="en-US" sz="2800" dirty="0"/>
            </a:br>
            <a:r>
              <a:rPr lang="en-US" dirty="0"/>
              <a:t>(Polynomial Time)</a:t>
            </a:r>
          </a:p>
        </p:txBody>
      </p:sp>
      <p:pic>
        <p:nvPicPr>
          <p:cNvPr id="9" name="Picture 8" descr="A cartoon fox sitting in a field of flowers&#10;&#10;AI-generated content may be incorrect.">
            <a:extLst>
              <a:ext uri="{FF2B5EF4-FFF2-40B4-BE49-F238E27FC236}">
                <a16:creationId xmlns:a16="http://schemas.microsoft.com/office/drawing/2014/main" id="{4C33E459-97F2-3E8F-A33E-B2DCA8AD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4945" y="2174876"/>
            <a:ext cx="2726439" cy="2726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61997-9032-EE23-8C78-C2203DAC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25589"/>
          <a:stretch>
            <a:fillRect/>
          </a:stretch>
        </p:blipFill>
        <p:spPr>
          <a:xfrm>
            <a:off x="7672238" y="2145284"/>
            <a:ext cx="2109673" cy="2726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Oval 27">
                <a:extLst>
                  <a:ext uri="{FF2B5EF4-FFF2-40B4-BE49-F238E27FC236}">
                    <a16:creationId xmlns:a16="http://schemas.microsoft.com/office/drawing/2014/main" id="{AAAC86F3-E4ED-7DBF-BBB3-AAFDD422A075}"/>
                  </a:ext>
                </a:extLst>
              </p:cNvPr>
              <p:cNvSpPr/>
              <p:nvPr/>
            </p:nvSpPr>
            <p:spPr>
              <a:xfrm>
                <a:off x="4263893" y="1976851"/>
                <a:ext cx="3421150" cy="1295400"/>
              </a:xfrm>
              <a:prstGeom prst="wedgeEllipseCallout">
                <a:avLst>
                  <a:gd name="adj1" fmla="val -60288"/>
                  <a:gd name="adj2" fmla="val 1628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because</a:t>
                </a:r>
                <a:br>
                  <a:rPr lang="en-US" sz="2200" dirty="0">
                    <a:solidFill>
                      <a:schemeClr val="tx1"/>
                    </a:solidFill>
                  </a:rPr>
                </a:br>
                <a:r>
                  <a:rPr lang="en-US" sz="2200" dirty="0">
                    <a:solidFill>
                      <a:schemeClr val="tx1"/>
                    </a:solidFill>
                  </a:rPr>
                  <a:t>[blah blah blah]</a:t>
                </a:r>
              </a:p>
            </p:txBody>
          </p:sp>
        </mc:Choice>
        <mc:Fallback xmlns="">
          <p:sp>
            <p:nvSpPr>
              <p:cNvPr id="28" name="Speech Bubble: Oval 27">
                <a:extLst>
                  <a:ext uri="{FF2B5EF4-FFF2-40B4-BE49-F238E27FC236}">
                    <a16:creationId xmlns:a16="http://schemas.microsoft.com/office/drawing/2014/main" id="{AAAC86F3-E4ED-7DBF-BBB3-AAFDD422A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893" y="1976851"/>
                <a:ext cx="3421150" cy="1295400"/>
              </a:xfrm>
              <a:prstGeom prst="wedgeEllipseCallout">
                <a:avLst>
                  <a:gd name="adj1" fmla="val -60288"/>
                  <a:gd name="adj2" fmla="val 16281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5C15AA8D-6538-F460-A6D7-B25C4CB12F87}"/>
              </a:ext>
            </a:extLst>
          </p:cNvPr>
          <p:cNvSpPr/>
          <p:nvPr/>
        </p:nvSpPr>
        <p:spPr>
          <a:xfrm>
            <a:off x="4136572" y="3119946"/>
            <a:ext cx="3421150" cy="1295400"/>
          </a:xfrm>
          <a:prstGeom prst="wedgeEllipseCallout">
            <a:avLst>
              <a:gd name="adj1" fmla="val 59988"/>
              <a:gd name="adj2" fmla="val -2573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Accept/Reject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E06325C-4E3F-D4DC-901A-52498CA6A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7ACD-8119-0798-FA34-D28D8AE4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57"/>
            <a:ext cx="10515600" cy="1325563"/>
          </a:xfrm>
        </p:spPr>
        <p:txBody>
          <a:bodyPr/>
          <a:lstStyle/>
          <a:p>
            <a:r>
              <a:rPr lang="en-US" dirty="0"/>
              <a:t>Prover and 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E70DB-9F9B-22E4-544A-67D185521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686" y="1690688"/>
                <a:ext cx="11745685" cy="49822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polynomial-time verifier</a:t>
                </a:r>
                <a:r>
                  <a:rPr lang="en-US" dirty="0"/>
                  <a:t> for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polynomial-time deterministic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such that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we have: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there exists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accepts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“Completeness”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for every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rejects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“Soundness”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E70DB-9F9B-22E4-544A-67D185521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6" y="1690688"/>
                <a:ext cx="11745685" cy="4982255"/>
              </a:xfrm>
              <a:blipFill>
                <a:blip r:embed="rId2"/>
                <a:stretch>
                  <a:fillRect l="-934" r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BF40D-370C-AB5D-4B57-E0F3A886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3FB40-A1B4-BC32-0364-5E65439ACA98}"/>
              </a:ext>
            </a:extLst>
          </p:cNvPr>
          <p:cNvGrpSpPr/>
          <p:nvPr/>
        </p:nvGrpSpPr>
        <p:grpSpPr>
          <a:xfrm>
            <a:off x="4886040" y="4385583"/>
            <a:ext cx="6990274" cy="1922235"/>
            <a:chOff x="5244180" y="4423683"/>
            <a:chExt cx="6990274" cy="192223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37DF6F4-0F4C-0EDB-2C4C-C2BB83F7D54A}"/>
                </a:ext>
              </a:extLst>
            </p:cNvPr>
            <p:cNvSpPr/>
            <p:nvPr/>
          </p:nvSpPr>
          <p:spPr>
            <a:xfrm flipV="1">
              <a:off x="5244180" y="4423683"/>
              <a:ext cx="5002069" cy="1470932"/>
            </a:xfrm>
            <a:custGeom>
              <a:avLst/>
              <a:gdLst>
                <a:gd name="connsiteX0" fmla="*/ 0 w 4914900"/>
                <a:gd name="connsiteY0" fmla="*/ 752475 h 752475"/>
                <a:gd name="connsiteX1" fmla="*/ 1543050 w 4914900"/>
                <a:gd name="connsiteY1" fmla="*/ 333375 h 752475"/>
                <a:gd name="connsiteX2" fmla="*/ 3781425 w 4914900"/>
                <a:gd name="connsiteY2" fmla="*/ 304800 h 752475"/>
                <a:gd name="connsiteX3" fmla="*/ 4914900 w 4914900"/>
                <a:gd name="connsiteY3" fmla="*/ 0 h 752475"/>
                <a:gd name="connsiteX0" fmla="*/ 1760 w 4916660"/>
                <a:gd name="connsiteY0" fmla="*/ 752475 h 752475"/>
                <a:gd name="connsiteX1" fmla="*/ 1544810 w 4916660"/>
                <a:gd name="connsiteY1" fmla="*/ 333375 h 752475"/>
                <a:gd name="connsiteX2" fmla="*/ 3783185 w 4916660"/>
                <a:gd name="connsiteY2" fmla="*/ 304800 h 752475"/>
                <a:gd name="connsiteX3" fmla="*/ 4916660 w 4916660"/>
                <a:gd name="connsiteY3" fmla="*/ 0 h 752475"/>
                <a:gd name="connsiteX0" fmla="*/ 1 w 4914901"/>
                <a:gd name="connsiteY0" fmla="*/ 752475 h 752475"/>
                <a:gd name="connsiteX1" fmla="*/ 1543051 w 4914901"/>
                <a:gd name="connsiteY1" fmla="*/ 333375 h 752475"/>
                <a:gd name="connsiteX2" fmla="*/ 3781426 w 4914901"/>
                <a:gd name="connsiteY2" fmla="*/ 304800 h 752475"/>
                <a:gd name="connsiteX3" fmla="*/ 4914901 w 4914901"/>
                <a:gd name="connsiteY3" fmla="*/ 0 h 752475"/>
                <a:gd name="connsiteX0" fmla="*/ 1 w 4914901"/>
                <a:gd name="connsiteY0" fmla="*/ 828675 h 828675"/>
                <a:gd name="connsiteX1" fmla="*/ 1543051 w 4914901"/>
                <a:gd name="connsiteY1" fmla="*/ 333375 h 828675"/>
                <a:gd name="connsiteX2" fmla="*/ 3781426 w 4914901"/>
                <a:gd name="connsiteY2" fmla="*/ 304800 h 828675"/>
                <a:gd name="connsiteX3" fmla="*/ 4914901 w 4914901"/>
                <a:gd name="connsiteY3" fmla="*/ 0 h 828675"/>
                <a:gd name="connsiteX0" fmla="*/ 85 w 4914985"/>
                <a:gd name="connsiteY0" fmla="*/ 828675 h 828675"/>
                <a:gd name="connsiteX1" fmla="*/ 1543135 w 4914985"/>
                <a:gd name="connsiteY1" fmla="*/ 333375 h 828675"/>
                <a:gd name="connsiteX2" fmla="*/ 3781510 w 4914985"/>
                <a:gd name="connsiteY2" fmla="*/ 304800 h 828675"/>
                <a:gd name="connsiteX3" fmla="*/ 4914985 w 4914985"/>
                <a:gd name="connsiteY3" fmla="*/ 0 h 828675"/>
                <a:gd name="connsiteX0" fmla="*/ 0 w 4914900"/>
                <a:gd name="connsiteY0" fmla="*/ 828675 h 828675"/>
                <a:gd name="connsiteX1" fmla="*/ 3781425 w 4914900"/>
                <a:gd name="connsiteY1" fmla="*/ 304800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4914900 w 4914900"/>
                <a:gd name="connsiteY1" fmla="*/ 0 h 828675"/>
                <a:gd name="connsiteX0" fmla="*/ 0 w 4914900"/>
                <a:gd name="connsiteY0" fmla="*/ 828675 h 828675"/>
                <a:gd name="connsiteX1" fmla="*/ 4914900 w 4914900"/>
                <a:gd name="connsiteY1" fmla="*/ 0 h 828675"/>
                <a:gd name="connsiteX0" fmla="*/ 0 w 4914913"/>
                <a:gd name="connsiteY0" fmla="*/ 828675 h 828675"/>
                <a:gd name="connsiteX1" fmla="*/ 4914900 w 4914913"/>
                <a:gd name="connsiteY1" fmla="*/ 0 h 828675"/>
                <a:gd name="connsiteX0" fmla="*/ 13 w 4914926"/>
                <a:gd name="connsiteY0" fmla="*/ 828675 h 828675"/>
                <a:gd name="connsiteX1" fmla="*/ 4914913 w 4914926"/>
                <a:gd name="connsiteY1" fmla="*/ 0 h 828675"/>
                <a:gd name="connsiteX0" fmla="*/ 13 w 4914913"/>
                <a:gd name="connsiteY0" fmla="*/ 828675 h 828675"/>
                <a:gd name="connsiteX1" fmla="*/ 4914913 w 4914913"/>
                <a:gd name="connsiteY1" fmla="*/ 0 h 828675"/>
                <a:gd name="connsiteX0" fmla="*/ 13 w 5001999"/>
                <a:gd name="connsiteY0" fmla="*/ 1470932 h 1470932"/>
                <a:gd name="connsiteX1" fmla="*/ 5001999 w 5001999"/>
                <a:gd name="connsiteY1" fmla="*/ 0 h 1470932"/>
                <a:gd name="connsiteX0" fmla="*/ 13 w 5002069"/>
                <a:gd name="connsiteY0" fmla="*/ 1470932 h 1470932"/>
                <a:gd name="connsiteX1" fmla="*/ 5001999 w 5002069"/>
                <a:gd name="connsiteY1" fmla="*/ 0 h 147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2069" h="1470932">
                  <a:moveTo>
                    <a:pt x="13" y="1470932"/>
                  </a:moveTo>
                  <a:cubicBezTo>
                    <a:pt x="-9512" y="213632"/>
                    <a:pt x="5023770" y="1891393"/>
                    <a:pt x="5001999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701BB6-BD3C-5502-84C1-7A45D9953800}"/>
                </a:ext>
              </a:extLst>
            </p:cNvPr>
            <p:cNvSpPr txBox="1"/>
            <p:nvPr/>
          </p:nvSpPr>
          <p:spPr>
            <a:xfrm>
              <a:off x="8653054" y="5976586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“Proof” / “Certificate” / “Witness”</a:t>
              </a:r>
            </a:p>
          </p:txBody>
        </p:sp>
      </p:grpSp>
      <p:pic>
        <p:nvPicPr>
          <p:cNvPr id="5" name="Picture 4" descr="A cartoon fox sitting in a field of flowers&#10;&#10;AI-generated content may be incorrect.">
            <a:extLst>
              <a:ext uri="{FF2B5EF4-FFF2-40B4-BE49-F238E27FC236}">
                <a16:creationId xmlns:a16="http://schemas.microsoft.com/office/drawing/2014/main" id="{4FFC5861-EE25-BF10-F25E-C6C6E78D1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8713" y="304274"/>
            <a:ext cx="1869396" cy="1869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A5855-DC7F-CC99-7EE0-61E39EFB3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25589"/>
          <a:stretch>
            <a:fillRect/>
          </a:stretch>
        </p:blipFill>
        <p:spPr>
          <a:xfrm>
            <a:off x="10291526" y="304274"/>
            <a:ext cx="1446507" cy="18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234469-66F8-44B2-F77D-A1D194338C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234469-66F8-44B2-F77D-A1D194338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8F4C4A-F001-97A9-7BF1-9BBAD5D4E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7726" y="2198914"/>
                <a:ext cx="10515600" cy="465908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There exists a polynomial-time verifier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Verifier: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encodes </a:t>
                </a:r>
                <a:r>
                  <a:rPr lang="en-US" dirty="0">
                    <a:solidFill>
                      <a:schemeClr val="accent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-clique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yes, accept, if no, reject</a:t>
                </a:r>
              </a:p>
              <a:p>
                <a:r>
                  <a:rPr lang="en-US" dirty="0"/>
                  <a:t>Polynomial time ✔️ Completeness ✔️ Soundness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8F4C4A-F001-97A9-7BF1-9BBAD5D4E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726" y="2198914"/>
                <a:ext cx="10515600" cy="4659086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7640F-0F66-4CDA-EFB9-756B001D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0EF188-2B8B-88FD-49CF-0DF4693C8F02}"/>
              </a:ext>
            </a:extLst>
          </p:cNvPr>
          <p:cNvGrpSpPr/>
          <p:nvPr/>
        </p:nvGrpSpPr>
        <p:grpSpPr>
          <a:xfrm>
            <a:off x="9448800" y="887638"/>
            <a:ext cx="2380858" cy="2986502"/>
            <a:chOff x="8738065" y="635244"/>
            <a:chExt cx="2380858" cy="29865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64A294-A815-AA7E-54B6-75BE13E53035}"/>
                </a:ext>
              </a:extLst>
            </p:cNvPr>
            <p:cNvCxnSpPr>
              <a:stCxn id="17" idx="7"/>
              <a:endCxn id="19" idx="3"/>
            </p:cNvCxnSpPr>
            <p:nvPr/>
          </p:nvCxnSpPr>
          <p:spPr>
            <a:xfrm flipV="1">
              <a:off x="8873802" y="2876562"/>
              <a:ext cx="681636" cy="60944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8401AB-61F2-D2FE-D280-1A5157F5A337}"/>
                </a:ext>
              </a:extLst>
            </p:cNvPr>
            <p:cNvCxnSpPr>
              <a:cxnSpLocks/>
              <a:stCxn id="17" idx="6"/>
              <a:endCxn id="18" idx="3"/>
            </p:cNvCxnSpPr>
            <p:nvPr/>
          </p:nvCxnSpPr>
          <p:spPr>
            <a:xfrm flipV="1">
              <a:off x="8897091" y="3439431"/>
              <a:ext cx="2086095" cy="1028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DFC1E9-38C1-037A-C1C7-633D58DBBCA9}"/>
                </a:ext>
              </a:extLst>
            </p:cNvPr>
            <p:cNvCxnSpPr>
              <a:cxnSpLocks/>
              <a:stCxn id="17" idx="0"/>
              <a:endCxn id="20" idx="3"/>
            </p:cNvCxnSpPr>
            <p:nvPr/>
          </p:nvCxnSpPr>
          <p:spPr>
            <a:xfrm flipV="1">
              <a:off x="8817578" y="1962162"/>
              <a:ext cx="336808" cy="15005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EC8166-F06F-67B9-0CFF-652EE9539BF0}"/>
                </a:ext>
              </a:extLst>
            </p:cNvPr>
            <p:cNvCxnSpPr>
              <a:cxnSpLocks/>
              <a:stCxn id="19" idx="1"/>
              <a:endCxn id="20" idx="4"/>
            </p:cNvCxnSpPr>
            <p:nvPr/>
          </p:nvCxnSpPr>
          <p:spPr>
            <a:xfrm flipH="1" flipV="1">
              <a:off x="9210610" y="1985451"/>
              <a:ext cx="344828" cy="778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5F6C21-2FD5-7E69-C317-8771E7939F25}"/>
                </a:ext>
              </a:extLst>
            </p:cNvPr>
            <p:cNvCxnSpPr>
              <a:cxnSpLocks/>
              <a:stCxn id="18" idx="2"/>
              <a:endCxn id="19" idx="5"/>
            </p:cNvCxnSpPr>
            <p:nvPr/>
          </p:nvCxnSpPr>
          <p:spPr>
            <a:xfrm flipH="1" flipV="1">
              <a:off x="9667886" y="2876562"/>
              <a:ext cx="1292011" cy="50664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5414C5-7978-87D8-0056-BDF497C4F026}"/>
                </a:ext>
              </a:extLst>
            </p:cNvPr>
            <p:cNvCxnSpPr>
              <a:cxnSpLocks/>
              <a:stCxn id="18" idx="1"/>
              <a:endCxn id="20" idx="5"/>
            </p:cNvCxnSpPr>
            <p:nvPr/>
          </p:nvCxnSpPr>
          <p:spPr>
            <a:xfrm flipH="1" flipV="1">
              <a:off x="9266834" y="1962162"/>
              <a:ext cx="1716352" cy="13648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723DAB-1673-D8CE-01F8-B02221A0BA0D}"/>
                </a:ext>
              </a:extLst>
            </p:cNvPr>
            <p:cNvCxnSpPr>
              <a:cxnSpLocks/>
              <a:stCxn id="21" idx="2"/>
              <a:endCxn id="20" idx="6"/>
            </p:cNvCxnSpPr>
            <p:nvPr/>
          </p:nvCxnSpPr>
          <p:spPr>
            <a:xfrm flipH="1">
              <a:off x="9290123" y="1746912"/>
              <a:ext cx="1397058" cy="15902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AB739C-5085-5C40-F8BF-F267E7D1B5A7}"/>
                </a:ext>
              </a:extLst>
            </p:cNvPr>
            <p:cNvCxnSpPr>
              <a:cxnSpLocks/>
              <a:stCxn id="18" idx="0"/>
              <a:endCxn id="21" idx="4"/>
            </p:cNvCxnSpPr>
            <p:nvPr/>
          </p:nvCxnSpPr>
          <p:spPr>
            <a:xfrm flipH="1" flipV="1">
              <a:off x="10766694" y="1826425"/>
              <a:ext cx="272716" cy="147726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A320E0-CC19-99B0-AB5F-8B941411F2F3}"/>
                </a:ext>
              </a:extLst>
            </p:cNvPr>
            <p:cNvCxnSpPr>
              <a:cxnSpLocks/>
              <a:stCxn id="22" idx="3"/>
              <a:endCxn id="20" idx="7"/>
            </p:cNvCxnSpPr>
            <p:nvPr/>
          </p:nvCxnSpPr>
          <p:spPr>
            <a:xfrm flipH="1">
              <a:off x="9266834" y="770981"/>
              <a:ext cx="944586" cy="10787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F1762D3-8A4B-647B-3FA0-B00E0DE58BD4}"/>
                </a:ext>
              </a:extLst>
            </p:cNvPr>
            <p:cNvCxnSpPr>
              <a:cxnSpLocks/>
              <a:stCxn id="22" idx="5"/>
              <a:endCxn id="21" idx="1"/>
            </p:cNvCxnSpPr>
            <p:nvPr/>
          </p:nvCxnSpPr>
          <p:spPr>
            <a:xfrm>
              <a:off x="10323868" y="770981"/>
              <a:ext cx="386602" cy="919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94D470-4104-8839-E646-AD8B25927808}"/>
                </a:ext>
              </a:extLst>
            </p:cNvPr>
            <p:cNvCxnSpPr>
              <a:cxnSpLocks/>
              <a:stCxn id="22" idx="4"/>
              <a:endCxn id="19" idx="0"/>
            </p:cNvCxnSpPr>
            <p:nvPr/>
          </p:nvCxnSpPr>
          <p:spPr>
            <a:xfrm flipH="1">
              <a:off x="9611662" y="794270"/>
              <a:ext cx="655982" cy="194655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989493-972D-90AA-3A82-944D3BDBD575}"/>
                </a:ext>
              </a:extLst>
            </p:cNvPr>
            <p:cNvSpPr/>
            <p:nvPr/>
          </p:nvSpPr>
          <p:spPr>
            <a:xfrm>
              <a:off x="8738065" y="3462720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A2C960D-8ECC-01A1-0B3A-D92C08ED6418}"/>
                </a:ext>
              </a:extLst>
            </p:cNvPr>
            <p:cNvSpPr/>
            <p:nvPr/>
          </p:nvSpPr>
          <p:spPr>
            <a:xfrm>
              <a:off x="10959897" y="3303694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5227F8-D8C4-5ECC-70F7-9C107B12713E}"/>
                </a:ext>
              </a:extLst>
            </p:cNvPr>
            <p:cNvSpPr/>
            <p:nvPr/>
          </p:nvSpPr>
          <p:spPr>
            <a:xfrm>
              <a:off x="9532149" y="2740825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9C7961-B727-208A-95BB-A90F894EFB7C}"/>
                </a:ext>
              </a:extLst>
            </p:cNvPr>
            <p:cNvSpPr/>
            <p:nvPr/>
          </p:nvSpPr>
          <p:spPr>
            <a:xfrm>
              <a:off x="9131097" y="1826425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B8B7B3-D532-17FE-4EC9-304446931A04}"/>
                </a:ext>
              </a:extLst>
            </p:cNvPr>
            <p:cNvSpPr/>
            <p:nvPr/>
          </p:nvSpPr>
          <p:spPr>
            <a:xfrm>
              <a:off x="10687181" y="1667399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3CB121-3E67-4EC6-2DA4-686C8629B95E}"/>
                </a:ext>
              </a:extLst>
            </p:cNvPr>
            <p:cNvSpPr/>
            <p:nvPr/>
          </p:nvSpPr>
          <p:spPr>
            <a:xfrm>
              <a:off x="10188131" y="635244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352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D5C3D-2937-1504-1E03-EFA09CA6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the two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86D92-96F4-5D86-5363-ABE859E83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943" y="1825624"/>
                <a:ext cx="11299371" cy="4665219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if and only if </a:t>
                </a:r>
                <a:r>
                  <a:rPr lang="en-US" dirty="0"/>
                  <a:t>there exists a polynomial-time verifier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endParaRPr lang="en-US" dirty="0"/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/>
                  <a:t>) Randomly pick a certificate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run the verifier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) Verifier runs randomized TM with certificate in place of random bits</a:t>
                </a:r>
              </a:p>
              <a:p>
                <a:r>
                  <a:rPr lang="en-US" dirty="0"/>
                  <a:t>Get comfortable with both ways of thinking about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86D92-96F4-5D86-5363-ABE859E83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943" y="1825624"/>
                <a:ext cx="11299371" cy="4665219"/>
              </a:xfrm>
              <a:blipFill>
                <a:blip r:embed="rId2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F0ABD-3A1E-4638-9AD6-EA3864FD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2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0425B0-A768-5BA9-6FC2-8E79602CE9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0425B0-A768-5BA9-6FC2-8E79602CE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F0705-E209-A8DB-D822-E4CB4187D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clique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seems likely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we prove it by doing a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Answer: Probably </a:t>
                </a:r>
                <a:r>
                  <a:rPr lang="en-US" dirty="0">
                    <a:solidFill>
                      <a:schemeClr val="accent1"/>
                    </a:solidFill>
                  </a:rPr>
                  <a:t>not!</a:t>
                </a:r>
                <a:endParaRPr lang="en-US" dirty="0"/>
              </a:p>
              <a:p>
                <a:r>
                  <a:rPr lang="en-US" dirty="0"/>
                  <a:t>To understand why, we need to go beyond “in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or 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F0705-E209-A8DB-D822-E4CB4187D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C0DCF-8632-690B-E71F-81215CD3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91B0CCD8-62DE-73DF-598E-6EC4296C4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55817"/>
            <a:ext cx="2033484" cy="15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8496C1-D6AA-63DA-7424-88842441F9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8496C1-D6AA-63DA-7424-88842441F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90391871-1D6F-9F6F-A0B5-3C2E44C1C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952750" y="1777206"/>
              <a:ext cx="6286500" cy="4627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43250">
                      <a:extLst>
                        <a:ext uri="{9D8B030D-6E8A-4147-A177-3AD203B41FA5}">
                          <a16:colId xmlns:a16="http://schemas.microsoft.com/office/drawing/2014/main" val="3350634509"/>
                        </a:ext>
                      </a:extLst>
                    </a:gridCol>
                    <a:gridCol w="3143250">
                      <a:extLst>
                        <a:ext uri="{9D8B030D-6E8A-4147-A177-3AD203B41FA5}">
                          <a16:colId xmlns:a16="http://schemas.microsoft.com/office/drawing/2014/main" val="600527311"/>
                        </a:ext>
                      </a:extLst>
                    </a:gridCol>
                  </a:tblGrid>
                  <a:tr h="1156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Prover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NP</m:t>
                              </m:r>
                            </m:oMath>
                          </a14:m>
                          <a:r>
                            <a:rPr lang="en-US" sz="2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Advisor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</m:oMath>
                          </a14:m>
                          <a:r>
                            <a:rPr lang="en-US" sz="28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692828"/>
                      </a:ext>
                    </a:extLst>
                  </a:tr>
                  <a:tr h="1156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Computationally unbounded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Computationally unbounded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3127604"/>
                      </a:ext>
                    </a:extLst>
                  </a:tr>
                  <a:tr h="1156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Knows entire input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a:t>Only knows length of input</a:t>
                          </a:r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6606029"/>
                      </a:ext>
                    </a:extLst>
                  </a:tr>
                  <a:tr h="1156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a:t>Untrustworthy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Trustworthy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31624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90391871-1D6F-9F6F-A0B5-3C2E44C1C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6769756"/>
                  </p:ext>
                </p:extLst>
              </p:nvPr>
            </p:nvGraphicFramePr>
            <p:xfrm>
              <a:off x="2952750" y="1777206"/>
              <a:ext cx="6286500" cy="4627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143250">
                      <a:extLst>
                        <a:ext uri="{9D8B030D-6E8A-4147-A177-3AD203B41FA5}">
                          <a16:colId xmlns:a16="http://schemas.microsoft.com/office/drawing/2014/main" val="3350634509"/>
                        </a:ext>
                      </a:extLst>
                    </a:gridCol>
                    <a:gridCol w="3143250">
                      <a:extLst>
                        <a:ext uri="{9D8B030D-6E8A-4147-A177-3AD203B41FA5}">
                          <a16:colId xmlns:a16="http://schemas.microsoft.com/office/drawing/2014/main" val="600527311"/>
                        </a:ext>
                      </a:extLst>
                    </a:gridCol>
                  </a:tblGrid>
                  <a:tr h="1156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4" t="-526" r="-100775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94" t="-526" r="-775" b="-30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692828"/>
                      </a:ext>
                    </a:extLst>
                  </a:tr>
                  <a:tr h="1156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Computationally unbounded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Computationally unbounded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3127604"/>
                      </a:ext>
                    </a:extLst>
                  </a:tr>
                  <a:tr h="1156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Knows entire input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a:t>Only knows length of input</a:t>
                          </a:r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6606029"/>
                      </a:ext>
                    </a:extLst>
                  </a:tr>
                  <a:tr h="11567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a:t>Untrustworthy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Trustworthy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31624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8A30-9C43-7FF6-F1BA-9D69333E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A cartoon of an owl&#10;&#10;AI-generated content may be incorrect.">
            <a:extLst>
              <a:ext uri="{FF2B5EF4-FFF2-40B4-BE49-F238E27FC236}">
                <a16:creationId xmlns:a16="http://schemas.microsoft.com/office/drawing/2014/main" id="{F55C44EC-9914-1227-5808-66A08DBEF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42" y="2961254"/>
            <a:ext cx="1999115" cy="1999115"/>
          </a:xfrm>
          <a:prstGeom prst="rect">
            <a:avLst/>
          </a:prstGeom>
        </p:spPr>
      </p:pic>
      <p:pic>
        <p:nvPicPr>
          <p:cNvPr id="3" name="Picture 2" descr="A cartoon fox sitting in a field of flowers&#10;&#10;AI-generated content may be incorrect.">
            <a:extLst>
              <a:ext uri="{FF2B5EF4-FFF2-40B4-BE49-F238E27FC236}">
                <a16:creationId xmlns:a16="http://schemas.microsoft.com/office/drawing/2014/main" id="{237D0AA5-1E24-A71A-3FA9-CD7B1B5A9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762" y="3026113"/>
            <a:ext cx="1869396" cy="18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7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3A8C-B8D4-7C07-48DA-91EFC6C4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3"/>
            <a:ext cx="10515600" cy="1325563"/>
          </a:xfrm>
        </p:spPr>
        <p:txBody>
          <a:bodyPr/>
          <a:lstStyle/>
          <a:p>
            <a:r>
              <a:rPr lang="en-US" dirty="0"/>
              <a:t>Mapping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67A2A-85C1-4C34-DD59-62EEEC960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1972"/>
                <a:ext cx="10515600" cy="495499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means there is an efficient way to convert questions of the form “is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?” into questions of the form “is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67A2A-85C1-4C34-DD59-62EEEC960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1972"/>
                <a:ext cx="10515600" cy="49549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D59D-7CC8-A7A5-67D6-AADE9900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217C51-7ABE-4D2E-AFD7-F5C4B9A87340}"/>
              </a:ext>
            </a:extLst>
          </p:cNvPr>
          <p:cNvGrpSpPr/>
          <p:nvPr/>
        </p:nvGrpSpPr>
        <p:grpSpPr>
          <a:xfrm>
            <a:off x="2886885" y="2655767"/>
            <a:ext cx="6183481" cy="3908654"/>
            <a:chOff x="2886885" y="2655767"/>
            <a:chExt cx="6183481" cy="39086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884691B-0ECD-F6E5-DFF6-EF5407CC74B2}"/>
                </a:ext>
              </a:extLst>
            </p:cNvPr>
            <p:cNvGrpSpPr/>
            <p:nvPr/>
          </p:nvGrpSpPr>
          <p:grpSpPr>
            <a:xfrm>
              <a:off x="2886885" y="2655767"/>
              <a:ext cx="6183481" cy="3908654"/>
              <a:chOff x="2886885" y="2655767"/>
              <a:chExt cx="6183481" cy="3908654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CD2AACD-0D96-B71D-A164-B6259A1F0559}"/>
                  </a:ext>
                </a:extLst>
              </p:cNvPr>
              <p:cNvSpPr/>
              <p:nvPr/>
            </p:nvSpPr>
            <p:spPr>
              <a:xfrm>
                <a:off x="2886885" y="2884517"/>
                <a:ext cx="1903457" cy="301380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7A4997F-EF8F-663C-4533-B61CCF4E74F9}"/>
                  </a:ext>
                </a:extLst>
              </p:cNvPr>
              <p:cNvSpPr/>
              <p:nvPr/>
            </p:nvSpPr>
            <p:spPr>
              <a:xfrm>
                <a:off x="7166909" y="2884517"/>
                <a:ext cx="1903457" cy="301380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C37A9ED-1433-547A-888E-C8527F2BCC5E}"/>
                      </a:ext>
                    </a:extLst>
                  </p:cNvPr>
                  <p:cNvSpPr txBox="1"/>
                  <p:nvPr/>
                </p:nvSpPr>
                <p:spPr>
                  <a:xfrm>
                    <a:off x="3164472" y="5997150"/>
                    <a:ext cx="1348282" cy="567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C37A9ED-1433-547A-888E-C8527F2BCC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4472" y="5997150"/>
                    <a:ext cx="1348282" cy="56727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2C649144-CCE4-BE1D-CC73-032FBDB9BEB7}"/>
                      </a:ext>
                    </a:extLst>
                  </p:cNvPr>
                  <p:cNvSpPr txBox="1"/>
                  <p:nvPr/>
                </p:nvSpPr>
                <p:spPr>
                  <a:xfrm>
                    <a:off x="7572555" y="5969316"/>
                    <a:ext cx="1319916" cy="567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2C649144-CCE4-BE1D-CC73-032FBDB9BE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2555" y="5969316"/>
                    <a:ext cx="1319916" cy="56727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Explosion: 8 Points 8">
                    <a:extLst>
                      <a:ext uri="{FF2B5EF4-FFF2-40B4-BE49-F238E27FC236}">
                        <a16:creationId xmlns:a16="http://schemas.microsoft.com/office/drawing/2014/main" id="{696A4C89-E7EB-5A69-83F8-0A0DA4FBE6B2}"/>
                      </a:ext>
                    </a:extLst>
                  </p:cNvPr>
                  <p:cNvSpPr/>
                  <p:nvPr/>
                </p:nvSpPr>
                <p:spPr>
                  <a:xfrm>
                    <a:off x="3257002" y="3849464"/>
                    <a:ext cx="1176443" cy="1533340"/>
                  </a:xfrm>
                  <a:prstGeom prst="irregularSeal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Explosion: 8 Points 8">
                    <a:extLst>
                      <a:ext uri="{FF2B5EF4-FFF2-40B4-BE49-F238E27FC236}">
                        <a16:creationId xmlns:a16="http://schemas.microsoft.com/office/drawing/2014/main" id="{696A4C89-E7EB-5A69-83F8-0A0DA4FBE6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7002" y="3849464"/>
                    <a:ext cx="1176443" cy="1533340"/>
                  </a:xfrm>
                  <a:prstGeom prst="irregularSeal1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Explosion: 14 Points 9">
                    <a:extLst>
                      <a:ext uri="{FF2B5EF4-FFF2-40B4-BE49-F238E27FC236}">
                        <a16:creationId xmlns:a16="http://schemas.microsoft.com/office/drawing/2014/main" id="{15618959-DFBB-3E8B-F227-35136F49E3C4}"/>
                      </a:ext>
                    </a:extLst>
                  </p:cNvPr>
                  <p:cNvSpPr/>
                  <p:nvPr/>
                </p:nvSpPr>
                <p:spPr>
                  <a:xfrm>
                    <a:off x="7380331" y="3620062"/>
                    <a:ext cx="1635232" cy="1817811"/>
                  </a:xfrm>
                  <a:prstGeom prst="irregularSeal2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Explosion: 14 Points 9">
                    <a:extLst>
                      <a:ext uri="{FF2B5EF4-FFF2-40B4-BE49-F238E27FC236}">
                        <a16:creationId xmlns:a16="http://schemas.microsoft.com/office/drawing/2014/main" id="{15618959-DFBB-3E8B-F227-35136F49E3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31" y="3620062"/>
                    <a:ext cx="1635232" cy="1817811"/>
                  </a:xfrm>
                  <a:prstGeom prst="irregularSeal2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6130C85-F330-5C09-5837-BAF96FCCE8BD}"/>
                  </a:ext>
                </a:extLst>
              </p:cNvPr>
              <p:cNvSpPr/>
              <p:nvPr/>
            </p:nvSpPr>
            <p:spPr>
              <a:xfrm>
                <a:off x="4034136" y="4426853"/>
                <a:ext cx="3994910" cy="403530"/>
              </a:xfrm>
              <a:custGeom>
                <a:avLst/>
                <a:gdLst>
                  <a:gd name="connsiteX0" fmla="*/ 0 w 3251200"/>
                  <a:gd name="connsiteY0" fmla="*/ 420026 h 521626"/>
                  <a:gd name="connsiteX1" fmla="*/ 1543050 w 3251200"/>
                  <a:gd name="connsiteY1" fmla="*/ 926 h 521626"/>
                  <a:gd name="connsiteX2" fmla="*/ 3251200 w 3251200"/>
                  <a:gd name="connsiteY2" fmla="*/ 521626 h 521626"/>
                  <a:gd name="connsiteX0" fmla="*/ 0 w 3251200"/>
                  <a:gd name="connsiteY0" fmla="*/ 226807 h 328407"/>
                  <a:gd name="connsiteX1" fmla="*/ 1682750 w 3251200"/>
                  <a:gd name="connsiteY1" fmla="*/ 4557 h 328407"/>
                  <a:gd name="connsiteX2" fmla="*/ 3251200 w 3251200"/>
                  <a:gd name="connsiteY2" fmla="*/ 328407 h 32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1200" h="328407">
                    <a:moveTo>
                      <a:pt x="0" y="226807"/>
                    </a:moveTo>
                    <a:cubicBezTo>
                      <a:pt x="500591" y="8790"/>
                      <a:pt x="1140883" y="-12376"/>
                      <a:pt x="1682750" y="4557"/>
                    </a:cubicBezTo>
                    <a:cubicBezTo>
                      <a:pt x="2224617" y="21490"/>
                      <a:pt x="2668058" y="76523"/>
                      <a:pt x="3251200" y="328407"/>
                    </a:cubicBezTo>
                  </a:path>
                </a:pathLst>
              </a:custGeom>
              <a:noFill/>
              <a:ln>
                <a:tailEnd type="triangle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3F6E65A-E170-C9C9-9ECF-C1A32B8E07CE}"/>
                  </a:ext>
                </a:extLst>
              </p:cNvPr>
              <p:cNvSpPr/>
              <p:nvPr/>
            </p:nvSpPr>
            <p:spPr>
              <a:xfrm>
                <a:off x="3981171" y="3030252"/>
                <a:ext cx="4080738" cy="336666"/>
              </a:xfrm>
              <a:custGeom>
                <a:avLst/>
                <a:gdLst>
                  <a:gd name="connsiteX0" fmla="*/ 0 w 3251200"/>
                  <a:gd name="connsiteY0" fmla="*/ 420026 h 521626"/>
                  <a:gd name="connsiteX1" fmla="*/ 1543050 w 3251200"/>
                  <a:gd name="connsiteY1" fmla="*/ 926 h 521626"/>
                  <a:gd name="connsiteX2" fmla="*/ 3251200 w 3251200"/>
                  <a:gd name="connsiteY2" fmla="*/ 521626 h 521626"/>
                  <a:gd name="connsiteX0" fmla="*/ 0 w 3251200"/>
                  <a:gd name="connsiteY0" fmla="*/ 226807 h 328407"/>
                  <a:gd name="connsiteX1" fmla="*/ 1682750 w 3251200"/>
                  <a:gd name="connsiteY1" fmla="*/ 4557 h 328407"/>
                  <a:gd name="connsiteX2" fmla="*/ 3251200 w 3251200"/>
                  <a:gd name="connsiteY2" fmla="*/ 328407 h 328407"/>
                  <a:gd name="connsiteX0" fmla="*/ 0 w 3321050"/>
                  <a:gd name="connsiteY0" fmla="*/ 226807 h 233157"/>
                  <a:gd name="connsiteX1" fmla="*/ 1682750 w 3321050"/>
                  <a:gd name="connsiteY1" fmla="*/ 4557 h 233157"/>
                  <a:gd name="connsiteX2" fmla="*/ 3321050 w 3321050"/>
                  <a:gd name="connsiteY2" fmla="*/ 233157 h 233157"/>
                  <a:gd name="connsiteX0" fmla="*/ 0 w 3321050"/>
                  <a:gd name="connsiteY0" fmla="*/ 263068 h 269418"/>
                  <a:gd name="connsiteX1" fmla="*/ 1657350 w 3321050"/>
                  <a:gd name="connsiteY1" fmla="*/ 2718 h 269418"/>
                  <a:gd name="connsiteX2" fmla="*/ 3321050 w 3321050"/>
                  <a:gd name="connsiteY2" fmla="*/ 269418 h 269418"/>
                  <a:gd name="connsiteX0" fmla="*/ 0 w 3321050"/>
                  <a:gd name="connsiteY0" fmla="*/ 267641 h 273991"/>
                  <a:gd name="connsiteX1" fmla="*/ 1657350 w 3321050"/>
                  <a:gd name="connsiteY1" fmla="*/ 7291 h 273991"/>
                  <a:gd name="connsiteX2" fmla="*/ 3321050 w 3321050"/>
                  <a:gd name="connsiteY2" fmla="*/ 273991 h 273991"/>
                  <a:gd name="connsiteX0" fmla="*/ 0 w 3321050"/>
                  <a:gd name="connsiteY0" fmla="*/ 267641 h 273991"/>
                  <a:gd name="connsiteX1" fmla="*/ 1657350 w 3321050"/>
                  <a:gd name="connsiteY1" fmla="*/ 7291 h 273991"/>
                  <a:gd name="connsiteX2" fmla="*/ 3321050 w 3321050"/>
                  <a:gd name="connsiteY2" fmla="*/ 273991 h 27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1050" h="273991">
                    <a:moveTo>
                      <a:pt x="0" y="267641"/>
                    </a:moveTo>
                    <a:cubicBezTo>
                      <a:pt x="500591" y="49624"/>
                      <a:pt x="1115950" y="35444"/>
                      <a:pt x="1657350" y="7291"/>
                    </a:cubicBezTo>
                    <a:cubicBezTo>
                      <a:pt x="2186517" y="-20226"/>
                      <a:pt x="2737908" y="22107"/>
                      <a:pt x="3321050" y="273991"/>
                    </a:cubicBezTo>
                  </a:path>
                </a:pathLst>
              </a:custGeom>
              <a:noFill/>
              <a:ln>
                <a:tailEnd type="triangle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DCC25C5-9C3B-8593-6C73-4CDE3C3BA0B5}"/>
                      </a:ext>
                    </a:extLst>
                  </p:cNvPr>
                  <p:cNvSpPr txBox="1"/>
                  <p:nvPr/>
                </p:nvSpPr>
                <p:spPr>
                  <a:xfrm>
                    <a:off x="5820996" y="2655767"/>
                    <a:ext cx="3374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DCC25C5-9C3B-8593-6C73-4CDE3C3BA0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0996" y="2655767"/>
                    <a:ext cx="33745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2A0435-2F81-939B-BAB9-A4A376E52547}"/>
                    </a:ext>
                  </a:extLst>
                </p:cNvPr>
                <p:cNvSpPr txBox="1"/>
                <p:nvPr/>
              </p:nvSpPr>
              <p:spPr>
                <a:xfrm>
                  <a:off x="5852812" y="4022088"/>
                  <a:ext cx="3374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2A0435-2F81-939B-BAB9-A4A376E52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812" y="4022088"/>
                  <a:ext cx="337456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96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935139-AA93-AF10-B1A5-D4D7447574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935139-AA93-AF10-B1A5-D4D744757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650B5-55E4-7DA1-722E-3E1BD25F1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-hard”</a:t>
                </a:r>
                <a:r>
                  <a:rPr lang="en-US" dirty="0">
                    <a:solidFill>
                      <a:schemeClr val="tx1"/>
                    </a:solidFill>
                  </a:rPr>
                  <a:t> if, for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Interpretation: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as hard </a:t>
                </a:r>
                <a:r>
                  <a:rPr lang="en-US" dirty="0"/>
                  <a:t>as any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Every problem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 is basically a </a:t>
                </a:r>
                <a:r>
                  <a:rPr lang="en-US" dirty="0">
                    <a:solidFill>
                      <a:schemeClr val="accent1"/>
                    </a:solidFill>
                  </a:rPr>
                  <a:t>special case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650B5-55E4-7DA1-722E-3E1BD25F1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BC7E9-1B50-5035-978A-45671A48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46D531-B803-F3A9-D3CC-45AFEFDD8F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46D531-B803-F3A9-D3CC-45AFEFDD8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01C8D-42FD-2563-EA48-45D5413C8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0053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within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steps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. We will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There is a TM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within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steps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loops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Mapping reduction: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801C8D-42FD-2563-EA48-45D5413C8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00531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4E665-EEEF-96C3-E271-D099C9A3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2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1FB03E-FBF5-2D52-8B1A-78787254D0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 languages are intractable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1FB03E-FBF5-2D52-8B1A-78787254D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3FC9A4-1AEB-D86F-0DC7-C768CFFD6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3FC9A4-1AEB-D86F-0DC7-C768CFFD6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40770-1C7F-BD29-7BFC-DF90AB83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4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1D34A8-D1B0-9736-8157-E81CE425E6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1D34A8-D1B0-9736-8157-E81CE425E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2B5F3-3D15-86A2-F741-2060239B9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599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 languages are the </a:t>
                </a:r>
                <a:r>
                  <a:rPr lang="en-US" dirty="0">
                    <a:solidFill>
                      <a:schemeClr val="accent1"/>
                    </a:solidFill>
                  </a:rPr>
                  <a:t>hardest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-complete, then the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 be said to “capture” / “express” the </a:t>
                </a:r>
                <a:r>
                  <a:rPr lang="en-US" dirty="0">
                    <a:solidFill>
                      <a:schemeClr val="accent1"/>
                    </a:solidFill>
                  </a:rPr>
                  <a:t>entire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2B5F3-3D15-86A2-F741-2060239B9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599" cy="4351338"/>
              </a:xfrm>
              <a:blipFill>
                <a:blip r:embed="rId3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F9527-D7B1-C79F-891F-C98F895B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6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6734908" y="2927838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8102111" y="5245547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6373007" y="-2480389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4566853" y="2371604"/>
            <a:ext cx="4029200" cy="780428"/>
            <a:chOff x="4566853" y="2371604"/>
            <a:chExt cx="4029200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566853" y="2371604"/>
                  <a:ext cx="1822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BOUNDED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HALT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853" y="2371604"/>
                  <a:ext cx="1822687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0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1240E-074E-BFB7-2436-376334EFCFD9}"/>
                  </a:ext>
                </a:extLst>
              </p:cNvPr>
              <p:cNvSpPr txBox="1"/>
              <p:nvPr/>
            </p:nvSpPr>
            <p:spPr>
              <a:xfrm>
                <a:off x="1043034" y="3563579"/>
                <a:ext cx="4414059" cy="131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There are many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interesting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sz="2800" dirty="0"/>
                  <a:t>-complete languages!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41240E-074E-BFB7-2436-376334EFC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34" y="3563579"/>
                <a:ext cx="4414059" cy="1317092"/>
              </a:xfrm>
              <a:prstGeom prst="rect">
                <a:avLst/>
              </a:prstGeom>
              <a:blipFill>
                <a:blip r:embed="rId8"/>
                <a:stretch>
                  <a:fillRect l="-276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1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C2C2-2A94-8F78-FC73-FEF3160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5" y="239077"/>
            <a:ext cx="11271739" cy="1325563"/>
          </a:xfrm>
        </p:spPr>
        <p:txBody>
          <a:bodyPr/>
          <a:lstStyle/>
          <a:p>
            <a:r>
              <a:rPr lang="en-US" dirty="0"/>
              <a:t>Example: Chess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5F746-F6DB-9D38-2058-2BA2EDA769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64640"/>
                <a:ext cx="9811871" cy="52913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GENERALIZED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CHESS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arrangement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chess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pieces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board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US" b="0" i="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which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player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force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win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250000"/>
                  </a:lnSpc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(Proof omitted. This theorem will not be on exercises/exams)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5F746-F6DB-9D38-2058-2BA2EDA76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64640"/>
                <a:ext cx="9811871" cy="5291329"/>
              </a:xfrm>
              <a:blipFill>
                <a:blip r:embed="rId2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B6189-3342-FC17-A2F3-140C2B3A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66A2C6-367D-9B44-41A3-1A51938235C4}"/>
                  </a:ext>
                </a:extLst>
              </p:cNvPr>
              <p:cNvSpPr/>
              <p:nvPr/>
            </p:nvSpPr>
            <p:spPr>
              <a:xfrm>
                <a:off x="2042125" y="3712113"/>
                <a:ext cx="8107750" cy="15812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GENERALIZED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CHESS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-complete.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Consequently,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GENERALIZED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CHESS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66A2C6-367D-9B44-41A3-1A5193823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25" y="3712113"/>
                <a:ext cx="8107750" cy="1581247"/>
              </a:xfrm>
              <a:prstGeom prst="rect">
                <a:avLst/>
              </a:prstGeom>
              <a:blipFill>
                <a:blip r:embed="rId3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chess board with black and white pieces&#10;&#10;AI-generated content may be incorrect.">
            <a:extLst>
              <a:ext uri="{FF2B5EF4-FFF2-40B4-BE49-F238E27FC236}">
                <a16:creationId xmlns:a16="http://schemas.microsoft.com/office/drawing/2014/main" id="{BC18D5F3-2EF7-3C13-6BE2-9E5B4C3C9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09" y="469031"/>
            <a:ext cx="2479217" cy="24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184732</TotalTime>
  <Words>906</Words>
  <Application>Microsoft Office PowerPoint</Application>
  <PresentationFormat>Widescreen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CMSC 28100  Introduction to Complexity Theory  Autumn 2025 Instructor: William Hoza</vt:lpstr>
      <vt:lpstr>What about "CLIQUE"?</vt:lpstr>
      <vt:lpstr>Mapping reductions</vt:lpstr>
      <vt:lpstr>"EXP"-hardness</vt:lpstr>
      <vt:lpstr>Example: "BOUNDED‑HALT" is "EXP"-hard</vt:lpstr>
      <vt:lpstr>"EXP"-hard languages are intractable</vt:lpstr>
      <vt:lpstr>"EXP"-completeness</vt:lpstr>
      <vt:lpstr>"EXP"-completeness</vt:lpstr>
      <vt:lpstr>Example: Chess</vt:lpstr>
      <vt:lpstr>Why reductions don’t always work</vt:lpstr>
      <vt:lpstr>PowerPoint Presentation</vt:lpstr>
      <vt:lpstr>The complexity class "NP"</vt:lpstr>
      <vt:lpstr>Another example of a language in "NP"</vt:lpstr>
      <vt:lpstr>How to interpret "NP"</vt:lpstr>
      <vt:lpstr>Another way of thinking about "NP"</vt:lpstr>
      <vt:lpstr>Prover and verifier</vt:lpstr>
      <vt:lpstr>Prover and verifier</vt:lpstr>
      <vt:lpstr>Example: "CLIQUE"</vt:lpstr>
      <vt:lpstr>Equivalence of the two definitions</vt:lpstr>
      <vt:lpstr>Comparing "NP" and "P"\/"poly"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738</cp:revision>
  <dcterms:created xsi:type="dcterms:W3CDTF">2022-12-12T23:26:37Z</dcterms:created>
  <dcterms:modified xsi:type="dcterms:W3CDTF">2025-11-10T21:44:52Z</dcterms:modified>
</cp:coreProperties>
</file>