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134" r:id="rId2"/>
    <p:sldId id="971" r:id="rId3"/>
    <p:sldId id="944" r:id="rId4"/>
    <p:sldId id="1119" r:id="rId5"/>
    <p:sldId id="1136" r:id="rId6"/>
    <p:sldId id="799" r:id="rId7"/>
    <p:sldId id="864" r:id="rId8"/>
    <p:sldId id="839" r:id="rId9"/>
    <p:sldId id="1121" r:id="rId10"/>
    <p:sldId id="877" r:id="rId11"/>
    <p:sldId id="1137" r:id="rId12"/>
    <p:sldId id="1122" r:id="rId13"/>
    <p:sldId id="974" r:id="rId14"/>
    <p:sldId id="975" r:id="rId15"/>
    <p:sldId id="753" r:id="rId16"/>
    <p:sldId id="976" r:id="rId17"/>
    <p:sldId id="560" r:id="rId18"/>
    <p:sldId id="824" r:id="rId19"/>
    <p:sldId id="5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3" autoAdjust="0"/>
    <p:restoredTop sz="75028" autoAdjust="0"/>
  </p:normalViewPr>
  <p:slideViewPr>
    <p:cSldViewPr snapToGrid="0">
      <p:cViewPr varScale="1">
        <p:scale>
          <a:sx n="87" d="100"/>
          <a:sy n="87" d="100"/>
        </p:scale>
        <p:origin x="133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1B2F-902B-2206-A6A5-5EDCC863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94DBF-E757-3B77-6B5E-2B721D5B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85A84-3D77-C0A3-E7FC-0D6F1F71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2DFA-AE70-BA85-E634-BD79758AD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3.png"/><Relationship Id="rId2" Type="http://schemas.openxmlformats.org/officeDocument/2006/relationships/image" Target="../media/image10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2.png"/><Relationship Id="rId11" Type="http://schemas.openxmlformats.org/officeDocument/2006/relationships/image" Target="../media/image4.svg"/><Relationship Id="rId5" Type="http://schemas.openxmlformats.org/officeDocument/2006/relationships/image" Target="../media/image1412.png"/><Relationship Id="rId10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17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3.png"/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2.png"/><Relationship Id="rId3" Type="http://schemas.openxmlformats.org/officeDocument/2006/relationships/image" Target="../media/image1913.png"/><Relationship Id="rId7" Type="http://schemas.openxmlformats.org/officeDocument/2006/relationships/image" Target="../media/image29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3.png"/><Relationship Id="rId5" Type="http://schemas.openxmlformats.org/officeDocument/2006/relationships/image" Target="../media/image2713.png"/><Relationship Id="rId4" Type="http://schemas.openxmlformats.org/officeDocument/2006/relationships/image" Target="../media/image26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7" Type="http://schemas.openxmlformats.org/officeDocument/2006/relationships/image" Target="../media/image362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42.png"/><Relationship Id="rId4" Type="http://schemas.openxmlformats.org/officeDocument/2006/relationships/image" Target="../media/image3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03.png"/><Relationship Id="rId7" Type="http://schemas.openxmlformats.org/officeDocument/2006/relationships/image" Target="../media/image432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15.png"/><Relationship Id="rId10" Type="http://schemas.openxmlformats.org/officeDocument/2006/relationships/image" Target="../media/image4.svg"/><Relationship Id="rId4" Type="http://schemas.openxmlformats.org/officeDocument/2006/relationships/image" Target="../media/image403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130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2.png"/><Relationship Id="rId2" Type="http://schemas.openxmlformats.org/officeDocument/2006/relationships/image" Target="../media/image2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2.png"/><Relationship Id="rId5" Type="http://schemas.openxmlformats.org/officeDocument/2006/relationships/image" Target="../media/image2412.png"/><Relationship Id="rId4" Type="http://schemas.openxmlformats.org/officeDocument/2006/relationships/image" Target="../media/image23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57894F-5A84-A340-148D-2D14296F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poly-time TM deciding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There is a TM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within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loops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will construct a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dirty="0"/>
                  <a:t>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A0B0-4163-3037-9BD3-4EB8AAF1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1805E6E-8C78-97F0-49D4-E126B885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/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/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time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steps,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blipFill>
                <a:blip r:embed="rId6"/>
                <a:stretch>
                  <a:fillRect l="-1169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6A42160-AF6C-10B2-3111-67E0A52442BB}"/>
              </a:ext>
            </a:extLst>
          </p:cNvPr>
          <p:cNvGrpSpPr/>
          <p:nvPr/>
        </p:nvGrpSpPr>
        <p:grpSpPr>
          <a:xfrm>
            <a:off x="101346" y="4285087"/>
            <a:ext cx="868728" cy="2417609"/>
            <a:chOff x="53333" y="3677306"/>
            <a:chExt cx="868728" cy="2813538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150DDF5-FFA3-CC96-63B0-FA3D764E3C9F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AAB7E-0E23-861B-257C-F4C5F75FB94D}"/>
              </a:ext>
            </a:extLst>
          </p:cNvPr>
          <p:cNvSpPr/>
          <p:nvPr/>
        </p:nvSpPr>
        <p:spPr>
          <a:xfrm>
            <a:off x="12361025" y="2223655"/>
            <a:ext cx="8502535" cy="98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147553-EBEE-B9C2-E4A2-74099BED34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C -0.05234 -0.02453 -0.08958 0.02315 -0.08294 0.094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78125 -0.00023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6" grpId="0" uiExpand="1" build="p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7AB72-B2C0-73C7-5A36-FE5C6331E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B5853D9-1984-EEA0-A5F6-490A119A8AB8}"/>
              </a:ext>
            </a:extLst>
          </p:cNvPr>
          <p:cNvSpPr/>
          <p:nvPr/>
        </p:nvSpPr>
        <p:spPr>
          <a:xfrm>
            <a:off x="1815836" y="1769262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71E59-630D-CB35-ED68-D49C1FA7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A1158B-D28A-A19E-9ED9-11654AEEBAF1}"/>
              </a:ext>
            </a:extLst>
          </p:cNvPr>
          <p:cNvSpPr/>
          <p:nvPr/>
        </p:nvSpPr>
        <p:spPr>
          <a:xfrm>
            <a:off x="2406869" y="3056403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FF9EBD-1F88-971D-9CCA-E2D92A547322}"/>
              </a:ext>
            </a:extLst>
          </p:cNvPr>
          <p:cNvSpPr/>
          <p:nvPr/>
        </p:nvSpPr>
        <p:spPr>
          <a:xfrm>
            <a:off x="2812207" y="4317927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3FCCE5-C5DE-DBF8-BE87-0EE6C945213E}"/>
                  </a:ext>
                </a:extLst>
              </p:cNvPr>
              <p:cNvSpPr txBox="1"/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3FCCE5-C5DE-DBF8-BE87-0EE6C9452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2CED242-86CA-3351-DBFC-5A043079DE54}"/>
              </a:ext>
            </a:extLst>
          </p:cNvPr>
          <p:cNvSpPr txBox="1"/>
          <p:nvPr/>
        </p:nvSpPr>
        <p:spPr>
          <a:xfrm>
            <a:off x="2532453" y="2228166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AB5CAF-B674-7124-AB32-658CEA0F7D15}"/>
              </a:ext>
            </a:extLst>
          </p:cNvPr>
          <p:cNvSpPr/>
          <p:nvPr/>
        </p:nvSpPr>
        <p:spPr>
          <a:xfrm>
            <a:off x="1150713" y="367749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CFC23-E55F-C372-3D72-47A174811158}"/>
              </a:ext>
            </a:extLst>
          </p:cNvPr>
          <p:cNvSpPr txBox="1"/>
          <p:nvPr/>
        </p:nvSpPr>
        <p:spPr>
          <a:xfrm>
            <a:off x="2812207" y="740813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33BE691-A6E6-6D31-B3DF-47326C7AACB3}"/>
              </a:ext>
            </a:extLst>
          </p:cNvPr>
          <p:cNvSpPr/>
          <p:nvPr/>
        </p:nvSpPr>
        <p:spPr>
          <a:xfrm>
            <a:off x="4340464" y="142220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AD1F5BA-2FA3-D996-1805-4C33E8214D01}"/>
              </a:ext>
            </a:extLst>
          </p:cNvPr>
          <p:cNvSpPr/>
          <p:nvPr/>
        </p:nvSpPr>
        <p:spPr>
          <a:xfrm>
            <a:off x="3891675" y="4013554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781232F0-6E21-6D29-38C6-14A983FD0911}"/>
              </a:ext>
            </a:extLst>
          </p:cNvPr>
          <p:cNvSpPr/>
          <p:nvPr/>
        </p:nvSpPr>
        <p:spPr>
          <a:xfrm>
            <a:off x="3729998" y="5126146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572D2F-8085-9B72-CD75-155006DDFBE2}"/>
              </a:ext>
            </a:extLst>
          </p:cNvPr>
          <p:cNvSpPr/>
          <p:nvPr/>
        </p:nvSpPr>
        <p:spPr>
          <a:xfrm>
            <a:off x="4549848" y="1026865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F30C55-BA1C-9A7B-B0F2-2662842FD9C3}"/>
                  </a:ext>
                </a:extLst>
              </p:cNvPr>
              <p:cNvSpPr txBox="1"/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F30C55-BA1C-9A7B-B0F2-2662842F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7D8A6A-FFE5-C86D-386C-058071F4059C}"/>
                  </a:ext>
                </a:extLst>
              </p:cNvPr>
              <p:cNvSpPr txBox="1"/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7D8A6A-FFE5-C86D-386C-058071F40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760EE7-5990-88A1-01A4-D82EABDABE4D}"/>
              </a:ext>
            </a:extLst>
          </p:cNvPr>
          <p:cNvSpPr/>
          <p:nvPr/>
        </p:nvSpPr>
        <p:spPr>
          <a:xfrm>
            <a:off x="3959550" y="473695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C8D8793-E74D-2F48-A2E8-96E627D10195}"/>
              </a:ext>
            </a:extLst>
          </p:cNvPr>
          <p:cNvSpPr/>
          <p:nvPr/>
        </p:nvSpPr>
        <p:spPr>
          <a:xfrm>
            <a:off x="4134225" y="3619897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02BA5E-C1EA-A8DC-990B-5AF4404C5E41}"/>
                  </a:ext>
                </a:extLst>
              </p:cNvPr>
              <p:cNvSpPr txBox="1"/>
              <p:nvPr/>
            </p:nvSpPr>
            <p:spPr>
              <a:xfrm>
                <a:off x="6700318" y="3415960"/>
                <a:ext cx="4239253" cy="38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rejects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02BA5E-C1EA-A8DC-990B-5AF4404C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18" y="3415960"/>
                <a:ext cx="4239253" cy="387157"/>
              </a:xfrm>
              <a:prstGeom prst="rect">
                <a:avLst/>
              </a:prstGeom>
              <a:blipFill>
                <a:blip r:embed="rId5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3AFBAA-AA25-0CFC-7CB0-67279DC32191}"/>
                  </a:ext>
                </a:extLst>
              </p:cNvPr>
              <p:cNvSpPr txBox="1"/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3AFBAA-AA25-0CFC-7CB0-67279DC32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ar: 5 Points 1">
            <a:extLst>
              <a:ext uri="{FF2B5EF4-FFF2-40B4-BE49-F238E27FC236}">
                <a16:creationId xmlns:a16="http://schemas.microsoft.com/office/drawing/2014/main" id="{890DC556-4095-ADE4-3E0D-96788B2E1DFD}"/>
              </a:ext>
            </a:extLst>
          </p:cNvPr>
          <p:cNvSpPr/>
          <p:nvPr/>
        </p:nvSpPr>
        <p:spPr>
          <a:xfrm>
            <a:off x="3769246" y="3497256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22A6B71-F1FE-A6CC-5B59-40E928818A01}"/>
              </a:ext>
            </a:extLst>
          </p:cNvPr>
          <p:cNvSpPr/>
          <p:nvPr/>
        </p:nvSpPr>
        <p:spPr>
          <a:xfrm>
            <a:off x="4011796" y="3103599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B1C131-7288-ABDC-D5D5-D2F31261C7D3}"/>
                  </a:ext>
                </a:extLst>
              </p:cNvPr>
              <p:cNvSpPr txBox="1"/>
              <p:nvPr/>
            </p:nvSpPr>
            <p:spPr>
              <a:xfrm>
                <a:off x="6648933" y="2887430"/>
                <a:ext cx="4239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B1C131-7288-ABDC-D5D5-D2F31261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933" y="2887430"/>
                <a:ext cx="423925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21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425B0-A768-5BA9-6FC2-8E79602CE9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0425B0-A768-5BA9-6FC2-8E79602CE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F0705-E209-A8DB-D822-E4CB4187D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 seems likely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we prove it by doing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Answer: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not!</a:t>
                </a:r>
                <a:endParaRPr lang="en-US" dirty="0"/>
              </a:p>
              <a:p>
                <a:r>
                  <a:rPr lang="en-US" dirty="0"/>
                  <a:t>To understand why, we need to go beyond “in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or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F0705-E209-A8DB-D822-E4CB4187D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C0DCF-8632-690B-E71F-81215CD3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91B0CCD8-62DE-73DF-598E-6EC4296C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17"/>
            <a:ext cx="2033484" cy="1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6A1EF-99C3-2769-1AEA-0582762D07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Beyond “it’s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26A1EF-99C3-2769-1AEA-0582762D0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1778-DD79-320A-A7FA-B4C43C82F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702" y="1825624"/>
                <a:ext cx="11205555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proved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Insight: The proof gives us </a:t>
                </a:r>
                <a:r>
                  <a:rPr lang="en-US" dirty="0">
                    <a:solidFill>
                      <a:schemeClr val="accent1"/>
                    </a:solidFill>
                  </a:rPr>
                  <a:t>bonus information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How far</a:t>
                </a:r>
                <a:r>
                  <a:rPr lang="en-US" dirty="0"/>
                  <a:t>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it?”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Why </a:t>
                </a:r>
                <a:r>
                  <a:rPr lang="en-US" dirty="0">
                    <a:solidFill>
                      <a:schemeClr val="tx1"/>
                    </a:solidFill>
                  </a:rPr>
                  <a:t>is it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>
                    <a:solidFill>
                      <a:schemeClr val="accent1"/>
                    </a:solidFill>
                  </a:rPr>
                  <a:t>What kind of hardness</a:t>
                </a:r>
                <a:r>
                  <a:rPr lang="en-US" dirty="0"/>
                  <a:t> does it have?”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The proof shows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reduces 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Furthermore, the reduction has a very specific </a:t>
                </a:r>
                <a:r>
                  <a:rPr lang="en-US" dirty="0">
                    <a:solidFill>
                      <a:schemeClr val="accent1"/>
                    </a:solidFill>
                  </a:rPr>
                  <a:t>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1778-DD79-320A-A7FA-B4C43C82F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702" y="1825624"/>
                <a:ext cx="11205555" cy="4575175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04B74-ECB2-7FD4-2A10-266D9031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1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B33E-159B-C660-2FDF-1BCF0B8C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1325563"/>
          </a:xfrm>
        </p:spPr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13F45-7D1C-C24C-01B5-4261A9093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600" y="1325564"/>
                <a:ext cx="11556999" cy="53609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 mapping reducible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there exists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a poly-time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			“YES maps to YES”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			“NO maps to NO”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sub>
                    </m:sSub>
                  </m:oMath>
                </a14:m>
                <a:r>
                  <a:rPr lang="en-US" dirty="0"/>
                  <a:t> halts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written on its tape		“Poly-time computable”</a:t>
                </a:r>
              </a:p>
              <a:p>
                <a:r>
                  <a:rPr lang="en-US" dirty="0"/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Intuition: “Complexity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“Complexity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13F45-7D1C-C24C-01B5-4261A9093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325564"/>
                <a:ext cx="11556999" cy="5360986"/>
              </a:xfrm>
              <a:blipFill>
                <a:blip r:embed="rId2"/>
                <a:stretch>
                  <a:fillRect l="-949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40A1-C155-5085-0852-F34ABE38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2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A8C-B8D4-7C07-48DA-91EFC6C4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3"/>
            <a:ext cx="10515600" cy="1325563"/>
          </a:xfrm>
        </p:spPr>
        <p:txBody>
          <a:bodyPr/>
          <a:lstStyle/>
          <a:p>
            <a:r>
              <a:rPr lang="en-US" dirty="0"/>
              <a:t>Mapping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means there is an efficient way to convert questions of the form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?” into questions of the form “is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67A2A-85C1-4C34-DD59-62EEEC960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1972"/>
                <a:ext cx="10515600" cy="49549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7D59D-7CC8-A7A5-67D6-AADE9900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217C51-7ABE-4D2E-AFD7-F5C4B9A87340}"/>
              </a:ext>
            </a:extLst>
          </p:cNvPr>
          <p:cNvGrpSpPr/>
          <p:nvPr/>
        </p:nvGrpSpPr>
        <p:grpSpPr>
          <a:xfrm>
            <a:off x="2886885" y="2655767"/>
            <a:ext cx="6183481" cy="3908654"/>
            <a:chOff x="2886885" y="2655767"/>
            <a:chExt cx="6183481" cy="39086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84691B-0ECD-F6E5-DFF6-EF5407CC74B2}"/>
                </a:ext>
              </a:extLst>
            </p:cNvPr>
            <p:cNvGrpSpPr/>
            <p:nvPr/>
          </p:nvGrpSpPr>
          <p:grpSpPr>
            <a:xfrm>
              <a:off x="2886885" y="2655767"/>
              <a:ext cx="6183481" cy="3908654"/>
              <a:chOff x="2886885" y="2655767"/>
              <a:chExt cx="6183481" cy="3908654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D2AACD-0D96-B71D-A164-B6259A1F0559}"/>
                  </a:ext>
                </a:extLst>
              </p:cNvPr>
              <p:cNvSpPr/>
              <p:nvPr/>
            </p:nvSpPr>
            <p:spPr>
              <a:xfrm>
                <a:off x="2886885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A4997F-EF8F-663C-4533-B61CCF4E74F9}"/>
                  </a:ext>
                </a:extLst>
              </p:cNvPr>
              <p:cNvSpPr/>
              <p:nvPr/>
            </p:nvSpPr>
            <p:spPr>
              <a:xfrm>
                <a:off x="7166909" y="2884517"/>
                <a:ext cx="1903457" cy="301380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/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C37A9ED-1433-547A-888E-C8527F2BCC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4472" y="5997150"/>
                    <a:ext cx="1348282" cy="56727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/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2C649144-CCE4-BE1D-CC73-032FBDB9BE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2555" y="5969316"/>
                    <a:ext cx="1319916" cy="5672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/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Explosion: 8 Points 8">
                    <a:extLst>
                      <a:ext uri="{FF2B5EF4-FFF2-40B4-BE49-F238E27FC236}">
                        <a16:creationId xmlns:a16="http://schemas.microsoft.com/office/drawing/2014/main" id="{696A4C89-E7EB-5A69-83F8-0A0DA4FBE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7002" y="3849464"/>
                    <a:ext cx="1176443" cy="1533340"/>
                  </a:xfrm>
                  <a:prstGeom prst="irregularSeal1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/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Explosion: 14 Points 9">
                    <a:extLst>
                      <a:ext uri="{FF2B5EF4-FFF2-40B4-BE49-F238E27FC236}">
                        <a16:creationId xmlns:a16="http://schemas.microsoft.com/office/drawing/2014/main" id="{15618959-DFBB-3E8B-F227-35136F49E3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31" y="3620062"/>
                    <a:ext cx="1635232" cy="1817811"/>
                  </a:xfrm>
                  <a:prstGeom prst="irregularSeal2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6130C85-F330-5C09-5837-BAF96FCCE8BD}"/>
                  </a:ext>
                </a:extLst>
              </p:cNvPr>
              <p:cNvSpPr/>
              <p:nvPr/>
            </p:nvSpPr>
            <p:spPr>
              <a:xfrm>
                <a:off x="4034136" y="4426853"/>
                <a:ext cx="3994910" cy="403530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1200" h="328407">
                    <a:moveTo>
                      <a:pt x="0" y="226807"/>
                    </a:moveTo>
                    <a:cubicBezTo>
                      <a:pt x="500591" y="8790"/>
                      <a:pt x="1140883" y="-12376"/>
                      <a:pt x="1682750" y="4557"/>
                    </a:cubicBezTo>
                    <a:cubicBezTo>
                      <a:pt x="2224617" y="21490"/>
                      <a:pt x="2668058" y="76523"/>
                      <a:pt x="3251200" y="328407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3F6E65A-E170-C9C9-9ECF-C1A32B8E07CE}"/>
                  </a:ext>
                </a:extLst>
              </p:cNvPr>
              <p:cNvSpPr/>
              <p:nvPr/>
            </p:nvSpPr>
            <p:spPr>
              <a:xfrm>
                <a:off x="3981171" y="3030252"/>
                <a:ext cx="4080738" cy="336666"/>
              </a:xfrm>
              <a:custGeom>
                <a:avLst/>
                <a:gdLst>
                  <a:gd name="connsiteX0" fmla="*/ 0 w 3251200"/>
                  <a:gd name="connsiteY0" fmla="*/ 420026 h 521626"/>
                  <a:gd name="connsiteX1" fmla="*/ 1543050 w 3251200"/>
                  <a:gd name="connsiteY1" fmla="*/ 926 h 521626"/>
                  <a:gd name="connsiteX2" fmla="*/ 3251200 w 3251200"/>
                  <a:gd name="connsiteY2" fmla="*/ 521626 h 521626"/>
                  <a:gd name="connsiteX0" fmla="*/ 0 w 3251200"/>
                  <a:gd name="connsiteY0" fmla="*/ 226807 h 328407"/>
                  <a:gd name="connsiteX1" fmla="*/ 1682750 w 3251200"/>
                  <a:gd name="connsiteY1" fmla="*/ 4557 h 328407"/>
                  <a:gd name="connsiteX2" fmla="*/ 3251200 w 3251200"/>
                  <a:gd name="connsiteY2" fmla="*/ 328407 h 328407"/>
                  <a:gd name="connsiteX0" fmla="*/ 0 w 3321050"/>
                  <a:gd name="connsiteY0" fmla="*/ 226807 h 233157"/>
                  <a:gd name="connsiteX1" fmla="*/ 1682750 w 3321050"/>
                  <a:gd name="connsiteY1" fmla="*/ 4557 h 233157"/>
                  <a:gd name="connsiteX2" fmla="*/ 3321050 w 3321050"/>
                  <a:gd name="connsiteY2" fmla="*/ 233157 h 233157"/>
                  <a:gd name="connsiteX0" fmla="*/ 0 w 3321050"/>
                  <a:gd name="connsiteY0" fmla="*/ 263068 h 269418"/>
                  <a:gd name="connsiteX1" fmla="*/ 1657350 w 3321050"/>
                  <a:gd name="connsiteY1" fmla="*/ 2718 h 269418"/>
                  <a:gd name="connsiteX2" fmla="*/ 3321050 w 3321050"/>
                  <a:gd name="connsiteY2" fmla="*/ 269418 h 269418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  <a:gd name="connsiteX0" fmla="*/ 0 w 3321050"/>
                  <a:gd name="connsiteY0" fmla="*/ 267641 h 273991"/>
                  <a:gd name="connsiteX1" fmla="*/ 1657350 w 3321050"/>
                  <a:gd name="connsiteY1" fmla="*/ 7291 h 273991"/>
                  <a:gd name="connsiteX2" fmla="*/ 3321050 w 3321050"/>
                  <a:gd name="connsiteY2" fmla="*/ 273991 h 27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1050" h="273991">
                    <a:moveTo>
                      <a:pt x="0" y="267641"/>
                    </a:moveTo>
                    <a:cubicBezTo>
                      <a:pt x="500591" y="49624"/>
                      <a:pt x="1115950" y="35444"/>
                      <a:pt x="1657350" y="7291"/>
                    </a:cubicBezTo>
                    <a:cubicBezTo>
                      <a:pt x="2186517" y="-20226"/>
                      <a:pt x="2737908" y="22107"/>
                      <a:pt x="3321050" y="273991"/>
                    </a:cubicBezTo>
                  </a:path>
                </a:pathLst>
              </a:custGeom>
              <a:noFill/>
              <a:ln>
                <a:tailEnd type="triangle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/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DCC25C5-9C3B-8593-6C73-4CDE3C3BA0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0996" y="2655767"/>
                    <a:ext cx="33745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4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/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A2A0435-2F81-939B-BAB9-A4A376E52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2812" y="4022088"/>
                  <a:ext cx="33745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96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7FE5-05A1-6F05-E8FB-C69B9034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578A-719A-330E-FBE9-C691C6068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698" y="1690688"/>
                <a:ext cx="11646131" cy="466521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COMPOSITES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composite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COMPOSITES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 Poly-time computable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is</a:t>
                </a:r>
                <a:r>
                  <a:rPr lang="en-US" dirty="0"/>
                  <a:t> composite,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has</a:t>
                </a:r>
                <a:r>
                  <a:rPr lang="en-US" dirty="0"/>
                  <a:t> a prime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composite,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does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have a prime factor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2578A-719A-330E-FBE9-C691C6068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698" y="1690688"/>
                <a:ext cx="11646131" cy="4665219"/>
              </a:xfrm>
              <a:blipFill>
                <a:blip r:embed="rId2"/>
                <a:stretch>
                  <a:fillRect l="-94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1EF2E-B233-2A9F-4750-280EBB93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Reductions: Proving that a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C83236-DF2C-338A-9204-3AF2FDCA0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.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	(this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If so, accept; otherwise, reject.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, so the total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66C6C-C065-6EB4-868A-F955356F8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349" y="1571288"/>
                <a:ext cx="11249526" cy="5083847"/>
              </a:xfrm>
              <a:blipFill>
                <a:blip r:embed="rId3"/>
                <a:stretch>
                  <a:fillRect l="-976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2027-AC4F-165B-A939-E211EE1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0D155-7513-99D4-092A-8FF84E526B69}"/>
              </a:ext>
            </a:extLst>
          </p:cNvPr>
          <p:cNvGrpSpPr/>
          <p:nvPr/>
        </p:nvGrpSpPr>
        <p:grpSpPr>
          <a:xfrm>
            <a:off x="455075" y="462418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0BF59-7FA7-1E6B-1E69-5EA8DA8A141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What is the relationship between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C15697BB-161D-BA79-FFAD-E9FCD6FFE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CE8D32-EB69-9DCE-262E-D751A79412B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/>
              <p:nvPr/>
            </p:nvSpPr>
            <p:spPr>
              <a:xfrm>
                <a:off x="541268" y="20157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1FB2C1A5-CC9C-3FCD-CD59-BE0301F92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8" y="201576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/>
              <p:nvPr/>
            </p:nvSpPr>
            <p:spPr>
              <a:xfrm>
                <a:off x="4081025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5AC0E2E-82BB-B7A1-B750-FEB6F015CC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25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exagon 10">
            <a:extLst>
              <a:ext uri="{FF2B5EF4-FFF2-40B4-BE49-F238E27FC236}">
                <a16:creationId xmlns:a16="http://schemas.microsoft.com/office/drawing/2014/main" id="{E7869D8B-0621-0FE4-7084-00BF86FE962B}"/>
              </a:ext>
            </a:extLst>
          </p:cNvPr>
          <p:cNvSpPr/>
          <p:nvPr/>
        </p:nvSpPr>
        <p:spPr>
          <a:xfrm>
            <a:off x="4090415" y="2015763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Not enough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/>
              <p:nvPr/>
            </p:nvSpPr>
            <p:spPr>
              <a:xfrm>
                <a:off x="539644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901CEADC-532A-DE63-00AD-D57127B15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4" y="1292337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017391-9C7B-6B58-7A6C-5CCA9B57B444}"/>
              </a:ext>
            </a:extLst>
          </p:cNvPr>
          <p:cNvSpPr/>
          <p:nvPr/>
        </p:nvSpPr>
        <p:spPr>
          <a:xfrm>
            <a:off x="1285866" y="2764872"/>
            <a:ext cx="8277980" cy="24416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D51DB5-587E-C18B-E788-B5CC3EF44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4671" y="10968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01AD-9B56-3DAA-F7F4-EF9F9172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/>
              <p:nvPr/>
            </p:nvSpPr>
            <p:spPr>
              <a:xfrm>
                <a:off x="1842911" y="3266094"/>
                <a:ext cx="2599601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3327E5-6F30-4BDC-CF9B-6F60B9B03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11" y="3266094"/>
                <a:ext cx="2599601" cy="1455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/>
              <p:nvPr/>
            </p:nvSpPr>
            <p:spPr>
              <a:xfrm>
                <a:off x="6516489" y="3266094"/>
                <a:ext cx="2503176" cy="14553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Efficient algorithm that decides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E96D1C-8E56-43A0-2646-F5B865E51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89" y="3266094"/>
                <a:ext cx="2503176" cy="1455313"/>
              </a:xfrm>
              <a:prstGeom prst="rect">
                <a:avLst/>
              </a:prstGeom>
              <a:blipFill>
                <a:blip r:embed="rId4"/>
                <a:stretch>
                  <a:fillRect l="-2421" r="-5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/>
              <p:nvPr/>
            </p:nvSpPr>
            <p:spPr>
              <a:xfrm>
                <a:off x="401015" y="3775005"/>
                <a:ext cx="480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30AF5D-E7DF-ED61-5E64-EE607F0B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5" y="3775005"/>
                <a:ext cx="480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FD04E-2151-545A-EAC7-CF19F8449FA6}"/>
              </a:ext>
            </a:extLst>
          </p:cNvPr>
          <p:cNvCxnSpPr>
            <a:cxnSpLocks/>
          </p:cNvCxnSpPr>
          <p:nvPr/>
        </p:nvCxnSpPr>
        <p:spPr>
          <a:xfrm>
            <a:off x="903172" y="4062849"/>
            <a:ext cx="7653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1502D1-2736-8E45-9051-17BEC505D0B1}"/>
              </a:ext>
            </a:extLst>
          </p:cNvPr>
          <p:cNvCxnSpPr>
            <a:cxnSpLocks/>
          </p:cNvCxnSpPr>
          <p:nvPr/>
        </p:nvCxnSpPr>
        <p:spPr>
          <a:xfrm>
            <a:off x="4564158" y="4069951"/>
            <a:ext cx="17394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/>
              <p:nvPr/>
            </p:nvSpPr>
            <p:spPr>
              <a:xfrm>
                <a:off x="4746013" y="3400215"/>
                <a:ext cx="133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07D98B-11C2-104C-4044-C118C2FB2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13" y="3400215"/>
                <a:ext cx="13352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766C41-A66D-737F-7265-4F7A01DBCEC4}"/>
              </a:ext>
            </a:extLst>
          </p:cNvPr>
          <p:cNvCxnSpPr>
            <a:cxnSpLocks/>
          </p:cNvCxnSpPr>
          <p:nvPr/>
        </p:nvCxnSpPr>
        <p:spPr>
          <a:xfrm>
            <a:off x="9215018" y="4036615"/>
            <a:ext cx="7112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27E048-9F2E-F50F-7326-BDF32EAC04DF}"/>
              </a:ext>
            </a:extLst>
          </p:cNvPr>
          <p:cNvSpPr txBox="1"/>
          <p:nvPr/>
        </p:nvSpPr>
        <p:spPr>
          <a:xfrm>
            <a:off x="10120891" y="3732140"/>
            <a:ext cx="1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Acc/</a:t>
            </a:r>
            <a:r>
              <a:rPr lang="en-US" sz="2800" dirty="0" err="1"/>
              <a:t>Rej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C9ECEB-7632-476D-5F11-65C7B6624692}"/>
              </a:ext>
            </a:extLst>
          </p:cNvPr>
          <p:cNvGrpSpPr/>
          <p:nvPr/>
        </p:nvGrpSpPr>
        <p:grpSpPr>
          <a:xfrm>
            <a:off x="1285866" y="1571253"/>
            <a:ext cx="8277979" cy="855299"/>
            <a:chOff x="1297093" y="1930300"/>
            <a:chExt cx="8277979" cy="85529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A5572F76-8147-5664-9946-F49439A86BEF}"/>
                </a:ext>
              </a:extLst>
            </p:cNvPr>
            <p:cNvSpPr/>
            <p:nvPr/>
          </p:nvSpPr>
          <p:spPr>
            <a:xfrm rot="5400000">
              <a:off x="5278204" y="-1511269"/>
              <a:ext cx="315757" cy="8277979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/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Efficient algorithm that decides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58B77B3-4C30-A9D8-BE37-F3F92BDB9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6667" y="1930300"/>
                  <a:ext cx="546922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227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F61E02-312D-B11C-E7D7-8F8D1685E8A8}"/>
              </a:ext>
            </a:extLst>
          </p:cNvPr>
          <p:cNvGrpSpPr/>
          <p:nvPr/>
        </p:nvGrpSpPr>
        <p:grpSpPr>
          <a:xfrm>
            <a:off x="1668557" y="5538687"/>
            <a:ext cx="6686107" cy="940072"/>
            <a:chOff x="1668558" y="5724330"/>
            <a:chExt cx="6686107" cy="940072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57D4B29D-B4C9-61A7-1D29-EF9F9C9A6789}"/>
                </a:ext>
              </a:extLst>
            </p:cNvPr>
            <p:cNvSpPr/>
            <p:nvPr/>
          </p:nvSpPr>
          <p:spPr>
            <a:xfrm rot="16200000">
              <a:off x="2996273" y="4570969"/>
              <a:ext cx="292880" cy="2599601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C677FA-68DD-EDB0-B3AC-2871C5EA128D}"/>
                </a:ext>
              </a:extLst>
            </p:cNvPr>
            <p:cNvSpPr txBox="1"/>
            <p:nvPr/>
          </p:nvSpPr>
          <p:spPr>
            <a:xfrm>
              <a:off x="1668558" y="6141182"/>
              <a:ext cx="6686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Mapping reduction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E3E6F-B384-DD1C-B208-A0E94B676576}"/>
              </a:ext>
            </a:extLst>
          </p:cNvPr>
          <p:cNvGrpSpPr/>
          <p:nvPr/>
        </p:nvGrpSpPr>
        <p:grpSpPr>
          <a:xfrm>
            <a:off x="6520098" y="5538688"/>
            <a:ext cx="2746824" cy="1253319"/>
            <a:chOff x="6520098" y="5538688"/>
            <a:chExt cx="2746824" cy="1253319"/>
          </a:xfrm>
        </p:grpSpPr>
        <p:pic>
          <p:nvPicPr>
            <p:cNvPr id="3" name="Picture 2" descr="A cartoon of a alien in a ufo&#10;&#10;AI-generated content may be incorrect.">
              <a:extLst>
                <a:ext uri="{FF2B5EF4-FFF2-40B4-BE49-F238E27FC236}">
                  <a16:creationId xmlns:a16="http://schemas.microsoft.com/office/drawing/2014/main" id="{F5CDE8D6-9E65-F809-E9EF-8BD7CA28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92" b="15954"/>
            <a:stretch/>
          </p:blipFill>
          <p:spPr>
            <a:xfrm>
              <a:off x="8106674" y="5944399"/>
              <a:ext cx="1160248" cy="84760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E75D290-6BF2-6C7C-2D84-C684120CD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60124" y="6021486"/>
              <a:ext cx="691203" cy="691203"/>
            </a:xfrm>
            <a:prstGeom prst="rect">
              <a:avLst/>
            </a:prstGeom>
          </p:spPr>
        </p:pic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7D8A15D5-F605-BC99-435F-15DCB0A2924B}"/>
                </a:ext>
              </a:extLst>
            </p:cNvPr>
            <p:cNvSpPr/>
            <p:nvPr/>
          </p:nvSpPr>
          <p:spPr>
            <a:xfrm rot="16200000">
              <a:off x="7625246" y="4433540"/>
              <a:ext cx="292880" cy="2503175"/>
            </a:xfrm>
            <a:prstGeom prst="leftBrace">
              <a:avLst>
                <a:gd name="adj1" fmla="val 8254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4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</p:spPr>
            <p:txBody>
              <a:bodyPr/>
              <a:lstStyle/>
              <a:p>
                <a:r>
                  <a:rPr lang="en-US" dirty="0"/>
                  <a:t>Reductions: Proving that a language is </a:t>
                </a:r>
                <a:r>
                  <a:rPr lang="en-US" dirty="0">
                    <a:solidFill>
                      <a:schemeClr val="accent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4E90540-7E98-31E4-9085-C4943156AA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70277" cy="1325563"/>
              </a:xfrm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were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would also be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55DC3-EC3E-348B-BEC3-E7F9CA73C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79DD-FDD3-C471-1EF6-7D49CB75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4F40-8100-B23A-F36F-FFBFA6D8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0231-A4DB-FD16-8BA6-E516DA02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3F12-F2D2-A3E7-0035-442E6DBF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Intractability vs. undecidability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16A55-4BD7-37CF-CFB1-B02A1CEB4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277" y="1825624"/>
                <a:ext cx="11720146" cy="47598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Language: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rejects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within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, so the theorem shows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exponential-time algorithms </a:t>
                </a:r>
                <a:r>
                  <a:rPr lang="en-US" dirty="0">
                    <a:solidFill>
                      <a:schemeClr val="accent1"/>
                    </a:solidFill>
                  </a:rPr>
                  <a:t>cannot be converted</a:t>
                </a:r>
                <a:r>
                  <a:rPr lang="en-US" dirty="0"/>
                  <a:t> into poly-time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16A55-4BD7-37CF-CFB1-B02A1CEB4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277" y="1825624"/>
                <a:ext cx="11720146" cy="4759813"/>
              </a:xfrm>
              <a:blipFill>
                <a:blip r:embed="rId2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1A7CB-4C9F-CCA2-5BB0-FBB812EE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0E2A6-83D3-E242-1827-9EF0C2F423B6}"/>
                  </a:ext>
                </a:extLst>
              </p:cNvPr>
              <p:cNvSpPr/>
              <p:nvPr/>
            </p:nvSpPr>
            <p:spPr>
              <a:xfrm>
                <a:off x="739302" y="2889494"/>
                <a:ext cx="10713396" cy="9025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decidable,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0E2A6-83D3-E242-1827-9EF0C2F4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2" y="2889494"/>
                <a:ext cx="10713396" cy="90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0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1815836" y="1769262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2406869" y="3056403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2812207" y="4317927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47C240-9F3D-8145-D07D-685CDC2ACFC8}"/>
              </a:ext>
            </a:extLst>
          </p:cNvPr>
          <p:cNvSpPr txBox="1"/>
          <p:nvPr/>
        </p:nvSpPr>
        <p:spPr>
          <a:xfrm>
            <a:off x="2532453" y="2228166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1150713" y="367749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2812207" y="740813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4340464" y="142220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46EAE74-20A0-2D2F-8948-BB12843687FF}"/>
              </a:ext>
            </a:extLst>
          </p:cNvPr>
          <p:cNvSpPr/>
          <p:nvPr/>
        </p:nvSpPr>
        <p:spPr>
          <a:xfrm>
            <a:off x="3769246" y="374893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3729998" y="5126146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4549848" y="1026865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3959550" y="473695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03667F-96E7-C614-FE4C-2B114D3E02A5}"/>
              </a:ext>
            </a:extLst>
          </p:cNvPr>
          <p:cNvSpPr/>
          <p:nvPr/>
        </p:nvSpPr>
        <p:spPr>
          <a:xfrm>
            <a:off x="4011796" y="335527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/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rejects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blipFill>
                <a:blip r:embed="rId5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5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1726-8498-149A-7FF8-D7CD7296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Contrived vs. natural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968" y="1620983"/>
                <a:ext cx="10928839" cy="51090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language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is rather </a:t>
                </a:r>
                <a:r>
                  <a:rPr lang="en-US" dirty="0">
                    <a:solidFill>
                      <a:schemeClr val="accent1"/>
                    </a:solidFill>
                  </a:rPr>
                  <a:t>contrived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Are there other examples of decidable languages outside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that are more </a:t>
                </a:r>
                <a:r>
                  <a:rPr lang="en-US" dirty="0">
                    <a:solidFill>
                      <a:schemeClr val="accent1"/>
                    </a:solidFill>
                  </a:rPr>
                  <a:t>interesting / natural / well-motivated</a:t>
                </a:r>
                <a:r>
                  <a:rPr lang="en-US" dirty="0"/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968" y="1620983"/>
                <a:ext cx="10928839" cy="5109012"/>
              </a:xfrm>
              <a:blipFill>
                <a:blip r:embed="rId2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63FD7-063E-6622-C889-B151EA69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F7646CDD-5EBB-FBE5-4144-1284A09A3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84" y="304063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2B09-FE44-6004-C377-6CE4CDE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Can decide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Pseudo-polynomial time</a:t>
                </a:r>
              </a:p>
              <a:p>
                <a:pPr lvl="1"/>
                <a:r>
                  <a:rPr lang="en-US" dirty="0"/>
                  <a:t>The input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4E0D-E13B-C531-1130-58DAED99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72EF59E-A858-A773-50D4-2B21209FAC5D}"/>
              </a:ext>
            </a:extLst>
          </p:cNvPr>
          <p:cNvSpPr/>
          <p:nvPr/>
        </p:nvSpPr>
        <p:spPr>
          <a:xfrm>
            <a:off x="8317007" y="2844243"/>
            <a:ext cx="3623533" cy="1313991"/>
          </a:xfrm>
          <a:prstGeom prst="cloudCallout">
            <a:avLst>
              <a:gd name="adj1" fmla="val -58311"/>
              <a:gd name="adj2" fmla="val -2143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Polynomial time?</a:t>
            </a:r>
          </a:p>
        </p:txBody>
      </p:sp>
    </p:spTree>
    <p:extLst>
      <p:ext uri="{BB962C8B-B14F-4D97-AF65-F5344CB8AC3E}">
        <p14:creationId xmlns:p14="http://schemas.microsoft.com/office/powerpoint/2010/main" val="1329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B5E-C480-AAB3-881C-8ADFFDC9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6742"/>
                <a:ext cx="10284229" cy="45041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strategy: We’ll show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were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it would follow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6742"/>
                <a:ext cx="10284229" cy="4504103"/>
              </a:xfr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CA75-73ED-B0AE-F9B2-C157DB45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/>
              <p:nvPr/>
            </p:nvSpPr>
            <p:spPr>
              <a:xfrm>
                <a:off x="2910169" y="3129584"/>
                <a:ext cx="6371662" cy="8774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9" y="3129584"/>
                <a:ext cx="6371662" cy="877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8ED3AD22-2263-59B9-AF09-D7A757A9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17"/>
            <a:ext cx="2033484" cy="1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210361</TotalTime>
  <Words>939</Words>
  <Application>Microsoft Office PowerPoint</Application>
  <PresentationFormat>Widescreen</PresentationFormat>
  <Paragraphs>139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Autumn 2025 Instructor: William Hoza</vt:lpstr>
      <vt:lpstr>Which problems can be solved through computation?</vt:lpstr>
      <vt:lpstr>Which languages are in "P"?</vt:lpstr>
      <vt:lpstr>Which languages are not in "P"?</vt:lpstr>
      <vt:lpstr>Intractability vs. undecidability</vt:lpstr>
      <vt:lpstr>PowerPoint Presentation</vt:lpstr>
      <vt:lpstr>Contrived vs. natural</vt:lpstr>
      <vt:lpstr>The bounded halting problem</vt:lpstr>
      <vt:lpstr>The bounded halting problem</vt:lpstr>
      <vt:lpstr>Proof that "BOUNDED‑HALT"∉"P"</vt:lpstr>
      <vt:lpstr>PowerPoint Presentation</vt:lpstr>
      <vt:lpstr>What about "CLIQUE"?</vt:lpstr>
      <vt:lpstr>Beyond “it’s not in "P"”</vt:lpstr>
      <vt:lpstr>Mapping reductions</vt:lpstr>
      <vt:lpstr>Mapping reductions</vt:lpstr>
      <vt:lpstr>Mapping reduction example</vt:lpstr>
      <vt:lpstr>Reductions: Proving that a language is in "P"</vt:lpstr>
      <vt:lpstr>Reductions: Proving that a language is in "P"</vt:lpstr>
      <vt:lpstr>Reductions: Proving that a language is not in "P"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983</cp:revision>
  <dcterms:created xsi:type="dcterms:W3CDTF">2022-12-12T23:26:37Z</dcterms:created>
  <dcterms:modified xsi:type="dcterms:W3CDTF">2025-11-07T21:37:11Z</dcterms:modified>
</cp:coreProperties>
</file>