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134" r:id="rId2"/>
    <p:sldId id="1093" r:id="rId3"/>
    <p:sldId id="742" r:id="rId4"/>
    <p:sldId id="961" r:id="rId5"/>
    <p:sldId id="969" r:id="rId6"/>
    <p:sldId id="725" r:id="rId7"/>
    <p:sldId id="907" r:id="rId8"/>
    <p:sldId id="1103" r:id="rId9"/>
    <p:sldId id="967" r:id="rId10"/>
    <p:sldId id="968" r:id="rId11"/>
    <p:sldId id="912" r:id="rId12"/>
    <p:sldId id="813" r:id="rId13"/>
    <p:sldId id="1109" r:id="rId14"/>
    <p:sldId id="1110" r:id="rId15"/>
    <p:sldId id="1111" r:id="rId16"/>
    <p:sldId id="1112" r:id="rId17"/>
    <p:sldId id="1113" r:id="rId18"/>
    <p:sldId id="892" r:id="rId19"/>
    <p:sldId id="1006" r:id="rId20"/>
    <p:sldId id="921" r:id="rId21"/>
    <p:sldId id="1114" r:id="rId22"/>
    <p:sldId id="924" r:id="rId23"/>
    <p:sldId id="1115" r:id="rId24"/>
    <p:sldId id="970" r:id="rId25"/>
    <p:sldId id="1116" r:id="rId26"/>
    <p:sldId id="1117" r:id="rId27"/>
    <p:sldId id="786" r:id="rId28"/>
    <p:sldId id="1118" r:id="rId29"/>
    <p:sldId id="971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EAB"/>
    <a:srgbClr val="FF99FF"/>
    <a:srgbClr val="00FFFF"/>
    <a:srgbClr val="FFF2CC"/>
    <a:srgbClr val="4472C4"/>
    <a:srgbClr val="FFCCFF"/>
    <a:srgbClr val="8A3500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3" autoAdjust="0"/>
    <p:restoredTop sz="75028" autoAdjust="0"/>
  </p:normalViewPr>
  <p:slideViewPr>
    <p:cSldViewPr snapToGrid="0">
      <p:cViewPr varScale="1">
        <p:scale>
          <a:sx n="87" d="100"/>
          <a:sy n="87" d="100"/>
        </p:scale>
        <p:origin x="1330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52BC6-DEE0-2A89-82B2-407EC0953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668E6-3034-64F4-50BD-9635CFC8D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69FB1A-4CE3-D4C7-838F-EE10B83C3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6DD61-ACA1-E7DE-E818-9F9D9BBFA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4000.png"/><Relationship Id="rId7" Type="http://schemas.openxmlformats.org/officeDocument/2006/relationships/image" Target="../media/image4400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0.png"/><Relationship Id="rId5" Type="http://schemas.openxmlformats.org/officeDocument/2006/relationships/image" Target="../media/image265.png"/><Relationship Id="rId4" Type="http://schemas.openxmlformats.org/officeDocument/2006/relationships/image" Target="../media/image4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0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1.png"/><Relationship Id="rId4" Type="http://schemas.openxmlformats.org/officeDocument/2006/relationships/image" Target="../media/image47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5.png"/><Relationship Id="rId2" Type="http://schemas.openxmlformats.org/officeDocument/2006/relationships/image" Target="../media/image4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75.png"/><Relationship Id="rId18" Type="http://schemas.openxmlformats.org/officeDocument/2006/relationships/image" Target="../media/image280.png"/><Relationship Id="rId3" Type="http://schemas.openxmlformats.org/officeDocument/2006/relationships/image" Target="../media/image268.png"/><Relationship Id="rId7" Type="http://schemas.openxmlformats.org/officeDocument/2006/relationships/image" Target="../media/image271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" Type="http://schemas.openxmlformats.org/officeDocument/2006/relationships/image" Target="../media/image267.png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0.png"/><Relationship Id="rId11" Type="http://schemas.openxmlformats.org/officeDocument/2006/relationships/image" Target="../media/image273.png"/><Relationship Id="rId5" Type="http://schemas.openxmlformats.org/officeDocument/2006/relationships/image" Target="../media/image269.png"/><Relationship Id="rId15" Type="http://schemas.openxmlformats.org/officeDocument/2006/relationships/image" Target="../media/image277.png"/><Relationship Id="rId10" Type="http://schemas.openxmlformats.org/officeDocument/2006/relationships/image" Target="../media/image272.png"/><Relationship Id="rId19" Type="http://schemas.openxmlformats.org/officeDocument/2006/relationships/image" Target="../media/image281.png"/><Relationship Id="rId4" Type="http://schemas.openxmlformats.org/officeDocument/2006/relationships/image" Target="../media/image1520.png"/><Relationship Id="rId9" Type="http://schemas.openxmlformats.org/officeDocument/2006/relationships/image" Target="../media/image5.png"/><Relationship Id="rId14" Type="http://schemas.openxmlformats.org/officeDocument/2006/relationships/image" Target="../media/image2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0.png"/><Relationship Id="rId2" Type="http://schemas.openxmlformats.org/officeDocument/2006/relationships/image" Target="../media/image22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1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1.png"/><Relationship Id="rId3" Type="http://schemas.openxmlformats.org/officeDocument/2006/relationships/image" Target="../media/image2.png"/><Relationship Id="rId7" Type="http://schemas.openxmlformats.org/officeDocument/2006/relationships/image" Target="../media/image13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3.png"/><Relationship Id="rId9" Type="http://schemas.openxmlformats.org/officeDocument/2006/relationships/image" Target="../media/image17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39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7" Type="http://schemas.openxmlformats.org/officeDocument/2006/relationships/image" Target="../media/image730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2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AAA8-BD65-7540-E806-B1E46621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3" y="365125"/>
            <a:ext cx="11032436" cy="1325563"/>
          </a:xfrm>
        </p:spPr>
        <p:txBody>
          <a:bodyPr/>
          <a:lstStyle/>
          <a:p>
            <a:r>
              <a:rPr lang="en-US" dirty="0"/>
              <a:t>Brute-force </a:t>
            </a:r>
            <a:r>
              <a:rPr lang="en-US" dirty="0" err="1"/>
              <a:t>derandomization</a:t>
            </a:r>
            <a:r>
              <a:rPr lang="en-US" dirty="0"/>
              <a:t>: 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103" y="4383157"/>
                <a:ext cx="11151705" cy="23546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Time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☹️</a:t>
                </a:r>
              </a:p>
              <a:p>
                <a:r>
                  <a:rPr lang="en-US" dirty="0"/>
                  <a:t>This algorithm does not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, but it does show that </a:t>
                </a:r>
                <a:r>
                  <a:rPr lang="en-US" dirty="0">
                    <a:solidFill>
                      <a:schemeClr val="accent1"/>
                    </a:solidFill>
                  </a:rPr>
                  <a:t>even randomized algorithms have limitations</a:t>
                </a:r>
                <a:r>
                  <a:rPr lang="en-US" dirty="0"/>
                  <a:t>. For example,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103" y="4383157"/>
                <a:ext cx="11151705" cy="2354684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549A-93AD-8A3E-951D-97D768D7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/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, initialized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on tape 1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on tape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Keep a count of how many simulations accept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If more than half</a:t>
                </a:r>
                <a:r>
                  <a:rPr lang="en-US" sz="2400" dirty="0"/>
                  <a:t> of the simulations accepted, then accept. Otherwise, reject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blipFill>
                <a:blip r:embed="rId3"/>
                <a:stretch>
                  <a:fillRect l="-869" b="-48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81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B16E6F-6D16-666F-CA4B-412F0F58A25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B16E6F-6D16-666F-CA4B-412F0F58A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61F92A-9329-F69C-EA99-93152CA42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6562"/>
                <a:ext cx="10515601" cy="4588407"/>
              </a:xfrm>
            </p:spPr>
            <p:txBody>
              <a:bodyPr/>
              <a:lstStyle/>
              <a:p>
                <a:r>
                  <a:rPr lang="en-US" b="1" dirty="0"/>
                  <a:t>Definition: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0, 1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decided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Brute-force </a:t>
                </a:r>
                <a:r>
                  <a:rPr lang="en-US" dirty="0" err="1"/>
                  <a:t>derandomization</a:t>
                </a:r>
                <a:r>
                  <a:rPr lang="en-US" dirty="0"/>
                  <a:t> proves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61F92A-9329-F69C-EA99-93152CA42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6562"/>
                <a:ext cx="10515601" cy="4588407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86C80-F4D9-065D-8AD3-33DB6603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FF54A2F-A760-8F11-1585-A7C256ECE046}"/>
              </a:ext>
            </a:extLst>
          </p:cNvPr>
          <p:cNvSpPr/>
          <p:nvPr/>
        </p:nvSpPr>
        <p:spPr>
          <a:xfrm>
            <a:off x="5397081" y="2739781"/>
            <a:ext cx="644574" cy="386464"/>
          </a:xfrm>
          <a:custGeom>
            <a:avLst/>
            <a:gdLst>
              <a:gd name="connsiteX0" fmla="*/ 381000 w 685800"/>
              <a:gd name="connsiteY0" fmla="*/ 0 h 479136"/>
              <a:gd name="connsiteX1" fmla="*/ 0 w 685800"/>
              <a:gd name="connsiteY1" fmla="*/ 206829 h 479136"/>
              <a:gd name="connsiteX2" fmla="*/ 381000 w 685800"/>
              <a:gd name="connsiteY2" fmla="*/ 478972 h 479136"/>
              <a:gd name="connsiteX3" fmla="*/ 685800 w 685800"/>
              <a:gd name="connsiteY3" fmla="*/ 250372 h 479136"/>
              <a:gd name="connsiteX4" fmla="*/ 685800 w 685800"/>
              <a:gd name="connsiteY4" fmla="*/ 250372 h 479136"/>
              <a:gd name="connsiteX5" fmla="*/ 457200 w 685800"/>
              <a:gd name="connsiteY5" fmla="*/ 10886 h 479136"/>
              <a:gd name="connsiteX6" fmla="*/ 457200 w 685800"/>
              <a:gd name="connsiteY6" fmla="*/ 10886 h 479136"/>
              <a:gd name="connsiteX0" fmla="*/ 381000 w 755073"/>
              <a:gd name="connsiteY0" fmla="*/ 95992 h 575128"/>
              <a:gd name="connsiteX1" fmla="*/ 0 w 755073"/>
              <a:gd name="connsiteY1" fmla="*/ 302821 h 575128"/>
              <a:gd name="connsiteX2" fmla="*/ 381000 w 755073"/>
              <a:gd name="connsiteY2" fmla="*/ 574964 h 575128"/>
              <a:gd name="connsiteX3" fmla="*/ 685800 w 755073"/>
              <a:gd name="connsiteY3" fmla="*/ 346364 h 575128"/>
              <a:gd name="connsiteX4" fmla="*/ 755073 w 755073"/>
              <a:gd name="connsiteY4" fmla="*/ 0 h 575128"/>
              <a:gd name="connsiteX5" fmla="*/ 457200 w 755073"/>
              <a:gd name="connsiteY5" fmla="*/ 106878 h 575128"/>
              <a:gd name="connsiteX6" fmla="*/ 457200 w 755073"/>
              <a:gd name="connsiteY6" fmla="*/ 106878 h 575128"/>
              <a:gd name="connsiteX0" fmla="*/ 381000 w 685800"/>
              <a:gd name="connsiteY0" fmla="*/ 0 h 479136"/>
              <a:gd name="connsiteX1" fmla="*/ 0 w 685800"/>
              <a:gd name="connsiteY1" fmla="*/ 206829 h 479136"/>
              <a:gd name="connsiteX2" fmla="*/ 381000 w 685800"/>
              <a:gd name="connsiteY2" fmla="*/ 478972 h 479136"/>
              <a:gd name="connsiteX3" fmla="*/ 685800 w 685800"/>
              <a:gd name="connsiteY3" fmla="*/ 250372 h 479136"/>
              <a:gd name="connsiteX4" fmla="*/ 457200 w 685800"/>
              <a:gd name="connsiteY4" fmla="*/ 10886 h 479136"/>
              <a:gd name="connsiteX5" fmla="*/ 457200 w 685800"/>
              <a:gd name="connsiteY5" fmla="*/ 10886 h 479136"/>
              <a:gd name="connsiteX0" fmla="*/ 381000 w 699277"/>
              <a:gd name="connsiteY0" fmla="*/ 0 h 479216"/>
              <a:gd name="connsiteX1" fmla="*/ 0 w 699277"/>
              <a:gd name="connsiteY1" fmla="*/ 206829 h 479216"/>
              <a:gd name="connsiteX2" fmla="*/ 381000 w 699277"/>
              <a:gd name="connsiteY2" fmla="*/ 478972 h 479216"/>
              <a:gd name="connsiteX3" fmla="*/ 685800 w 699277"/>
              <a:gd name="connsiteY3" fmla="*/ 250372 h 479216"/>
              <a:gd name="connsiteX4" fmla="*/ 457200 w 699277"/>
              <a:gd name="connsiteY4" fmla="*/ 10886 h 479216"/>
              <a:gd name="connsiteX5" fmla="*/ 457200 w 699277"/>
              <a:gd name="connsiteY5" fmla="*/ 10886 h 479216"/>
              <a:gd name="connsiteX0" fmla="*/ 381000 w 685845"/>
              <a:gd name="connsiteY0" fmla="*/ 0 h 479843"/>
              <a:gd name="connsiteX1" fmla="*/ 0 w 685845"/>
              <a:gd name="connsiteY1" fmla="*/ 206829 h 479843"/>
              <a:gd name="connsiteX2" fmla="*/ 381000 w 685845"/>
              <a:gd name="connsiteY2" fmla="*/ 478972 h 479843"/>
              <a:gd name="connsiteX3" fmla="*/ 685800 w 685845"/>
              <a:gd name="connsiteY3" fmla="*/ 250372 h 479843"/>
              <a:gd name="connsiteX4" fmla="*/ 457200 w 685845"/>
              <a:gd name="connsiteY4" fmla="*/ 10886 h 479843"/>
              <a:gd name="connsiteX5" fmla="*/ 457200 w 685845"/>
              <a:gd name="connsiteY5" fmla="*/ 10886 h 479843"/>
              <a:gd name="connsiteX0" fmla="*/ 381000 w 685845"/>
              <a:gd name="connsiteY0" fmla="*/ 0 h 479843"/>
              <a:gd name="connsiteX1" fmla="*/ 0 w 685845"/>
              <a:gd name="connsiteY1" fmla="*/ 206829 h 479843"/>
              <a:gd name="connsiteX2" fmla="*/ 381000 w 685845"/>
              <a:gd name="connsiteY2" fmla="*/ 478972 h 479843"/>
              <a:gd name="connsiteX3" fmla="*/ 685800 w 685845"/>
              <a:gd name="connsiteY3" fmla="*/ 250372 h 479843"/>
              <a:gd name="connsiteX4" fmla="*/ 457200 w 685845"/>
              <a:gd name="connsiteY4" fmla="*/ 10886 h 479843"/>
              <a:gd name="connsiteX5" fmla="*/ 457200 w 685845"/>
              <a:gd name="connsiteY5" fmla="*/ 10886 h 479843"/>
              <a:gd name="connsiteX0" fmla="*/ 381045 w 685890"/>
              <a:gd name="connsiteY0" fmla="*/ 0 h 479843"/>
              <a:gd name="connsiteX1" fmla="*/ 45 w 685890"/>
              <a:gd name="connsiteY1" fmla="*/ 206829 h 479843"/>
              <a:gd name="connsiteX2" fmla="*/ 381045 w 685890"/>
              <a:gd name="connsiteY2" fmla="*/ 478972 h 479843"/>
              <a:gd name="connsiteX3" fmla="*/ 685845 w 685890"/>
              <a:gd name="connsiteY3" fmla="*/ 250372 h 479843"/>
              <a:gd name="connsiteX4" fmla="*/ 457245 w 685890"/>
              <a:gd name="connsiteY4" fmla="*/ 10886 h 479843"/>
              <a:gd name="connsiteX5" fmla="*/ 457245 w 685890"/>
              <a:gd name="connsiteY5" fmla="*/ 10886 h 479843"/>
              <a:gd name="connsiteX0" fmla="*/ 339495 w 644339"/>
              <a:gd name="connsiteY0" fmla="*/ 0 h 479068"/>
              <a:gd name="connsiteX1" fmla="*/ 58 w 644339"/>
              <a:gd name="connsiteY1" fmla="*/ 238002 h 479068"/>
              <a:gd name="connsiteX2" fmla="*/ 339495 w 644339"/>
              <a:gd name="connsiteY2" fmla="*/ 478972 h 479068"/>
              <a:gd name="connsiteX3" fmla="*/ 644295 w 644339"/>
              <a:gd name="connsiteY3" fmla="*/ 250372 h 479068"/>
              <a:gd name="connsiteX4" fmla="*/ 415695 w 644339"/>
              <a:gd name="connsiteY4" fmla="*/ 10886 h 479068"/>
              <a:gd name="connsiteX5" fmla="*/ 415695 w 644339"/>
              <a:gd name="connsiteY5" fmla="*/ 10886 h 479068"/>
              <a:gd name="connsiteX0" fmla="*/ 339466 w 645515"/>
              <a:gd name="connsiteY0" fmla="*/ 0 h 437434"/>
              <a:gd name="connsiteX1" fmla="*/ 29 w 645515"/>
              <a:gd name="connsiteY1" fmla="*/ 238002 h 437434"/>
              <a:gd name="connsiteX2" fmla="*/ 322148 w 645515"/>
              <a:gd name="connsiteY2" fmla="*/ 437408 h 437434"/>
              <a:gd name="connsiteX3" fmla="*/ 644266 w 645515"/>
              <a:gd name="connsiteY3" fmla="*/ 250372 h 437434"/>
              <a:gd name="connsiteX4" fmla="*/ 415666 w 645515"/>
              <a:gd name="connsiteY4" fmla="*/ 10886 h 437434"/>
              <a:gd name="connsiteX5" fmla="*/ 415666 w 645515"/>
              <a:gd name="connsiteY5" fmla="*/ 10886 h 437434"/>
              <a:gd name="connsiteX0" fmla="*/ 339969 w 646018"/>
              <a:gd name="connsiteY0" fmla="*/ 0 h 437434"/>
              <a:gd name="connsiteX1" fmla="*/ 532 w 646018"/>
              <a:gd name="connsiteY1" fmla="*/ 238002 h 437434"/>
              <a:gd name="connsiteX2" fmla="*/ 322651 w 646018"/>
              <a:gd name="connsiteY2" fmla="*/ 437408 h 437434"/>
              <a:gd name="connsiteX3" fmla="*/ 644769 w 646018"/>
              <a:gd name="connsiteY3" fmla="*/ 250372 h 437434"/>
              <a:gd name="connsiteX4" fmla="*/ 416169 w 646018"/>
              <a:gd name="connsiteY4" fmla="*/ 10886 h 437434"/>
              <a:gd name="connsiteX5" fmla="*/ 416169 w 646018"/>
              <a:gd name="connsiteY5" fmla="*/ 10886 h 437434"/>
              <a:gd name="connsiteX0" fmla="*/ 339969 w 645013"/>
              <a:gd name="connsiteY0" fmla="*/ 0 h 437448"/>
              <a:gd name="connsiteX1" fmla="*/ 532 w 645013"/>
              <a:gd name="connsiteY1" fmla="*/ 238002 h 437448"/>
              <a:gd name="connsiteX2" fmla="*/ 322651 w 645013"/>
              <a:gd name="connsiteY2" fmla="*/ 437408 h 437448"/>
              <a:gd name="connsiteX3" fmla="*/ 644769 w 645013"/>
              <a:gd name="connsiteY3" fmla="*/ 250372 h 437448"/>
              <a:gd name="connsiteX4" fmla="*/ 416169 w 645013"/>
              <a:gd name="connsiteY4" fmla="*/ 10886 h 437448"/>
              <a:gd name="connsiteX5" fmla="*/ 416169 w 645013"/>
              <a:gd name="connsiteY5" fmla="*/ 10886 h 437448"/>
              <a:gd name="connsiteX0" fmla="*/ 294552 w 644623"/>
              <a:gd name="connsiteY0" fmla="*/ 20286 h 426562"/>
              <a:gd name="connsiteX1" fmla="*/ 142 w 644623"/>
              <a:gd name="connsiteY1" fmla="*/ 227116 h 426562"/>
              <a:gd name="connsiteX2" fmla="*/ 322261 w 644623"/>
              <a:gd name="connsiteY2" fmla="*/ 426522 h 426562"/>
              <a:gd name="connsiteX3" fmla="*/ 644379 w 644623"/>
              <a:gd name="connsiteY3" fmla="*/ 239486 h 426562"/>
              <a:gd name="connsiteX4" fmla="*/ 415779 w 644623"/>
              <a:gd name="connsiteY4" fmla="*/ 0 h 426562"/>
              <a:gd name="connsiteX5" fmla="*/ 415779 w 644623"/>
              <a:gd name="connsiteY5" fmla="*/ 0 h 426562"/>
              <a:gd name="connsiteX0" fmla="*/ 294534 w 644605"/>
              <a:gd name="connsiteY0" fmla="*/ 20286 h 426562"/>
              <a:gd name="connsiteX1" fmla="*/ 124 w 644605"/>
              <a:gd name="connsiteY1" fmla="*/ 227116 h 426562"/>
              <a:gd name="connsiteX2" fmla="*/ 322243 w 644605"/>
              <a:gd name="connsiteY2" fmla="*/ 426522 h 426562"/>
              <a:gd name="connsiteX3" fmla="*/ 644361 w 644605"/>
              <a:gd name="connsiteY3" fmla="*/ 239486 h 426562"/>
              <a:gd name="connsiteX4" fmla="*/ 415761 w 644605"/>
              <a:gd name="connsiteY4" fmla="*/ 0 h 426562"/>
              <a:gd name="connsiteX5" fmla="*/ 415761 w 644605"/>
              <a:gd name="connsiteY5" fmla="*/ 0 h 426562"/>
              <a:gd name="connsiteX0" fmla="*/ 294768 w 644839"/>
              <a:gd name="connsiteY0" fmla="*/ 20286 h 426562"/>
              <a:gd name="connsiteX1" fmla="*/ 358 w 644839"/>
              <a:gd name="connsiteY1" fmla="*/ 227116 h 426562"/>
              <a:gd name="connsiteX2" fmla="*/ 322477 w 644839"/>
              <a:gd name="connsiteY2" fmla="*/ 426522 h 426562"/>
              <a:gd name="connsiteX3" fmla="*/ 644595 w 644839"/>
              <a:gd name="connsiteY3" fmla="*/ 239486 h 426562"/>
              <a:gd name="connsiteX4" fmla="*/ 415995 w 644839"/>
              <a:gd name="connsiteY4" fmla="*/ 0 h 426562"/>
              <a:gd name="connsiteX5" fmla="*/ 415995 w 644839"/>
              <a:gd name="connsiteY5" fmla="*/ 0 h 426562"/>
              <a:gd name="connsiteX0" fmla="*/ 301404 w 644548"/>
              <a:gd name="connsiteY0" fmla="*/ 41068 h 426562"/>
              <a:gd name="connsiteX1" fmla="*/ 67 w 644548"/>
              <a:gd name="connsiteY1" fmla="*/ 227116 h 426562"/>
              <a:gd name="connsiteX2" fmla="*/ 322186 w 644548"/>
              <a:gd name="connsiteY2" fmla="*/ 426522 h 426562"/>
              <a:gd name="connsiteX3" fmla="*/ 644304 w 644548"/>
              <a:gd name="connsiteY3" fmla="*/ 239486 h 426562"/>
              <a:gd name="connsiteX4" fmla="*/ 415704 w 644548"/>
              <a:gd name="connsiteY4" fmla="*/ 0 h 426562"/>
              <a:gd name="connsiteX5" fmla="*/ 415704 w 644548"/>
              <a:gd name="connsiteY5" fmla="*/ 0 h 426562"/>
              <a:gd name="connsiteX0" fmla="*/ 301591 w 644735"/>
              <a:gd name="connsiteY0" fmla="*/ 41068 h 426562"/>
              <a:gd name="connsiteX1" fmla="*/ 254 w 644735"/>
              <a:gd name="connsiteY1" fmla="*/ 227116 h 426562"/>
              <a:gd name="connsiteX2" fmla="*/ 322373 w 644735"/>
              <a:gd name="connsiteY2" fmla="*/ 426522 h 426562"/>
              <a:gd name="connsiteX3" fmla="*/ 644491 w 644735"/>
              <a:gd name="connsiteY3" fmla="*/ 239486 h 426562"/>
              <a:gd name="connsiteX4" fmla="*/ 415891 w 644735"/>
              <a:gd name="connsiteY4" fmla="*/ 0 h 426562"/>
              <a:gd name="connsiteX5" fmla="*/ 415891 w 644735"/>
              <a:gd name="connsiteY5" fmla="*/ 0 h 426562"/>
              <a:gd name="connsiteX0" fmla="*/ 301591 w 644800"/>
              <a:gd name="connsiteY0" fmla="*/ 41068 h 426562"/>
              <a:gd name="connsiteX1" fmla="*/ 254 w 644800"/>
              <a:gd name="connsiteY1" fmla="*/ 227116 h 426562"/>
              <a:gd name="connsiteX2" fmla="*/ 322373 w 644800"/>
              <a:gd name="connsiteY2" fmla="*/ 426522 h 426562"/>
              <a:gd name="connsiteX3" fmla="*/ 644491 w 644800"/>
              <a:gd name="connsiteY3" fmla="*/ 239486 h 426562"/>
              <a:gd name="connsiteX4" fmla="*/ 415891 w 644800"/>
              <a:gd name="connsiteY4" fmla="*/ 0 h 426562"/>
              <a:gd name="connsiteX5" fmla="*/ 415891 w 644800"/>
              <a:gd name="connsiteY5" fmla="*/ 0 h 426562"/>
              <a:gd name="connsiteX0" fmla="*/ 301591 w 644800"/>
              <a:gd name="connsiteY0" fmla="*/ 235031 h 620525"/>
              <a:gd name="connsiteX1" fmla="*/ 254 w 644800"/>
              <a:gd name="connsiteY1" fmla="*/ 421079 h 620525"/>
              <a:gd name="connsiteX2" fmla="*/ 322373 w 644800"/>
              <a:gd name="connsiteY2" fmla="*/ 620485 h 620525"/>
              <a:gd name="connsiteX3" fmla="*/ 644491 w 644800"/>
              <a:gd name="connsiteY3" fmla="*/ 433449 h 620525"/>
              <a:gd name="connsiteX4" fmla="*/ 415891 w 644800"/>
              <a:gd name="connsiteY4" fmla="*/ 193963 h 620525"/>
              <a:gd name="connsiteX5" fmla="*/ 357009 w 644800"/>
              <a:gd name="connsiteY5" fmla="*/ 0 h 620525"/>
              <a:gd name="connsiteX0" fmla="*/ 301591 w 644800"/>
              <a:gd name="connsiteY0" fmla="*/ 41068 h 426562"/>
              <a:gd name="connsiteX1" fmla="*/ 254 w 644800"/>
              <a:gd name="connsiteY1" fmla="*/ 227116 h 426562"/>
              <a:gd name="connsiteX2" fmla="*/ 322373 w 644800"/>
              <a:gd name="connsiteY2" fmla="*/ 426522 h 426562"/>
              <a:gd name="connsiteX3" fmla="*/ 644491 w 644800"/>
              <a:gd name="connsiteY3" fmla="*/ 239486 h 426562"/>
              <a:gd name="connsiteX4" fmla="*/ 415891 w 644800"/>
              <a:gd name="connsiteY4" fmla="*/ 0 h 426562"/>
              <a:gd name="connsiteX0" fmla="*/ 301591 w 645431"/>
              <a:gd name="connsiteY0" fmla="*/ 944 h 386423"/>
              <a:gd name="connsiteX1" fmla="*/ 254 w 645431"/>
              <a:gd name="connsiteY1" fmla="*/ 186992 h 386423"/>
              <a:gd name="connsiteX2" fmla="*/ 322373 w 645431"/>
              <a:gd name="connsiteY2" fmla="*/ 386398 h 386423"/>
              <a:gd name="connsiteX3" fmla="*/ 644491 w 645431"/>
              <a:gd name="connsiteY3" fmla="*/ 199362 h 386423"/>
              <a:gd name="connsiteX4" fmla="*/ 405500 w 645431"/>
              <a:gd name="connsiteY4" fmla="*/ 4903 h 386423"/>
              <a:gd name="connsiteX0" fmla="*/ 301591 w 645629"/>
              <a:gd name="connsiteY0" fmla="*/ 944 h 386455"/>
              <a:gd name="connsiteX1" fmla="*/ 254 w 645629"/>
              <a:gd name="connsiteY1" fmla="*/ 186992 h 386455"/>
              <a:gd name="connsiteX2" fmla="*/ 322373 w 645629"/>
              <a:gd name="connsiteY2" fmla="*/ 386398 h 386455"/>
              <a:gd name="connsiteX3" fmla="*/ 644491 w 645629"/>
              <a:gd name="connsiteY3" fmla="*/ 199362 h 386455"/>
              <a:gd name="connsiteX4" fmla="*/ 405500 w 645629"/>
              <a:gd name="connsiteY4" fmla="*/ 4903 h 386455"/>
              <a:gd name="connsiteX0" fmla="*/ 301591 w 644557"/>
              <a:gd name="connsiteY0" fmla="*/ 944 h 386455"/>
              <a:gd name="connsiteX1" fmla="*/ 254 w 644557"/>
              <a:gd name="connsiteY1" fmla="*/ 186992 h 386455"/>
              <a:gd name="connsiteX2" fmla="*/ 322373 w 644557"/>
              <a:gd name="connsiteY2" fmla="*/ 386398 h 386455"/>
              <a:gd name="connsiteX3" fmla="*/ 644491 w 644557"/>
              <a:gd name="connsiteY3" fmla="*/ 199362 h 386455"/>
              <a:gd name="connsiteX4" fmla="*/ 405500 w 644557"/>
              <a:gd name="connsiteY4" fmla="*/ 4903 h 386455"/>
              <a:gd name="connsiteX0" fmla="*/ 301591 w 644574"/>
              <a:gd name="connsiteY0" fmla="*/ 944 h 386423"/>
              <a:gd name="connsiteX1" fmla="*/ 254 w 644574"/>
              <a:gd name="connsiteY1" fmla="*/ 186992 h 386423"/>
              <a:gd name="connsiteX2" fmla="*/ 322373 w 644574"/>
              <a:gd name="connsiteY2" fmla="*/ 386398 h 386423"/>
              <a:gd name="connsiteX3" fmla="*/ 644491 w 644574"/>
              <a:gd name="connsiteY3" fmla="*/ 199362 h 386423"/>
              <a:gd name="connsiteX4" fmla="*/ 350082 w 644574"/>
              <a:gd name="connsiteY4" fmla="*/ 1439 h 386423"/>
              <a:gd name="connsiteX0" fmla="*/ 301591 w 644496"/>
              <a:gd name="connsiteY0" fmla="*/ 944 h 386500"/>
              <a:gd name="connsiteX1" fmla="*/ 254 w 644496"/>
              <a:gd name="connsiteY1" fmla="*/ 186992 h 386500"/>
              <a:gd name="connsiteX2" fmla="*/ 322373 w 644496"/>
              <a:gd name="connsiteY2" fmla="*/ 386398 h 386500"/>
              <a:gd name="connsiteX3" fmla="*/ 644491 w 644496"/>
              <a:gd name="connsiteY3" fmla="*/ 199362 h 386500"/>
              <a:gd name="connsiteX4" fmla="*/ 350082 w 644496"/>
              <a:gd name="connsiteY4" fmla="*/ 1439 h 386500"/>
              <a:gd name="connsiteX0" fmla="*/ 301591 w 644574"/>
              <a:gd name="connsiteY0" fmla="*/ 944 h 386464"/>
              <a:gd name="connsiteX1" fmla="*/ 254 w 644574"/>
              <a:gd name="connsiteY1" fmla="*/ 186992 h 386464"/>
              <a:gd name="connsiteX2" fmla="*/ 322373 w 644574"/>
              <a:gd name="connsiteY2" fmla="*/ 386398 h 386464"/>
              <a:gd name="connsiteX3" fmla="*/ 644491 w 644574"/>
              <a:gd name="connsiteY3" fmla="*/ 199362 h 386464"/>
              <a:gd name="connsiteX4" fmla="*/ 350082 w 644574"/>
              <a:gd name="connsiteY4" fmla="*/ 1439 h 3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74" h="386464">
                <a:moveTo>
                  <a:pt x="301591" y="944"/>
                </a:moveTo>
                <a:cubicBezTo>
                  <a:pt x="128409" y="-8292"/>
                  <a:pt x="-6673" y="50014"/>
                  <a:pt x="254" y="186992"/>
                </a:cubicBezTo>
                <a:cubicBezTo>
                  <a:pt x="7181" y="323970"/>
                  <a:pt x="166509" y="384336"/>
                  <a:pt x="322373" y="386398"/>
                </a:cubicBezTo>
                <a:cubicBezTo>
                  <a:pt x="478237" y="388460"/>
                  <a:pt x="639873" y="343185"/>
                  <a:pt x="644491" y="199362"/>
                </a:cubicBezTo>
                <a:cubicBezTo>
                  <a:pt x="649109" y="55539"/>
                  <a:pt x="460918" y="15459"/>
                  <a:pt x="350082" y="143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1815836" y="2804930"/>
            <a:ext cx="3369719" cy="360670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707825-1A6C-C98D-2CC0-A3B991C18951}"/>
              </a:ext>
            </a:extLst>
          </p:cNvPr>
          <p:cNvSpPr/>
          <p:nvPr/>
        </p:nvSpPr>
        <p:spPr>
          <a:xfrm>
            <a:off x="2524150" y="3828778"/>
            <a:ext cx="1953089" cy="246381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2918634" y="4670231"/>
            <a:ext cx="1189275" cy="1436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3306809" y="4800077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809" y="4800077"/>
                <a:ext cx="4303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/>
              <p:nvPr/>
            </p:nvSpPr>
            <p:spPr>
              <a:xfrm>
                <a:off x="2344192" y="3089326"/>
                <a:ext cx="2409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192" y="3089326"/>
                <a:ext cx="24098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1150713" y="1688591"/>
            <a:ext cx="4680248" cy="49107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5798A-BE69-C701-69A0-CAF4177C7629}"/>
              </a:ext>
            </a:extLst>
          </p:cNvPr>
          <p:cNvSpPr txBox="1"/>
          <p:nvPr/>
        </p:nvSpPr>
        <p:spPr>
          <a:xfrm>
            <a:off x="2522525" y="2097825"/>
            <a:ext cx="219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Decidable languages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757EF44-2A23-C55D-8769-7038B6E5D1A6}"/>
              </a:ext>
            </a:extLst>
          </p:cNvPr>
          <p:cNvSpPr/>
          <p:nvPr/>
        </p:nvSpPr>
        <p:spPr>
          <a:xfrm>
            <a:off x="4976171" y="1782033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AD2BFE7-A3AB-6F1B-80DE-A2758ACBEC98}"/>
              </a:ext>
            </a:extLst>
          </p:cNvPr>
          <p:cNvSpPr/>
          <p:nvPr/>
        </p:nvSpPr>
        <p:spPr>
          <a:xfrm>
            <a:off x="3869869" y="4365750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34B8A7-48B1-318E-7D0D-5B1F5C04FE67}"/>
              </a:ext>
            </a:extLst>
          </p:cNvPr>
          <p:cNvSpPr/>
          <p:nvPr/>
        </p:nvSpPr>
        <p:spPr>
          <a:xfrm>
            <a:off x="5185555" y="1386697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/>
              <p:nvPr/>
            </p:nvSpPr>
            <p:spPr>
              <a:xfrm>
                <a:off x="6723560" y="3775680"/>
                <a:ext cx="2504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ZERO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60" y="3775680"/>
                <a:ext cx="2504260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/>
              <p:nvPr/>
            </p:nvSpPr>
            <p:spPr>
              <a:xfrm>
                <a:off x="7747780" y="1174918"/>
                <a:ext cx="781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HALT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80" y="1174918"/>
                <a:ext cx="7810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8180F-19E4-C1E5-410C-1AB3FB4DB03A}"/>
              </a:ext>
            </a:extLst>
          </p:cNvPr>
          <p:cNvSpPr/>
          <p:nvPr/>
        </p:nvSpPr>
        <p:spPr>
          <a:xfrm>
            <a:off x="4099421" y="3976558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FF40F2-30D3-6933-1157-1D1C6B3A5FD5}"/>
                  </a:ext>
                </a:extLst>
              </p:cNvPr>
              <p:cNvSpPr txBox="1"/>
              <p:nvPr/>
            </p:nvSpPr>
            <p:spPr>
              <a:xfrm>
                <a:off x="3156672" y="4041943"/>
                <a:ext cx="713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FF40F2-30D3-6933-1157-1D1C6B3A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672" y="4041943"/>
                <a:ext cx="7131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4E1581BE-2F80-11C8-AC46-8B35E51B9255}"/>
              </a:ext>
            </a:extLst>
          </p:cNvPr>
          <p:cNvSpPr/>
          <p:nvPr/>
        </p:nvSpPr>
        <p:spPr>
          <a:xfrm>
            <a:off x="3463046" y="5511099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A398EC2-41E9-4E8E-8090-44CE6DB6B3C3}"/>
              </a:ext>
            </a:extLst>
          </p:cNvPr>
          <p:cNvSpPr/>
          <p:nvPr/>
        </p:nvSpPr>
        <p:spPr>
          <a:xfrm>
            <a:off x="3718583" y="5148186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5A572B-204D-5260-813A-8F533EE5B20C}"/>
                  </a:ext>
                </a:extLst>
              </p:cNvPr>
              <p:cNvSpPr txBox="1"/>
              <p:nvPr/>
            </p:nvSpPr>
            <p:spPr>
              <a:xfrm>
                <a:off x="6207559" y="4941912"/>
                <a:ext cx="19705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PALINDROMES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5A572B-204D-5260-813A-8F533EE5B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559" y="4941912"/>
                <a:ext cx="197050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93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AAA8-BD65-7540-E806-B1E46621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3" y="365125"/>
            <a:ext cx="11032436" cy="1325563"/>
          </a:xfrm>
        </p:spPr>
        <p:txBody>
          <a:bodyPr/>
          <a:lstStyle/>
          <a:p>
            <a:r>
              <a:rPr lang="en-US" dirty="0"/>
              <a:t>Brute-force </a:t>
            </a:r>
            <a:r>
              <a:rPr lang="en-US" dirty="0" err="1"/>
              <a:t>derandomization</a:t>
            </a:r>
            <a:r>
              <a:rPr lang="en-US" dirty="0"/>
              <a:t>: Space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549A-93AD-8A3E-951D-97D768D7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/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, initialized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on tape 1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on tape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Keep a count of how many simulations accept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If more than half</a:t>
                </a:r>
                <a:r>
                  <a:rPr lang="en-US" sz="2400" dirty="0"/>
                  <a:t> of the simulations accepted, then accept. Otherwise, reject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blipFill>
                <a:blip r:embed="rId2"/>
                <a:stretch>
                  <a:fillRect l="-869" b="-48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DD649B5-882B-F14F-4470-ED00690D5A1D}"/>
              </a:ext>
            </a:extLst>
          </p:cNvPr>
          <p:cNvGrpSpPr/>
          <p:nvPr/>
        </p:nvGrpSpPr>
        <p:grpSpPr>
          <a:xfrm>
            <a:off x="2462283" y="3970665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76E8DE-8641-A0B1-7A88-45FAD4468385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AE5A25AC-DC7E-ED80-134F-485B5F948913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What is the space complexity of the algorithm?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9C2490-32DF-ED1B-D537-8CA06C16DDD9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F6123B57-1598-BA01-D7E0-C845E574EBC1}"/>
                  </a:ext>
                </a:extLst>
              </p:cNvPr>
              <p:cNvSpPr/>
              <p:nvPr/>
            </p:nvSpPr>
            <p:spPr>
              <a:xfrm>
                <a:off x="2548476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F6123B57-1598-BA01-D7E0-C845E574E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6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A9B2C68D-0D80-7F7D-16ED-DA5D557A6C9F}"/>
                  </a:ext>
                </a:extLst>
              </p:cNvPr>
              <p:cNvSpPr/>
              <p:nvPr/>
            </p:nvSpPr>
            <p:spPr>
              <a:xfrm>
                <a:off x="2548476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A9B2C68D-0D80-7F7D-16ED-DA5D557A6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6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53B7803D-6362-F144-13E0-E8175E3CBDE5}"/>
                  </a:ext>
                </a:extLst>
              </p:cNvPr>
              <p:cNvSpPr/>
              <p:nvPr/>
            </p:nvSpPr>
            <p:spPr>
              <a:xfrm>
                <a:off x="6097623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53B7803D-6362-F144-13E0-E8175E3CB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23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754DEBFE-E51E-71FD-B160-8B93ACB86E10}"/>
                  </a:ext>
                </a:extLst>
              </p:cNvPr>
              <p:cNvSpPr/>
              <p:nvPr/>
            </p:nvSpPr>
            <p:spPr>
              <a:xfrm>
                <a:off x="6097623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754DEBFE-E51E-71FD-B160-8B93ACB86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23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8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C5262-3052-2508-9BF9-B6EFACDD7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A93108-60A0-39E1-D61D-E19699BA5C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A93108-60A0-39E1-D61D-E19699BA5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1F629-6675-9907-9565-85B2CE84A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PSPACE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decided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space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Brute-force </a:t>
                </a:r>
                <a:r>
                  <a:rPr lang="en-US" dirty="0" err="1"/>
                  <a:t>derandomization</a:t>
                </a:r>
                <a:r>
                  <a:rPr lang="en-US" dirty="0"/>
                  <a:t> proves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1F629-6675-9907-9565-85B2CE84A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F358B-2358-3650-052C-8E75CFB6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6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7F4E95-CF0B-10DF-5B02-4EF17D55F9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7F4E95-CF0B-10DF-5B02-4EF17D55F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CBB21-41F3-3185-D912-369EFB7B5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Theorem 1: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Theorem 2: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theorem is stronger?</a:t>
                </a:r>
              </a:p>
              <a:p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r>
                  <a:rPr lang="en-US" dirty="0"/>
                  <a:t> compare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CBB21-41F3-3185-D912-369EFB7B5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AD9D3-8470-B856-CED1-1174714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78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2205C62-4A30-E8F8-95C2-50E0F6E06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64094-2E9C-9150-EDED-91CE6831CE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620" y="2030604"/>
                <a:ext cx="11137004" cy="446024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 (1 slide):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Turing machine that decides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 4: For each input,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Space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depends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64094-2E9C-9150-EDED-91CE6831C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620" y="2030604"/>
                <a:ext cx="11137004" cy="4460240"/>
              </a:xfr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233BD-6C52-28D8-1315-28260256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22AA55-47E4-33D3-EA19-831166D8BADF}"/>
                  </a:ext>
                </a:extLst>
              </p:cNvPr>
              <p:cNvSpPr/>
              <p:nvPr/>
            </p:nvSpPr>
            <p:spPr>
              <a:xfrm>
                <a:off x="2910169" y="484074"/>
                <a:ext cx="6371662" cy="11415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PSPACE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22AA55-47E4-33D3-EA19-831166D8B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169" y="484074"/>
                <a:ext cx="6371662" cy="1141526"/>
              </a:xfrm>
              <a:prstGeom prst="rect">
                <a:avLst/>
              </a:prstGeom>
              <a:blipFill>
                <a:blip r:embed="rId3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5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4477407" y="1567630"/>
            <a:ext cx="3594538" cy="481247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14BDF-B0C7-30F5-8156-8B315529DCC4}"/>
              </a:ext>
            </a:extLst>
          </p:cNvPr>
          <p:cNvSpPr/>
          <p:nvPr/>
        </p:nvSpPr>
        <p:spPr>
          <a:xfrm>
            <a:off x="4939862" y="2589730"/>
            <a:ext cx="2732690" cy="36218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707825-1A6C-C98D-2CC0-A3B991C18951}"/>
              </a:ext>
            </a:extLst>
          </p:cNvPr>
          <p:cNvSpPr/>
          <p:nvPr/>
        </p:nvSpPr>
        <p:spPr>
          <a:xfrm>
            <a:off x="5321990" y="3532804"/>
            <a:ext cx="1953089" cy="24638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5716474" y="4374257"/>
            <a:ext cx="1189275" cy="1436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6104649" y="4504103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649" y="4504103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/>
              <p:nvPr/>
            </p:nvSpPr>
            <p:spPr>
              <a:xfrm>
                <a:off x="5091781" y="1894014"/>
                <a:ext cx="2409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81" y="1894014"/>
                <a:ext cx="24098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3925444" y="533880"/>
            <a:ext cx="4680248" cy="6033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5798A-BE69-C701-69A0-CAF4177C7629}"/>
              </a:ext>
            </a:extLst>
          </p:cNvPr>
          <p:cNvSpPr txBox="1"/>
          <p:nvPr/>
        </p:nvSpPr>
        <p:spPr>
          <a:xfrm>
            <a:off x="5282067" y="970653"/>
            <a:ext cx="219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Decidable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FF40F2-30D3-6933-1157-1D1C6B3A5FD5}"/>
                  </a:ext>
                </a:extLst>
              </p:cNvPr>
              <p:cNvSpPr txBox="1"/>
              <p:nvPr/>
            </p:nvSpPr>
            <p:spPr>
              <a:xfrm>
                <a:off x="5954512" y="3745969"/>
                <a:ext cx="713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FF40F2-30D3-6933-1157-1D1C6B3A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12" y="3745969"/>
                <a:ext cx="7131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A3434E-19B6-16C2-0082-7B804D0AC696}"/>
                  </a:ext>
                </a:extLst>
              </p:cNvPr>
              <p:cNvSpPr txBox="1"/>
              <p:nvPr/>
            </p:nvSpPr>
            <p:spPr>
              <a:xfrm>
                <a:off x="5728783" y="2911407"/>
                <a:ext cx="113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PSPACE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A3434E-19B6-16C2-0082-7B804D0AC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83" y="2911407"/>
                <a:ext cx="11358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87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7063-3BF0-533B-1FB3-9CDA7496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Derandomization</a:t>
            </a:r>
            <a:r>
              <a:rPr lang="en-US" dirty="0"/>
              <a:t> beyond brute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1FD24-9D0B-5D26-CEC6-F65517197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08368"/>
                <a:ext cx="11014364" cy="23824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Note: There is </a:t>
                </a:r>
                <a:r>
                  <a:rPr lang="en-US" dirty="0">
                    <a:solidFill>
                      <a:schemeClr val="accent1"/>
                    </a:solidFill>
                  </a:rPr>
                  <a:t>no randomness</a:t>
                </a:r>
                <a:r>
                  <a:rPr lang="en-US" dirty="0"/>
                  <a:t> in the definitions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!</a:t>
                </a:r>
              </a:p>
              <a:p>
                <a:r>
                  <a:rPr lang="en-US" dirty="0"/>
                  <a:t>Proof of Adleman’s theorem: Next 5 slides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1FD24-9D0B-5D26-CEC6-F65517197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08368"/>
                <a:ext cx="11014364" cy="2382475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8017C-5799-E36B-599B-A0D50488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136D3D-985B-2510-0AD9-6D24D4B1B521}"/>
                  </a:ext>
                </a:extLst>
              </p:cNvPr>
              <p:cNvSpPr/>
              <p:nvPr/>
            </p:nvSpPr>
            <p:spPr>
              <a:xfrm>
                <a:off x="3424303" y="1777451"/>
                <a:ext cx="5651841" cy="9732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Adleman’s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136D3D-985B-2510-0AD9-6D24D4B1B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303" y="1777451"/>
                <a:ext cx="5651841" cy="973262"/>
              </a:xfrm>
              <a:prstGeom prst="rect">
                <a:avLst/>
              </a:prstGeom>
              <a:blipFill>
                <a:blip r:embed="rId3"/>
                <a:stretch>
                  <a:fillRect l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6DC5B75-4C71-75F3-300B-B7C53C8AF1FC}"/>
              </a:ext>
            </a:extLst>
          </p:cNvPr>
          <p:cNvGrpSpPr/>
          <p:nvPr/>
        </p:nvGrpSpPr>
        <p:grpSpPr>
          <a:xfrm>
            <a:off x="9393130" y="1552737"/>
            <a:ext cx="2403764" cy="3292071"/>
            <a:chOff x="9448800" y="320522"/>
            <a:chExt cx="2403764" cy="32920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014BDF-B0C7-30F5-8156-8B315529DCC4}"/>
                </a:ext>
              </a:extLst>
            </p:cNvPr>
            <p:cNvSpPr/>
            <p:nvPr/>
          </p:nvSpPr>
          <p:spPr>
            <a:xfrm>
              <a:off x="9448800" y="320522"/>
              <a:ext cx="2403764" cy="3292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707825-1A6C-C98D-2CC0-A3B991C18951}"/>
                </a:ext>
              </a:extLst>
            </p:cNvPr>
            <p:cNvSpPr/>
            <p:nvPr/>
          </p:nvSpPr>
          <p:spPr>
            <a:xfrm>
              <a:off x="9817240" y="1223404"/>
              <a:ext cx="1647900" cy="22411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6">
                  <a:extLst>
                    <a:ext uri="{FF2B5EF4-FFF2-40B4-BE49-F238E27FC236}">
                      <a16:creationId xmlns:a16="http://schemas.microsoft.com/office/drawing/2014/main" id="{FEFF40F2-30D3-6933-1157-1D1C6B3A5FD5}"/>
                    </a:ext>
                  </a:extLst>
                </p:cNvPr>
                <p:cNvSpPr txBox="1"/>
                <p:nvPr/>
              </p:nvSpPr>
              <p:spPr>
                <a:xfrm>
                  <a:off x="10294083" y="1446334"/>
                  <a:ext cx="7131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BPP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16">
                  <a:extLst>
                    <a:ext uri="{FF2B5EF4-FFF2-40B4-BE49-F238E27FC236}">
                      <a16:creationId xmlns:a16="http://schemas.microsoft.com/office/drawing/2014/main" id="{FEFF40F2-30D3-6933-1157-1D1C6B3A5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4083" y="1446334"/>
                  <a:ext cx="71319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C3A3434E-19B6-16C2-0082-7B804D0AC696}"/>
                    </a:ext>
                  </a:extLst>
                </p:cNvPr>
                <p:cNvSpPr txBox="1"/>
                <p:nvPr/>
              </p:nvSpPr>
              <p:spPr>
                <a:xfrm>
                  <a:off x="10082771" y="566019"/>
                  <a:ext cx="1135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C3A3434E-19B6-16C2-0082-7B804D0AC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71" y="566019"/>
                  <a:ext cx="113582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BE58813-E00B-DCEA-D439-4010B9F79A78}"/>
                </a:ext>
              </a:extLst>
            </p:cNvPr>
            <p:cNvSpPr/>
            <p:nvPr/>
          </p:nvSpPr>
          <p:spPr>
            <a:xfrm>
              <a:off x="10173469" y="1981029"/>
              <a:ext cx="935441" cy="128248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6">
                  <a:extLst>
                    <a:ext uri="{FF2B5EF4-FFF2-40B4-BE49-F238E27FC236}">
                      <a16:creationId xmlns:a16="http://schemas.microsoft.com/office/drawing/2014/main" id="{A66F4373-09A2-8636-9757-A82D23A91181}"/>
                    </a:ext>
                  </a:extLst>
                </p:cNvPr>
                <p:cNvSpPr txBox="1"/>
                <p:nvPr/>
              </p:nvSpPr>
              <p:spPr>
                <a:xfrm>
                  <a:off x="10435529" y="2179635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6">
                  <a:extLst>
                    <a:ext uri="{FF2B5EF4-FFF2-40B4-BE49-F238E27FC236}">
                      <a16:creationId xmlns:a16="http://schemas.microsoft.com/office/drawing/2014/main" id="{A66F4373-09A2-8636-9757-A82D23A91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5529" y="2179635"/>
                  <a:ext cx="4303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103645E8-4744-87ED-1EAF-13B55D659499}"/>
                  </a:ext>
                </a:extLst>
              </p:cNvPr>
              <p:cNvSpPr/>
              <p:nvPr/>
            </p:nvSpPr>
            <p:spPr>
              <a:xfrm>
                <a:off x="4348941" y="3145579"/>
                <a:ext cx="3187700" cy="1457406"/>
              </a:xfrm>
              <a:prstGeom prst="cloudCallout">
                <a:avLst>
                  <a:gd name="adj1" fmla="val 7454"/>
                  <a:gd name="adj2" fmla="val -72046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Tantalizingly similar to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103645E8-4744-87ED-1EAF-13B55D659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41" y="3145579"/>
                <a:ext cx="3187700" cy="1457406"/>
              </a:xfrm>
              <a:prstGeom prst="cloudCallout">
                <a:avLst>
                  <a:gd name="adj1" fmla="val 7454"/>
                  <a:gd name="adj2" fmla="val -72046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8FC515F7-7874-0C06-2C45-08D3B88C3D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30" y="433290"/>
            <a:ext cx="1633362" cy="934283"/>
          </a:xfrm>
          <a:prstGeom prst="rect">
            <a:avLst/>
          </a:prstGeom>
        </p:spPr>
      </p:pic>
      <p:pic>
        <p:nvPicPr>
          <p:cNvPr id="15" name="Picture 14" descr="A cartoon of an owl&#10;&#10;AI-generated content may be incorrect.">
            <a:extLst>
              <a:ext uri="{FF2B5EF4-FFF2-40B4-BE49-F238E27FC236}">
                <a16:creationId xmlns:a16="http://schemas.microsoft.com/office/drawing/2014/main" id="{B7156397-138F-6A17-ECC4-F8405846FE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80" y="3032110"/>
            <a:ext cx="1498143" cy="149814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9E3B36E-F8E3-CC75-635F-516BB2D1BF23}"/>
              </a:ext>
            </a:extLst>
          </p:cNvPr>
          <p:cNvGrpSpPr/>
          <p:nvPr/>
        </p:nvGrpSpPr>
        <p:grpSpPr>
          <a:xfrm>
            <a:off x="732706" y="1552737"/>
            <a:ext cx="2047720" cy="2572490"/>
            <a:chOff x="7302134" y="2296735"/>
            <a:chExt cx="2047720" cy="2572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A1E99D5E-8017-99D0-5A5E-363726C9E0AA}"/>
                    </a:ext>
                  </a:extLst>
                </p:cNvPr>
                <p:cNvSpPr/>
                <p:nvPr/>
              </p:nvSpPr>
              <p:spPr>
                <a:xfrm>
                  <a:off x="7532082" y="3906437"/>
                  <a:ext cx="401065" cy="40106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A1E99D5E-8017-99D0-5A5E-363726C9E0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2082" y="3906437"/>
                  <a:ext cx="401065" cy="401065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F176A0D-7097-954D-FB44-012DDD1EBD0E}"/>
                </a:ext>
              </a:extLst>
            </p:cNvPr>
            <p:cNvCxnSpPr>
              <a:cxnSpLocks/>
              <a:stCxn id="35" idx="0"/>
              <a:endCxn id="33" idx="3"/>
            </p:cNvCxnSpPr>
            <p:nvPr/>
          </p:nvCxnSpPr>
          <p:spPr>
            <a:xfrm flipV="1">
              <a:off x="7502666" y="4248767"/>
              <a:ext cx="88151" cy="193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384E07A-17D8-995C-D82F-1E3E87A226D9}"/>
                    </a:ext>
                  </a:extLst>
                </p:cNvPr>
                <p:cNvSpPr/>
                <p:nvPr/>
              </p:nvSpPr>
              <p:spPr>
                <a:xfrm>
                  <a:off x="7302134" y="4442439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384E07A-17D8-995C-D82F-1E3E87A226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134" y="4442439"/>
                  <a:ext cx="401064" cy="40106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C18C9E3-4363-AD85-E3B1-D811B6575144}"/>
                    </a:ext>
                  </a:extLst>
                </p:cNvPr>
                <p:cNvSpPr/>
                <p:nvPr/>
              </p:nvSpPr>
              <p:spPr>
                <a:xfrm>
                  <a:off x="8100037" y="4461473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C18C9E3-4363-AD85-E3B1-D811B65751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037" y="4461473"/>
                  <a:ext cx="401064" cy="40106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8FCD759-38B6-B309-1EEC-E4BCABD75FD3}"/>
                    </a:ext>
                  </a:extLst>
                </p:cNvPr>
                <p:cNvSpPr/>
                <p:nvPr/>
              </p:nvSpPr>
              <p:spPr>
                <a:xfrm>
                  <a:off x="8948790" y="4468161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8FCD759-38B6-B309-1EEC-E4BCABD75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8790" y="4468161"/>
                  <a:ext cx="401064" cy="40106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CCD738-22B5-09AE-3343-C1FDE1AC4C47}"/>
                    </a:ext>
                  </a:extLst>
                </p:cNvPr>
                <p:cNvSpPr/>
                <p:nvPr/>
              </p:nvSpPr>
              <p:spPr>
                <a:xfrm>
                  <a:off x="8704172" y="3944075"/>
                  <a:ext cx="417721" cy="41772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CCD738-22B5-09AE-3343-C1FDE1AC4C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4172" y="3944075"/>
                  <a:ext cx="417721" cy="417721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86870BE-3FE1-E101-6E22-FE43376361D5}"/>
                    </a:ext>
                  </a:extLst>
                </p:cNvPr>
                <p:cNvSpPr/>
                <p:nvPr/>
              </p:nvSpPr>
              <p:spPr>
                <a:xfrm>
                  <a:off x="7605876" y="3278618"/>
                  <a:ext cx="401065" cy="40106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86870BE-3FE1-E101-6E22-FE43376361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876" y="3278618"/>
                  <a:ext cx="401065" cy="401065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9B40EA6F-C4E5-14E7-4590-9849DE502D9E}"/>
                    </a:ext>
                  </a:extLst>
                </p:cNvPr>
                <p:cNvSpPr/>
                <p:nvPr/>
              </p:nvSpPr>
              <p:spPr>
                <a:xfrm>
                  <a:off x="8100037" y="3410834"/>
                  <a:ext cx="403122" cy="40312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9B40EA6F-C4E5-14E7-4590-9849DE502D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037" y="3410834"/>
                  <a:ext cx="403122" cy="40312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6E00A70-3AC9-7FC6-F0BF-6EB1E9DD74DD}"/>
                    </a:ext>
                  </a:extLst>
                </p:cNvPr>
                <p:cNvSpPr/>
                <p:nvPr/>
              </p:nvSpPr>
              <p:spPr>
                <a:xfrm>
                  <a:off x="8642631" y="3305199"/>
                  <a:ext cx="403122" cy="40312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6E00A70-3AC9-7FC6-F0BF-6EB1E9DD74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631" y="3305199"/>
                  <a:ext cx="403122" cy="403122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E10133C-63E6-4067-8473-0AE8FE3D62AD}"/>
                    </a:ext>
                  </a:extLst>
                </p:cNvPr>
                <p:cNvSpPr/>
                <p:nvPr/>
              </p:nvSpPr>
              <p:spPr>
                <a:xfrm>
                  <a:off x="7874412" y="2739105"/>
                  <a:ext cx="394742" cy="39474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E10133C-63E6-4067-8473-0AE8FE3D62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412" y="2739105"/>
                  <a:ext cx="394742" cy="394742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D22E66B-E9F2-F2AF-BE88-37DD7A83CA8B}"/>
                    </a:ext>
                  </a:extLst>
                </p:cNvPr>
                <p:cNvSpPr/>
                <p:nvPr/>
              </p:nvSpPr>
              <p:spPr>
                <a:xfrm>
                  <a:off x="8269154" y="2296735"/>
                  <a:ext cx="394742" cy="39474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D22E66B-E9F2-F2AF-BE88-37DD7A83CA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154" y="2296735"/>
                  <a:ext cx="394742" cy="394742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E147563-FCA5-86FA-B741-5397C2CCB438}"/>
                </a:ext>
              </a:extLst>
            </p:cNvPr>
            <p:cNvCxnSpPr>
              <a:cxnSpLocks/>
              <a:stCxn id="36" idx="1"/>
              <a:endCxn id="33" idx="5"/>
            </p:cNvCxnSpPr>
            <p:nvPr/>
          </p:nvCxnSpPr>
          <p:spPr>
            <a:xfrm flipH="1" flipV="1">
              <a:off x="7874412" y="4248767"/>
              <a:ext cx="284359" cy="2714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786064E-E276-FDC7-FEC7-6E685AA57A22}"/>
                </a:ext>
              </a:extLst>
            </p:cNvPr>
            <p:cNvCxnSpPr>
              <a:cxnSpLocks/>
              <a:stCxn id="36" idx="7"/>
              <a:endCxn id="38" idx="3"/>
            </p:cNvCxnSpPr>
            <p:nvPr/>
          </p:nvCxnSpPr>
          <p:spPr>
            <a:xfrm flipV="1">
              <a:off x="8442367" y="4300622"/>
              <a:ext cx="322979" cy="2195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B9A83EF-827A-C9B4-D091-AFC332865490}"/>
                </a:ext>
              </a:extLst>
            </p:cNvPr>
            <p:cNvCxnSpPr>
              <a:cxnSpLocks/>
              <a:stCxn id="37" idx="0"/>
              <a:endCxn id="38" idx="5"/>
            </p:cNvCxnSpPr>
            <p:nvPr/>
          </p:nvCxnSpPr>
          <p:spPr>
            <a:xfrm flipH="1" flipV="1">
              <a:off x="9060719" y="4300622"/>
              <a:ext cx="88603" cy="167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54EC502-06CE-02E3-4AAD-3948C80D95DE}"/>
                </a:ext>
              </a:extLst>
            </p:cNvPr>
            <p:cNvCxnSpPr>
              <a:cxnSpLocks/>
              <a:stCxn id="33" idx="0"/>
              <a:endCxn id="39" idx="4"/>
            </p:cNvCxnSpPr>
            <p:nvPr/>
          </p:nvCxnSpPr>
          <p:spPr>
            <a:xfrm flipV="1">
              <a:off x="7732615" y="3679683"/>
              <a:ext cx="73794" cy="2267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1D6637F-BD78-7746-7958-0BAAC24030D0}"/>
                </a:ext>
              </a:extLst>
            </p:cNvPr>
            <p:cNvCxnSpPr>
              <a:cxnSpLocks/>
              <a:stCxn id="36" idx="0"/>
              <a:endCxn id="39" idx="5"/>
            </p:cNvCxnSpPr>
            <p:nvPr/>
          </p:nvCxnSpPr>
          <p:spPr>
            <a:xfrm flipH="1" flipV="1">
              <a:off x="7948206" y="3620948"/>
              <a:ext cx="352363" cy="8405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A98D79-BCB6-37A1-3E8C-2D9D2C9308C3}"/>
                </a:ext>
              </a:extLst>
            </p:cNvPr>
            <p:cNvCxnSpPr>
              <a:cxnSpLocks/>
              <a:stCxn id="38" idx="0"/>
              <a:endCxn id="41" idx="4"/>
            </p:cNvCxnSpPr>
            <p:nvPr/>
          </p:nvCxnSpPr>
          <p:spPr>
            <a:xfrm flipH="1" flipV="1">
              <a:off x="8844192" y="3708321"/>
              <a:ext cx="68841" cy="2357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1CA988F-03F7-0E42-D2A8-1026CFDA8378}"/>
                </a:ext>
              </a:extLst>
            </p:cNvPr>
            <p:cNvCxnSpPr>
              <a:cxnSpLocks/>
              <a:stCxn id="36" idx="0"/>
              <a:endCxn id="41" idx="3"/>
            </p:cNvCxnSpPr>
            <p:nvPr/>
          </p:nvCxnSpPr>
          <p:spPr>
            <a:xfrm flipV="1">
              <a:off x="8300569" y="3649285"/>
              <a:ext cx="401098" cy="812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495E2B7-1B75-99D3-F5A1-2ECA44865446}"/>
                </a:ext>
              </a:extLst>
            </p:cNvPr>
            <p:cNvCxnSpPr>
              <a:cxnSpLocks/>
              <a:stCxn id="38" idx="1"/>
              <a:endCxn id="40" idx="5"/>
            </p:cNvCxnSpPr>
            <p:nvPr/>
          </p:nvCxnSpPr>
          <p:spPr>
            <a:xfrm flipH="1" flipV="1">
              <a:off x="8444123" y="3754920"/>
              <a:ext cx="321223" cy="2503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2188DBB-11E7-F177-DA12-941491C52F59}"/>
                </a:ext>
              </a:extLst>
            </p:cNvPr>
            <p:cNvCxnSpPr>
              <a:cxnSpLocks/>
              <a:stCxn id="33" idx="7"/>
              <a:endCxn id="40" idx="3"/>
            </p:cNvCxnSpPr>
            <p:nvPr/>
          </p:nvCxnSpPr>
          <p:spPr>
            <a:xfrm flipV="1">
              <a:off x="7874412" y="3754920"/>
              <a:ext cx="284661" cy="2102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ADA2EDB-28A8-D60B-AF11-6B137411D9AF}"/>
                </a:ext>
              </a:extLst>
            </p:cNvPr>
            <p:cNvCxnSpPr>
              <a:cxnSpLocks/>
              <a:stCxn id="39" idx="0"/>
              <a:endCxn id="42" idx="3"/>
            </p:cNvCxnSpPr>
            <p:nvPr/>
          </p:nvCxnSpPr>
          <p:spPr>
            <a:xfrm flipV="1">
              <a:off x="7806409" y="3076038"/>
              <a:ext cx="125812" cy="2025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9BD7237-2C52-3370-A942-0D4D26F4E421}"/>
                </a:ext>
              </a:extLst>
            </p:cNvPr>
            <p:cNvCxnSpPr>
              <a:cxnSpLocks/>
              <a:stCxn id="40" idx="0"/>
              <a:endCxn id="42" idx="5"/>
            </p:cNvCxnSpPr>
            <p:nvPr/>
          </p:nvCxnSpPr>
          <p:spPr>
            <a:xfrm flipH="1" flipV="1">
              <a:off x="8211345" y="3076038"/>
              <a:ext cx="90253" cy="334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8E557D8-E593-E2D7-878D-6D0F9B42E8DA}"/>
                </a:ext>
              </a:extLst>
            </p:cNvPr>
            <p:cNvCxnSpPr>
              <a:cxnSpLocks/>
              <a:stCxn id="41" idx="0"/>
              <a:endCxn id="43" idx="5"/>
            </p:cNvCxnSpPr>
            <p:nvPr/>
          </p:nvCxnSpPr>
          <p:spPr>
            <a:xfrm flipH="1" flipV="1">
              <a:off x="8606087" y="2633668"/>
              <a:ext cx="238105" cy="671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4855FF5-224A-82CD-AD51-9CA13DDF3686}"/>
                </a:ext>
              </a:extLst>
            </p:cNvPr>
            <p:cNvCxnSpPr>
              <a:cxnSpLocks/>
              <a:stCxn id="42" idx="7"/>
              <a:endCxn id="43" idx="3"/>
            </p:cNvCxnSpPr>
            <p:nvPr/>
          </p:nvCxnSpPr>
          <p:spPr>
            <a:xfrm flipV="1">
              <a:off x="8211345" y="2633668"/>
              <a:ext cx="115618" cy="1632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1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87E2F06-CEB0-F5B0-C08D-24F906038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CEB7-1186-4895-4B3D-01D8CA59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union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8525B-09CA-03C2-D5C9-38278026A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417" y="1825624"/>
                <a:ext cx="11294347" cy="48767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Key fact from probability theory:</a:t>
                </a:r>
              </a:p>
              <a:p>
                <a:endParaRPr lang="en-US" dirty="0"/>
              </a:p>
              <a:p>
                <a:pPr>
                  <a:lnSpc>
                    <a:spcPct val="300000"/>
                  </a:lnSpc>
                </a:pPr>
                <a:endParaRPr lang="en-US" dirty="0"/>
              </a:p>
              <a:p>
                <a:r>
                  <a:rPr lang="en-US" dirty="0"/>
                  <a:t>Example: If we pick two cards from a deck, then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card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1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queen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card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2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queen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8525B-09CA-03C2-D5C9-38278026A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417" y="1825624"/>
                <a:ext cx="11294347" cy="4876710"/>
              </a:xfrm>
              <a:blipFill>
                <a:blip r:embed="rId2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A6C55-A0D9-ADD7-D396-75F9B4E4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61DF52-50FB-79DB-CE42-B96D80E2A2E9}"/>
              </a:ext>
            </a:extLst>
          </p:cNvPr>
          <p:cNvGrpSpPr/>
          <p:nvPr/>
        </p:nvGrpSpPr>
        <p:grpSpPr>
          <a:xfrm>
            <a:off x="10221597" y="1043780"/>
            <a:ext cx="1555131" cy="1475313"/>
            <a:chOff x="7903028" y="368440"/>
            <a:chExt cx="1555131" cy="147531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BE13C9E-BE41-0EF1-F4E2-ED7A5B9FE9A0}"/>
                </a:ext>
              </a:extLst>
            </p:cNvPr>
            <p:cNvSpPr/>
            <p:nvPr/>
          </p:nvSpPr>
          <p:spPr>
            <a:xfrm rot="4583530">
              <a:off x="7988439" y="581489"/>
              <a:ext cx="854110" cy="10249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1388FF5-35E8-3AAD-96D7-97D4BB2AEE52}"/>
                </a:ext>
              </a:extLst>
            </p:cNvPr>
            <p:cNvSpPr/>
            <p:nvPr/>
          </p:nvSpPr>
          <p:spPr>
            <a:xfrm rot="3374373">
              <a:off x="8518638" y="283029"/>
              <a:ext cx="854110" cy="1024932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6DE352-316E-9653-0A31-66C0F12387BF}"/>
                </a:ext>
              </a:extLst>
            </p:cNvPr>
            <p:cNvSpPr/>
            <p:nvPr/>
          </p:nvSpPr>
          <p:spPr>
            <a:xfrm rot="19985567">
              <a:off x="8518638" y="818821"/>
              <a:ext cx="854110" cy="1024932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E26574-CDCE-496E-3375-EA14298E6F44}"/>
                  </a:ext>
                </a:extLst>
              </p:cNvPr>
              <p:cNvSpPr/>
              <p:nvPr/>
            </p:nvSpPr>
            <p:spPr>
              <a:xfrm>
                <a:off x="1544097" y="2855476"/>
                <a:ext cx="9103806" cy="16125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 Union Bound: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any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E26574-CDCE-496E-3375-EA14298E6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97" y="2855476"/>
                <a:ext cx="9103806" cy="1612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296F84E-1D42-BC80-BD16-93CEE750DA82}"/>
              </a:ext>
            </a:extLst>
          </p:cNvPr>
          <p:cNvGrpSpPr/>
          <p:nvPr/>
        </p:nvGrpSpPr>
        <p:grpSpPr>
          <a:xfrm>
            <a:off x="9698022" y="4901274"/>
            <a:ext cx="1530907" cy="1435935"/>
            <a:chOff x="9277950" y="4873800"/>
            <a:chExt cx="1530907" cy="143593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1A2186-C70F-4365-A3AB-9C93C6810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0769">
              <a:off x="9277950" y="4873800"/>
              <a:ext cx="1047150" cy="142275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90BD410-9605-0654-4D7F-FF3B038E2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283">
              <a:off x="9761707" y="4886976"/>
              <a:ext cx="1047150" cy="1422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4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6399-F565-C84E-0EEA-E54D5F9E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26089"/>
            <a:ext cx="11264900" cy="1325563"/>
          </a:xfrm>
        </p:spPr>
        <p:txBody>
          <a:bodyPr/>
          <a:lstStyle/>
          <a:p>
            <a:r>
              <a:rPr lang="en-US" dirty="0"/>
              <a:t>Adleman proof step 1: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F53B3-D7C9-03F0-AB50-64C5A7062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7736"/>
                <a:ext cx="10515600" cy="5024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the </a:t>
                </a:r>
                <a:r>
                  <a:rPr lang="en-US" dirty="0">
                    <a:solidFill>
                      <a:schemeClr val="accent1"/>
                    </a:solidFill>
                  </a:rPr>
                  <a:t>amplification lemma</a:t>
                </a:r>
                <a:r>
                  <a:rPr lang="en-US" dirty="0"/>
                  <a:t>, there exists a poly-time randomized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&gt;1−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F53B3-D7C9-03F0-AB50-64C5A7062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7736"/>
                <a:ext cx="10515600" cy="502417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468C2-9D20-771E-834A-201F7ACE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6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6716-2FA2-1A86-C869-67C3D5B6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Adleman proof step 2: Good random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CE1AD-0EB8-378D-DFFF-76A37996B9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460" y="2225039"/>
                <a:ext cx="11833860" cy="3982403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good</a:t>
                </a:r>
                <a:r>
                  <a:rPr lang="en-US" dirty="0"/>
                  <a:t> relative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accepts</a:t>
                </a:r>
                <a:r>
                  <a:rPr lang="en-US" dirty="0"/>
                  <a:t> when tape 1 is initialized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tape 2 is initialized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rejects</a:t>
                </a:r>
                <a:r>
                  <a:rPr lang="en-US" dirty="0"/>
                  <a:t> when tape 1 is initialized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tape 2 is initialized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CE1AD-0EB8-378D-DFFF-76A37996B9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" y="2225039"/>
                <a:ext cx="11833860" cy="3982403"/>
              </a:xfrm>
              <a:blipFill>
                <a:blip r:embed="rId2"/>
                <a:stretch>
                  <a:fillRect l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B681D-832C-80A7-0A0A-C10E7700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86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AA19-B8CF-F386-FD17-38881F62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80" y="159963"/>
            <a:ext cx="11324493" cy="1325563"/>
          </a:xfrm>
        </p:spPr>
        <p:txBody>
          <a:bodyPr/>
          <a:lstStyle/>
          <a:p>
            <a:r>
              <a:rPr lang="en-US" dirty="0"/>
              <a:t>Adleman proof step 2: Good random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D3DB2-829F-832A-797E-730F5BAD66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209" y="3365515"/>
                <a:ext cx="11498664" cy="3083280"/>
              </a:xfr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 </a:t>
                </a: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uniformly at </a:t>
                </a:r>
                <a:r>
                  <a:rPr lang="en-US" dirty="0">
                    <a:solidFill>
                      <a:schemeClr val="accent1"/>
                    </a:solidFill>
                  </a:rPr>
                  <a:t>random</a:t>
                </a:r>
                <a:r>
                  <a:rPr lang="en-US" dirty="0"/>
                  <a:t>.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there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exists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{</m:t>
                                        </m:r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}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relative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to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which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bad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bad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relative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to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dirty="0"/>
                  <a:t>The claim follows!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D3DB2-829F-832A-797E-730F5BAD6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209" y="3365515"/>
                <a:ext cx="11498664" cy="3083280"/>
              </a:xfrm>
              <a:blipFill>
                <a:blip r:embed="rId2"/>
                <a:stretch>
                  <a:fillRect l="-900" b="-9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E123-4D21-404C-D9C3-A1073055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5E8F58-3215-4AED-CDCF-643D352FC7BB}"/>
                  </a:ext>
                </a:extLst>
              </p:cNvPr>
              <p:cNvSpPr/>
              <p:nvPr/>
            </p:nvSpPr>
            <p:spPr>
              <a:xfrm>
                <a:off x="1995561" y="1395475"/>
                <a:ext cx="8184130" cy="146912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274320"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Lemma: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is good relative to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5E8F58-3215-4AED-CDCF-643D352FC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561" y="1395475"/>
                <a:ext cx="8184130" cy="1469121"/>
              </a:xfrm>
              <a:prstGeom prst="rect">
                <a:avLst/>
              </a:prstGeom>
              <a:blipFill>
                <a:blip r:embed="rId3"/>
                <a:stretch>
                  <a:fillRect r="-595" b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C2E28AB-B3B9-9DE3-FCD8-C0D3D20976CF}"/>
              </a:ext>
            </a:extLst>
          </p:cNvPr>
          <p:cNvGrpSpPr/>
          <p:nvPr/>
        </p:nvGrpSpPr>
        <p:grpSpPr>
          <a:xfrm>
            <a:off x="4918697" y="3547442"/>
            <a:ext cx="5619763" cy="1253158"/>
            <a:chOff x="5276837" y="3585542"/>
            <a:chExt cx="5619763" cy="125315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876F285-1F3A-3759-5D60-116FF9F46090}"/>
                </a:ext>
              </a:extLst>
            </p:cNvPr>
            <p:cNvSpPr/>
            <p:nvPr/>
          </p:nvSpPr>
          <p:spPr>
            <a:xfrm>
              <a:off x="5276837" y="4010025"/>
              <a:ext cx="4914913" cy="828675"/>
            </a:xfrm>
            <a:custGeom>
              <a:avLst/>
              <a:gdLst>
                <a:gd name="connsiteX0" fmla="*/ 0 w 4914900"/>
                <a:gd name="connsiteY0" fmla="*/ 752475 h 752475"/>
                <a:gd name="connsiteX1" fmla="*/ 1543050 w 4914900"/>
                <a:gd name="connsiteY1" fmla="*/ 333375 h 752475"/>
                <a:gd name="connsiteX2" fmla="*/ 3781425 w 4914900"/>
                <a:gd name="connsiteY2" fmla="*/ 304800 h 752475"/>
                <a:gd name="connsiteX3" fmla="*/ 4914900 w 4914900"/>
                <a:gd name="connsiteY3" fmla="*/ 0 h 752475"/>
                <a:gd name="connsiteX0" fmla="*/ 1760 w 4916660"/>
                <a:gd name="connsiteY0" fmla="*/ 752475 h 752475"/>
                <a:gd name="connsiteX1" fmla="*/ 1544810 w 4916660"/>
                <a:gd name="connsiteY1" fmla="*/ 333375 h 752475"/>
                <a:gd name="connsiteX2" fmla="*/ 3783185 w 4916660"/>
                <a:gd name="connsiteY2" fmla="*/ 304800 h 752475"/>
                <a:gd name="connsiteX3" fmla="*/ 4916660 w 4916660"/>
                <a:gd name="connsiteY3" fmla="*/ 0 h 752475"/>
                <a:gd name="connsiteX0" fmla="*/ 1 w 4914901"/>
                <a:gd name="connsiteY0" fmla="*/ 752475 h 752475"/>
                <a:gd name="connsiteX1" fmla="*/ 1543051 w 4914901"/>
                <a:gd name="connsiteY1" fmla="*/ 333375 h 752475"/>
                <a:gd name="connsiteX2" fmla="*/ 3781426 w 4914901"/>
                <a:gd name="connsiteY2" fmla="*/ 304800 h 752475"/>
                <a:gd name="connsiteX3" fmla="*/ 4914901 w 4914901"/>
                <a:gd name="connsiteY3" fmla="*/ 0 h 752475"/>
                <a:gd name="connsiteX0" fmla="*/ 1 w 4914901"/>
                <a:gd name="connsiteY0" fmla="*/ 828675 h 828675"/>
                <a:gd name="connsiteX1" fmla="*/ 1543051 w 4914901"/>
                <a:gd name="connsiteY1" fmla="*/ 333375 h 828675"/>
                <a:gd name="connsiteX2" fmla="*/ 3781426 w 4914901"/>
                <a:gd name="connsiteY2" fmla="*/ 304800 h 828675"/>
                <a:gd name="connsiteX3" fmla="*/ 4914901 w 4914901"/>
                <a:gd name="connsiteY3" fmla="*/ 0 h 828675"/>
                <a:gd name="connsiteX0" fmla="*/ 85 w 4914985"/>
                <a:gd name="connsiteY0" fmla="*/ 828675 h 828675"/>
                <a:gd name="connsiteX1" fmla="*/ 1543135 w 4914985"/>
                <a:gd name="connsiteY1" fmla="*/ 333375 h 828675"/>
                <a:gd name="connsiteX2" fmla="*/ 3781510 w 4914985"/>
                <a:gd name="connsiteY2" fmla="*/ 304800 h 828675"/>
                <a:gd name="connsiteX3" fmla="*/ 4914985 w 4914985"/>
                <a:gd name="connsiteY3" fmla="*/ 0 h 828675"/>
                <a:gd name="connsiteX0" fmla="*/ 0 w 4914900"/>
                <a:gd name="connsiteY0" fmla="*/ 828675 h 828675"/>
                <a:gd name="connsiteX1" fmla="*/ 3781425 w 4914900"/>
                <a:gd name="connsiteY1" fmla="*/ 304800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4914900 w 4914900"/>
                <a:gd name="connsiteY1" fmla="*/ 0 h 828675"/>
                <a:gd name="connsiteX0" fmla="*/ 0 w 4914900"/>
                <a:gd name="connsiteY0" fmla="*/ 828675 h 828675"/>
                <a:gd name="connsiteX1" fmla="*/ 4914900 w 4914900"/>
                <a:gd name="connsiteY1" fmla="*/ 0 h 828675"/>
                <a:gd name="connsiteX0" fmla="*/ 0 w 4914913"/>
                <a:gd name="connsiteY0" fmla="*/ 828675 h 828675"/>
                <a:gd name="connsiteX1" fmla="*/ 4914900 w 4914913"/>
                <a:gd name="connsiteY1" fmla="*/ 0 h 828675"/>
                <a:gd name="connsiteX0" fmla="*/ 13 w 4914926"/>
                <a:gd name="connsiteY0" fmla="*/ 828675 h 828675"/>
                <a:gd name="connsiteX1" fmla="*/ 4914913 w 4914926"/>
                <a:gd name="connsiteY1" fmla="*/ 0 h 828675"/>
                <a:gd name="connsiteX0" fmla="*/ 13 w 4914913"/>
                <a:gd name="connsiteY0" fmla="*/ 828675 h 828675"/>
                <a:gd name="connsiteX1" fmla="*/ 4914913 w 4914913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13" h="828675">
                  <a:moveTo>
                    <a:pt x="13" y="828675"/>
                  </a:moveTo>
                  <a:cubicBezTo>
                    <a:pt x="-9512" y="-428625"/>
                    <a:pt x="4914913" y="1162050"/>
                    <a:pt x="4914913" y="0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235ECD-4A12-8893-DF48-3FF0A32F3140}"/>
                </a:ext>
              </a:extLst>
            </p:cNvPr>
            <p:cNvSpPr txBox="1"/>
            <p:nvPr/>
          </p:nvSpPr>
          <p:spPr>
            <a:xfrm>
              <a:off x="9486900" y="3585542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Union Bound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9ED32D-40E4-12FE-2279-702A7DD8C0CC}"/>
              </a:ext>
            </a:extLst>
          </p:cNvPr>
          <p:cNvSpPr/>
          <p:nvPr/>
        </p:nvSpPr>
        <p:spPr>
          <a:xfrm>
            <a:off x="12535838" y="4587240"/>
            <a:ext cx="4395802" cy="1127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4B1158-9ACB-861F-2508-2D147C94F0F3}"/>
              </a:ext>
            </a:extLst>
          </p:cNvPr>
          <p:cNvSpPr/>
          <p:nvPr/>
        </p:nvSpPr>
        <p:spPr>
          <a:xfrm>
            <a:off x="12535839" y="5981256"/>
            <a:ext cx="1926921" cy="1019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61966 0.02199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0" y="10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26094 -0.21759 " pathEditMode="relative" rAng="0" ptsTypes="AA">
                                      <p:cBhvr>
                                        <p:cTn id="1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3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DB68-6C1D-49CD-EE7F-FBB8CFEB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Adleman proof step 3: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E973E-7C4B-ED7E-087F-C23BC62F4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“good random bits”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as advice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tape 1 initialized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tape 2 initialized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This shows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E973E-7C4B-ED7E-087F-C23BC62F4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A79D8-5441-CB16-1F20-D743440C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A cartoon of an owl&#10;&#10;AI-generated content may be incorrect.">
            <a:extLst>
              <a:ext uri="{FF2B5EF4-FFF2-40B4-BE49-F238E27FC236}">
                <a16:creationId xmlns:a16="http://schemas.microsoft.com/office/drawing/2014/main" id="{507D7963-CE7C-71EF-0597-E9E19F2C9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13" y="174171"/>
            <a:ext cx="1999115" cy="19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86DABA-0788-D6F6-41E4-7A492C5FC3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86DABA-0788-D6F6-41E4-7A492C5FC3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5CC01-D8E9-A42F-8F1B-05A9F438B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49433"/>
                <a:ext cx="10515600" cy="46943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seen two </a:t>
                </a:r>
                <a:r>
                  <a:rPr lang="en-US" dirty="0" err="1"/>
                  <a:t>derandomization</a:t>
                </a:r>
                <a:r>
                  <a:rPr lang="en-US" dirty="0"/>
                  <a:t> methods:</a:t>
                </a:r>
              </a:p>
              <a:p>
                <a:pPr lvl="1"/>
                <a:r>
                  <a:rPr lang="en-US" dirty="0"/>
                  <a:t>Brute-force</a:t>
                </a:r>
              </a:p>
              <a:p>
                <a:pPr lvl="1"/>
                <a:r>
                  <a:rPr lang="en-US" dirty="0"/>
                  <a:t>Adleman’s theorem</a:t>
                </a:r>
              </a:p>
              <a:p>
                <a:r>
                  <a:rPr lang="en-US" dirty="0"/>
                  <a:t>There are other methods that are more sophisticated</a:t>
                </a:r>
              </a:p>
              <a:p>
                <a:pPr lvl="1"/>
                <a:r>
                  <a:rPr lang="en-US" dirty="0"/>
                  <a:t>(Beyond the scope of this course)</a:t>
                </a:r>
              </a:p>
              <a:p>
                <a:r>
                  <a:rPr lang="en-US" dirty="0"/>
                  <a:t>Because of these other methods, most experts conjecture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5CC01-D8E9-A42F-8F1B-05A9F438B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49433"/>
                <a:ext cx="10515600" cy="4694356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F0C48-FAD0-D53B-7BAD-DC58BFF6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14047B-657A-589D-8A9C-6B87B45FC6BB}"/>
              </a:ext>
            </a:extLst>
          </p:cNvPr>
          <p:cNvSpPr/>
          <p:nvPr/>
        </p:nvSpPr>
        <p:spPr>
          <a:xfrm>
            <a:off x="9496634" y="567322"/>
            <a:ext cx="2064334" cy="2478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2AE12E-F9ED-8602-B4F9-B85309B84924}"/>
              </a:ext>
            </a:extLst>
          </p:cNvPr>
          <p:cNvSpPr/>
          <p:nvPr/>
        </p:nvSpPr>
        <p:spPr>
          <a:xfrm>
            <a:off x="9979364" y="1574303"/>
            <a:ext cx="1098874" cy="1319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F08751-9FAB-B5C4-2027-3EB9ED9F32CC}"/>
                  </a:ext>
                </a:extLst>
              </p:cNvPr>
              <p:cNvSpPr txBox="1"/>
              <p:nvPr/>
            </p:nvSpPr>
            <p:spPr>
              <a:xfrm>
                <a:off x="10313648" y="2049433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F08751-9FAB-B5C4-2027-3EB9ED9F3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648" y="2049433"/>
                <a:ext cx="4303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4E3A25-4996-9312-9B7E-60A89B75945D}"/>
                  </a:ext>
                </a:extLst>
              </p:cNvPr>
              <p:cNvSpPr txBox="1"/>
              <p:nvPr/>
            </p:nvSpPr>
            <p:spPr>
              <a:xfrm>
                <a:off x="10181412" y="846375"/>
                <a:ext cx="694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4E3A25-4996-9312-9B7E-60A89B759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412" y="846375"/>
                <a:ext cx="6947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51444C-B610-9E0B-633A-7FE606FFE6B6}"/>
                  </a:ext>
                </a:extLst>
              </p:cNvPr>
              <p:cNvSpPr txBox="1"/>
              <p:nvPr/>
            </p:nvSpPr>
            <p:spPr>
              <a:xfrm>
                <a:off x="9978781" y="1574302"/>
                <a:ext cx="1182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51444C-B610-9E0B-633A-7FE606FF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781" y="1574302"/>
                <a:ext cx="118214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AD8CC-E45A-73F5-F5EB-3B07CA459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FE2CBA-B975-69CB-C824-272AC3B6FF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 a good model of tractability?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FE2CBA-B975-69CB-C824-272AC3B6F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47890-A74C-C6B7-8FB1-F36D3DD1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17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A1D14-FDC0-AE9C-5AAC-9B7CF5B5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536C07-0311-9E65-8362-B39631B003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1001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Robustness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revisited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536C07-0311-9E65-8362-B39631B00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10011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C74FA-1F4B-80FE-E29D-3ED8C0821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1886" y="1554480"/>
                <a:ext cx="11321143" cy="49935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cannot be decided by…</a:t>
                </a:r>
              </a:p>
              <a:p>
                <a:pPr lvl="1"/>
                <a:r>
                  <a:rPr lang="en-US" dirty="0"/>
                  <a:t>A poly-time </a:t>
                </a:r>
                <a:r>
                  <a:rPr lang="en-US" dirty="0">
                    <a:solidFill>
                      <a:schemeClr val="accent1"/>
                    </a:solidFill>
                  </a:rPr>
                  <a:t>one-tape</a:t>
                </a:r>
                <a:r>
                  <a:rPr lang="en-US" dirty="0"/>
                  <a:t> Turing machine</a:t>
                </a:r>
              </a:p>
              <a:p>
                <a:pPr lvl="1"/>
                <a:r>
                  <a:rPr lang="en-US" dirty="0"/>
                  <a:t>A poly-time </a:t>
                </a:r>
                <a:r>
                  <a:rPr lang="en-US" dirty="0">
                    <a:solidFill>
                      <a:schemeClr val="accent1"/>
                    </a:solidFill>
                  </a:rPr>
                  <a:t>multi-tape</a:t>
                </a:r>
                <a:r>
                  <a:rPr lang="en-US" dirty="0"/>
                  <a:t> Turing machine</a:t>
                </a:r>
              </a:p>
              <a:p>
                <a:pPr lvl="1"/>
                <a:r>
                  <a:rPr lang="en-US" dirty="0"/>
                  <a:t>A poly-time </a:t>
                </a:r>
                <a:r>
                  <a:rPr lang="en-US" dirty="0">
                    <a:solidFill>
                      <a:schemeClr val="accent1"/>
                    </a:solidFill>
                  </a:rPr>
                  <a:t>word RAM</a:t>
                </a:r>
                <a:r>
                  <a:rPr lang="en-US" dirty="0"/>
                  <a:t> program</a:t>
                </a:r>
              </a:p>
              <a:p>
                <a:pPr lvl="1"/>
                <a:r>
                  <a:rPr lang="en-US" dirty="0"/>
                  <a:t>A poly-time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dirty="0"/>
                  <a:t> Turing machine (assuming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OBJECTION:</a:t>
                </a:r>
                <a:r>
                  <a:rPr lang="en-US" dirty="0"/>
                  <a:t> “This still leaves open the possibility that I could </a:t>
                </a:r>
                <a:r>
                  <a:rPr lang="en-US" dirty="0">
                    <a:solidFill>
                      <a:schemeClr val="accent1"/>
                    </a:solidFill>
                  </a:rPr>
                  <a:t>somehow build a device</a:t>
                </a:r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 polynomial time.”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C74FA-1F4B-80FE-E29D-3ED8C0821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6" y="1554480"/>
                <a:ext cx="11321143" cy="4993509"/>
              </a:xfrm>
              <a:blipFill>
                <a:blip r:embed="rId4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185C4-30CB-6A45-87E8-54D4F8ED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91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17E29F-E678-9761-A57D-18A11F6F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E7B-4DAE-E140-AF0B-19E39716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90"/>
            <a:ext cx="10515600" cy="1325563"/>
          </a:xfrm>
        </p:spPr>
        <p:txBody>
          <a:bodyPr/>
          <a:lstStyle/>
          <a:p>
            <a:r>
              <a:rPr lang="en-US" dirty="0"/>
              <a:t>Extended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A4548-AC84-53C0-5716-22F80F6E7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If it were true</a:t>
                </a:r>
                <a:r>
                  <a:rPr lang="en-US" dirty="0"/>
                  <a:t>, the thesis would justify studying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the thesis is probably </a:t>
                </a:r>
                <a:r>
                  <a:rPr lang="en-US" dirty="0">
                    <a:solidFill>
                      <a:schemeClr val="accent1"/>
                    </a:solidFill>
                  </a:rPr>
                  <a:t>false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Key challenge: </a:t>
                </a:r>
                <a:r>
                  <a:rPr lang="en-US" dirty="0">
                    <a:solidFill>
                      <a:schemeClr val="accent1"/>
                    </a:solidFill>
                  </a:rPr>
                  <a:t>Quantum Computation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A4548-AC84-53C0-5716-22F80F6E7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  <a:blipFill>
                <a:blip r:embed="rId2"/>
                <a:stretch>
                  <a:fillRect l="-966" b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0795F-88C3-F074-1FCA-FFA5BEF0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/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Extended 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it is physically possible to build a device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 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blipFill>
                <a:blip r:embed="rId3"/>
                <a:stretch>
                  <a:fillRect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0E49D8-1012-7284-8DA5-44B5DBFCEEAB}"/>
              </a:ext>
            </a:extLst>
          </p:cNvPr>
          <p:cNvCxnSpPr/>
          <p:nvPr/>
        </p:nvCxnSpPr>
        <p:spPr>
          <a:xfrm>
            <a:off x="1208314" y="1576253"/>
            <a:ext cx="10232572" cy="2451461"/>
          </a:xfrm>
          <a:prstGeom prst="line">
            <a:avLst/>
          </a:prstGeom>
          <a:ln w="317500" cap="rnd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DA8EA4-B8D0-3A6C-8FF9-19C5B7CE64D7}"/>
              </a:ext>
            </a:extLst>
          </p:cNvPr>
          <p:cNvCxnSpPr>
            <a:cxnSpLocks/>
          </p:cNvCxnSpPr>
          <p:nvPr/>
        </p:nvCxnSpPr>
        <p:spPr>
          <a:xfrm flipV="1">
            <a:off x="1208314" y="1469571"/>
            <a:ext cx="10232572" cy="2558143"/>
          </a:xfrm>
          <a:prstGeom prst="line">
            <a:avLst/>
          </a:prstGeom>
          <a:ln w="317500" cap="rnd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FCCA-8F20-B82A-11E2-832C5618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156"/>
            <a:ext cx="10515600" cy="1325563"/>
          </a:xfrm>
        </p:spPr>
        <p:txBody>
          <a:bodyPr/>
          <a:lstStyle/>
          <a:p>
            <a:r>
              <a:rPr lang="en-US" dirty="0"/>
              <a:t>Quantum computing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F4EB3-B8DF-D6E6-FE7B-DF535FC17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575" y="2205990"/>
                <a:ext cx="11372850" cy="428485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Properly studying quantum computing is beyond the scope of this course</a:t>
                </a:r>
              </a:p>
              <a:p>
                <a:r>
                  <a:rPr lang="en-US" dirty="0"/>
                  <a:t>We will briefly circle back to it later</a:t>
                </a:r>
              </a:p>
              <a:p>
                <a:r>
                  <a:rPr lang="en-US" dirty="0"/>
                  <a:t>For now, let’s focus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is probably not the </a:t>
                </a:r>
                <a:r>
                  <a:rPr lang="en-US" dirty="0">
                    <a:solidFill>
                      <a:schemeClr val="accent1"/>
                    </a:solidFill>
                  </a:rPr>
                  <a:t>ultimate</a:t>
                </a:r>
                <a:r>
                  <a:rPr lang="en-US" dirty="0"/>
                  <a:t> model of efficient computation…</a:t>
                </a:r>
              </a:p>
              <a:p>
                <a:r>
                  <a:rPr lang="en-US" dirty="0"/>
                  <a:t>but it is still a </a:t>
                </a:r>
                <a:r>
                  <a:rPr lang="en-US" dirty="0">
                    <a:solidFill>
                      <a:schemeClr val="accent1"/>
                    </a:solidFill>
                  </a:rPr>
                  <a:t>valuable</a:t>
                </a:r>
                <a:r>
                  <a:rPr lang="en-US" dirty="0"/>
                  <a:t>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F4EB3-B8DF-D6E6-FE7B-DF535FC17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575" y="2205990"/>
                <a:ext cx="11372850" cy="4284854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02101-A93A-230F-AB59-7FC933BB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92801A08-DE90-CBB4-D31A-9BDC293C9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4508" y="464449"/>
            <a:ext cx="1386308" cy="122827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4224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719369-58A2-D740-6E67-4762CD270992}"/>
              </a:ext>
            </a:extLst>
          </p:cNvPr>
          <p:cNvGrpSpPr/>
          <p:nvPr/>
        </p:nvGrpSpPr>
        <p:grpSpPr>
          <a:xfrm>
            <a:off x="4115391" y="5096933"/>
            <a:ext cx="5242965" cy="1051129"/>
            <a:chOff x="4115391" y="5096933"/>
            <a:chExt cx="5242965" cy="10511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B771C5-E1AA-3C91-1F32-D65A46692012}"/>
                </a:ext>
              </a:extLst>
            </p:cNvPr>
            <p:cNvSpPr/>
            <p:nvPr/>
          </p:nvSpPr>
          <p:spPr>
            <a:xfrm rot="21325665">
              <a:off x="4995333" y="5096933"/>
              <a:ext cx="609600" cy="372533"/>
            </a:xfrm>
            <a:custGeom>
              <a:avLst/>
              <a:gdLst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72533">
                  <a:moveTo>
                    <a:pt x="0" y="372533"/>
                  </a:moveTo>
                  <a:cubicBezTo>
                    <a:pt x="260350" y="183444"/>
                    <a:pt x="241300" y="155222"/>
                    <a:pt x="338667" y="0"/>
                  </a:cubicBezTo>
                  <a:cubicBezTo>
                    <a:pt x="486833" y="242711"/>
                    <a:pt x="488951" y="239888"/>
                    <a:pt x="609600" y="3556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CA33A7-1FAF-E885-7524-4BD0FF0255EB}"/>
                </a:ext>
              </a:extLst>
            </p:cNvPr>
            <p:cNvSpPr txBox="1"/>
            <p:nvPr/>
          </p:nvSpPr>
          <p:spPr>
            <a:xfrm rot="21393177">
              <a:off x="4115391" y="5440176"/>
              <a:ext cx="5242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CLASSICAL </a:t>
              </a:r>
              <a:endParaRPr lang="en-US" sz="3200" dirty="0">
                <a:solidFill>
                  <a:srgbClr val="C0000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1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832E-1997-D342-B523-9355CF7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8B0E-DC8B-9CB2-25EC-39B67A2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791630-E5CB-4BFB-DB47-C37294545EFB}"/>
              </a:ext>
            </a:extLst>
          </p:cNvPr>
          <p:cNvCxnSpPr/>
          <p:nvPr/>
        </p:nvCxnSpPr>
        <p:spPr>
          <a:xfrm>
            <a:off x="6227135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5D83B4-E4DE-03CD-48D9-2DEAD3F5F7D6}"/>
              </a:ext>
            </a:extLst>
          </p:cNvPr>
          <p:cNvCxnSpPr>
            <a:cxnSpLocks/>
          </p:cNvCxnSpPr>
          <p:nvPr/>
        </p:nvCxnSpPr>
        <p:spPr>
          <a:xfrm>
            <a:off x="5515200" y="24187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AEDA1-7544-90A6-1570-ED312458B5BB}"/>
              </a:ext>
            </a:extLst>
          </p:cNvPr>
          <p:cNvCxnSpPr/>
          <p:nvPr/>
        </p:nvCxnSpPr>
        <p:spPr>
          <a:xfrm>
            <a:off x="7187610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0AEA77-8870-0339-BAB9-6DC595EC52E7}"/>
              </a:ext>
            </a:extLst>
          </p:cNvPr>
          <p:cNvCxnSpPr/>
          <p:nvPr/>
        </p:nvCxnSpPr>
        <p:spPr>
          <a:xfrm>
            <a:off x="816580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60F4DE-9467-8BD9-4112-CD311597A440}"/>
              </a:ext>
            </a:extLst>
          </p:cNvPr>
          <p:cNvCxnSpPr/>
          <p:nvPr/>
        </p:nvCxnSpPr>
        <p:spPr>
          <a:xfrm>
            <a:off x="912273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2AE9CE-B467-81D7-4AA9-FB5234C14BC2}"/>
              </a:ext>
            </a:extLst>
          </p:cNvPr>
          <p:cNvCxnSpPr/>
          <p:nvPr/>
        </p:nvCxnSpPr>
        <p:spPr>
          <a:xfrm>
            <a:off x="10090298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F3CDAF-E64C-BEAC-E93C-558B035D15C2}"/>
              </a:ext>
            </a:extLst>
          </p:cNvPr>
          <p:cNvCxnSpPr/>
          <p:nvPr/>
        </p:nvCxnSpPr>
        <p:spPr>
          <a:xfrm>
            <a:off x="11100391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5E977-0C46-2B60-7AE8-DA030511B89C}"/>
              </a:ext>
            </a:extLst>
          </p:cNvPr>
          <p:cNvCxnSpPr/>
          <p:nvPr/>
        </p:nvCxnSpPr>
        <p:spPr>
          <a:xfrm>
            <a:off x="12046688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0C5095-4036-E959-EE48-309955FB248B}"/>
              </a:ext>
            </a:extLst>
          </p:cNvPr>
          <p:cNvGrpSpPr/>
          <p:nvPr/>
        </p:nvGrpSpPr>
        <p:grpSpPr>
          <a:xfrm>
            <a:off x="7432162" y="2610244"/>
            <a:ext cx="2381690" cy="592290"/>
            <a:chOff x="7432162" y="893197"/>
            <a:chExt cx="2381690" cy="592290"/>
          </a:xfrm>
        </p:grpSpPr>
        <p:sp>
          <p:nvSpPr>
            <p:cNvPr id="17" name="A0">
              <a:extLst>
                <a:ext uri="{FF2B5EF4-FFF2-40B4-BE49-F238E27FC236}">
                  <a16:creationId xmlns:a16="http://schemas.microsoft.com/office/drawing/2014/main" id="{3233F7D9-79EB-68B7-7632-7472B258E475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8" name="B1">
              <a:extLst>
                <a:ext uri="{FF2B5EF4-FFF2-40B4-BE49-F238E27FC236}">
                  <a16:creationId xmlns:a16="http://schemas.microsoft.com/office/drawing/2014/main" id="{9B29607C-C4B3-A7D3-66AF-7E6A1676B129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9" name="C1">
              <a:extLst>
                <a:ext uri="{FF2B5EF4-FFF2-40B4-BE49-F238E27FC236}">
                  <a16:creationId xmlns:a16="http://schemas.microsoft.com/office/drawing/2014/main" id="{3621A697-A0EA-F1B1-B537-0D42F4112718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265DF3-8266-D065-6E81-D398168F2968}"/>
              </a:ext>
            </a:extLst>
          </p:cNvPr>
          <p:cNvCxnSpPr/>
          <p:nvPr/>
        </p:nvCxnSpPr>
        <p:spPr>
          <a:xfrm>
            <a:off x="6227135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528D73-6160-96B2-7684-499F7027BAA9}"/>
              </a:ext>
            </a:extLst>
          </p:cNvPr>
          <p:cNvCxnSpPr/>
          <p:nvPr/>
        </p:nvCxnSpPr>
        <p:spPr>
          <a:xfrm>
            <a:off x="7187610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C7448F-8E4E-061B-6293-37360B6273F4}"/>
              </a:ext>
            </a:extLst>
          </p:cNvPr>
          <p:cNvCxnSpPr/>
          <p:nvPr/>
        </p:nvCxnSpPr>
        <p:spPr>
          <a:xfrm>
            <a:off x="816580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1BD5A8-2811-3F0A-6A14-08C345EA5E9E}"/>
              </a:ext>
            </a:extLst>
          </p:cNvPr>
          <p:cNvCxnSpPr/>
          <p:nvPr/>
        </p:nvCxnSpPr>
        <p:spPr>
          <a:xfrm>
            <a:off x="912273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22DE8D-A5BE-B10A-4F35-6DCCB3121F82}"/>
              </a:ext>
            </a:extLst>
          </p:cNvPr>
          <p:cNvCxnSpPr/>
          <p:nvPr/>
        </p:nvCxnSpPr>
        <p:spPr>
          <a:xfrm>
            <a:off x="10090298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6B294F-F36C-717D-4D5F-C33D63F18C7D}"/>
              </a:ext>
            </a:extLst>
          </p:cNvPr>
          <p:cNvCxnSpPr/>
          <p:nvPr/>
        </p:nvCxnSpPr>
        <p:spPr>
          <a:xfrm>
            <a:off x="11100391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20A09E-503C-715A-1BF3-0291524F4E84}"/>
              </a:ext>
            </a:extLst>
          </p:cNvPr>
          <p:cNvCxnSpPr/>
          <p:nvPr/>
        </p:nvCxnSpPr>
        <p:spPr>
          <a:xfrm>
            <a:off x="12046688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B6C1E7CB-B2A1-3C13-0294-CC54E95B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01" y="4750110"/>
            <a:ext cx="702371" cy="702371"/>
          </a:xfrm>
          <a:prstGeom prst="rect">
            <a:avLst/>
          </a:prstGeom>
        </p:spPr>
      </p:pic>
      <p:pic>
        <p:nvPicPr>
          <p:cNvPr id="40" name="Picture 39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9716B8A-638E-259E-69F0-6C28D506B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95" y="4743640"/>
            <a:ext cx="702371" cy="702371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E5E90FC2-7DBC-4854-B74F-E3E4CE38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06" y="4733008"/>
            <a:ext cx="702371" cy="702371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F29B9000-BAAB-F499-2708-653F0F02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59" y="4729719"/>
            <a:ext cx="702371" cy="702371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C3537D76-E299-45A3-7E71-0839F6CD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457" y="4736298"/>
            <a:ext cx="702371" cy="702371"/>
          </a:xfrm>
          <a:prstGeom prst="rect">
            <a:avLst/>
          </a:prstGeom>
        </p:spPr>
      </p:pic>
      <p:sp>
        <p:nvSpPr>
          <p:cNvPr id="46" name="Diamond 45">
            <a:extLst>
              <a:ext uri="{FF2B5EF4-FFF2-40B4-BE49-F238E27FC236}">
                <a16:creationId xmlns:a16="http://schemas.microsoft.com/office/drawing/2014/main" id="{BD1D8FA3-73F4-54C8-04C0-17CF96F2087E}"/>
              </a:ext>
            </a:extLst>
          </p:cNvPr>
          <p:cNvSpPr/>
          <p:nvPr/>
        </p:nvSpPr>
        <p:spPr>
          <a:xfrm>
            <a:off x="4690444" y="5725203"/>
            <a:ext cx="603113" cy="623191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A54E01-8A33-2278-29B0-9D5EC95FD9F0}"/>
              </a:ext>
            </a:extLst>
          </p:cNvPr>
          <p:cNvSpPr/>
          <p:nvPr/>
        </p:nvSpPr>
        <p:spPr>
          <a:xfrm>
            <a:off x="5171519" y="6138153"/>
            <a:ext cx="3466643" cy="364082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64082">
                <a:moveTo>
                  <a:pt x="3466643" y="0"/>
                </a:moveTo>
                <a:cubicBezTo>
                  <a:pt x="3338139" y="573790"/>
                  <a:pt x="784487" y="382269"/>
                  <a:pt x="0" y="217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5A5B4C-A20B-B060-2A56-B114B3C9258D}"/>
              </a:ext>
            </a:extLst>
          </p:cNvPr>
          <p:cNvSpPr txBox="1"/>
          <p:nvPr/>
        </p:nvSpPr>
        <p:spPr>
          <a:xfrm>
            <a:off x="1801655" y="2637233"/>
            <a:ext cx="280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tape 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0D6FDB-20FB-EBF2-E7EA-A4F45A7685C1}"/>
              </a:ext>
            </a:extLst>
          </p:cNvPr>
          <p:cNvSpPr txBox="1"/>
          <p:nvPr/>
        </p:nvSpPr>
        <p:spPr>
          <a:xfrm>
            <a:off x="691103" y="4839685"/>
            <a:ext cx="39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Randomness tape 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/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/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0">
            <a:extLst>
              <a:ext uri="{FF2B5EF4-FFF2-40B4-BE49-F238E27FC236}">
                <a16:creationId xmlns:a16="http://schemas.microsoft.com/office/drawing/2014/main" id="{B3ED3D67-DEE1-DC2D-63AA-54DD0F45E6F7}"/>
              </a:ext>
            </a:extLst>
          </p:cNvPr>
          <p:cNvSpPr txBox="1"/>
          <p:nvPr/>
        </p:nvSpPr>
        <p:spPr>
          <a:xfrm>
            <a:off x="6471687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/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0520DE-FB2E-D787-B93A-B52A6F56BB54}"/>
              </a:ext>
            </a:extLst>
          </p:cNvPr>
          <p:cNvCxnSpPr>
            <a:cxnSpLocks/>
          </p:cNvCxnSpPr>
          <p:nvPr/>
        </p:nvCxnSpPr>
        <p:spPr>
          <a:xfrm>
            <a:off x="5515200" y="34153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92CD71-B67E-ACA1-495A-B95C067B3EBD}"/>
              </a:ext>
            </a:extLst>
          </p:cNvPr>
          <p:cNvCxnSpPr>
            <a:cxnSpLocks/>
          </p:cNvCxnSpPr>
          <p:nvPr/>
        </p:nvCxnSpPr>
        <p:spPr>
          <a:xfrm>
            <a:off x="5515200" y="4576120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006AAF-53E2-1BCE-EC05-D6C4229E711F}"/>
              </a:ext>
            </a:extLst>
          </p:cNvPr>
          <p:cNvCxnSpPr>
            <a:cxnSpLocks/>
          </p:cNvCxnSpPr>
          <p:nvPr/>
        </p:nvCxnSpPr>
        <p:spPr>
          <a:xfrm>
            <a:off x="5530704" y="5579459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2E46C82C-22EE-DD5A-21E3-93ED9CCEC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49" y="4727022"/>
            <a:ext cx="702371" cy="702371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3927B6-BB16-7182-5F71-9AB79FD2A34B}"/>
              </a:ext>
            </a:extLst>
          </p:cNvPr>
          <p:cNvSpPr/>
          <p:nvPr/>
        </p:nvSpPr>
        <p:spPr>
          <a:xfrm>
            <a:off x="6315741" y="323750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BB58D08-DF5F-B7DF-D5C1-4B99CCC11C6D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9D6665-8966-7DBA-F0FD-7FCB61630B8B}"/>
              </a:ext>
            </a:extLst>
          </p:cNvPr>
          <p:cNvSpPr/>
          <p:nvPr/>
        </p:nvSpPr>
        <p:spPr>
          <a:xfrm>
            <a:off x="5121824" y="3959158"/>
            <a:ext cx="1580561" cy="19119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0 w 1580533"/>
              <a:gd name="connsiteY1" fmla="*/ 1911909 h 1911909"/>
              <a:gd name="connsiteX0" fmla="*/ 1580533 w 1580558"/>
              <a:gd name="connsiteY0" fmla="*/ 0 h 1911909"/>
              <a:gd name="connsiteX1" fmla="*/ 0 w 1580558"/>
              <a:gd name="connsiteY1" fmla="*/ 1911909 h 1911909"/>
              <a:gd name="connsiteX0" fmla="*/ 1580533 w 1580561"/>
              <a:gd name="connsiteY0" fmla="*/ 0 h 1911909"/>
              <a:gd name="connsiteX1" fmla="*/ 0 w 1580561"/>
              <a:gd name="connsiteY1" fmla="*/ 1911909 h 19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0561" h="1911909">
                <a:moveTo>
                  <a:pt x="1580533" y="0"/>
                </a:moveTo>
                <a:cubicBezTo>
                  <a:pt x="1586489" y="658903"/>
                  <a:pt x="642044" y="1418606"/>
                  <a:pt x="0" y="19119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/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7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62C8-C8CD-808F-6E28-4FD72217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testing: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BC579-A56C-4B81-398F-512CAD703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proved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ZERO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Therefore, we should consider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ZERO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to be </a:t>
                </a:r>
                <a:r>
                  <a:rPr lang="en-US" dirty="0">
                    <a:solidFill>
                      <a:schemeClr val="accent1"/>
                    </a:solidFill>
                  </a:rPr>
                  <a:t>tractable</a:t>
                </a:r>
              </a:p>
              <a:p>
                <a:r>
                  <a:rPr lang="en-US" b="0" dirty="0"/>
                  <a:t>Is this a counterexample to the idea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b="0" dirty="0"/>
                  <a:t> is the set of tractable problems?</a:t>
                </a:r>
              </a:p>
              <a:p>
                <a:r>
                  <a:rPr lang="en-US" dirty="0"/>
                  <a:t>Not necessarily. Maybe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ZERO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BC579-A56C-4B81-398F-512CAD703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25B80-3E38-7509-69A6-3EDC19D4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8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ACA10-DBAF-C18B-2851-65BED923E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238003-4133-953A-91C9-D7D2AC2FD7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238003-4133-953A-91C9-D7D2AC2FD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61EC2-B441-A457-2D82-8504BFC21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456" y="1601972"/>
                <a:ext cx="11803116" cy="46995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Open question: </a:t>
                </a:r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Is randomness helpful for computation?</a:t>
                </a:r>
              </a:p>
              <a:p>
                <a:r>
                  <a:rPr lang="en-US" dirty="0"/>
                  <a:t>Profound question about the nature of efficient computation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61EC2-B441-A457-2D82-8504BFC21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456" y="1601972"/>
                <a:ext cx="11803116" cy="4699591"/>
              </a:xfr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EDC0E-7B06-3CC5-985C-F6F4FB2C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197995-53F6-8931-638F-4329765FE7E3}"/>
              </a:ext>
            </a:extLst>
          </p:cNvPr>
          <p:cNvSpPr/>
          <p:nvPr/>
        </p:nvSpPr>
        <p:spPr>
          <a:xfrm>
            <a:off x="9448800" y="556437"/>
            <a:ext cx="2064334" cy="2478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0E58CD-21D5-EBD9-35E8-8BB0F095549A}"/>
              </a:ext>
            </a:extLst>
          </p:cNvPr>
          <p:cNvSpPr/>
          <p:nvPr/>
        </p:nvSpPr>
        <p:spPr>
          <a:xfrm>
            <a:off x="9931530" y="1563418"/>
            <a:ext cx="1098874" cy="1319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B1D6B9-AF48-3BE3-95D6-08C0FA57257E}"/>
                  </a:ext>
                </a:extLst>
              </p:cNvPr>
              <p:cNvSpPr txBox="1"/>
              <p:nvPr/>
            </p:nvSpPr>
            <p:spPr>
              <a:xfrm>
                <a:off x="10265814" y="2038548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B1D6B9-AF48-3BE3-95D6-08C0FA572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814" y="2038548"/>
                <a:ext cx="4303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02E9D5-40F7-4367-4421-BF910D4349F4}"/>
                  </a:ext>
                </a:extLst>
              </p:cNvPr>
              <p:cNvSpPr txBox="1"/>
              <p:nvPr/>
            </p:nvSpPr>
            <p:spPr>
              <a:xfrm>
                <a:off x="10133578" y="835490"/>
                <a:ext cx="694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02E9D5-40F7-4367-4421-BF910D434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578" y="835490"/>
                <a:ext cx="6947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54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236A87-C4BB-AEAC-FA55-A99F3B3860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236A87-C4BB-AEAC-FA55-A99F3B386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9E88C9-FBDD-4991-AA3C-0F1A1356C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456" y="1601972"/>
                <a:ext cx="11803116" cy="46995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would it take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Define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Good candidate: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ZERO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would it take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9E88C9-FBDD-4991-AA3C-0F1A1356C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456" y="1601972"/>
                <a:ext cx="11803116" cy="4699591"/>
              </a:xfr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4D195-5E7F-8EAD-044D-7AD33150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1A6802-66EA-408D-FDD2-A12C71755C68}"/>
              </a:ext>
            </a:extLst>
          </p:cNvPr>
          <p:cNvSpPr/>
          <p:nvPr/>
        </p:nvSpPr>
        <p:spPr>
          <a:xfrm>
            <a:off x="9448800" y="556437"/>
            <a:ext cx="2064334" cy="2478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33B1D0-87E4-142C-CDE6-21FAA902679B}"/>
              </a:ext>
            </a:extLst>
          </p:cNvPr>
          <p:cNvSpPr/>
          <p:nvPr/>
        </p:nvSpPr>
        <p:spPr>
          <a:xfrm>
            <a:off x="9931530" y="1563418"/>
            <a:ext cx="1098874" cy="1319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82AA51-E4D7-A85B-0340-43D63EB38ACB}"/>
                  </a:ext>
                </a:extLst>
              </p:cNvPr>
              <p:cNvSpPr txBox="1"/>
              <p:nvPr/>
            </p:nvSpPr>
            <p:spPr>
              <a:xfrm>
                <a:off x="10265814" y="2038548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82AA51-E4D7-A85B-0340-43D63EB38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814" y="2038548"/>
                <a:ext cx="4303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A816A5-20AE-1038-92DE-6E382BDECC8E}"/>
                  </a:ext>
                </a:extLst>
              </p:cNvPr>
              <p:cNvSpPr txBox="1"/>
              <p:nvPr/>
            </p:nvSpPr>
            <p:spPr>
              <a:xfrm>
                <a:off x="10133578" y="835490"/>
                <a:ext cx="694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A816A5-20AE-1038-92DE-6E382BDEC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578" y="835490"/>
                <a:ext cx="6947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42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2D85-93C6-DEEA-04F7-BB7B3C04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9BFCA-8FB8-EC82-796E-876645E1D2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want to decide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without</a:t>
                </a:r>
                <a:r>
                  <a:rPr lang="en-US" dirty="0"/>
                  <a:t> randomness, what can we do?</a:t>
                </a:r>
              </a:p>
              <a:p>
                <a:r>
                  <a:rPr lang="en-US" dirty="0"/>
                  <a:t>How can we convert a randomized algorithm into a deterministic algorithm?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9BFCA-8FB8-EC82-796E-876645E1D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8B838-CD49-2094-68CA-BCE82E5E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5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AAA8-BD65-7540-E806-B1E46621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Brute-force </a:t>
            </a:r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103" y="1639183"/>
                <a:ext cx="11151705" cy="4903166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randomized Turing machine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with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and time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Deterministic algorithm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103" y="1639183"/>
                <a:ext cx="11151705" cy="4903166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549A-93AD-8A3E-951D-97D768D7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/>
              <p:nvPr/>
            </p:nvSpPr>
            <p:spPr>
              <a:xfrm>
                <a:off x="838200" y="3982268"/>
                <a:ext cx="10515600" cy="23546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, initialized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on tape 1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on tape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Keep a count of how many simulations accept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If more than half</a:t>
                </a:r>
                <a:r>
                  <a:rPr lang="en-US" sz="2400" dirty="0"/>
                  <a:t> of the simulations accepted, then accept. Otherwise, reject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82268"/>
                <a:ext cx="10515600" cy="2354684"/>
              </a:xfrm>
              <a:prstGeom prst="rect">
                <a:avLst/>
              </a:prstGeom>
              <a:blipFill>
                <a:blip r:embed="rId3"/>
                <a:stretch>
                  <a:fillRect l="-869" b="-46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4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AAA8-BD65-7540-E806-B1E46621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Brute-force </a:t>
            </a:r>
            <a:r>
              <a:rPr lang="en-US" dirty="0" err="1"/>
              <a:t>derandomization</a:t>
            </a:r>
            <a:r>
              <a:rPr lang="en-US" dirty="0"/>
              <a:t>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103" y="4383157"/>
                <a:ext cx="11151705" cy="2107687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two thirds</a:t>
                </a:r>
                <a:r>
                  <a:rPr lang="en-US" dirty="0"/>
                  <a:t> of the simulations will accept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:r>
                  <a:rPr lang="en-US" dirty="0">
                    <a:solidFill>
                      <a:schemeClr val="accent1"/>
                    </a:solidFill>
                  </a:rPr>
                  <a:t>at most one third</a:t>
                </a:r>
                <a:r>
                  <a:rPr lang="en-US" dirty="0"/>
                  <a:t> of the simulations will accept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103" y="4383157"/>
                <a:ext cx="11151705" cy="2107687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549A-93AD-8A3E-951D-97D768D7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/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, initialized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on tape 1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on tape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Keep a count of how many simulations accept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If more than half</a:t>
                </a:r>
                <a:r>
                  <a:rPr lang="en-US" sz="2400" dirty="0"/>
                  <a:t> of the simulations accepted, then accept. Otherwise, reject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blipFill>
                <a:blip r:embed="rId3"/>
                <a:stretch>
                  <a:fillRect l="-869" b="-48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E136C9D-0C92-F698-6684-895ACB7D0A16}"/>
              </a:ext>
            </a:extLst>
          </p:cNvPr>
          <p:cNvGrpSpPr/>
          <p:nvPr/>
        </p:nvGrpSpPr>
        <p:grpSpPr>
          <a:xfrm>
            <a:off x="4173453" y="3970665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09526D-9515-59F9-7DA7-8A29158CE4D0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0E7A65BB-F277-955B-19F4-12ABD2C4E0E5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What is the time complexity of the algorithm?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384726-B720-134E-4A2D-DB6B9BE173AE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A5D2C8FD-3020-1DBA-D05D-A0D3FF072831}"/>
                  </a:ext>
                </a:extLst>
              </p:cNvPr>
              <p:cNvSpPr/>
              <p:nvPr/>
            </p:nvSpPr>
            <p:spPr>
              <a:xfrm>
                <a:off x="4259646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A5D2C8FD-3020-1DBA-D05D-A0D3FF072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646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8F72786-8365-FE6C-A57C-F863387D246C}"/>
                  </a:ext>
                </a:extLst>
              </p:cNvPr>
              <p:cNvSpPr/>
              <p:nvPr/>
            </p:nvSpPr>
            <p:spPr>
              <a:xfrm>
                <a:off x="7799403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8F72786-8365-FE6C-A57C-F863387D2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403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1EAB59B7-716D-3559-4B93-3660619CDF13}"/>
                  </a:ext>
                </a:extLst>
              </p:cNvPr>
              <p:cNvSpPr/>
              <p:nvPr/>
            </p:nvSpPr>
            <p:spPr>
              <a:xfrm>
                <a:off x="7808793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1EAB59B7-716D-3559-4B93-3660619CD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93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C0F125D4-36FF-C492-78D8-EF78A0D46BBE}"/>
                  </a:ext>
                </a:extLst>
              </p:cNvPr>
              <p:cNvSpPr/>
              <p:nvPr/>
            </p:nvSpPr>
            <p:spPr>
              <a:xfrm>
                <a:off x="4258022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C0F125D4-36FF-C492-78D8-EF78A0D46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022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13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209226</TotalTime>
  <Words>1310</Words>
  <Application>Microsoft Office PowerPoint</Application>
  <PresentationFormat>Widescreen</PresentationFormat>
  <Paragraphs>216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Dreaming Outloud Pro</vt:lpstr>
      <vt:lpstr>Office Theme</vt:lpstr>
      <vt:lpstr>CMSC 28100  Introduction to Complexity Theory  Autumn 2025 Instructor: William Hoza</vt:lpstr>
      <vt:lpstr>Which problems can be solved through computation?</vt:lpstr>
      <vt:lpstr>Randomized Turing machines</vt:lpstr>
      <vt:lpstr>Identity testing: Recap</vt:lpstr>
      <vt:lpstr>"P" vs. "BPP"</vt:lpstr>
      <vt:lpstr>"P" vs. "BPP"</vt:lpstr>
      <vt:lpstr>Derandomization</vt:lpstr>
      <vt:lpstr>Brute-force derandomization</vt:lpstr>
      <vt:lpstr>Brute-force derandomization: Correctness</vt:lpstr>
      <vt:lpstr>Brute-force derandomization: Time complexity</vt:lpstr>
      <vt:lpstr>The complexity class "EXP"</vt:lpstr>
      <vt:lpstr>"P"⊆"BPP"⊆"EXP" </vt:lpstr>
      <vt:lpstr>Brute-force derandomization: Space complexity</vt:lpstr>
      <vt:lpstr>The complexity class "PSPACE"</vt:lpstr>
      <vt:lpstr>"PSPACE" vs. "EXP"</vt:lpstr>
      <vt:lpstr>PowerPoint Presentation</vt:lpstr>
      <vt:lpstr>PowerPoint Presentation</vt:lpstr>
      <vt:lpstr>Derandomization beyond brute force</vt:lpstr>
      <vt:lpstr>The union bound</vt:lpstr>
      <vt:lpstr>Adleman proof step 1: Amplification</vt:lpstr>
      <vt:lpstr>Adleman proof step 2: Good random bits</vt:lpstr>
      <vt:lpstr>Adleman proof step 2: Good random bits</vt:lpstr>
      <vt:lpstr>Adleman proof step 3: Advice</vt:lpstr>
      <vt:lpstr>"P" vs. "BPP"</vt:lpstr>
      <vt:lpstr>Is "P" a good model of tractability?</vt:lpstr>
      <vt:lpstr>Robustness of "P", revisited</vt:lpstr>
      <vt:lpstr>Extended Church-Turing Thesis</vt:lpstr>
      <vt:lpstr>Quantum computing</vt:lpstr>
      <vt:lpstr>Which problems can be solved through computation?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982</cp:revision>
  <dcterms:created xsi:type="dcterms:W3CDTF">2022-12-12T23:26:37Z</dcterms:created>
  <dcterms:modified xsi:type="dcterms:W3CDTF">2025-11-05T21:42:05Z</dcterms:modified>
</cp:coreProperties>
</file>