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34" r:id="rId2"/>
    <p:sldId id="1093" r:id="rId3"/>
    <p:sldId id="742" r:id="rId4"/>
    <p:sldId id="714" r:id="rId5"/>
    <p:sldId id="984" r:id="rId6"/>
    <p:sldId id="1095" r:id="rId7"/>
    <p:sldId id="1108" r:id="rId8"/>
    <p:sldId id="952" r:id="rId9"/>
    <p:sldId id="981" r:id="rId10"/>
    <p:sldId id="957" r:id="rId11"/>
    <p:sldId id="1135" r:id="rId12"/>
    <p:sldId id="1137" r:id="rId13"/>
    <p:sldId id="955" r:id="rId14"/>
    <p:sldId id="96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EAB"/>
    <a:srgbClr val="FF99FF"/>
    <a:srgbClr val="00FFFF"/>
    <a:srgbClr val="FFF2CC"/>
    <a:srgbClr val="4472C4"/>
    <a:srgbClr val="FFCCFF"/>
    <a:srgbClr val="8A3500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3" autoAdjust="0"/>
    <p:restoredTop sz="75028" autoAdjust="0"/>
  </p:normalViewPr>
  <p:slideViewPr>
    <p:cSldViewPr snapToGrid="0">
      <p:cViewPr varScale="1">
        <p:scale>
          <a:sx n="87" d="100"/>
          <a:sy n="87" d="100"/>
        </p:scale>
        <p:origin x="1330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27EB5-B594-1A6D-E842-2DBDABFFF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791A7-E495-5CFE-16D6-D781A437C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D60B1AC-70DC-8186-FCCE-18394176CE6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D60B1AC-70DC-8186-FCCE-18394176CE6C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commonly called the “Schwartz-Zippel Lemma.” Proof when k = 2:</a:t>
                </a:r>
              </a:p>
              <a:p>
                <a:r>
                  <a:rPr lang="en-US"/>
                  <a:t>Write</a:t>
                </a:r>
                <a:br>
                  <a:rPr lang="en-US" dirty="0"/>
                </a:br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𝐹(𝑥,𝑦)=∑24_(𝑖=1)^𝑑▒〖𝑓_𝑖 (𝑥)〗</a:t>
                </a:r>
                <a:r>
                  <a:rPr lang="en-US" dirty="0"/>
                  <a:t> </a:t>
                </a:r>
                <a:r>
                  <a:rPr lang="en-US" dirty="0" err="1"/>
                  <a:t>sdfsdfsdfs</a:t>
                </a:r>
                <a:r>
                  <a:rPr lang="en-US" dirty="0"/>
                  <a:t> </a:t>
                </a:r>
                <a:r>
                  <a:rPr lang="en-US" dirty="0" err="1"/>
                  <a:t>sdfsdf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56769-825F-CBA6-C55D-B35D315041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8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C9EB0-60B2-8D93-F3A9-7FDEA54C4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B509A3-762F-1B4D-974B-582B1728B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00DD0FE-B810-5F0F-87B4-933E68FD39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commonly called the “Schwartz-Zippel Lemma.” Proof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Split zeroes into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and the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case happens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baseline="0" dirty="0"/>
                  <a:t> times</a:t>
                </a:r>
              </a:p>
              <a:p>
                <a:r>
                  <a:rPr lang="en-US" baseline="0" dirty="0"/>
                  <a:t>When the second case happens,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roots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00DD0FE-B810-5F0F-87B4-933E68FD39CB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Also commonly called the “Schwartz-Zippel Lemma.” Proof when </a:t>
                </a:r>
                <a:r>
                  <a:rPr lang="en-US" b="0" i="0">
                    <a:latin typeface="Cambria Math" panose="02040503050406030204" pitchFamily="18" charset="0"/>
                  </a:rPr>
                  <a:t>𝑘=2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𝐹(𝑥,𝑦)=∑24_𝑖^𝑑▒〖∑24_𝑗^𝑑▒𝑐_(𝑖,𝑗)  𝑥^𝑖 𝑦^𝑗=〗 ∑_(𝑗=1)^𝑑▒〖𝑓_𝑗 (𝑥)〗⋅𝑦^𝑗</a:t>
                </a:r>
                <a:r>
                  <a:rPr lang="en-US" dirty="0"/>
                  <a:t> where </a:t>
                </a:r>
                <a:r>
                  <a:rPr lang="en-US" b="0" i="0">
                    <a:latin typeface="Cambria Math" panose="02040503050406030204" pitchFamily="18" charset="0"/>
                  </a:rPr>
                  <a:t>𝑓_(𝑗_∗ )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≢0</a:t>
                </a:r>
                <a:endParaRPr lang="en-US" dirty="0"/>
              </a:p>
              <a:p>
                <a:r>
                  <a:rPr lang="en-US" dirty="0"/>
                  <a:t>Write </a:t>
                </a:r>
                <a:r>
                  <a:rPr lang="en-US" b="0" i="0">
                    <a:latin typeface="Cambria Math" panose="02040503050406030204" pitchFamily="18" charset="0"/>
                  </a:rPr>
                  <a:t>𝐹_𝑥 (𝑦)=𝐹(𝑥,𝑦)</a:t>
                </a:r>
                <a:endParaRPr lang="en-US" dirty="0"/>
              </a:p>
              <a:p>
                <a:r>
                  <a:rPr lang="en-US" dirty="0"/>
                  <a:t>Split zeroes into the case </a:t>
                </a:r>
                <a:r>
                  <a:rPr lang="en-US" b="0" i="0">
                    <a:latin typeface="Cambria Math" panose="02040503050406030204" pitchFamily="18" charset="0"/>
                  </a:rPr>
                  <a:t>𝑓_(𝑗_∗ ) (𝑥)=0</a:t>
                </a:r>
                <a:r>
                  <a:rPr lang="en-US" dirty="0"/>
                  <a:t> and the case </a:t>
                </a:r>
                <a:r>
                  <a:rPr lang="en-US" b="0" i="0">
                    <a:latin typeface="Cambria Math" panose="02040503050406030204" pitchFamily="18" charset="0"/>
                  </a:rPr>
                  <a:t>𝑓_(𝑗_∗ ) (𝑥)≠0</a:t>
                </a:r>
                <a:endParaRPr lang="en-US" dirty="0"/>
              </a:p>
              <a:p>
                <a:r>
                  <a:rPr lang="en-US" dirty="0"/>
                  <a:t>The first case happens at most </a:t>
                </a:r>
                <a:r>
                  <a:rPr lang="en-US" b="0" i="0">
                    <a:latin typeface="Cambria Math" panose="02040503050406030204" pitchFamily="18" charset="0"/>
                  </a:rPr>
                  <a:t>𝑑</a:t>
                </a:r>
                <a:r>
                  <a:rPr lang="en-US" baseline="0" dirty="0"/>
                  <a:t> times</a:t>
                </a:r>
              </a:p>
              <a:p>
                <a:r>
                  <a:rPr lang="en-US" baseline="0" dirty="0"/>
                  <a:t>When the second case happens,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𝐹_𝑥</a:t>
                </a:r>
                <a:r>
                  <a:rPr lang="en-US" dirty="0"/>
                  <a:t> has at most </a:t>
                </a:r>
                <a:r>
                  <a:rPr lang="en-US" b="0" i="0">
                    <a:latin typeface="Cambria Math" panose="02040503050406030204" pitchFamily="18" charset="0"/>
                  </a:rPr>
                  <a:t>𝑑</a:t>
                </a:r>
                <a:r>
                  <a:rPr lang="en-US" dirty="0"/>
                  <a:t> roots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D7DD2-5072-7409-4D5B-D36B67E4E5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2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2.png"/><Relationship Id="rId5" Type="http://schemas.openxmlformats.org/officeDocument/2006/relationships/image" Target="../media/image913.png"/><Relationship Id="rId4" Type="http://schemas.openxmlformats.org/officeDocument/2006/relationships/image" Target="../media/image8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3" Type="http://schemas.openxmlformats.org/officeDocument/2006/relationships/image" Target="../media/image2.png"/><Relationship Id="rId7" Type="http://schemas.openxmlformats.org/officeDocument/2006/relationships/image" Target="../media/image13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3.png"/><Relationship Id="rId9" Type="http://schemas.openxmlformats.org/officeDocument/2006/relationships/image" Target="../media/image17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F8D1DF-F976-BDE8-3CC2-2D343B37F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DEA-327D-86D3-000D-29D9FA18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9F1D8-5D8C-C6C1-9353-9C304EA45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52800"/>
                <a:ext cx="10515600" cy="313804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Fundamental Theorem of Algebra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Every nonzero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univariate</a:t>
                </a:r>
                <a:r>
                  <a:rPr lang="en-US" dirty="0"/>
                  <a:t> polynomial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real roots</a:t>
                </a:r>
              </a:p>
              <a:p>
                <a:r>
                  <a:rPr lang="en-US" dirty="0"/>
                  <a:t>What about a </a:t>
                </a:r>
                <a:r>
                  <a:rPr lang="en-US" dirty="0">
                    <a:solidFill>
                      <a:schemeClr val="accent1"/>
                    </a:solidFill>
                  </a:rPr>
                  <a:t>multivariate</a:t>
                </a:r>
                <a:r>
                  <a:rPr lang="en-US" dirty="0"/>
                  <a:t> polynomial?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9F1D8-5D8C-C6C1-9353-9C304EA45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52800"/>
                <a:ext cx="10515600" cy="313804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A1236-AF10-EA86-33DB-5247CD07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94676-653A-22BE-9CBF-461725397A9D}"/>
              </a:ext>
            </a:extLst>
          </p:cNvPr>
          <p:cNvGrpSpPr/>
          <p:nvPr/>
        </p:nvGrpSpPr>
        <p:grpSpPr>
          <a:xfrm>
            <a:off x="3554890" y="482894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7F742B-819F-8F92-532B-3DCEFAF48783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3DFFC264-4ECA-4A56-17D0-5C2E831F6E5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How many roots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can a nonzero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degree-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two-variable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polynomial</a:t>
                  </a:r>
                  <a:br>
                    <a:rPr lang="en-US" b="1" dirty="0">
                      <a:solidFill>
                        <a:schemeClr val="tx1"/>
                      </a:solidFill>
                    </a:rPr>
                  </a:br>
                  <a:r>
                    <a:rPr lang="en-US" b="1" dirty="0">
                      <a:solidFill>
                        <a:schemeClr val="tx1"/>
                      </a:solidFill>
                    </a:rPr>
                    <a:t>have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3DFFC264-4ECA-4A56-17D0-5C2E831F6E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23C2B4-7DA0-B1B8-63C6-60E2BD50EC74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9CAB1B48-21BF-0137-30A8-29D2F2CBE4BD}"/>
                  </a:ext>
                </a:extLst>
              </p:cNvPr>
              <p:cNvSpPr/>
              <p:nvPr/>
            </p:nvSpPr>
            <p:spPr>
              <a:xfrm>
                <a:off x="7196789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9CAB1B48-21BF-0137-30A8-29D2F2CBE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789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CF19B25-5508-CCA7-2773-13154F057B19}"/>
                  </a:ext>
                </a:extLst>
              </p:cNvPr>
              <p:cNvSpPr/>
              <p:nvPr/>
            </p:nvSpPr>
            <p:spPr>
              <a:xfrm>
                <a:off x="3641083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CF19B25-5508-CCA7-2773-13154F057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083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8E01A4BE-8E61-EF7C-9E17-187B2E112E29}"/>
                  </a:ext>
                </a:extLst>
              </p:cNvPr>
              <p:cNvSpPr/>
              <p:nvPr/>
            </p:nvSpPr>
            <p:spPr>
              <a:xfrm>
                <a:off x="7190230" y="203623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Only finitely many, but there is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no bound in terms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8E01A4BE-8E61-EF7C-9E17-187B2E112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30" y="203623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7E56DC04-EFA4-3A8A-20CC-F02F532B13FF}"/>
              </a:ext>
            </a:extLst>
          </p:cNvPr>
          <p:cNvSpPr/>
          <p:nvPr/>
        </p:nvSpPr>
        <p:spPr>
          <a:xfrm>
            <a:off x="3630433" y="203623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It might have infinitely many</a:t>
            </a:r>
          </a:p>
        </p:txBody>
      </p:sp>
    </p:spTree>
    <p:extLst>
      <p:ext uri="{BB962C8B-B14F-4D97-AF65-F5344CB8AC3E}">
        <p14:creationId xmlns:p14="http://schemas.microsoft.com/office/powerpoint/2010/main" val="33123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678D92C-7BBD-A706-518A-4AFAA9A5E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4BA83-F9A7-5328-B272-40C6B0E6D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common are roots?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F6344-DCA9-3CA4-67E3-1615D5FE4D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713" y="1805300"/>
                <a:ext cx="6434667" cy="44362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US" dirty="0"/>
                  <a:t>, it might have infinitely many roots ☹️</a:t>
                </a:r>
              </a:p>
              <a:p>
                <a:r>
                  <a:rPr lang="en-US" dirty="0"/>
                  <a:t>Insight: Roots are nevertheless “rare”</a:t>
                </a:r>
              </a:p>
              <a:p>
                <a:r>
                  <a:rPr lang="en-US" dirty="0"/>
                  <a:t>If we pick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at </a:t>
                </a:r>
                <a:r>
                  <a:rPr lang="en-US" dirty="0">
                    <a:solidFill>
                      <a:schemeClr val="accent1"/>
                    </a:solidFill>
                  </a:rPr>
                  <a:t>random</a:t>
                </a:r>
                <a:r>
                  <a:rPr lang="en-US" dirty="0"/>
                  <a:t>, it is </a:t>
                </a:r>
                <a:r>
                  <a:rPr lang="en-US" dirty="0">
                    <a:solidFill>
                      <a:schemeClr val="accent1"/>
                    </a:solidFill>
                  </a:rPr>
                  <a:t>unlikely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🙂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F6344-DCA9-3CA4-67E3-1615D5FE4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713" y="1805300"/>
                <a:ext cx="6434667" cy="4436265"/>
              </a:xfrm>
              <a:blipFill>
                <a:blip r:embed="rId3"/>
                <a:stretch>
                  <a:fillRect l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4DA13-9B72-3507-3866-FAFD78F3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0DD270-E6C8-68DD-0376-85D266B34C2A}"/>
              </a:ext>
            </a:extLst>
          </p:cNvPr>
          <p:cNvGrpSpPr/>
          <p:nvPr/>
        </p:nvGrpSpPr>
        <p:grpSpPr>
          <a:xfrm>
            <a:off x="7001868" y="250513"/>
            <a:ext cx="4893863" cy="5376165"/>
            <a:chOff x="6914315" y="324724"/>
            <a:chExt cx="4893863" cy="53761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9BD52A-94BB-B082-12B8-165B75221C90}"/>
                </a:ext>
              </a:extLst>
            </p:cNvPr>
            <p:cNvSpPr/>
            <p:nvPr/>
          </p:nvSpPr>
          <p:spPr>
            <a:xfrm>
              <a:off x="7394222" y="324724"/>
              <a:ext cx="4413956" cy="5376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A6AE6D-F9E0-3F39-3320-F42C673A1250}"/>
                </a:ext>
              </a:extLst>
            </p:cNvPr>
            <p:cNvGrpSpPr/>
            <p:nvPr/>
          </p:nvGrpSpPr>
          <p:grpSpPr>
            <a:xfrm>
              <a:off x="6914315" y="324724"/>
              <a:ext cx="4690663" cy="5259476"/>
              <a:chOff x="6839417" y="889098"/>
              <a:chExt cx="4690663" cy="525947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E550D50-C029-78BA-AD3A-33891A6DF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892" y="2241705"/>
                <a:ext cx="3323908" cy="3343930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9CB3465-D00D-BC69-F373-CC8870ECB76C}"/>
                      </a:ext>
                    </a:extLst>
                  </p:cNvPr>
                  <p:cNvSpPr txBox="1"/>
                  <p:nvPr/>
                </p:nvSpPr>
                <p:spPr>
                  <a:xfrm>
                    <a:off x="8834006" y="5686909"/>
                    <a:ext cx="171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9CB3465-D00D-BC69-F373-CC8870ECB7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4006" y="5686909"/>
                    <a:ext cx="171568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0AC49A6-EDF8-DB9C-1553-BD24CDEDB0C2}"/>
                      </a:ext>
                    </a:extLst>
                  </p:cNvPr>
                  <p:cNvSpPr txBox="1"/>
                  <p:nvPr/>
                </p:nvSpPr>
                <p:spPr>
                  <a:xfrm>
                    <a:off x="8473434" y="889098"/>
                    <a:ext cx="3056646" cy="1145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2400" b="0" dirty="0"/>
                      <a:t>Roots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a14:m>
                    <a:r>
                      <a:rPr lang="en-US" sz="2400" b="0" dirty="0"/>
                      <a:t>, where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10AC49A6-EDF8-DB9C-1553-BD24CDEDB0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3434" y="889098"/>
                    <a:ext cx="3056646" cy="11452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94" b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A59AE67-3654-CA2E-2205-5D20CB2D49D0}"/>
                      </a:ext>
                    </a:extLst>
                  </p:cNvPr>
                  <p:cNvSpPr txBox="1"/>
                  <p:nvPr/>
                </p:nvSpPr>
                <p:spPr>
                  <a:xfrm>
                    <a:off x="6839417" y="3452005"/>
                    <a:ext cx="171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A59AE67-3654-CA2E-2205-5D20CB2D4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9417" y="3452005"/>
                    <a:ext cx="171568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FC39EA-C4C2-7BD1-DFFC-61CA8C72DBB7}"/>
              </a:ext>
            </a:extLst>
          </p:cNvPr>
          <p:cNvGrpSpPr/>
          <p:nvPr/>
        </p:nvGrpSpPr>
        <p:grpSpPr>
          <a:xfrm rot="1009115">
            <a:off x="8681647" y="2803410"/>
            <a:ext cx="2395483" cy="273085"/>
            <a:chOff x="3783290" y="5576576"/>
            <a:chExt cx="4049687" cy="4616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713C85-4714-69BF-6372-2D9ADA558F4E}"/>
                </a:ext>
              </a:extLst>
            </p:cNvPr>
            <p:cNvSpPr/>
            <p:nvPr/>
          </p:nvSpPr>
          <p:spPr>
            <a:xfrm>
              <a:off x="3804355" y="5585635"/>
              <a:ext cx="4028622" cy="43238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white and black object&#10;&#10;AI-generated content may be incorrect.">
              <a:extLst>
                <a:ext uri="{FF2B5EF4-FFF2-40B4-BE49-F238E27FC236}">
                  <a16:creationId xmlns:a16="http://schemas.microsoft.com/office/drawing/2014/main" id="{27FB22CE-39C8-0F54-3DA8-997857184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564880" y="4794986"/>
              <a:ext cx="461664" cy="2024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395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488DB05-B176-D9E0-929D-D3D1661BD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F835-6995-CFCA-DAED-C8A1EF643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84BC5-3391-2642-031C-25C6E09C21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713" y="1805300"/>
                <a:ext cx="6434667" cy="44362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be a multivariate polynomial of degree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each variable individually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a finite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D84BC5-3391-2642-031C-25C6E09C21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713" y="1805300"/>
                <a:ext cx="6434667" cy="4436265"/>
              </a:xfrm>
              <a:blipFill>
                <a:blip r:embed="rId3"/>
                <a:stretch>
                  <a:fillRect l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17E6E-9967-15BA-6B0A-B45A0100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4382CD-D44A-2129-38B4-5AEC140EC37C}"/>
              </a:ext>
            </a:extLst>
          </p:cNvPr>
          <p:cNvGrpSpPr/>
          <p:nvPr/>
        </p:nvGrpSpPr>
        <p:grpSpPr>
          <a:xfrm>
            <a:off x="7001868" y="250513"/>
            <a:ext cx="4893863" cy="5376165"/>
            <a:chOff x="6914315" y="324724"/>
            <a:chExt cx="4893863" cy="537616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9ED2D1-BF7B-4A1B-78E3-3728DC7BB0ED}"/>
                </a:ext>
              </a:extLst>
            </p:cNvPr>
            <p:cNvSpPr/>
            <p:nvPr/>
          </p:nvSpPr>
          <p:spPr>
            <a:xfrm>
              <a:off x="7394222" y="324724"/>
              <a:ext cx="4413956" cy="5376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0C32B3-CA59-5628-FCD7-8804762892BA}"/>
                </a:ext>
              </a:extLst>
            </p:cNvPr>
            <p:cNvGrpSpPr/>
            <p:nvPr/>
          </p:nvGrpSpPr>
          <p:grpSpPr>
            <a:xfrm>
              <a:off x="6914315" y="324724"/>
              <a:ext cx="4690663" cy="5259476"/>
              <a:chOff x="6839417" y="889098"/>
              <a:chExt cx="4690663" cy="525947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EF9D9B9-B748-AB11-9F31-CF782DACC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9892" y="2241705"/>
                <a:ext cx="3323908" cy="3343930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ADF1836-8127-0755-0C1D-77FDD1EFA133}"/>
                      </a:ext>
                    </a:extLst>
                  </p:cNvPr>
                  <p:cNvSpPr txBox="1"/>
                  <p:nvPr/>
                </p:nvSpPr>
                <p:spPr>
                  <a:xfrm>
                    <a:off x="8834006" y="5686909"/>
                    <a:ext cx="171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ADF1836-8127-0755-0C1D-77FDD1EFA1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4006" y="5686909"/>
                    <a:ext cx="1715680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67D0C48-8A14-18B4-7955-CFB58E20DB87}"/>
                      </a:ext>
                    </a:extLst>
                  </p:cNvPr>
                  <p:cNvSpPr txBox="1"/>
                  <p:nvPr/>
                </p:nvSpPr>
                <p:spPr>
                  <a:xfrm>
                    <a:off x="8473434" y="889098"/>
                    <a:ext cx="3056646" cy="11452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en-US" sz="2400" b="0" dirty="0"/>
                      <a:t>Roots of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a14:m>
                    <a:r>
                      <a:rPr lang="en-US" sz="2400" b="0" dirty="0"/>
                      <a:t>, where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867D0C48-8A14-18B4-7955-CFB58E20DB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73434" y="889098"/>
                    <a:ext cx="3056646" cy="114525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194" b="-5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0A8D843-9041-76D9-4E69-96C629E7FA65}"/>
                      </a:ext>
                    </a:extLst>
                  </p:cNvPr>
                  <p:cNvSpPr txBox="1"/>
                  <p:nvPr/>
                </p:nvSpPr>
                <p:spPr>
                  <a:xfrm>
                    <a:off x="6839417" y="3452005"/>
                    <a:ext cx="171568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B0A8D843-9041-76D9-4E69-96C629E7FA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9417" y="3452005"/>
                    <a:ext cx="171568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363607-A873-CB11-E1DA-CA468A603F60}"/>
              </a:ext>
            </a:extLst>
          </p:cNvPr>
          <p:cNvSpPr txBox="1"/>
          <p:nvPr/>
        </p:nvSpPr>
        <p:spPr>
          <a:xfrm>
            <a:off x="8810977" y="5912490"/>
            <a:ext cx="298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Proof: On chalkboard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67D038-AF81-0C5C-017D-AB2E21FCD7BD}"/>
              </a:ext>
            </a:extLst>
          </p:cNvPr>
          <p:cNvGrpSpPr/>
          <p:nvPr/>
        </p:nvGrpSpPr>
        <p:grpSpPr>
          <a:xfrm>
            <a:off x="8192343" y="1603120"/>
            <a:ext cx="3323908" cy="3343930"/>
            <a:chOff x="8192343" y="1603120"/>
            <a:chExt cx="1897645" cy="19090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BD52F5-B691-1B19-33AD-DA598BC6E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2343" y="1603120"/>
              <a:ext cx="1897645" cy="190907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4E4BEB-F861-855A-A0C4-244AD3E0C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5338" y="1797743"/>
              <a:ext cx="1617571" cy="167472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D73B35-EEF6-B7B1-4052-A590C9BD430A}"/>
                  </a:ext>
                </a:extLst>
              </p:cNvPr>
              <p:cNvSpPr/>
              <p:nvPr/>
            </p:nvSpPr>
            <p:spPr>
              <a:xfrm>
                <a:off x="400192" y="4789758"/>
                <a:ext cx="8085663" cy="17010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Polynomial Identity Lemma:</a:t>
                </a:r>
                <a:br>
                  <a:rPr lang="en-US" sz="2800" b="1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D73B35-EEF6-B7B1-4052-A590C9BD4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92" y="4789758"/>
                <a:ext cx="8085663" cy="17010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0E5E3-26BF-1E7B-62BD-6DBE001165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388533"/>
                <a:ext cx="11379200" cy="53424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Polynomial time ✔️</a:t>
                </a:r>
              </a:p>
              <a:p>
                <a:r>
                  <a:rPr lang="en-US" b="1" dirty="0"/>
                  <a:t>Correctness proof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(can prove by induction)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by the Polynomial Identity Lemma,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0E5E3-26BF-1E7B-62BD-6DBE00116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388533"/>
                <a:ext cx="11379200" cy="5342467"/>
              </a:xfrm>
              <a:blipFill>
                <a:blip r:embed="rId2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D5842-5AA3-B21B-0457-14340237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9E8539-D8BE-0423-49A3-371E9468041A}"/>
                  </a:ext>
                </a:extLst>
              </p:cNvPr>
              <p:cNvSpPr/>
              <p:nvPr/>
            </p:nvSpPr>
            <p:spPr>
              <a:xfrm>
                <a:off x="250371" y="317963"/>
                <a:ext cx="6063343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9E8539-D8BE-0423-49A3-371E94680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71" y="317963"/>
                <a:ext cx="6063343" cy="844144"/>
              </a:xfrm>
              <a:prstGeom prst="rect">
                <a:avLst/>
              </a:prstGeom>
              <a:blipFill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642D5F-A56E-E478-D6AC-8AAD023EA650}"/>
                  </a:ext>
                </a:extLst>
              </p:cNvPr>
              <p:cNvSpPr/>
              <p:nvPr/>
            </p:nvSpPr>
            <p:spPr>
              <a:xfrm>
                <a:off x="6509657" y="456787"/>
                <a:ext cx="5529943" cy="34829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variables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leaves: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uniformly at random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by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EQUALS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ZERO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accept, otherwise reject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642D5F-A56E-E478-D6AC-8AAD023EA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57" y="456787"/>
                <a:ext cx="5529943" cy="3482902"/>
              </a:xfrm>
              <a:prstGeom prst="rect">
                <a:avLst/>
              </a:prstGeom>
              <a:blipFill>
                <a:blip r:embed="rId4"/>
                <a:stretch>
                  <a:fillRect l="-1650" b="-17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CB249EB-898B-C3C6-B83C-36FC41F618F8}"/>
              </a:ext>
            </a:extLst>
          </p:cNvPr>
          <p:cNvGrpSpPr/>
          <p:nvPr/>
        </p:nvGrpSpPr>
        <p:grpSpPr>
          <a:xfrm>
            <a:off x="3113666" y="4006657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2D5CA55-8675-E071-A20F-2F46EF18A6E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0E58412-DCE4-2799-0D19-0B614F24B2A4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best describes the algorithm?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2568C3-6FB3-1727-F598-4316D94BA150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0" name="Hexagon 9">
            <a:extLst>
              <a:ext uri="{FF2B5EF4-FFF2-40B4-BE49-F238E27FC236}">
                <a16:creationId xmlns:a16="http://schemas.microsoft.com/office/drawing/2014/main" id="{F05190B7-C73A-A7FF-0678-AF32D71FA7F9}"/>
              </a:ext>
            </a:extLst>
          </p:cNvPr>
          <p:cNvSpPr/>
          <p:nvPr/>
        </p:nvSpPr>
        <p:spPr>
          <a:xfrm>
            <a:off x="6755565" y="483657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The amount of time it uses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is rarely more than polynomial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B9C69B86-14DC-4A37-397F-380D25F5964E}"/>
              </a:ext>
            </a:extLst>
          </p:cNvPr>
          <p:cNvSpPr/>
          <p:nvPr/>
        </p:nvSpPr>
        <p:spPr>
          <a:xfrm>
            <a:off x="3199859" y="483657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The algorithm behaves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correctly on most inputs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5879E93-6D6A-3B4E-B833-D08B5180ED7F}"/>
              </a:ext>
            </a:extLst>
          </p:cNvPr>
          <p:cNvSpPr/>
          <p:nvPr/>
        </p:nvSpPr>
        <p:spPr>
          <a:xfrm>
            <a:off x="6749006" y="556000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 is likely that for every input,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the algorithm behaves correctly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BF17B31E-26D9-B337-F2EA-4D4C8BC21627}"/>
              </a:ext>
            </a:extLst>
          </p:cNvPr>
          <p:cNvSpPr/>
          <p:nvPr/>
        </p:nvSpPr>
        <p:spPr>
          <a:xfrm>
            <a:off x="3189209" y="556000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For every input, the algorithm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is likely to behave correctly</a:t>
            </a:r>
          </a:p>
        </p:txBody>
      </p:sp>
    </p:spTree>
    <p:extLst>
      <p:ext uri="{BB962C8B-B14F-4D97-AF65-F5344CB8AC3E}">
        <p14:creationId xmlns:p14="http://schemas.microsoft.com/office/powerpoint/2010/main" val="18837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build="p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2C8-C8CD-808F-6E28-4FD72217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BC579-A56C-4B81-398F-512CAD703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proved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Therefore, we should consider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</a:p>
              <a:p>
                <a:r>
                  <a:rPr lang="en-US" b="0" dirty="0"/>
                  <a:t>Does this mean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b="0" dirty="0"/>
                  <a:t> is a bad model of tractability?</a:t>
                </a:r>
              </a:p>
              <a:p>
                <a:r>
                  <a:rPr lang="en-US" dirty="0"/>
                  <a:t>Not necessarily. Maybe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BC579-A56C-4B81-398F-512CAD703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25B80-3E38-7509-69A6-3EDC19D4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8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B6C1E7CB-B2A1-3C13-0294-CC54E95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4750110"/>
            <a:ext cx="702371" cy="702371"/>
          </a:xfrm>
          <a:prstGeom prst="rect">
            <a:avLst/>
          </a:prstGeom>
        </p:spPr>
      </p:pic>
      <p:pic>
        <p:nvPicPr>
          <p:cNvPr id="40" name="Picture 3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16B8A-638E-259E-69F0-6C28D506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95" y="4743640"/>
            <a:ext cx="702371" cy="70237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06" y="4733008"/>
            <a:ext cx="702371" cy="702371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29B9000-BAAB-F499-2708-653F0F02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59" y="4729719"/>
            <a:ext cx="702371" cy="70237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3537D76-E299-45A3-7E71-0839F6CD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457" y="4736298"/>
            <a:ext cx="702371" cy="702371"/>
          </a:xfrm>
          <a:prstGeom prst="rect">
            <a:avLst/>
          </a:prstGeom>
        </p:spPr>
      </p:pic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1801655" y="2637233"/>
            <a:ext cx="28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Randomness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2E46C82C-22EE-DD5A-21E3-93ED9CCE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49" y="4727022"/>
            <a:ext cx="702371" cy="702371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63200" cy="49059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is the set of languages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exists a randomized polynomial-time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chemeClr val="tx1"/>
                    </a:solidFill>
                  </a:rPr>
                  <a:t>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“</a:t>
                </a:r>
                <a:r>
                  <a:rPr lang="en-US" u="sng" dirty="0"/>
                  <a:t>B</a:t>
                </a:r>
                <a:r>
                  <a:rPr lang="en-US" dirty="0"/>
                  <a:t>ounded-error </a:t>
                </a:r>
                <a:r>
                  <a:rPr lang="en-US" u="sng" dirty="0"/>
                  <a:t>P</a:t>
                </a:r>
                <a:r>
                  <a:rPr lang="en-US" dirty="0"/>
                  <a:t>robabilistic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63200" cy="4905915"/>
              </a:xfrm>
              <a:blipFill>
                <a:blip r:embed="rId3"/>
                <a:stretch>
                  <a:fillRect l="-1059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EB9C9-FCCF-9FCE-0725-6E59E884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3A254836-AB7B-E40F-0957-175C5D6CA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994A-E77D-2E2F-5C97-4EFFBD3B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High school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56A2A-6477-BB04-5B91-CCB5EA588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“Expand and simplify: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How difficult</a:t>
                </a:r>
                <a:r>
                  <a:rPr lang="en-US" dirty="0"/>
                  <a:t> is this type of exercise?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56A2A-6477-BB04-5B91-CCB5EA588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13E5-B531-DF38-4610-1C232907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6BDC5B-7B86-5DF7-583C-759978C75FD7}"/>
              </a:ext>
            </a:extLst>
          </p:cNvPr>
          <p:cNvGrpSpPr/>
          <p:nvPr/>
        </p:nvGrpSpPr>
        <p:grpSpPr>
          <a:xfrm>
            <a:off x="4320000" y="2584803"/>
            <a:ext cx="2815200" cy="1192049"/>
            <a:chOff x="4320000" y="2584803"/>
            <a:chExt cx="2815200" cy="1192049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CBBE7E8C-AE1B-0FB5-A83C-C5635EC232BC}"/>
                </a:ext>
              </a:extLst>
            </p:cNvPr>
            <p:cNvSpPr/>
            <p:nvPr/>
          </p:nvSpPr>
          <p:spPr>
            <a:xfrm rot="5400000">
              <a:off x="5492615" y="1484188"/>
              <a:ext cx="304369" cy="2505600"/>
            </a:xfrm>
            <a:prstGeom prst="rightBrace">
              <a:avLst>
                <a:gd name="adj1" fmla="val 325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9E30C3-B36B-10E1-5448-097EBB055336}"/>
                </a:ext>
              </a:extLst>
            </p:cNvPr>
            <p:cNvSpPr txBox="1"/>
            <p:nvPr/>
          </p:nvSpPr>
          <p:spPr>
            <a:xfrm>
              <a:off x="4320000" y="2896483"/>
              <a:ext cx="28152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This type of expression is called an </a:t>
              </a:r>
              <a:r>
                <a:rPr lang="en-US" dirty="0">
                  <a:solidFill>
                    <a:schemeClr val="accent1"/>
                  </a:solidFill>
                </a:rPr>
                <a:t>arithmetic formula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7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0DC-4CDF-22C3-043A-766D6D6E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543" y="1690688"/>
                <a:ext cx="11408227" cy="44862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Problem:</a:t>
                </a:r>
                <a:r>
                  <a:rPr lang="en-US" dirty="0"/>
                  <a:t> Given an arithmetic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As a language: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IDENTICALLY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ZERO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arithmetic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formula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543" y="1690688"/>
                <a:ext cx="11408227" cy="4486275"/>
              </a:xfr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2739-5749-443C-CB42-F9F70BAC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E5E9F8-394E-E8A2-DEFB-44924B963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EA9F-87AB-B360-00DC-757C94E5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A4107-6849-4DBF-5EAD-F175AD0C9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200" y="1825625"/>
                <a:ext cx="11258280" cy="4351338"/>
              </a:xfrm>
            </p:spPr>
            <p:txBody>
              <a:bodyPr>
                <a:normAutofit/>
              </a:bodyPr>
              <a:lstStyle/>
              <a:p>
                <a:r>
                  <a:rPr lang="pt-BR" sz="1800" dirty="0"/>
                  <a:t>Given: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−1)⋅(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−1)⋅(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pt-BR" sz="1800" dirty="0"/>
              </a:p>
              <a:p>
                <a:r>
                  <a:rPr lang="pt-BR" sz="1800" dirty="0"/>
                  <a:t>Expand: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𝑒𝑎𝑏𝑐𝑑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𝑎𝑐𝑑𝑏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𝑒𝑎𝑐𝑑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𝑎𝑐𝑏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𝑒𝑏𝑑𝑎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𝑑𝑎𝑏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𝑒𝑑𝑎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𝑐𝑏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𝑎𝑑𝑏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𝑏𝑐𝑑𝑒𝑎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𝑏𝑐𝑑𝑒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𝑏𝑐𝑒𝑎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𝑐𝑑𝑎𝑏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𝑐𝑎𝑏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𝑐𝑑𝑒𝑎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𝑐𝑒𝑎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𝑐𝑒</m:t>
                      </m:r>
                    </m:oMath>
                  </m:oMathPara>
                </a14:m>
                <a:endParaRPr lang="pt-BR" sz="1800" dirty="0"/>
              </a:p>
              <a:p>
                <a:r>
                  <a:rPr lang="pt-BR" sz="1800" dirty="0"/>
                  <a:t>Everything cancels out: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A4107-6849-4DBF-5EAD-F175AD0C9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200" y="1825625"/>
                <a:ext cx="11258280" cy="4351338"/>
              </a:xfrm>
              <a:blipFill>
                <a:blip r:embed="rId2"/>
                <a:stretch>
                  <a:fillRect l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24B1-8490-32BE-D613-43AB6C1E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BA82-B447-19FD-F6C9-428AFE1B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7781D-4D2C-E0E3-3521-E0F31ED24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200" y="1690689"/>
                <a:ext cx="9770400" cy="3838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Expanding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 in some cases ☹️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Open Question: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Next 5 slides: We will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7781D-4D2C-E0E3-3521-E0F31ED24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200" y="1690689"/>
                <a:ext cx="9770400" cy="3838912"/>
              </a:xfrm>
              <a:blipFill>
                <a:blip r:embed="rId3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90E43-9D0A-878C-AA5F-C42431C6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3C57-8857-6B74-DC58-F6021C11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 algorithm: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D52FD-263C-04DF-D4B3-F7998FC96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2940" y="1690688"/>
                <a:ext cx="10690860" cy="480015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Goal:</a:t>
                </a:r>
                <a:r>
                  <a:rPr lang="en-US" dirty="0"/>
                  <a:t> Figure 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an arithmetic formula</a:t>
                </a:r>
              </a:p>
              <a:p>
                <a:r>
                  <a:rPr lang="en-US" b="1" dirty="0"/>
                  <a:t>Strategy:</a:t>
                </a:r>
                <a:r>
                  <a:rPr lang="en-US" dirty="0"/>
                  <a:t>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b="1" dirty="0"/>
                  <a:t>Rationale: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🙂</a:t>
                </a:r>
              </a:p>
              <a:p>
                <a:r>
                  <a:rPr lang="en-US" b="1" dirty="0"/>
                  <a:t>Difficulty:</a:t>
                </a:r>
                <a:r>
                  <a:rPr lang="en-US" dirty="0"/>
                  <a:t> 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≢0</m:t>
                    </m:r>
                  </m:oMath>
                </a14:m>
                <a:r>
                  <a:rPr lang="en-US" dirty="0"/>
                  <a:t>, there still might be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☹️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How often </a:t>
                </a:r>
                <a:r>
                  <a:rPr lang="en-US" dirty="0"/>
                  <a:t>can this occur?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D52FD-263C-04DF-D4B3-F7998FC96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940" y="1690688"/>
                <a:ext cx="10690860" cy="4800156"/>
              </a:xfrm>
              <a:blipFill>
                <a:blip r:embed="rId2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691F5-8896-252B-00A5-9E38B2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868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208035</TotalTime>
  <Words>985</Words>
  <Application>Microsoft Office PowerPoint</Application>
  <PresentationFormat>Widescreen</PresentationFormat>
  <Paragraphs>114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Which problems can be solved through computation?</vt:lpstr>
      <vt:lpstr>Randomized Turing machines</vt:lpstr>
      <vt:lpstr>The complexity class "BPP"</vt:lpstr>
      <vt:lpstr>Example: High school algebra</vt:lpstr>
      <vt:lpstr>Identity testing</vt:lpstr>
      <vt:lpstr>Identity testing example</vt:lpstr>
      <vt:lpstr>Complexity of identity testing</vt:lpstr>
      <vt:lpstr>Identity testing algorithm: Approach</vt:lpstr>
      <vt:lpstr>Counting roots</vt:lpstr>
      <vt:lpstr>How common are roots?</vt:lpstr>
      <vt:lpstr>Polynomial Identity Lemma</vt:lpstr>
      <vt:lpstr>PowerPoint Presentation</vt:lpstr>
      <vt:lpstr>Identity testing: 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967</cp:revision>
  <dcterms:created xsi:type="dcterms:W3CDTF">2022-12-12T23:26:37Z</dcterms:created>
  <dcterms:modified xsi:type="dcterms:W3CDTF">2025-11-03T21:42:24Z</dcterms:modified>
</cp:coreProperties>
</file>