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1134" r:id="rId2"/>
    <p:sldId id="1093" r:id="rId3"/>
    <p:sldId id="681" r:id="rId4"/>
    <p:sldId id="742" r:id="rId5"/>
    <p:sldId id="910" r:id="rId6"/>
    <p:sldId id="1094" r:id="rId7"/>
    <p:sldId id="1104" r:id="rId8"/>
    <p:sldId id="894" r:id="rId9"/>
    <p:sldId id="1105" r:id="rId10"/>
    <p:sldId id="1106" r:id="rId11"/>
    <p:sldId id="1107" r:id="rId12"/>
    <p:sldId id="972" r:id="rId13"/>
    <p:sldId id="714" r:id="rId14"/>
    <p:sldId id="986" r:id="rId15"/>
    <p:sldId id="1100" r:id="rId16"/>
    <p:sldId id="720" r:id="rId17"/>
    <p:sldId id="984" r:id="rId18"/>
    <p:sldId id="985" r:id="rId19"/>
    <p:sldId id="1096" r:id="rId20"/>
    <p:sldId id="1097" r:id="rId21"/>
    <p:sldId id="979" r:id="rId22"/>
    <p:sldId id="1098" r:id="rId23"/>
    <p:sldId id="1095" r:id="rId24"/>
    <p:sldId id="1099" r:id="rId25"/>
    <p:sldId id="1108" r:id="rId26"/>
    <p:sldId id="952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D5EAB"/>
    <a:srgbClr val="FF99FF"/>
    <a:srgbClr val="00FFFF"/>
    <a:srgbClr val="FFF2CC"/>
    <a:srgbClr val="4472C4"/>
    <a:srgbClr val="FFCCFF"/>
    <a:srgbClr val="8A3500"/>
    <a:srgbClr val="444444"/>
    <a:srgbClr val="B1953A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83" autoAdjust="0"/>
    <p:restoredTop sz="75028" autoAdjust="0"/>
  </p:normalViewPr>
  <p:slideViewPr>
    <p:cSldViewPr snapToGrid="0">
      <p:cViewPr varScale="1">
        <p:scale>
          <a:sx n="68" d="100"/>
          <a:sy n="68" d="100"/>
        </p:scale>
        <p:origin x="869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10/31/2025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the textbook for a proof of the general case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6803F-40F5-437E-BE1A-AAEA2518AA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65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6803F-40F5-437E-BE1A-AAEA2518AA9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69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A6803F-40F5-437E-BE1A-AAEA2518AA9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79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10/31/2025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10/31/2025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10/31/2025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10/31/2025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10/31/2025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2" Type="http://schemas.openxmlformats.org/officeDocument/2006/relationships/image" Target="../media/image3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5.png"/><Relationship Id="rId2" Type="http://schemas.openxmlformats.org/officeDocument/2006/relationships/image" Target="../media/image130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png"/><Relationship Id="rId3" Type="http://schemas.openxmlformats.org/officeDocument/2006/relationships/image" Target="../media/image236.png"/><Relationship Id="rId7" Type="http://schemas.openxmlformats.org/officeDocument/2006/relationships/image" Target="../media/image2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1.png"/><Relationship Id="rId5" Type="http://schemas.openxmlformats.org/officeDocument/2006/relationships/image" Target="../media/image1700.png"/><Relationship Id="rId4" Type="http://schemas.openxmlformats.org/officeDocument/2006/relationships/image" Target="../media/image1600.png"/><Relationship Id="rId9" Type="http://schemas.openxmlformats.org/officeDocument/2006/relationships/image" Target="../media/image2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2.png"/><Relationship Id="rId3" Type="http://schemas.openxmlformats.org/officeDocument/2006/relationships/image" Target="../media/image2212.png"/><Relationship Id="rId7" Type="http://schemas.openxmlformats.org/officeDocument/2006/relationships/image" Target="../media/image2612.png"/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11.png"/><Relationship Id="rId11" Type="http://schemas.openxmlformats.org/officeDocument/2006/relationships/image" Target="../media/image3011.png"/><Relationship Id="rId5" Type="http://schemas.openxmlformats.org/officeDocument/2006/relationships/image" Target="../media/image2411.png"/><Relationship Id="rId10" Type="http://schemas.openxmlformats.org/officeDocument/2006/relationships/image" Target="../media/image2910.png"/><Relationship Id="rId4" Type="http://schemas.openxmlformats.org/officeDocument/2006/relationships/image" Target="../media/image2312.png"/><Relationship Id="rId9" Type="http://schemas.openxmlformats.org/officeDocument/2006/relationships/image" Target="../media/image28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png"/><Relationship Id="rId2" Type="http://schemas.openxmlformats.org/officeDocument/2006/relationships/image" Target="../media/image2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1.png"/><Relationship Id="rId5" Type="http://schemas.openxmlformats.org/officeDocument/2006/relationships/image" Target="../media/image250.png"/><Relationship Id="rId4" Type="http://schemas.openxmlformats.org/officeDocument/2006/relationships/image" Target="../media/image24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1.png"/><Relationship Id="rId3" Type="http://schemas.openxmlformats.org/officeDocument/2006/relationships/image" Target="../media/image3.png"/><Relationship Id="rId7" Type="http://schemas.openxmlformats.org/officeDocument/2006/relationships/image" Target="../media/image13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3.png"/><Relationship Id="rId9" Type="http://schemas.openxmlformats.org/officeDocument/2006/relationships/image" Target="../media/image17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9.png"/><Relationship Id="rId2" Type="http://schemas.openxmlformats.org/officeDocument/2006/relationships/image" Target="../media/image2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0.png"/><Relationship Id="rId2" Type="http://schemas.openxmlformats.org/officeDocument/2006/relationships/image" Target="../media/image2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Autumn 2025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3BD8EF-803A-BE43-CA67-9D61EA6BA713}"/>
              </a:ext>
            </a:extLst>
          </p:cNvPr>
          <p:cNvSpPr txBox="1"/>
          <p:nvPr/>
        </p:nvSpPr>
        <p:spPr>
          <a:xfrm>
            <a:off x="6096000" y="1174536"/>
            <a:ext cx="5257800" cy="45089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700" dirty="0"/>
              <a:t>⏳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950287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C213BB-4AF0-6ADE-CAFC-B220DE1C6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724D4F8-DAD7-FA7A-B9B4-9D67D73E8C2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to interpret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724D4F8-DAD7-FA7A-B9B4-9D67D73E8C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E1419B-2B2A-BFCC-92A2-7B5723F0CB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3880" y="1825625"/>
                <a:ext cx="11041380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is not a good model of tractability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an extremely useful </a:t>
                </a:r>
                <a:r>
                  <a:rPr lang="en-US" dirty="0">
                    <a:solidFill>
                      <a:schemeClr val="accent1"/>
                    </a:solidFill>
                  </a:rPr>
                  <a:t>conceptual tool…</a:t>
                </a:r>
              </a:p>
              <a:p>
                <a:r>
                  <a:rPr lang="en-US" dirty="0"/>
                  <a:t>More on this later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E1419B-2B2A-BFCC-92A2-7B5723F0CB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3880" y="1825625"/>
                <a:ext cx="11041380" cy="4351338"/>
              </a:xfrm>
              <a:blipFill>
                <a:blip r:embed="rId3"/>
                <a:stretch>
                  <a:fillRect l="-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6E048-0E66-D849-84C1-C67761718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4" descr="A needle in the hay&#10;&#10;Description automatically generated">
            <a:extLst>
              <a:ext uri="{FF2B5EF4-FFF2-40B4-BE49-F238E27FC236}">
                <a16:creationId xmlns:a16="http://schemas.microsoft.com/office/drawing/2014/main" id="{6A3147D9-90FB-CF21-8D08-A9F25493C35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10291010" y="426327"/>
            <a:ext cx="1203158" cy="120315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84610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6A503-CE25-228A-16F0-5EDDD00C2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33A6BC08-00B8-C53E-DF7D-9A2944B7747E}"/>
              </a:ext>
            </a:extLst>
          </p:cNvPr>
          <p:cNvSpPr/>
          <p:nvPr/>
        </p:nvSpPr>
        <p:spPr>
          <a:xfrm>
            <a:off x="5293702" y="4367579"/>
            <a:ext cx="3612173" cy="940777"/>
          </a:xfrm>
          <a:prstGeom prst="parallelogram">
            <a:avLst>
              <a:gd name="adj" fmla="val 911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D1E38A-6252-BBD9-F5CF-89F40282D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Which problems</a:t>
            </a:r>
            <a:br>
              <a:rPr lang="en-US" sz="5400" b="1" dirty="0"/>
            </a:br>
            <a:r>
              <a:rPr lang="en-US" sz="5400" b="1" dirty="0"/>
              <a:t>can be solved</a:t>
            </a:r>
            <a:br>
              <a:rPr lang="en-US" sz="5400" b="1" dirty="0"/>
            </a:br>
            <a:r>
              <a:rPr lang="en-US" sz="5400" b="1" dirty="0"/>
              <a:t>through computation?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B0D75-C3C1-5F71-F2A8-518168BA6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12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B3E98-AB17-5A68-D2AF-150CCC6E6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5BE1DE-1787-33CF-701A-91F422E551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be a randomized time-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Turing machine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We say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decides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with error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if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5BE1DE-1787-33CF-701A-91F422E551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309B29-B88E-013B-B74C-1C17213D5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 descr="A group of white dice&#10;&#10;Description automatically generated with medium confidence">
            <a:extLst>
              <a:ext uri="{FF2B5EF4-FFF2-40B4-BE49-F238E27FC236}">
                <a16:creationId xmlns:a16="http://schemas.microsoft.com/office/drawing/2014/main" id="{82C12834-E432-D20E-042B-24468F576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314" y="577461"/>
            <a:ext cx="1633362" cy="93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90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 5">
            <a:extLst>
              <a:ext uri="{FF2B5EF4-FFF2-40B4-BE49-F238E27FC236}">
                <a16:creationId xmlns:a16="http://schemas.microsoft.com/office/drawing/2014/main" id="{587511EE-0E23-F466-C53D-AB9C631218BE}"/>
              </a:ext>
            </a:extLst>
          </p:cNvPr>
          <p:cNvSpPr/>
          <p:nvPr/>
        </p:nvSpPr>
        <p:spPr>
          <a:xfrm>
            <a:off x="4289914" y="3881635"/>
            <a:ext cx="684857" cy="450880"/>
          </a:xfrm>
          <a:prstGeom prst="parallelogram">
            <a:avLst>
              <a:gd name="adj" fmla="val 911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D84DB4C-D6DB-5F46-D94A-BFCFE0C1A1D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complexity class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D84DB4C-D6DB-5F46-D94A-BFCFE0C1A1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D55F09-482F-3A96-C4C0-3EF3ACDC86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363200" cy="490591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b="1" dirty="0"/>
                  <a:t>Definition: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dirty="0"/>
                  <a:t> is the set of languages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such that there exists a randomized polynomial-time Turing machine that decides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 with </a:t>
                </a:r>
                <a:r>
                  <a:rPr lang="en-US" dirty="0">
                    <a:solidFill>
                      <a:schemeClr val="accent1"/>
                    </a:solidFill>
                  </a:rPr>
                  <a:t>error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“</a:t>
                </a:r>
                <a:r>
                  <a:rPr lang="en-US" u="sng" dirty="0"/>
                  <a:t>B</a:t>
                </a:r>
                <a:r>
                  <a:rPr lang="en-US" dirty="0"/>
                  <a:t>ounded-error </a:t>
                </a:r>
                <a:r>
                  <a:rPr lang="en-US" u="sng" dirty="0"/>
                  <a:t>P</a:t>
                </a:r>
                <a:r>
                  <a:rPr lang="en-US" dirty="0"/>
                  <a:t>robabilistic </a:t>
                </a:r>
                <a:r>
                  <a:rPr lang="en-US" u="sng" dirty="0"/>
                  <a:t>P</a:t>
                </a:r>
                <a:r>
                  <a:rPr lang="en-US" dirty="0"/>
                  <a:t>olynomial-time”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D55F09-482F-3A96-C4C0-3EF3ACDC86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363200" cy="4905915"/>
              </a:xfrm>
              <a:blipFill>
                <a:blip r:embed="rId3"/>
                <a:stretch>
                  <a:fillRect l="-1059" r="-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EB9C9-FCCF-9FCE-0725-6E59E8841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 descr="A group of white dice&#10;&#10;Description automatically generated with medium confidence">
            <a:extLst>
              <a:ext uri="{FF2B5EF4-FFF2-40B4-BE49-F238E27FC236}">
                <a16:creationId xmlns:a16="http://schemas.microsoft.com/office/drawing/2014/main" id="{3A254836-AB7B-E40F-0957-175C5D6CAB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714" y="681037"/>
            <a:ext cx="1633362" cy="93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713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3D6CA-00E7-2173-D6F4-C3FCCDB9F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n-US" dirty="0"/>
              <a:t>Amplification lemma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9BF5A8-C0D3-A865-E3BC-DF5E8345FD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490132"/>
                <a:ext cx="10515600" cy="500071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Suppose a language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can be decided by a time-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Turing machine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with error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be any constant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dirty="0"/>
                  <a:t>, the error probability goes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extremely rapidly!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C9BF5A8-C0D3-A865-E3BC-DF5E8345FD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490132"/>
                <a:ext cx="10515600" cy="5000711"/>
              </a:xfrm>
              <a:blipFill>
                <a:blip r:embed="rId2"/>
                <a:stretch>
                  <a:fillRect l="-1043" b="-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3E74AE-75D7-3C10-C6CB-9D98089A1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0513DAA-F313-F9CC-2A73-6A69A963321F}"/>
                  </a:ext>
                </a:extLst>
              </p:cNvPr>
              <p:cNvSpPr/>
              <p:nvPr/>
            </p:nvSpPr>
            <p:spPr>
              <a:xfrm>
                <a:off x="566057" y="3800613"/>
                <a:ext cx="11277600" cy="1634988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117475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Amplification Lemma: </a:t>
                </a:r>
                <a:r>
                  <a:rPr lang="en-US" sz="2800" dirty="0">
                    <a:solidFill>
                      <a:schemeClr val="tx1"/>
                    </a:solidFill>
                  </a:rPr>
                  <a:t>There exists a randomized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time-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Turing machine that decides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with error probability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⋅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0513DAA-F313-F9CC-2A73-6A69A96332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57" y="3800613"/>
                <a:ext cx="11277600" cy="1634988"/>
              </a:xfrm>
              <a:prstGeom prst="rect">
                <a:avLst/>
              </a:prstGeom>
              <a:blipFill>
                <a:blip r:embed="rId3"/>
                <a:stretch>
                  <a:fillRect l="-54" b="-2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72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2CA46-20AB-3E87-68D2-F2DBF0B3E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Proof of the amplification lemma (1 slide)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B5708D-E81D-C92E-9891-45D99D8347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2108" y="1219200"/>
                <a:ext cx="11480559" cy="551179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For simplicity, assume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we have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accepts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we merely assume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accepts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accepts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lit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B5708D-E81D-C92E-9891-45D99D8347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2108" y="1219200"/>
                <a:ext cx="11480559" cy="5511799"/>
              </a:xfrm>
              <a:blipFill>
                <a:blip r:embed="rId3"/>
                <a:stretch>
                  <a:fillRect l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8F7AC4-C824-9939-0EFE-A710502F9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EA52BAE-AF65-1B50-1305-447EA627EECA}"/>
                  </a:ext>
                </a:extLst>
              </p:cNvPr>
              <p:cNvSpPr/>
              <p:nvPr/>
            </p:nvSpPr>
            <p:spPr>
              <a:xfrm>
                <a:off x="753532" y="2697163"/>
                <a:ext cx="8932333" cy="217117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chemeClr val="tx1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arenR"/>
                </a:pPr>
                <a:r>
                  <a:rPr lang="en-US" sz="2200" dirty="0">
                    <a:solidFill>
                      <a:schemeClr val="tx1"/>
                    </a:solidFill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:</a:t>
                </a:r>
              </a:p>
              <a:p>
                <a:pPr marL="1428750" lvl="2" indent="-514350">
                  <a:lnSpc>
                    <a:spcPct val="150000"/>
                  </a:lnSpc>
                  <a:buFont typeface="+mj-lt"/>
                  <a:buAutoNum type="alphaLcParenR"/>
                </a:pPr>
                <a:r>
                  <a:rPr lang="en-US" sz="2200" dirty="0">
                    <a:solidFill>
                      <a:schemeClr val="tx1"/>
                    </a:solidFill>
                  </a:rPr>
                  <a:t>Simulate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</a:rPr>
                  <a:t> using fresh random bits. If it rejects, reject.</a:t>
                </a:r>
              </a:p>
              <a:p>
                <a:pPr marL="971550" lvl="1" indent="-514350">
                  <a:lnSpc>
                    <a:spcPct val="150000"/>
                  </a:lnSpc>
                  <a:buFont typeface="+mj-lt"/>
                  <a:buAutoNum type="arabicParenR"/>
                </a:pPr>
                <a:r>
                  <a:rPr lang="en-US" sz="2200" dirty="0">
                    <a:solidFill>
                      <a:schemeClr val="tx1"/>
                    </a:solidFill>
                  </a:rPr>
                  <a:t>Accept.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8EA52BAE-AF65-1B50-1305-447EA627E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32" y="2697163"/>
                <a:ext cx="8932333" cy="2171170"/>
              </a:xfrm>
              <a:prstGeom prst="rect">
                <a:avLst/>
              </a:prstGeom>
              <a:blipFill>
                <a:blip r:embed="rId4"/>
                <a:stretch>
                  <a:fillRect l="-818" b="-3064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1D0CC319-130A-B6D3-5488-936268E5D82D}"/>
              </a:ext>
            </a:extLst>
          </p:cNvPr>
          <p:cNvGrpSpPr/>
          <p:nvPr/>
        </p:nvGrpSpPr>
        <p:grpSpPr>
          <a:xfrm>
            <a:off x="9897289" y="2697163"/>
            <a:ext cx="2461988" cy="2171170"/>
            <a:chOff x="7173200" y="2367764"/>
            <a:chExt cx="2461988" cy="2171170"/>
          </a:xfrm>
        </p:grpSpPr>
        <p:sp>
          <p:nvSpPr>
            <p:cNvPr id="9" name="Right Brace 8">
              <a:extLst>
                <a:ext uri="{FF2B5EF4-FFF2-40B4-BE49-F238E27FC236}">
                  <a16:creationId xmlns:a16="http://schemas.microsoft.com/office/drawing/2014/main" id="{FDD14758-6401-F81F-8592-027548C288D2}"/>
                </a:ext>
              </a:extLst>
            </p:cNvPr>
            <p:cNvSpPr/>
            <p:nvPr/>
          </p:nvSpPr>
          <p:spPr>
            <a:xfrm>
              <a:off x="7173200" y="2367764"/>
              <a:ext cx="398417" cy="2171170"/>
            </a:xfrm>
            <a:prstGeom prst="rightBrace">
              <a:avLst>
                <a:gd name="adj1" fmla="val 49316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5F04B93-D7E5-2BD0-04D0-40C19AE2F8C4}"/>
                    </a:ext>
                  </a:extLst>
                </p:cNvPr>
                <p:cNvSpPr txBox="1"/>
                <p:nvPr/>
              </p:nvSpPr>
              <p:spPr>
                <a:xfrm>
                  <a:off x="7624234" y="3112358"/>
                  <a:ext cx="2010954" cy="6819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Time complexity:</a:t>
                  </a:r>
                  <a:br>
                    <a:rPr lang="en-US" dirty="0"/>
                  </a:b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d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5F04B93-D7E5-2BD0-04D0-40C19AE2F8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24234" y="3112358"/>
                  <a:ext cx="2010954" cy="681982"/>
                </a:xfrm>
                <a:prstGeom prst="rect">
                  <a:avLst/>
                </a:prstGeom>
                <a:blipFill>
                  <a:blip r:embed="rId5"/>
                  <a:stretch>
                    <a:fillRect l="-2736" t="-5405" b="-1261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7D64D43-7DAD-2299-20F5-60767B7D9782}"/>
              </a:ext>
            </a:extLst>
          </p:cNvPr>
          <p:cNvGrpSpPr/>
          <p:nvPr/>
        </p:nvGrpSpPr>
        <p:grpSpPr>
          <a:xfrm>
            <a:off x="4420800" y="629495"/>
            <a:ext cx="7267433" cy="2657374"/>
            <a:chOff x="4602804" y="3977893"/>
            <a:chExt cx="7267433" cy="265737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3DC62F8-E156-DDB0-4DFE-E45EDEA940DE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Hexagon 12">
                  <a:extLst>
                    <a:ext uri="{FF2B5EF4-FFF2-40B4-BE49-F238E27FC236}">
                      <a16:creationId xmlns:a16="http://schemas.microsoft.com/office/drawing/2014/main" id="{EB1F7F17-D3F6-BBD2-7626-7950B47BC0EB}"/>
                    </a:ext>
                  </a:extLst>
                </p:cNvPr>
                <p:cNvSpPr/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rIns="0" rtlCol="0" anchor="ctr"/>
                <a:lstStyle/>
                <a:p>
                  <a:pPr algn="ctr"/>
                  <a:r>
                    <a:rPr lang="en-US" sz="1800" b="1" dirty="0">
                      <a:solidFill>
                        <a:schemeClr val="tx1"/>
                      </a:solidFill>
                    </a:rPr>
                    <a:t>If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 uses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 many random bits, then how</a:t>
                  </a:r>
                  <a:r>
                    <a:rPr lang="en-US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800" b="1" dirty="0">
                      <a:solidFill>
                        <a:schemeClr val="tx1"/>
                      </a:solidFill>
                    </a:rPr>
                    <a:t>many random bits</a:t>
                  </a:r>
                  <a:br>
                    <a:rPr lang="en-US" sz="1800" b="1" dirty="0">
                      <a:solidFill>
                        <a:schemeClr val="tx1"/>
                      </a:solidFill>
                    </a:rPr>
                  </a:br>
                  <a:r>
                    <a:rPr lang="en-US" sz="1800" b="1" dirty="0">
                      <a:solidFill>
                        <a:schemeClr val="tx1"/>
                      </a:solidFill>
                    </a:rPr>
                    <a:t>does</a:t>
                  </a:r>
                  <a:r>
                    <a:rPr lang="en-US" b="1" dirty="0">
                      <a:solidFill>
                        <a:schemeClr val="tx1"/>
                      </a:solidFill>
                    </a:rPr>
                    <a:t> </a:t>
                  </a:r>
                  <a:r>
                    <a:rPr lang="en-US" sz="1800" b="1" dirty="0">
                      <a:solidFill>
                        <a:schemeClr val="tx1"/>
                      </a:solidFill>
                    </a:rPr>
                    <a:t>the new TM use?</a:t>
                  </a:r>
                </a:p>
              </p:txBody>
            </p:sp>
          </mc:Choice>
          <mc:Fallback xmlns="">
            <p:sp>
              <p:nvSpPr>
                <p:cNvPr id="13" name="Hexagon 12">
                  <a:extLst>
                    <a:ext uri="{FF2B5EF4-FFF2-40B4-BE49-F238E27FC236}">
                      <a16:creationId xmlns:a16="http://schemas.microsoft.com/office/drawing/2014/main" id="{EB1F7F17-D3F6-BBD2-7626-7950B47BC0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blipFill>
                  <a:blip r:embed="rId6"/>
                  <a:stretch>
                    <a:fillRect t="-5714" b="-15238"/>
                  </a:stretch>
                </a:blipFill>
                <a:ln w="38100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F44F8FF-6445-2221-E2A1-14DE9CE7E48D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Hexagon 14">
                <a:extLst>
                  <a:ext uri="{FF2B5EF4-FFF2-40B4-BE49-F238E27FC236}">
                    <a16:creationId xmlns:a16="http://schemas.microsoft.com/office/drawing/2014/main" id="{80FB73D6-2360-5EDD-5DC5-F8D294D09BA8}"/>
                  </a:ext>
                </a:extLst>
              </p:cNvPr>
              <p:cNvSpPr/>
              <p:nvPr/>
            </p:nvSpPr>
            <p:spPr>
              <a:xfrm>
                <a:off x="4506993" y="2182840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C: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sSup>
                      <m:sSup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e>
                      <m:sup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Hexagon 14">
                <a:extLst>
                  <a:ext uri="{FF2B5EF4-FFF2-40B4-BE49-F238E27FC236}">
                    <a16:creationId xmlns:a16="http://schemas.microsoft.com/office/drawing/2014/main" id="{80FB73D6-2360-5EDD-5DC5-F8D294D09B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993" y="2182840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exagon 15">
                <a:extLst>
                  <a:ext uri="{FF2B5EF4-FFF2-40B4-BE49-F238E27FC236}">
                    <a16:creationId xmlns:a16="http://schemas.microsoft.com/office/drawing/2014/main" id="{41A2B272-B2CC-6CCC-8613-11C8C6AE8740}"/>
                  </a:ext>
                </a:extLst>
              </p:cNvPr>
              <p:cNvSpPr/>
              <p:nvPr/>
            </p:nvSpPr>
            <p:spPr>
              <a:xfrm>
                <a:off x="4506993" y="1459414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A: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Hexagon 15">
                <a:extLst>
                  <a:ext uri="{FF2B5EF4-FFF2-40B4-BE49-F238E27FC236}">
                    <a16:creationId xmlns:a16="http://schemas.microsoft.com/office/drawing/2014/main" id="{41A2B272-B2CC-6CCC-8613-11C8C6AE87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993" y="1459414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8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exagon 16">
            <a:extLst>
              <a:ext uri="{FF2B5EF4-FFF2-40B4-BE49-F238E27FC236}">
                <a16:creationId xmlns:a16="http://schemas.microsoft.com/office/drawing/2014/main" id="{19560C4F-446A-F0BE-1791-EC07C475855D}"/>
              </a:ext>
            </a:extLst>
          </p:cNvPr>
          <p:cNvSpPr/>
          <p:nvPr/>
        </p:nvSpPr>
        <p:spPr>
          <a:xfrm>
            <a:off x="8056140" y="2182840"/>
            <a:ext cx="3549147" cy="606055"/>
          </a:xfrm>
          <a:prstGeom prst="hexagon">
            <a:avLst>
              <a:gd name="adj" fmla="val 60088"/>
              <a:gd name="vf" fmla="val 115470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r>
              <a:rPr lang="en-US" sz="1600" b="1" dirty="0">
                <a:solidFill>
                  <a:schemeClr val="accent1"/>
                </a:solidFill>
              </a:rPr>
              <a:t>D:</a:t>
            </a:r>
            <a:r>
              <a:rPr lang="en-US" sz="1600" dirty="0">
                <a:solidFill>
                  <a:schemeClr val="tx1"/>
                </a:solidFill>
              </a:rPr>
              <a:t> Not enough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exagon 17">
                <a:extLst>
                  <a:ext uri="{FF2B5EF4-FFF2-40B4-BE49-F238E27FC236}">
                    <a16:creationId xmlns:a16="http://schemas.microsoft.com/office/drawing/2014/main" id="{D382BA11-1723-AA51-32C1-C734C9925A0A}"/>
                  </a:ext>
                </a:extLst>
              </p:cNvPr>
              <p:cNvSpPr/>
              <p:nvPr/>
            </p:nvSpPr>
            <p:spPr>
              <a:xfrm>
                <a:off x="8056140" y="1459414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B: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)⋅</m:t>
                    </m:r>
                    <m:sSup>
                      <m:sSup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Hexagon 17">
                <a:extLst>
                  <a:ext uri="{FF2B5EF4-FFF2-40B4-BE49-F238E27FC236}">
                    <a16:creationId xmlns:a16="http://schemas.microsoft.com/office/drawing/2014/main" id="{D382BA11-1723-AA51-32C1-C734C9925A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140" y="1459414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641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uiExpand="1" build="p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757DA5E-074F-5D50-89E7-2C1C414F3D7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dirty="0"/>
                  <a:t> as a model of tractability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757DA5E-074F-5D50-89E7-2C1C414F3D7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7BA948-1972-E289-96D6-A72EE65BA6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6111" y="1825624"/>
                <a:ext cx="11202246" cy="458490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Because of the amplification lemma, languages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r>
                  <a:rPr lang="en-US" dirty="0"/>
                  <a:t> should be considered “</a:t>
                </a:r>
                <a:r>
                  <a:rPr lang="en-US" dirty="0">
                    <a:solidFill>
                      <a:schemeClr val="accent1"/>
                    </a:solidFill>
                  </a:rPr>
                  <a:t>tractable</a:t>
                </a:r>
                <a:r>
                  <a:rPr lang="en-US" dirty="0"/>
                  <a:t>”</a:t>
                </a:r>
              </a:p>
              <a:p>
                <a:r>
                  <a:rPr lang="en-US" dirty="0"/>
                  <a:t>A mistake that occurs with probability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</m:t>
                        </m:r>
                      </m:sup>
                    </m:sSup>
                  </m:oMath>
                </a14:m>
                <a:r>
                  <a:rPr lang="en-US" dirty="0"/>
                  <a:t> can be safely </a:t>
                </a:r>
                <a:r>
                  <a:rPr lang="en-US" dirty="0">
                    <a:solidFill>
                      <a:schemeClr val="accent1"/>
                    </a:solidFill>
                  </a:rPr>
                  <a:t>ignored</a:t>
                </a:r>
              </a:p>
              <a:p>
                <a:r>
                  <a:rPr lang="en-US" dirty="0"/>
                  <a:t>(Even if you use a deterministic algorithm, can you really be </a:t>
                </a:r>
                <a:r>
                  <a:rPr lang="en-US" dirty="0">
                    <a:solidFill>
                      <a:schemeClr val="accent1"/>
                    </a:solidFill>
                  </a:rPr>
                  <a:t>100% certain </a:t>
                </a:r>
                <a:r>
                  <a:rPr lang="en-US" dirty="0"/>
                  <a:t>that the computation was carried out correctly?)</a:t>
                </a:r>
              </a:p>
              <a:p>
                <a:r>
                  <a:rPr lang="en-US" dirty="0"/>
                  <a:t>Next: An interesting </a:t>
                </a:r>
                <a:r>
                  <a:rPr lang="en-US" dirty="0">
                    <a:solidFill>
                      <a:schemeClr val="accent1"/>
                    </a:solidFill>
                  </a:rPr>
                  <a:t>example</a:t>
                </a:r>
                <a:r>
                  <a:rPr lang="en-US" dirty="0"/>
                  <a:t> of a language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BPP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37BA948-1972-E289-96D6-A72EE65BA6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6111" y="1825624"/>
                <a:ext cx="11202246" cy="4584903"/>
              </a:xfrm>
              <a:blipFill>
                <a:blip r:embed="rId3"/>
                <a:stretch>
                  <a:fillRect l="-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F1281-C8C4-1F2C-F195-0BE7A8307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928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D994A-E77D-2E2F-5C97-4EFFBD3B2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High school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C56A2A-6477-BB04-5B91-CCB5EA5884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“Expand and simplify: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solidFill>
                      <a:schemeClr val="accent1"/>
                    </a:solidFill>
                  </a:rPr>
                  <a:t>How difficult</a:t>
                </a:r>
                <a:r>
                  <a:rPr lang="en-US" dirty="0"/>
                  <a:t> is this type of exercise?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0C56A2A-6477-BB04-5B91-CCB5EA5884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A213E5-B531-DF38-4610-1C232907A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46BDC5B-7B86-5DF7-583C-759978C75FD7}"/>
              </a:ext>
            </a:extLst>
          </p:cNvPr>
          <p:cNvGrpSpPr/>
          <p:nvPr/>
        </p:nvGrpSpPr>
        <p:grpSpPr>
          <a:xfrm>
            <a:off x="4320000" y="2584803"/>
            <a:ext cx="2815200" cy="1192049"/>
            <a:chOff x="4320000" y="2584803"/>
            <a:chExt cx="2815200" cy="1192049"/>
          </a:xfrm>
        </p:grpSpPr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CBBE7E8C-AE1B-0FB5-A83C-C5635EC232BC}"/>
                </a:ext>
              </a:extLst>
            </p:cNvPr>
            <p:cNvSpPr/>
            <p:nvPr/>
          </p:nvSpPr>
          <p:spPr>
            <a:xfrm rot="5400000">
              <a:off x="5492615" y="1484188"/>
              <a:ext cx="304369" cy="2505600"/>
            </a:xfrm>
            <a:prstGeom prst="rightBrace">
              <a:avLst>
                <a:gd name="adj1" fmla="val 32527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79E30C3-B36B-10E1-5448-097EBB055336}"/>
                </a:ext>
              </a:extLst>
            </p:cNvPr>
            <p:cNvSpPr txBox="1"/>
            <p:nvPr/>
          </p:nvSpPr>
          <p:spPr>
            <a:xfrm>
              <a:off x="4320000" y="2896483"/>
              <a:ext cx="2815200" cy="8803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/>
                <a:t>This type of expression is called an </a:t>
              </a:r>
              <a:r>
                <a:rPr lang="en-US" dirty="0">
                  <a:solidFill>
                    <a:schemeClr val="accent1"/>
                  </a:solidFill>
                </a:rPr>
                <a:t>arithmetic formula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471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D3A825D-A2B6-9949-F467-AE3CCBE2D5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D313E7-C9F9-EAF0-9A20-498C4C474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formulas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5F18AE-E98E-73C0-2CC0-ACBCF0029C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68867" y="1690687"/>
                <a:ext cx="10515600" cy="4993141"/>
              </a:xfrm>
            </p:spPr>
            <p:txBody>
              <a:bodyPr/>
              <a:lstStyle/>
              <a:p>
                <a:r>
                  <a:rPr lang="en-US" b="1" dirty="0"/>
                  <a:t>Definition:</a:t>
                </a:r>
                <a:r>
                  <a:rPr lang="en-US" dirty="0"/>
                  <a:t>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-variate </a:t>
                </a:r>
                <a:r>
                  <a:rPr lang="en-US" dirty="0">
                    <a:solidFill>
                      <a:schemeClr val="accent1"/>
                    </a:solidFill>
                  </a:rPr>
                  <a:t>arithmetic formula</a:t>
                </a:r>
                <a:r>
                  <a:rPr lang="en-US" dirty="0"/>
                  <a:t> is a rooted binary tree</a:t>
                </a:r>
              </a:p>
              <a:p>
                <a:pPr lvl="1"/>
                <a:r>
                  <a:rPr lang="en-US" dirty="0"/>
                  <a:t>Each internal node is labeled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Each leaf is labeled with a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/>
                  <a:t> or a variable among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It computes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/>
                  <a:t>Warm-up:</a:t>
                </a:r>
                <a:r>
                  <a:rPr lang="en-US" dirty="0"/>
                  <a:t> Let’s think about the case of</a:t>
                </a:r>
                <a:br>
                  <a:rPr lang="en-US" dirty="0"/>
                </a:br>
                <a:r>
                  <a:rPr lang="en-US" dirty="0">
                    <a:solidFill>
                      <a:schemeClr val="accent1"/>
                    </a:solidFill>
                  </a:rPr>
                  <a:t>zero variables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35F18AE-E98E-73C0-2CC0-ACBCF0029C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8867" y="1690687"/>
                <a:ext cx="10515600" cy="4993141"/>
              </a:xfrm>
              <a:blipFill>
                <a:blip r:embed="rId2"/>
                <a:stretch>
                  <a:fillRect l="-1043" b="-4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9C60CA-54F9-4D60-53CA-78094EFF1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95B7A66-99D2-43FF-4645-4380C963E2EA}"/>
              </a:ext>
            </a:extLst>
          </p:cNvPr>
          <p:cNvGrpSpPr/>
          <p:nvPr/>
        </p:nvGrpSpPr>
        <p:grpSpPr>
          <a:xfrm>
            <a:off x="8439566" y="3770825"/>
            <a:ext cx="2829568" cy="2792973"/>
            <a:chOff x="8730684" y="3141133"/>
            <a:chExt cx="2829568" cy="27929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BB929F4E-952E-DAAE-A0DA-18690E378B7C}"/>
                    </a:ext>
                  </a:extLst>
                </p:cNvPr>
                <p:cNvSpPr/>
                <p:nvPr/>
              </p:nvSpPr>
              <p:spPr>
                <a:xfrm>
                  <a:off x="9861860" y="3141133"/>
                  <a:ext cx="508000" cy="508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BB929F4E-952E-DAAE-A0DA-18690E378B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61860" y="3141133"/>
                  <a:ext cx="508000" cy="508000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AD7BF361-DF0A-9CC6-77A3-C5A018F36D92}"/>
                    </a:ext>
                  </a:extLst>
                </p:cNvPr>
                <p:cNvSpPr/>
                <p:nvPr/>
              </p:nvSpPr>
              <p:spPr>
                <a:xfrm>
                  <a:off x="9105302" y="3833514"/>
                  <a:ext cx="508000" cy="508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AD7BF361-DF0A-9CC6-77A3-C5A018F36D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5302" y="3833514"/>
                  <a:ext cx="508000" cy="508000"/>
                </a:xfrm>
                <a:prstGeom prst="ellipse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F3D5C315-F7E4-D2C2-1469-ED480D53DD4D}"/>
                    </a:ext>
                  </a:extLst>
                </p:cNvPr>
                <p:cNvSpPr/>
                <p:nvPr/>
              </p:nvSpPr>
              <p:spPr>
                <a:xfrm>
                  <a:off x="10608347" y="3866597"/>
                  <a:ext cx="508000" cy="508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+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Oval 6">
                  <a:extLst>
                    <a:ext uri="{FF2B5EF4-FFF2-40B4-BE49-F238E27FC236}">
                      <a16:creationId xmlns:a16="http://schemas.microsoft.com/office/drawing/2014/main" id="{F3D5C315-F7E4-D2C2-1469-ED480D53DD4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08347" y="3866597"/>
                  <a:ext cx="508000" cy="508000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F2BC1D63-6942-4F07-E739-75816A8FCC92}"/>
                    </a:ext>
                  </a:extLst>
                </p:cNvPr>
                <p:cNvSpPr/>
                <p:nvPr/>
              </p:nvSpPr>
              <p:spPr>
                <a:xfrm>
                  <a:off x="8730684" y="4591148"/>
                  <a:ext cx="508000" cy="5080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F2BC1D63-6942-4F07-E739-75816A8FCC9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0684" y="4591148"/>
                  <a:ext cx="508000" cy="508000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6A0A8227-A09C-3B40-3F3F-7799FF0A3147}"/>
                    </a:ext>
                  </a:extLst>
                </p:cNvPr>
                <p:cNvSpPr/>
                <p:nvPr/>
              </p:nvSpPr>
              <p:spPr>
                <a:xfrm>
                  <a:off x="11052252" y="4603741"/>
                  <a:ext cx="508000" cy="5080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Oval 8">
                  <a:extLst>
                    <a:ext uri="{FF2B5EF4-FFF2-40B4-BE49-F238E27FC236}">
                      <a16:creationId xmlns:a16="http://schemas.microsoft.com/office/drawing/2014/main" id="{6A0A8227-A09C-3B40-3F3F-7799FF0A314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052252" y="4603741"/>
                  <a:ext cx="508000" cy="508000"/>
                </a:xfrm>
                <a:prstGeom prst="ellipse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DB20DCF4-3288-00C3-DB34-45A34BEC9A4B}"/>
                    </a:ext>
                  </a:extLst>
                </p:cNvPr>
                <p:cNvSpPr/>
                <p:nvPr/>
              </p:nvSpPr>
              <p:spPr>
                <a:xfrm>
                  <a:off x="10266215" y="4603741"/>
                  <a:ext cx="508000" cy="5080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DB20DCF4-3288-00C3-DB34-45A34BEC9A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66215" y="4603741"/>
                  <a:ext cx="508000" cy="508000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A60DD58B-99FE-B399-C87E-A30AC4D1E90E}"/>
                    </a:ext>
                  </a:extLst>
                </p:cNvPr>
                <p:cNvSpPr/>
                <p:nvPr/>
              </p:nvSpPr>
              <p:spPr>
                <a:xfrm>
                  <a:off x="9571876" y="4584896"/>
                  <a:ext cx="508000" cy="508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×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Oval 10">
                  <a:extLst>
                    <a:ext uri="{FF2B5EF4-FFF2-40B4-BE49-F238E27FC236}">
                      <a16:creationId xmlns:a16="http://schemas.microsoft.com/office/drawing/2014/main" id="{A60DD58B-99FE-B399-C87E-A30AC4D1E9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71876" y="4584896"/>
                  <a:ext cx="508000" cy="508000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63FFB7B-7389-B980-59D1-4875A9F3BAAF}"/>
                </a:ext>
              </a:extLst>
            </p:cNvPr>
            <p:cNvCxnSpPr>
              <a:stCxn id="8" idx="0"/>
              <a:endCxn id="6" idx="3"/>
            </p:cNvCxnSpPr>
            <p:nvPr/>
          </p:nvCxnSpPr>
          <p:spPr>
            <a:xfrm flipV="1">
              <a:off x="8984684" y="4267119"/>
              <a:ext cx="195013" cy="32402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74B65CF-7BBB-372B-5EAC-7D406A139087}"/>
                </a:ext>
              </a:extLst>
            </p:cNvPr>
            <p:cNvCxnSpPr>
              <a:cxnSpLocks/>
              <a:stCxn id="11" idx="0"/>
              <a:endCxn id="6" idx="5"/>
            </p:cNvCxnSpPr>
            <p:nvPr/>
          </p:nvCxnSpPr>
          <p:spPr>
            <a:xfrm flipH="1" flipV="1">
              <a:off x="9538907" y="4267119"/>
              <a:ext cx="286969" cy="31777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ED8D5B9C-D578-2B01-8B6C-E419666834C3}"/>
                </a:ext>
              </a:extLst>
            </p:cNvPr>
            <p:cNvCxnSpPr>
              <a:cxnSpLocks/>
              <a:stCxn id="10" idx="0"/>
              <a:endCxn id="7" idx="3"/>
            </p:cNvCxnSpPr>
            <p:nvPr/>
          </p:nvCxnSpPr>
          <p:spPr>
            <a:xfrm flipV="1">
              <a:off x="10520215" y="4300202"/>
              <a:ext cx="162527" cy="30353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81EFB31C-DDD2-8763-A3C0-82CAD3561BAF}"/>
                </a:ext>
              </a:extLst>
            </p:cNvPr>
            <p:cNvCxnSpPr>
              <a:cxnSpLocks/>
              <a:stCxn id="9" idx="0"/>
              <a:endCxn id="7" idx="5"/>
            </p:cNvCxnSpPr>
            <p:nvPr/>
          </p:nvCxnSpPr>
          <p:spPr>
            <a:xfrm flipH="1" flipV="1">
              <a:off x="11041952" y="4300202"/>
              <a:ext cx="264300" cy="30353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BA76669-B31A-7FBD-D233-C3D4E98CA965}"/>
                </a:ext>
              </a:extLst>
            </p:cNvPr>
            <p:cNvCxnSpPr>
              <a:cxnSpLocks/>
              <a:stCxn id="6" idx="7"/>
              <a:endCxn id="5" idx="3"/>
            </p:cNvCxnSpPr>
            <p:nvPr/>
          </p:nvCxnSpPr>
          <p:spPr>
            <a:xfrm flipV="1">
              <a:off x="9538907" y="3574738"/>
              <a:ext cx="397348" cy="33317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15BF5AF6-C65C-0A51-6F21-B51373EBF71D}"/>
                </a:ext>
              </a:extLst>
            </p:cNvPr>
            <p:cNvCxnSpPr>
              <a:cxnSpLocks/>
              <a:stCxn id="7" idx="1"/>
              <a:endCxn id="5" idx="5"/>
            </p:cNvCxnSpPr>
            <p:nvPr/>
          </p:nvCxnSpPr>
          <p:spPr>
            <a:xfrm flipH="1" flipV="1">
              <a:off x="10295465" y="3574738"/>
              <a:ext cx="387277" cy="36625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51DBD5A4-548D-DEDC-0D66-9B3846884B0F}"/>
                    </a:ext>
                  </a:extLst>
                </p:cNvPr>
                <p:cNvSpPr/>
                <p:nvPr/>
              </p:nvSpPr>
              <p:spPr>
                <a:xfrm>
                  <a:off x="9942990" y="5415107"/>
                  <a:ext cx="508000" cy="5080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51DBD5A4-548D-DEDC-0D66-9B3846884B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42990" y="5415107"/>
                  <a:ext cx="508000" cy="508000"/>
                </a:xfrm>
                <a:prstGeom prst="ellipse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E90AD797-CE71-6FDD-8C48-D2FC413AC940}"/>
                    </a:ext>
                  </a:extLst>
                </p:cNvPr>
                <p:cNvSpPr/>
                <p:nvPr/>
              </p:nvSpPr>
              <p:spPr>
                <a:xfrm>
                  <a:off x="9212666" y="5426106"/>
                  <a:ext cx="508000" cy="508000"/>
                </a:xfrm>
                <a:prstGeom prst="ellipse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Oval 21">
                  <a:extLst>
                    <a:ext uri="{FF2B5EF4-FFF2-40B4-BE49-F238E27FC236}">
                      <a16:creationId xmlns:a16="http://schemas.microsoft.com/office/drawing/2014/main" id="{E90AD797-CE71-6FDD-8C48-D2FC413AC94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2666" y="5426106"/>
                  <a:ext cx="508000" cy="508000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3A49771-EACC-AB7E-AA28-55FD86BC2027}"/>
                </a:ext>
              </a:extLst>
            </p:cNvPr>
            <p:cNvCxnSpPr>
              <a:cxnSpLocks/>
              <a:stCxn id="22" idx="0"/>
              <a:endCxn id="11" idx="3"/>
            </p:cNvCxnSpPr>
            <p:nvPr/>
          </p:nvCxnSpPr>
          <p:spPr>
            <a:xfrm flipV="1">
              <a:off x="9466666" y="5018501"/>
              <a:ext cx="179605" cy="40760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7E55755-8E95-121E-F570-AF689A5D0C44}"/>
                </a:ext>
              </a:extLst>
            </p:cNvPr>
            <p:cNvCxnSpPr>
              <a:cxnSpLocks/>
              <a:stCxn id="15" idx="0"/>
              <a:endCxn id="11" idx="5"/>
            </p:cNvCxnSpPr>
            <p:nvPr/>
          </p:nvCxnSpPr>
          <p:spPr>
            <a:xfrm flipH="1" flipV="1">
              <a:off x="10005481" y="5018501"/>
              <a:ext cx="191509" cy="39660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65BC9E1D-C183-8509-C582-5C7D1794F6E3}"/>
              </a:ext>
            </a:extLst>
          </p:cNvPr>
          <p:cNvSpPr/>
          <p:nvPr/>
        </p:nvSpPr>
        <p:spPr>
          <a:xfrm>
            <a:off x="7717971" y="245095"/>
            <a:ext cx="3297163" cy="1445592"/>
          </a:xfrm>
          <a:prstGeom prst="cloudCallou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ysClr val="windowText" lastClr="000000"/>
                </a:solidFill>
              </a:rPr>
              <a:t>Compare to Boolean formulas</a:t>
            </a:r>
          </a:p>
        </p:txBody>
      </p:sp>
    </p:spTree>
    <p:extLst>
      <p:ext uri="{BB962C8B-B14F-4D97-AF65-F5344CB8AC3E}">
        <p14:creationId xmlns:p14="http://schemas.microsoft.com/office/powerpoint/2010/main" val="101542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6A9D0-56BE-2EBE-8D2F-B141D76FF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an arithmetic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EE68BE-B2B1-3868-1BDD-1983F2E2032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00743" y="1825624"/>
                <a:ext cx="11353800" cy="4665219"/>
              </a:xfrm>
            </p:spPr>
            <p:txBody>
              <a:bodyPr/>
              <a:lstStyle/>
              <a:p>
                <a:r>
                  <a:rPr lang="en-US" b="1" dirty="0"/>
                  <a:t>Problem:</a:t>
                </a:r>
                <a:r>
                  <a:rPr lang="en-US" dirty="0"/>
                  <a:t> Given an arithmetic formula with zero variables, determine whether it evaluates to 0</a:t>
                </a:r>
              </a:p>
              <a:p>
                <a:pPr lvl="1"/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As a language:</a:t>
                </a:r>
                <a:r>
                  <a:rPr lang="en-US" dirty="0"/>
                  <a:t> </a:t>
                </a:r>
                <a:endParaRPr lang="en-US" b="0" i="0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EQUALS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‑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ZERO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is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‑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variate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arithmetic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formula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and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EE68BE-B2B1-3868-1BDD-1983F2E2032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0743" y="1825624"/>
                <a:ext cx="11353800" cy="4665219"/>
              </a:xfrm>
              <a:blipFill>
                <a:blip r:embed="rId2"/>
                <a:stretch>
                  <a:fillRect l="-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57435-FD97-539C-6453-84E9441F3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079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7EA034AA-95D2-C1EF-84EE-0F454B6FF7BA}"/>
              </a:ext>
            </a:extLst>
          </p:cNvPr>
          <p:cNvSpPr/>
          <p:nvPr/>
        </p:nvSpPr>
        <p:spPr>
          <a:xfrm>
            <a:off x="5293702" y="4367579"/>
            <a:ext cx="3612173" cy="940777"/>
          </a:xfrm>
          <a:prstGeom prst="parallelogram">
            <a:avLst>
              <a:gd name="adj" fmla="val 911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33189-67A2-F908-8972-EF42921F6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38901"/>
            <a:ext cx="10515600" cy="3980198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/>
              <a:t>Which problems</a:t>
            </a:r>
            <a:br>
              <a:rPr lang="en-US" sz="5400" b="1" dirty="0"/>
            </a:br>
            <a:r>
              <a:rPr lang="en-US" sz="5400" b="1" dirty="0"/>
              <a:t>can be solved</a:t>
            </a:r>
            <a:br>
              <a:rPr lang="en-US" sz="5400" b="1" dirty="0"/>
            </a:br>
            <a:r>
              <a:rPr lang="en-US" sz="5400" b="1" dirty="0"/>
              <a:t>through computation?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02E194-1D63-C891-073A-210B682C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60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10FF3-4FBD-5D28-4E12-620B233AD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an arithmetic formula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A4E64-00C1-8FA5-6922-19835FFC3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17371"/>
            <a:ext cx="10515600" cy="3259592"/>
          </a:xfrm>
        </p:spPr>
        <p:txBody>
          <a:bodyPr/>
          <a:lstStyle/>
          <a:p>
            <a:r>
              <a:rPr lang="en-US" b="1" dirty="0"/>
              <a:t>Proof idea:</a:t>
            </a:r>
            <a:r>
              <a:rPr lang="en-US" dirty="0"/>
              <a:t> Grade-school arithmetic</a:t>
            </a:r>
          </a:p>
          <a:p>
            <a:r>
              <a:rPr lang="en-US" dirty="0"/>
              <a:t>Possible concern: How big are the numbers we are working with?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E22439-AE92-20A8-7F85-F92BE62C6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4848F-4737-7D18-CFBA-2D6FA9223845}"/>
                  </a:ext>
                </a:extLst>
              </p:cNvPr>
              <p:cNvSpPr/>
              <p:nvPr/>
            </p:nvSpPr>
            <p:spPr>
              <a:xfrm>
                <a:off x="3666252" y="1690688"/>
                <a:ext cx="4683091" cy="84414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Lemma: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EQUALS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ZERO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4848F-4737-7D18-CFBA-2D6FA92238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252" y="1690688"/>
                <a:ext cx="4683091" cy="844144"/>
              </a:xfrm>
              <a:prstGeom prst="rect">
                <a:avLst/>
              </a:prstGeom>
              <a:blipFill>
                <a:blip r:embed="rId2"/>
                <a:stretch>
                  <a:fillRect b="-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0312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6829B-452B-C750-F083-76642413E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Numbers are not getting terribly big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129F64-48DD-6D97-B0A9-859A7EF5F4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12981" y="1598400"/>
                <a:ext cx="11057642" cy="471536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6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dirty="0"/>
                  <a:t> be the constants at the leaves of the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…,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b="1" dirty="0"/>
                  <a:t>Claim: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. Proof by induction:</a:t>
                </a:r>
              </a:p>
              <a:p>
                <a:pPr lvl="1">
                  <a:lnSpc>
                    <a:spcPct val="160000"/>
                  </a:lnSpc>
                </a:pPr>
                <a:r>
                  <a:rPr lang="en-US" dirty="0"/>
                  <a:t>Base case: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: trivial ✔️</a:t>
                </a:r>
              </a:p>
              <a:p>
                <a:pPr lvl="1">
                  <a:lnSpc>
                    <a:spcPct val="16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  <a:p>
                <a:pPr lvl="1">
                  <a:lnSpc>
                    <a:spcPct val="16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sub>
                        </m:sSub>
                      </m:sup>
                    </m:sSup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129F64-48DD-6D97-B0A9-859A7EF5F4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2981" y="1598400"/>
                <a:ext cx="11057642" cy="4715363"/>
              </a:xfrm>
              <a:blipFill>
                <a:blip r:embed="rId2"/>
                <a:stretch>
                  <a:fillRect l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EF9420-939C-2E1B-FC9B-6240A0B9F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5543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8EA6EEE9-0DD3-AB02-B397-4773C33B2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AD943-BAE1-A3EF-9956-736B2909C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an arithmetic formula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A7B569-950D-B5B8-F634-56631262CB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917371"/>
                <a:ext cx="10515600" cy="3259592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b="1" dirty="0"/>
                  <a:t>Proof sketch:</a:t>
                </a:r>
                <a:r>
                  <a:rPr lang="en-US" dirty="0"/>
                  <a:t> Evaluate the nodes one by one, starting at the leaves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so each node outputs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In other words,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-bit integer</a:t>
                </a:r>
                <a:endParaRPr lang="en-US" dirty="0"/>
              </a:p>
              <a:p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nodes, and we can do arithmetic in polynomial time ✔️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A7B569-950D-B5B8-F634-56631262CB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917371"/>
                <a:ext cx="10515600" cy="3259592"/>
              </a:xfrm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289967-0B68-8A7B-8D71-2A84FCD15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3CC247C-777A-23DC-3D74-B19A4F8DA4BF}"/>
                  </a:ext>
                </a:extLst>
              </p:cNvPr>
              <p:cNvSpPr/>
              <p:nvPr/>
            </p:nvSpPr>
            <p:spPr>
              <a:xfrm>
                <a:off x="3666252" y="1690688"/>
                <a:ext cx="4683091" cy="844144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Lemma: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EQUALS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ZERO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3CC247C-777A-23DC-3D74-B19A4F8DA4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6252" y="1690688"/>
                <a:ext cx="4683091" cy="844144"/>
              </a:xfrm>
              <a:prstGeom prst="rect">
                <a:avLst/>
              </a:prstGeom>
              <a:blipFill>
                <a:blip r:embed="rId3"/>
                <a:stretch>
                  <a:fillRect b="-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228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990DC-4CDF-22C3-043A-766D6D6EC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EACEE0-9C15-76B5-9A1E-AA147BD00C8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4543" y="1690688"/>
                <a:ext cx="11408227" cy="4486275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Problem:</a:t>
                </a:r>
                <a:r>
                  <a:rPr lang="en-US" dirty="0"/>
                  <a:t> Given an arithmetic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possibly including one or more </a:t>
                </a:r>
                <a:r>
                  <a:rPr lang="en-US" dirty="0">
                    <a:solidFill>
                      <a:schemeClr val="accent1"/>
                    </a:solidFill>
                  </a:rPr>
                  <a:t>variables</a:t>
                </a:r>
                <a:r>
                  <a:rPr lang="en-US" dirty="0">
                    <a:solidFill>
                      <a:schemeClr val="tx1"/>
                    </a:solidFill>
                  </a:rPr>
                  <a:t>, determine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≢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As a language: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IDENTICALLY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‑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ZERO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is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an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arithmetic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formula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and</m:t>
                          </m:r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6EACEE0-9C15-76B5-9A1E-AA147BD00C8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4543" y="1690688"/>
                <a:ext cx="11408227" cy="4486275"/>
              </a:xfrm>
              <a:blipFill>
                <a:blip r:embed="rId3"/>
                <a:stretch>
                  <a:fillRect l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1F2739-5749-443C-CB42-F9F70BAC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804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6DDBD-8E4E-B091-7A45-E428A0C86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of identity testing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5FC308-A790-2098-334C-A20282B3E3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1315" y="1825625"/>
                <a:ext cx="11217913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IDENTICALLY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ZERO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 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an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arithmetic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formula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and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endParaRPr lang="en-US" b="1" dirty="0"/>
              </a:p>
              <a:p>
                <a:r>
                  <a:rPr lang="en-US" b="1" dirty="0"/>
                  <a:t>High school algorithm: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Expand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into monomials, then </a:t>
                </a:r>
                <a:r>
                  <a:rPr lang="en-US" dirty="0">
                    <a:solidFill>
                      <a:schemeClr val="accent1"/>
                    </a:solidFill>
                  </a:rPr>
                  <a:t>simplify</a:t>
                </a:r>
                <a:r>
                  <a:rPr lang="en-US" dirty="0"/>
                  <a:t> by canceling like terms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5FC308-A790-2098-334C-A20282B3E3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1315" y="1825625"/>
                <a:ext cx="11217913" cy="4351338"/>
              </a:xfrm>
              <a:blipFill>
                <a:blip r:embed="rId2"/>
                <a:stretch>
                  <a:fillRect l="-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7AF59-8EE8-82A4-76A5-4BFA69956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31244CA-C03D-D5C6-186B-2C444C1A3F91}"/>
              </a:ext>
            </a:extLst>
          </p:cNvPr>
          <p:cNvGrpSpPr/>
          <p:nvPr/>
        </p:nvGrpSpPr>
        <p:grpSpPr>
          <a:xfrm>
            <a:off x="4086367" y="3624827"/>
            <a:ext cx="7267433" cy="2657374"/>
            <a:chOff x="4602804" y="3977893"/>
            <a:chExt cx="7267433" cy="265737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FF39C16-6964-9D44-B666-569021659B66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Hexagon 6">
              <a:extLst>
                <a:ext uri="{FF2B5EF4-FFF2-40B4-BE49-F238E27FC236}">
                  <a16:creationId xmlns:a16="http://schemas.microsoft.com/office/drawing/2014/main" id="{37038ABC-7169-4760-989B-B5961B3D84DA}"/>
                </a:ext>
              </a:extLst>
            </p:cNvPr>
            <p:cNvSpPr/>
            <p:nvPr/>
          </p:nvSpPr>
          <p:spPr>
            <a:xfrm>
              <a:off x="4702115" y="4071809"/>
              <a:ext cx="7053278" cy="606055"/>
            </a:xfrm>
            <a:prstGeom prst="hexagon">
              <a:avLst>
                <a:gd name="adj" fmla="val 60088"/>
                <a:gd name="vf" fmla="val 11547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rtlCol="0" anchor="ctr"/>
            <a:lstStyle/>
            <a:p>
              <a:pPr algn="ctr"/>
              <a:r>
                <a:rPr lang="en-US" sz="1800" b="1" dirty="0">
                  <a:solidFill>
                    <a:schemeClr val="tx1"/>
                  </a:solidFill>
                </a:rPr>
                <a:t>What is the time complexity of this algorithm?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0B979AC-00A9-575F-EBDB-AF3882DE40E3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exagon 8">
                <a:extLst>
                  <a:ext uri="{FF2B5EF4-FFF2-40B4-BE49-F238E27FC236}">
                    <a16:creationId xmlns:a16="http://schemas.microsoft.com/office/drawing/2014/main" id="{C321B7FF-5608-BC5C-8B8C-2063837AD808}"/>
                  </a:ext>
                </a:extLst>
              </p:cNvPr>
              <p:cNvSpPr/>
              <p:nvPr/>
            </p:nvSpPr>
            <p:spPr>
              <a:xfrm>
                <a:off x="4172560" y="5178172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C: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Hexagon 8">
                <a:extLst>
                  <a:ext uri="{FF2B5EF4-FFF2-40B4-BE49-F238E27FC236}">
                    <a16:creationId xmlns:a16="http://schemas.microsoft.com/office/drawing/2014/main" id="{C321B7FF-5608-BC5C-8B8C-2063837AD8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560" y="5178172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B3EF0F14-93F3-C222-3876-9E310B7A8F84}"/>
                  </a:ext>
                </a:extLst>
              </p:cNvPr>
              <p:cNvSpPr/>
              <p:nvPr/>
            </p:nvSpPr>
            <p:spPr>
              <a:xfrm>
                <a:off x="4172560" y="4454746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A: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6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poly</m:t>
                    </m:r>
                    <m:d>
                      <m:d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B3EF0F14-93F3-C222-3876-9E310B7A8F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560" y="4454746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4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8A556CC7-3E57-1513-F261-F38655C56C9E}"/>
                  </a:ext>
                </a:extLst>
              </p:cNvPr>
              <p:cNvSpPr/>
              <p:nvPr/>
            </p:nvSpPr>
            <p:spPr>
              <a:xfrm>
                <a:off x="7721707" y="5178172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D: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8A556CC7-3E57-1513-F261-F38655C56C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707" y="5178172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6E950505-66D1-7DE5-BF06-1B730CCD732F}"/>
                  </a:ext>
                </a:extLst>
              </p:cNvPr>
              <p:cNvSpPr/>
              <p:nvPr/>
            </p:nvSpPr>
            <p:spPr>
              <a:xfrm>
                <a:off x="7721707" y="4454746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B: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16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6E950505-66D1-7DE5-BF06-1B730CCD73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1707" y="4454746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254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0E5E9F8-394E-E8A2-DEFB-44924B963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4EA9F-87AB-B360-00DC-757C94E56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Identity testing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9A4107-6849-4DBF-5EAD-F175AD0C90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3200" y="1825625"/>
                <a:ext cx="11258280" cy="4351338"/>
              </a:xfrm>
            </p:spPr>
            <p:txBody>
              <a:bodyPr>
                <a:normAutofit/>
              </a:bodyPr>
              <a:lstStyle/>
              <a:p>
                <a:r>
                  <a:rPr lang="pt-BR" sz="1800" dirty="0"/>
                  <a:t>Given: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)⋅(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𝑐𝑑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𝑎𝑑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)⋅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𝑏𝑑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)⋅(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𝑏𝑐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𝑒𝑎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)⋅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lang="pt-BR" sz="1800" dirty="0"/>
              </a:p>
              <a:p>
                <a:r>
                  <a:rPr lang="pt-BR" sz="1800" dirty="0"/>
                  <a:t>Expand: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m:rPr>
                          <m:aln/>
                        </m:rPr>
                        <a:rPr lang="en-US" sz="1800" b="0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𝑐𝑑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𝑒𝑎𝑏𝑐𝑑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𝑒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𝑏𝑑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𝑒𝑎𝑏𝑐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𝑒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𝑎𝑐𝑑𝑏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𝑒𝑎𝑐𝑑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𝑑𝑏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𝑒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𝑎𝑐𝑏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𝑒𝑎𝑐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𝑒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𝑐𝑑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𝑒𝑏𝑐𝑑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𝑑𝑎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𝑒𝑏𝑑𝑎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𝑐𝑏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𝑒𝑏𝑐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𝑒𝑏𝑎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𝑐𝑑𝑏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𝑒𝑐𝑑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𝑑𝑎𝑏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𝑒𝑑𝑎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𝑐𝑏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𝑒𝑐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𝑒𝑎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𝑒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𝑏𝑑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𝑒𝑎𝑏𝑑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𝑒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𝑒𝑎𝑏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𝑒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𝑒𝑎𝑑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𝑒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𝑒𝑎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𝑑𝑏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𝑎𝑑𝑏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𝑐𝑑𝑎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𝑐𝑑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𝑏𝑐𝑑𝑒𝑎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𝑏𝑐𝑑𝑒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𝑐𝑎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𝑏𝑐𝑒𝑎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𝑏𝑐𝑒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𝑐𝑑𝑎𝑏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𝑐𝑑𝑏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𝑐𝑎𝑏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𝑐𝑏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𝑐𝑑𝑒𝑎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𝑐𝑑𝑒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𝑐𝑒𝑎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𝑐𝑒</m:t>
                      </m:r>
                    </m:oMath>
                  </m:oMathPara>
                </a14:m>
                <a:endParaRPr lang="pt-BR" sz="1800" dirty="0"/>
              </a:p>
              <a:p>
                <a:r>
                  <a:rPr lang="pt-BR" sz="1800" dirty="0"/>
                  <a:t>Everything cancels out: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sz="1800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9A4107-6849-4DBF-5EAD-F175AD0C90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3200" y="1825625"/>
                <a:ext cx="11258280" cy="4351338"/>
              </a:xfrm>
              <a:blipFill>
                <a:blip r:embed="rId2"/>
                <a:stretch>
                  <a:fillRect l="-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7724B1-8490-32BE-D613-43AB6C1EE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90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6BA82-B447-19FD-F6C9-428AFE1B2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Complexity of identity testing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57781D-4D2C-E0E3-3521-E0F31ED245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07200" y="1690689"/>
                <a:ext cx="9770400" cy="383891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Expanding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takes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time in some cases ☹️</a:t>
                </a:r>
              </a:p>
              <a:p>
                <a:r>
                  <a:rPr lang="en-US" dirty="0"/>
                  <a:t>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57781D-4D2C-E0E3-3521-E0F31ED245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07200" y="1690689"/>
                <a:ext cx="9770400" cy="3838912"/>
              </a:xfrm>
              <a:blipFill>
                <a:blip r:embed="rId3"/>
                <a:stretch>
                  <a:fillRect l="-1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290E43-9D0A-878C-AA5F-C42431C69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20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F9220-EA92-256C-E80A-0FC097090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dirty="0"/>
              <a:t>Randomized computation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F25E8-623C-1F60-DF25-7D28256C4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Researchers often </a:t>
            </a:r>
            <a:r>
              <a:rPr lang="en-US" dirty="0">
                <a:solidFill>
                  <a:schemeClr val="accent1"/>
                </a:solidFill>
              </a:rPr>
              <a:t>use randomness</a:t>
            </a:r>
            <a:r>
              <a:rPr lang="en-US" dirty="0"/>
              <a:t> to answer questions</a:t>
            </a:r>
            <a:endParaRPr lang="en-US" dirty="0">
              <a:solidFill>
                <a:schemeClr val="accent1"/>
              </a:solidFill>
            </a:endParaRPr>
          </a:p>
          <a:p>
            <a:pPr lvl="1"/>
            <a:r>
              <a:rPr lang="en-US" dirty="0"/>
              <a:t>Random sampling for opinion polls</a:t>
            </a:r>
          </a:p>
          <a:p>
            <a:pPr lvl="1"/>
            <a:r>
              <a:rPr lang="en-US" dirty="0"/>
              <a:t>Randomized controlled trials in science/medicine</a:t>
            </a:r>
          </a:p>
          <a:p>
            <a:r>
              <a:rPr lang="en-US" dirty="0"/>
              <a:t>What if we incorporate this ability into our computational model?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48B43C-63FE-FB7C-8DF9-1AE5763D2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A group of white dice&#10;&#10;Description automatically generated with medium confidence">
            <a:extLst>
              <a:ext uri="{FF2B5EF4-FFF2-40B4-BE49-F238E27FC236}">
                <a16:creationId xmlns:a16="http://schemas.microsoft.com/office/drawing/2014/main" id="{C94A5130-ABFA-DC3B-6303-9881F8A68F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714" y="681037"/>
            <a:ext cx="1633362" cy="93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79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0832E-1997-D342-B523-9355CF7A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Turing machines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18B0E-DC8B-9CB2-25EC-39B67A2B1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791630-E5CB-4BFB-DB47-C37294545EFB}"/>
              </a:ext>
            </a:extLst>
          </p:cNvPr>
          <p:cNvCxnSpPr/>
          <p:nvPr/>
        </p:nvCxnSpPr>
        <p:spPr>
          <a:xfrm>
            <a:off x="6227135" y="2397531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5D83B4-E4DE-03CD-48D9-2DEAD3F5F7D6}"/>
              </a:ext>
            </a:extLst>
          </p:cNvPr>
          <p:cNvCxnSpPr>
            <a:cxnSpLocks/>
          </p:cNvCxnSpPr>
          <p:nvPr/>
        </p:nvCxnSpPr>
        <p:spPr>
          <a:xfrm>
            <a:off x="5515200" y="2418796"/>
            <a:ext cx="66768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>
                    <a:alpha val="0"/>
                  </a:schemeClr>
                </a:gs>
                <a:gs pos="8000">
                  <a:schemeClr val="tx1"/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22AEDA1-7544-90A6-1570-ED312458B5BB}"/>
              </a:ext>
            </a:extLst>
          </p:cNvPr>
          <p:cNvCxnSpPr/>
          <p:nvPr/>
        </p:nvCxnSpPr>
        <p:spPr>
          <a:xfrm>
            <a:off x="7187610" y="2418796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10AEA77-8870-0339-BAB9-6DC595EC52E7}"/>
              </a:ext>
            </a:extLst>
          </p:cNvPr>
          <p:cNvCxnSpPr/>
          <p:nvPr/>
        </p:nvCxnSpPr>
        <p:spPr>
          <a:xfrm>
            <a:off x="8165805" y="2418796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560F4DE-9467-8BD9-4112-CD311597A440}"/>
              </a:ext>
            </a:extLst>
          </p:cNvPr>
          <p:cNvCxnSpPr/>
          <p:nvPr/>
        </p:nvCxnSpPr>
        <p:spPr>
          <a:xfrm>
            <a:off x="9122735" y="2418796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92AE9CE-B467-81D7-4AA9-FB5234C14BC2}"/>
              </a:ext>
            </a:extLst>
          </p:cNvPr>
          <p:cNvCxnSpPr/>
          <p:nvPr/>
        </p:nvCxnSpPr>
        <p:spPr>
          <a:xfrm>
            <a:off x="10090298" y="2397531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F3CDAF-E64C-BEAC-E93C-558B035D15C2}"/>
              </a:ext>
            </a:extLst>
          </p:cNvPr>
          <p:cNvCxnSpPr/>
          <p:nvPr/>
        </p:nvCxnSpPr>
        <p:spPr>
          <a:xfrm>
            <a:off x="11100391" y="2397531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245E977-0C46-2B60-7AE8-DA030511B89C}"/>
              </a:ext>
            </a:extLst>
          </p:cNvPr>
          <p:cNvCxnSpPr/>
          <p:nvPr/>
        </p:nvCxnSpPr>
        <p:spPr>
          <a:xfrm>
            <a:off x="12046688" y="2418796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0C5095-4036-E959-EE48-309955FB248B}"/>
              </a:ext>
            </a:extLst>
          </p:cNvPr>
          <p:cNvGrpSpPr/>
          <p:nvPr/>
        </p:nvGrpSpPr>
        <p:grpSpPr>
          <a:xfrm>
            <a:off x="7432162" y="2610244"/>
            <a:ext cx="2381690" cy="592290"/>
            <a:chOff x="7432162" y="893197"/>
            <a:chExt cx="2381690" cy="592290"/>
          </a:xfrm>
        </p:grpSpPr>
        <p:sp>
          <p:nvSpPr>
            <p:cNvPr id="17" name="A0">
              <a:extLst>
                <a:ext uri="{FF2B5EF4-FFF2-40B4-BE49-F238E27FC236}">
                  <a16:creationId xmlns:a16="http://schemas.microsoft.com/office/drawing/2014/main" id="{3233F7D9-79EB-68B7-7632-7472B258E475}"/>
                </a:ext>
              </a:extLst>
            </p:cNvPr>
            <p:cNvSpPr txBox="1"/>
            <p:nvPr/>
          </p:nvSpPr>
          <p:spPr>
            <a:xfrm>
              <a:off x="7432162" y="893197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endParaRPr lang="en-US" dirty="0"/>
            </a:p>
          </p:txBody>
        </p:sp>
        <p:sp>
          <p:nvSpPr>
            <p:cNvPr id="18" name="B1">
              <a:extLst>
                <a:ext uri="{FF2B5EF4-FFF2-40B4-BE49-F238E27FC236}">
                  <a16:creationId xmlns:a16="http://schemas.microsoft.com/office/drawing/2014/main" id="{9B29607C-C4B3-A7D3-66AF-7E6A1676B129}"/>
                </a:ext>
              </a:extLst>
            </p:cNvPr>
            <p:cNvSpPr txBox="1"/>
            <p:nvPr/>
          </p:nvSpPr>
          <p:spPr>
            <a:xfrm>
              <a:off x="8378458" y="893198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endParaRPr lang="en-US" dirty="0"/>
            </a:p>
          </p:txBody>
        </p:sp>
        <p:sp>
          <p:nvSpPr>
            <p:cNvPr id="19" name="C1">
              <a:extLst>
                <a:ext uri="{FF2B5EF4-FFF2-40B4-BE49-F238E27FC236}">
                  <a16:creationId xmlns:a16="http://schemas.microsoft.com/office/drawing/2014/main" id="{3621A697-A0EA-F1B1-B537-0D42F4112718}"/>
                </a:ext>
              </a:extLst>
            </p:cNvPr>
            <p:cNvSpPr txBox="1"/>
            <p:nvPr/>
          </p:nvSpPr>
          <p:spPr>
            <a:xfrm>
              <a:off x="9282225" y="900712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0</a:t>
              </a:r>
              <a:endParaRPr lang="en-US" dirty="0"/>
            </a:p>
          </p:txBody>
        </p:sp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265DF3-8266-D065-6E81-D398168F2968}"/>
              </a:ext>
            </a:extLst>
          </p:cNvPr>
          <p:cNvCxnSpPr/>
          <p:nvPr/>
        </p:nvCxnSpPr>
        <p:spPr>
          <a:xfrm>
            <a:off x="6227135" y="4568459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A528D73-6160-96B2-7684-499F7027BAA9}"/>
              </a:ext>
            </a:extLst>
          </p:cNvPr>
          <p:cNvCxnSpPr/>
          <p:nvPr/>
        </p:nvCxnSpPr>
        <p:spPr>
          <a:xfrm>
            <a:off x="7187610" y="4589724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AC7448F-8E4E-061B-6293-37360B6273F4}"/>
              </a:ext>
            </a:extLst>
          </p:cNvPr>
          <p:cNvCxnSpPr/>
          <p:nvPr/>
        </p:nvCxnSpPr>
        <p:spPr>
          <a:xfrm>
            <a:off x="8165805" y="4589724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E1BD5A8-2811-3F0A-6A14-08C345EA5E9E}"/>
              </a:ext>
            </a:extLst>
          </p:cNvPr>
          <p:cNvCxnSpPr/>
          <p:nvPr/>
        </p:nvCxnSpPr>
        <p:spPr>
          <a:xfrm>
            <a:off x="9122735" y="4589724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922DE8D-A5BE-B10A-4F35-6DCCB3121F82}"/>
              </a:ext>
            </a:extLst>
          </p:cNvPr>
          <p:cNvCxnSpPr/>
          <p:nvPr/>
        </p:nvCxnSpPr>
        <p:spPr>
          <a:xfrm>
            <a:off x="10090298" y="4568459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DE6B294F-F36C-717D-4D5F-C33D63F18C7D}"/>
              </a:ext>
            </a:extLst>
          </p:cNvPr>
          <p:cNvCxnSpPr/>
          <p:nvPr/>
        </p:nvCxnSpPr>
        <p:spPr>
          <a:xfrm>
            <a:off x="11100391" y="4568459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D20A09E-503C-715A-1BF3-0291524F4E84}"/>
              </a:ext>
            </a:extLst>
          </p:cNvPr>
          <p:cNvCxnSpPr/>
          <p:nvPr/>
        </p:nvCxnSpPr>
        <p:spPr>
          <a:xfrm>
            <a:off x="12046688" y="4589724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38" descr="A black and white photo of a coin&#10;&#10;Description automatically generated">
            <a:extLst>
              <a:ext uri="{FF2B5EF4-FFF2-40B4-BE49-F238E27FC236}">
                <a16:creationId xmlns:a16="http://schemas.microsoft.com/office/drawing/2014/main" id="{B6C1E7CB-B2A1-3C13-0294-CC54E95BC6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8401" y="4750110"/>
            <a:ext cx="702371" cy="702371"/>
          </a:xfrm>
          <a:prstGeom prst="rect">
            <a:avLst/>
          </a:prstGeom>
        </p:spPr>
      </p:pic>
      <p:pic>
        <p:nvPicPr>
          <p:cNvPr id="40" name="Picture 39" descr="A black and white photo of a coin&#10;&#10;Description automatically generated">
            <a:extLst>
              <a:ext uri="{FF2B5EF4-FFF2-40B4-BE49-F238E27FC236}">
                <a16:creationId xmlns:a16="http://schemas.microsoft.com/office/drawing/2014/main" id="{A9716B8A-638E-259E-69F0-6C28D506B5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495" y="4743640"/>
            <a:ext cx="702371" cy="702371"/>
          </a:xfrm>
          <a:prstGeom prst="rect">
            <a:avLst/>
          </a:prstGeom>
        </p:spPr>
      </p:pic>
      <p:pic>
        <p:nvPicPr>
          <p:cNvPr id="41" name="Picture 40" descr="A close up of a coin&#10;&#10;Description automatically generated">
            <a:extLst>
              <a:ext uri="{FF2B5EF4-FFF2-40B4-BE49-F238E27FC236}">
                <a16:creationId xmlns:a16="http://schemas.microsoft.com/office/drawing/2014/main" id="{E5E90FC2-7DBC-4854-B74F-E3E4CE386E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206" y="4733008"/>
            <a:ext cx="702371" cy="702371"/>
          </a:xfrm>
          <a:prstGeom prst="rect">
            <a:avLst/>
          </a:prstGeom>
        </p:spPr>
      </p:pic>
      <p:pic>
        <p:nvPicPr>
          <p:cNvPr id="42" name="Picture 41" descr="A close up of a coin&#10;&#10;Description automatically generated">
            <a:extLst>
              <a:ext uri="{FF2B5EF4-FFF2-40B4-BE49-F238E27FC236}">
                <a16:creationId xmlns:a16="http://schemas.microsoft.com/office/drawing/2014/main" id="{F29B9000-BAAB-F499-2708-653F0F020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159" y="4729719"/>
            <a:ext cx="702371" cy="702371"/>
          </a:xfrm>
          <a:prstGeom prst="rect">
            <a:avLst/>
          </a:prstGeom>
        </p:spPr>
      </p:pic>
      <p:pic>
        <p:nvPicPr>
          <p:cNvPr id="43" name="Picture 42" descr="A close up of a coin&#10;&#10;Description automatically generated">
            <a:extLst>
              <a:ext uri="{FF2B5EF4-FFF2-40B4-BE49-F238E27FC236}">
                <a16:creationId xmlns:a16="http://schemas.microsoft.com/office/drawing/2014/main" id="{C3537D76-E299-45A3-7E71-0839F6CD0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4457" y="4736298"/>
            <a:ext cx="702371" cy="702371"/>
          </a:xfrm>
          <a:prstGeom prst="rect">
            <a:avLst/>
          </a:prstGeom>
        </p:spPr>
      </p:pic>
      <p:sp>
        <p:nvSpPr>
          <p:cNvPr id="46" name="Diamond 45">
            <a:extLst>
              <a:ext uri="{FF2B5EF4-FFF2-40B4-BE49-F238E27FC236}">
                <a16:creationId xmlns:a16="http://schemas.microsoft.com/office/drawing/2014/main" id="{BD1D8FA3-73F4-54C8-04C0-17CF96F2087E}"/>
              </a:ext>
            </a:extLst>
          </p:cNvPr>
          <p:cNvSpPr/>
          <p:nvPr/>
        </p:nvSpPr>
        <p:spPr>
          <a:xfrm>
            <a:off x="4690444" y="5725203"/>
            <a:ext cx="603113" cy="623191"/>
          </a:xfrm>
          <a:prstGeom prst="diamond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id="{85A54E01-8A33-2278-29B0-9D5EC95FD9F0}"/>
              </a:ext>
            </a:extLst>
          </p:cNvPr>
          <p:cNvSpPr/>
          <p:nvPr/>
        </p:nvSpPr>
        <p:spPr>
          <a:xfrm>
            <a:off x="5171519" y="6138153"/>
            <a:ext cx="3466643" cy="364082"/>
          </a:xfrm>
          <a:custGeom>
            <a:avLst/>
            <a:gdLst>
              <a:gd name="connsiteX0" fmla="*/ 4192622 w 4429764"/>
              <a:gd name="connsiteY0" fmla="*/ 1712068 h 2024265"/>
              <a:gd name="connsiteX1" fmla="*/ 4085617 w 4429764"/>
              <a:gd name="connsiteY1" fmla="*/ 2023353 h 2024265"/>
              <a:gd name="connsiteX2" fmla="*/ 894945 w 4429764"/>
              <a:gd name="connsiteY2" fmla="*/ 1624519 h 2024265"/>
              <a:gd name="connsiteX3" fmla="*/ 1342417 w 4429764"/>
              <a:gd name="connsiteY3" fmla="*/ 379379 h 2024265"/>
              <a:gd name="connsiteX4" fmla="*/ 0 w 4429764"/>
              <a:gd name="connsiteY4" fmla="*/ 0 h 2024265"/>
              <a:gd name="connsiteX0" fmla="*/ 4192622 w 4232318"/>
              <a:gd name="connsiteY0" fmla="*/ 1712068 h 1995260"/>
              <a:gd name="connsiteX1" fmla="*/ 3112851 w 4232318"/>
              <a:gd name="connsiteY1" fmla="*/ 1994170 h 1995260"/>
              <a:gd name="connsiteX2" fmla="*/ 894945 w 4232318"/>
              <a:gd name="connsiteY2" fmla="*/ 1624519 h 1995260"/>
              <a:gd name="connsiteX3" fmla="*/ 1342417 w 4232318"/>
              <a:gd name="connsiteY3" fmla="*/ 379379 h 1995260"/>
              <a:gd name="connsiteX4" fmla="*/ 0 w 4232318"/>
              <a:gd name="connsiteY4" fmla="*/ 0 h 1995260"/>
              <a:gd name="connsiteX0" fmla="*/ 4192622 w 4192622"/>
              <a:gd name="connsiteY0" fmla="*/ 1712068 h 1996589"/>
              <a:gd name="connsiteX1" fmla="*/ 3112851 w 4192622"/>
              <a:gd name="connsiteY1" fmla="*/ 1994170 h 1996589"/>
              <a:gd name="connsiteX2" fmla="*/ 894945 w 4192622"/>
              <a:gd name="connsiteY2" fmla="*/ 1624519 h 1996589"/>
              <a:gd name="connsiteX3" fmla="*/ 1342417 w 4192622"/>
              <a:gd name="connsiteY3" fmla="*/ 379379 h 1996589"/>
              <a:gd name="connsiteX4" fmla="*/ 0 w 4192622"/>
              <a:gd name="connsiteY4" fmla="*/ 0 h 1996589"/>
              <a:gd name="connsiteX0" fmla="*/ 4192622 w 4192622"/>
              <a:gd name="connsiteY0" fmla="*/ 1712068 h 1996589"/>
              <a:gd name="connsiteX1" fmla="*/ 2782111 w 4192622"/>
              <a:gd name="connsiteY1" fmla="*/ 1994170 h 1996589"/>
              <a:gd name="connsiteX2" fmla="*/ 894945 w 4192622"/>
              <a:gd name="connsiteY2" fmla="*/ 1624519 h 1996589"/>
              <a:gd name="connsiteX3" fmla="*/ 1342417 w 4192622"/>
              <a:gd name="connsiteY3" fmla="*/ 379379 h 1996589"/>
              <a:gd name="connsiteX4" fmla="*/ 0 w 4192622"/>
              <a:gd name="connsiteY4" fmla="*/ 0 h 1996589"/>
              <a:gd name="connsiteX0" fmla="*/ 4192622 w 4192622"/>
              <a:gd name="connsiteY0" fmla="*/ 1712068 h 1994420"/>
              <a:gd name="connsiteX1" fmla="*/ 2782111 w 4192622"/>
              <a:gd name="connsiteY1" fmla="*/ 1994170 h 1994420"/>
              <a:gd name="connsiteX2" fmla="*/ 1034093 w 4192622"/>
              <a:gd name="connsiteY2" fmla="*/ 1723910 h 1994420"/>
              <a:gd name="connsiteX3" fmla="*/ 1342417 w 4192622"/>
              <a:gd name="connsiteY3" fmla="*/ 379379 h 1994420"/>
              <a:gd name="connsiteX4" fmla="*/ 0 w 4192622"/>
              <a:gd name="connsiteY4" fmla="*/ 0 h 1994420"/>
              <a:gd name="connsiteX0" fmla="*/ 4192622 w 4192622"/>
              <a:gd name="connsiteY0" fmla="*/ 1712068 h 1999620"/>
              <a:gd name="connsiteX1" fmla="*/ 2782111 w 4192622"/>
              <a:gd name="connsiteY1" fmla="*/ 1994170 h 1999620"/>
              <a:gd name="connsiteX2" fmla="*/ 1034093 w 4192622"/>
              <a:gd name="connsiteY2" fmla="*/ 1723910 h 1999620"/>
              <a:gd name="connsiteX3" fmla="*/ 0 w 4192622"/>
              <a:gd name="connsiteY3" fmla="*/ 0 h 1999620"/>
              <a:gd name="connsiteX0" fmla="*/ 3158529 w 3158529"/>
              <a:gd name="connsiteY0" fmla="*/ 0 h 287552"/>
              <a:gd name="connsiteX1" fmla="*/ 1748018 w 3158529"/>
              <a:gd name="connsiteY1" fmla="*/ 282102 h 287552"/>
              <a:gd name="connsiteX2" fmla="*/ 0 w 3158529"/>
              <a:gd name="connsiteY2" fmla="*/ 11842 h 287552"/>
              <a:gd name="connsiteX0" fmla="*/ 3128712 w 3128712"/>
              <a:gd name="connsiteY0" fmla="*/ 0 h 300583"/>
              <a:gd name="connsiteX1" fmla="*/ 1718201 w 3128712"/>
              <a:gd name="connsiteY1" fmla="*/ 282102 h 300583"/>
              <a:gd name="connsiteX2" fmla="*/ 0 w 3128712"/>
              <a:gd name="connsiteY2" fmla="*/ 51598 h 300583"/>
              <a:gd name="connsiteX0" fmla="*/ 3128712 w 3128712"/>
              <a:gd name="connsiteY0" fmla="*/ 0 h 51598"/>
              <a:gd name="connsiteX1" fmla="*/ 0 w 3128712"/>
              <a:gd name="connsiteY1" fmla="*/ 51598 h 51598"/>
              <a:gd name="connsiteX0" fmla="*/ 3128712 w 3128712"/>
              <a:gd name="connsiteY0" fmla="*/ 0 h 264978"/>
              <a:gd name="connsiteX1" fmla="*/ 0 w 3128712"/>
              <a:gd name="connsiteY1" fmla="*/ 51598 h 264978"/>
              <a:gd name="connsiteX0" fmla="*/ 3128712 w 3128712"/>
              <a:gd name="connsiteY0" fmla="*/ 0 h 377356"/>
              <a:gd name="connsiteX1" fmla="*/ 0 w 3128712"/>
              <a:gd name="connsiteY1" fmla="*/ 51598 h 377356"/>
              <a:gd name="connsiteX0" fmla="*/ 3466643 w 3466643"/>
              <a:gd name="connsiteY0" fmla="*/ 0 h 364082"/>
              <a:gd name="connsiteX1" fmla="*/ 0 w 3466643"/>
              <a:gd name="connsiteY1" fmla="*/ 21781 h 364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66643" h="364082">
                <a:moveTo>
                  <a:pt x="3466643" y="0"/>
                </a:moveTo>
                <a:cubicBezTo>
                  <a:pt x="3338139" y="573790"/>
                  <a:pt x="784487" y="382269"/>
                  <a:pt x="0" y="2178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F5A5B4C-A20B-B060-2A56-B114B3C9258D}"/>
              </a:ext>
            </a:extLst>
          </p:cNvPr>
          <p:cNvSpPr txBox="1"/>
          <p:nvPr/>
        </p:nvSpPr>
        <p:spPr>
          <a:xfrm>
            <a:off x="1801655" y="2637233"/>
            <a:ext cx="2800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Input tape ➡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90D6FDB-20FB-EBF2-E7EA-A4F45A7685C1}"/>
              </a:ext>
            </a:extLst>
          </p:cNvPr>
          <p:cNvSpPr txBox="1"/>
          <p:nvPr/>
        </p:nvSpPr>
        <p:spPr>
          <a:xfrm>
            <a:off x="691103" y="4839685"/>
            <a:ext cx="39353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Randomness tape ➡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1">
                <a:extLst>
                  <a:ext uri="{FF2B5EF4-FFF2-40B4-BE49-F238E27FC236}">
                    <a16:creationId xmlns:a16="http://schemas.microsoft.com/office/drawing/2014/main" id="{63888AAA-08B7-04B9-9A39-3C750C4E1DEC}"/>
                  </a:ext>
                </a:extLst>
              </p:cNvPr>
              <p:cNvSpPr txBox="1"/>
              <p:nvPr/>
            </p:nvSpPr>
            <p:spPr>
              <a:xfrm>
                <a:off x="10361430" y="2626193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C1">
                <a:extLst>
                  <a:ext uri="{FF2B5EF4-FFF2-40B4-BE49-F238E27FC236}">
                    <a16:creationId xmlns:a16="http://schemas.microsoft.com/office/drawing/2014/main" id="{63888AAA-08B7-04B9-9A39-3C750C4E1D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1430" y="2626193"/>
                <a:ext cx="53162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1">
                <a:extLst>
                  <a:ext uri="{FF2B5EF4-FFF2-40B4-BE49-F238E27FC236}">
                    <a16:creationId xmlns:a16="http://schemas.microsoft.com/office/drawing/2014/main" id="{7C4A829D-AF7E-C7D2-ED70-AD089BCA98C9}"/>
                  </a:ext>
                </a:extLst>
              </p:cNvPr>
              <p:cNvSpPr txBox="1"/>
              <p:nvPr/>
            </p:nvSpPr>
            <p:spPr>
              <a:xfrm>
                <a:off x="11361297" y="2613237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3" name="C1">
                <a:extLst>
                  <a:ext uri="{FF2B5EF4-FFF2-40B4-BE49-F238E27FC236}">
                    <a16:creationId xmlns:a16="http://schemas.microsoft.com/office/drawing/2014/main" id="{7C4A829D-AF7E-C7D2-ED70-AD089BCA98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1297" y="2613237"/>
                <a:ext cx="53162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A0">
            <a:extLst>
              <a:ext uri="{FF2B5EF4-FFF2-40B4-BE49-F238E27FC236}">
                <a16:creationId xmlns:a16="http://schemas.microsoft.com/office/drawing/2014/main" id="{B3ED3D67-DEE1-DC2D-63AA-54DD0F45E6F7}"/>
              </a:ext>
            </a:extLst>
          </p:cNvPr>
          <p:cNvSpPr txBox="1"/>
          <p:nvPr/>
        </p:nvSpPr>
        <p:spPr>
          <a:xfrm>
            <a:off x="6471687" y="2610244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1">
                <a:extLst>
                  <a:ext uri="{FF2B5EF4-FFF2-40B4-BE49-F238E27FC236}">
                    <a16:creationId xmlns:a16="http://schemas.microsoft.com/office/drawing/2014/main" id="{A6A4183F-6329-1353-4360-1F0F93B85CCA}"/>
                  </a:ext>
                </a:extLst>
              </p:cNvPr>
              <p:cNvSpPr txBox="1"/>
              <p:nvPr/>
            </p:nvSpPr>
            <p:spPr>
              <a:xfrm>
                <a:off x="5530704" y="2604202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" name="C1">
                <a:extLst>
                  <a:ext uri="{FF2B5EF4-FFF2-40B4-BE49-F238E27FC236}">
                    <a16:creationId xmlns:a16="http://schemas.microsoft.com/office/drawing/2014/main" id="{A6A4183F-6329-1353-4360-1F0F93B85C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0704" y="2604202"/>
                <a:ext cx="53162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C0520DE-FB2E-D787-B93A-B52A6F56BB54}"/>
              </a:ext>
            </a:extLst>
          </p:cNvPr>
          <p:cNvCxnSpPr>
            <a:cxnSpLocks/>
          </p:cNvCxnSpPr>
          <p:nvPr/>
        </p:nvCxnSpPr>
        <p:spPr>
          <a:xfrm>
            <a:off x="5515200" y="3415396"/>
            <a:ext cx="66768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>
                    <a:alpha val="0"/>
                  </a:schemeClr>
                </a:gs>
                <a:gs pos="8000">
                  <a:schemeClr val="tx1"/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892CD71-B67E-ACA1-495A-B95C067B3EBD}"/>
              </a:ext>
            </a:extLst>
          </p:cNvPr>
          <p:cNvCxnSpPr>
            <a:cxnSpLocks/>
          </p:cNvCxnSpPr>
          <p:nvPr/>
        </p:nvCxnSpPr>
        <p:spPr>
          <a:xfrm>
            <a:off x="5515200" y="4576120"/>
            <a:ext cx="66768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>
                    <a:alpha val="0"/>
                  </a:schemeClr>
                </a:gs>
                <a:gs pos="8000">
                  <a:schemeClr val="tx1"/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0006AAF-53E2-1BCE-EC05-D6C4229E711F}"/>
              </a:ext>
            </a:extLst>
          </p:cNvPr>
          <p:cNvCxnSpPr>
            <a:cxnSpLocks/>
          </p:cNvCxnSpPr>
          <p:nvPr/>
        </p:nvCxnSpPr>
        <p:spPr>
          <a:xfrm>
            <a:off x="5530704" y="5579459"/>
            <a:ext cx="6676800" cy="0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1">
                    <a:alpha val="0"/>
                  </a:schemeClr>
                </a:gs>
                <a:gs pos="8000">
                  <a:schemeClr val="tx1"/>
                </a:gs>
                <a:gs pos="100000">
                  <a:schemeClr val="tx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0" descr="A close up of a coin&#10;&#10;Description automatically generated">
            <a:extLst>
              <a:ext uri="{FF2B5EF4-FFF2-40B4-BE49-F238E27FC236}">
                <a16:creationId xmlns:a16="http://schemas.microsoft.com/office/drawing/2014/main" id="{2E46C82C-22EE-DD5A-21E3-93ED9CCEC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249" y="4727022"/>
            <a:ext cx="702371" cy="702371"/>
          </a:xfrm>
          <a:prstGeom prst="rect">
            <a:avLst/>
          </a:prstGeom>
        </p:spPr>
      </p:pic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853927B6-BB16-7182-5F71-9AB79FD2A34B}"/>
              </a:ext>
            </a:extLst>
          </p:cNvPr>
          <p:cNvSpPr/>
          <p:nvPr/>
        </p:nvSpPr>
        <p:spPr>
          <a:xfrm>
            <a:off x="6315741" y="3237503"/>
            <a:ext cx="832882" cy="729030"/>
          </a:xfrm>
          <a:prstGeom prst="triangle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FBB58D08-DF5F-B7DF-D5C1-4B99CCC11C6D}"/>
              </a:ext>
            </a:extLst>
          </p:cNvPr>
          <p:cNvSpPr/>
          <p:nvPr/>
        </p:nvSpPr>
        <p:spPr>
          <a:xfrm>
            <a:off x="8222513" y="5385934"/>
            <a:ext cx="832882" cy="729030"/>
          </a:xfrm>
          <a:prstGeom prst="triangle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119D6665-8966-7DBA-F0FD-7FCB61630B8B}"/>
              </a:ext>
            </a:extLst>
          </p:cNvPr>
          <p:cNvSpPr/>
          <p:nvPr/>
        </p:nvSpPr>
        <p:spPr>
          <a:xfrm>
            <a:off x="5121824" y="3959158"/>
            <a:ext cx="1580561" cy="1911909"/>
          </a:xfrm>
          <a:custGeom>
            <a:avLst/>
            <a:gdLst>
              <a:gd name="connsiteX0" fmla="*/ 2276272 w 2324068"/>
              <a:gd name="connsiteY0" fmla="*/ 0 h 360615"/>
              <a:gd name="connsiteX1" fmla="*/ 2023353 w 2324068"/>
              <a:gd name="connsiteY1" fmla="*/ 340469 h 360615"/>
              <a:gd name="connsiteX2" fmla="*/ 0 w 2324068"/>
              <a:gd name="connsiteY2" fmla="*/ 291830 h 360615"/>
              <a:gd name="connsiteX0" fmla="*/ 2276272 w 2283976"/>
              <a:gd name="connsiteY0" fmla="*/ 0 h 360615"/>
              <a:gd name="connsiteX1" fmla="*/ 1624519 w 2283976"/>
              <a:gd name="connsiteY1" fmla="*/ 340469 h 360615"/>
              <a:gd name="connsiteX2" fmla="*/ 0 w 2283976"/>
              <a:gd name="connsiteY2" fmla="*/ 291830 h 360615"/>
              <a:gd name="connsiteX0" fmla="*/ 2276272 w 2276272"/>
              <a:gd name="connsiteY0" fmla="*/ 0 h 360615"/>
              <a:gd name="connsiteX1" fmla="*/ 1624519 w 2276272"/>
              <a:gd name="connsiteY1" fmla="*/ 340469 h 360615"/>
              <a:gd name="connsiteX2" fmla="*/ 0 w 2276272"/>
              <a:gd name="connsiteY2" fmla="*/ 291830 h 360615"/>
              <a:gd name="connsiteX0" fmla="*/ 2276272 w 2276272"/>
              <a:gd name="connsiteY0" fmla="*/ 0 h 385604"/>
              <a:gd name="connsiteX1" fmla="*/ 1435675 w 2276272"/>
              <a:gd name="connsiteY1" fmla="*/ 370286 h 385604"/>
              <a:gd name="connsiteX2" fmla="*/ 0 w 2276272"/>
              <a:gd name="connsiteY2" fmla="*/ 291830 h 385604"/>
              <a:gd name="connsiteX0" fmla="*/ 1242602 w 1242602"/>
              <a:gd name="connsiteY0" fmla="*/ 0 h 1893171"/>
              <a:gd name="connsiteX1" fmla="*/ 402005 w 1242602"/>
              <a:gd name="connsiteY1" fmla="*/ 370286 h 1893171"/>
              <a:gd name="connsiteX2" fmla="*/ 0 w 1242602"/>
              <a:gd name="connsiteY2" fmla="*/ 1892030 h 1893171"/>
              <a:gd name="connsiteX0" fmla="*/ 1242602 w 1242602"/>
              <a:gd name="connsiteY0" fmla="*/ 0 h 1892030"/>
              <a:gd name="connsiteX1" fmla="*/ 402005 w 1242602"/>
              <a:gd name="connsiteY1" fmla="*/ 370286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620666 w 1242602"/>
              <a:gd name="connsiteY1" fmla="*/ 519373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620666 w 1242602"/>
              <a:gd name="connsiteY1" fmla="*/ 519373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620666 w 1242602"/>
              <a:gd name="connsiteY1" fmla="*/ 519373 h 1892030"/>
              <a:gd name="connsiteX2" fmla="*/ 0 w 1242602"/>
              <a:gd name="connsiteY2" fmla="*/ 1892030 h 1892030"/>
              <a:gd name="connsiteX0" fmla="*/ 1580533 w 1580533"/>
              <a:gd name="connsiteY0" fmla="*/ 0 h 1911909"/>
              <a:gd name="connsiteX1" fmla="*/ 958597 w 1580533"/>
              <a:gd name="connsiteY1" fmla="*/ 519373 h 1911909"/>
              <a:gd name="connsiteX2" fmla="*/ 0 w 1580533"/>
              <a:gd name="connsiteY2" fmla="*/ 1911909 h 1911909"/>
              <a:gd name="connsiteX0" fmla="*/ 1580533 w 1580533"/>
              <a:gd name="connsiteY0" fmla="*/ 0 h 1911909"/>
              <a:gd name="connsiteX1" fmla="*/ 958597 w 1580533"/>
              <a:gd name="connsiteY1" fmla="*/ 519373 h 1911909"/>
              <a:gd name="connsiteX2" fmla="*/ 0 w 1580533"/>
              <a:gd name="connsiteY2" fmla="*/ 1911909 h 1911909"/>
              <a:gd name="connsiteX0" fmla="*/ 1580533 w 1580533"/>
              <a:gd name="connsiteY0" fmla="*/ 0 h 1911909"/>
              <a:gd name="connsiteX1" fmla="*/ 958597 w 1580533"/>
              <a:gd name="connsiteY1" fmla="*/ 519373 h 1911909"/>
              <a:gd name="connsiteX2" fmla="*/ 0 w 1580533"/>
              <a:gd name="connsiteY2" fmla="*/ 1911909 h 1911909"/>
              <a:gd name="connsiteX0" fmla="*/ 1580533 w 1580533"/>
              <a:gd name="connsiteY0" fmla="*/ 0 h 1911909"/>
              <a:gd name="connsiteX1" fmla="*/ 958597 w 1580533"/>
              <a:gd name="connsiteY1" fmla="*/ 519373 h 1911909"/>
              <a:gd name="connsiteX2" fmla="*/ 0 w 1580533"/>
              <a:gd name="connsiteY2" fmla="*/ 1911909 h 1911909"/>
              <a:gd name="connsiteX0" fmla="*/ 1580533 w 1580533"/>
              <a:gd name="connsiteY0" fmla="*/ 0 h 1911909"/>
              <a:gd name="connsiteX1" fmla="*/ 0 w 1580533"/>
              <a:gd name="connsiteY1" fmla="*/ 1911909 h 1911909"/>
              <a:gd name="connsiteX0" fmla="*/ 1580533 w 1580558"/>
              <a:gd name="connsiteY0" fmla="*/ 0 h 1911909"/>
              <a:gd name="connsiteX1" fmla="*/ 0 w 1580558"/>
              <a:gd name="connsiteY1" fmla="*/ 1911909 h 1911909"/>
              <a:gd name="connsiteX0" fmla="*/ 1580533 w 1580561"/>
              <a:gd name="connsiteY0" fmla="*/ 0 h 1911909"/>
              <a:gd name="connsiteX1" fmla="*/ 0 w 1580561"/>
              <a:gd name="connsiteY1" fmla="*/ 1911909 h 1911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580561" h="1911909">
                <a:moveTo>
                  <a:pt x="1580533" y="0"/>
                </a:moveTo>
                <a:cubicBezTo>
                  <a:pt x="1586489" y="658903"/>
                  <a:pt x="642044" y="1418606"/>
                  <a:pt x="0" y="1911909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1">
                <a:extLst>
                  <a:ext uri="{FF2B5EF4-FFF2-40B4-BE49-F238E27FC236}">
                    <a16:creationId xmlns:a16="http://schemas.microsoft.com/office/drawing/2014/main" id="{78132BD8-9849-9C2E-D138-6F0CC447071C}"/>
                  </a:ext>
                </a:extLst>
              </p:cNvPr>
              <p:cNvSpPr txBox="1"/>
              <p:nvPr/>
            </p:nvSpPr>
            <p:spPr>
              <a:xfrm>
                <a:off x="5552280" y="4773850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" name="C1">
                <a:extLst>
                  <a:ext uri="{FF2B5EF4-FFF2-40B4-BE49-F238E27FC236}">
                    <a16:creationId xmlns:a16="http://schemas.microsoft.com/office/drawing/2014/main" id="{78132BD8-9849-9C2E-D138-6F0CC44707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280" y="4773850"/>
                <a:ext cx="53162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05704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DC9AB-ACEE-6D46-1E13-335BA0280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Turing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81E443-8191-09AA-1C4A-897575E3FCC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1583" y="1806169"/>
                <a:ext cx="11828834" cy="461408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be a function (time bound)</a:t>
                </a:r>
              </a:p>
              <a:p>
                <a:r>
                  <a:rPr lang="en-US" b="1" dirty="0"/>
                  <a:t>Definition: </a:t>
                </a:r>
                <a:r>
                  <a:rPr lang="en-US" dirty="0"/>
                  <a:t>A </a:t>
                </a:r>
                <a:r>
                  <a:rPr lang="en-US" dirty="0">
                    <a:solidFill>
                      <a:schemeClr val="accent1"/>
                    </a:solidFill>
                  </a:rPr>
                  <a:t>randomized time-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Turing machine</a:t>
                </a:r>
                <a:r>
                  <a:rPr lang="en-US" dirty="0"/>
                  <a:t> is a two-tape Turing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such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,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, and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, if we initialize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on tape 1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on tape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then it halts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/>
                  <a:t> steps</a:t>
                </a:r>
              </a:p>
              <a:p>
                <a:r>
                  <a:rPr lang="en-US" dirty="0"/>
                  <a:t>Interpretation: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</a:t>
                </a:r>
                <a:r>
                  <a:rPr lang="en-US" dirty="0"/>
                  <a:t>e input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is the coin tosses</a:t>
                </a:r>
              </a:p>
              <a:p>
                <a:r>
                  <a:rPr lang="en-US" dirty="0"/>
                  <a:t>(Giving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more than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random bits would be pointless)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81E443-8191-09AA-1C4A-897575E3FCC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1583" y="1806169"/>
                <a:ext cx="11828834" cy="4614085"/>
              </a:xfrm>
              <a:blipFill>
                <a:blip r:embed="rId2"/>
                <a:stretch>
                  <a:fillRect l="-928" r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C96FA-0FDB-853B-2BA3-21F18CA5B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A group of white dice&#10;&#10;Description automatically generated with medium confidence">
            <a:extLst>
              <a:ext uri="{FF2B5EF4-FFF2-40B4-BE49-F238E27FC236}">
                <a16:creationId xmlns:a16="http://schemas.microsoft.com/office/drawing/2014/main" id="{3E508949-B163-53D4-4B99-4C1200C477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714" y="681037"/>
            <a:ext cx="1633362" cy="93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19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1B4F8-54CD-C8D7-B48D-F1ED5E853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Acceptance probability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71A3A5-669F-78A5-DB81-C8435EAB2B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89721" y="1690688"/>
                <a:ext cx="11012557" cy="466522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be a randomized Turing machine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To run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we select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uniformly at random</a:t>
                </a:r>
                <a:r>
                  <a:rPr lang="en-US" dirty="0"/>
                  <a:t> and initialize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on tape 1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on tape 2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accepts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: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accepts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when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tape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2 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is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initialized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with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71A3A5-669F-78A5-DB81-C8435EAB2B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9721" y="1690688"/>
                <a:ext cx="11012557" cy="4665220"/>
              </a:xfrm>
              <a:blipFill>
                <a:blip r:embed="rId2"/>
                <a:stretch>
                  <a:fillRect l="-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C5015F-AA6D-ABE0-254C-2CB11E0DB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 descr="A group of white dice&#10;&#10;Description automatically generated with medium confidence">
            <a:extLst>
              <a:ext uri="{FF2B5EF4-FFF2-40B4-BE49-F238E27FC236}">
                <a16:creationId xmlns:a16="http://schemas.microsoft.com/office/drawing/2014/main" id="{0DB62237-B298-10C8-70FF-46F4706BD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9714" y="681037"/>
            <a:ext cx="1633362" cy="93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09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2A63F-98B9-0926-80E7-CF7C70B9D1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Randomized polynomial time, attempt #1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45DA0D-A38D-DBF7-833D-31450E51D8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if there exists a randomized polynomial-time Turing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such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accepts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</a:t>
                </a:r>
                <a:r>
                  <a:rPr lang="en-US" u="sng" dirty="0"/>
                  <a:t>N</a:t>
                </a:r>
                <a:r>
                  <a:rPr lang="en-US" dirty="0"/>
                  <a:t>ondeterministic </a:t>
                </a:r>
                <a:r>
                  <a:rPr lang="en-US" u="sng" dirty="0"/>
                  <a:t>P</a:t>
                </a:r>
                <a:r>
                  <a:rPr lang="en-US" dirty="0"/>
                  <a:t>olynomial-time”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245DA0D-A38D-DBF7-833D-31450E51D8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39B7A8-D4B3-92CF-8212-A2C9DCF3F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7EDA3EA-1DC0-5CF0-202F-E961807F874D}"/>
              </a:ext>
            </a:extLst>
          </p:cNvPr>
          <p:cNvGrpSpPr/>
          <p:nvPr/>
        </p:nvGrpSpPr>
        <p:grpSpPr>
          <a:xfrm>
            <a:off x="8763000" y="4067908"/>
            <a:ext cx="3077307" cy="1124578"/>
            <a:chOff x="8763000" y="4067908"/>
            <a:chExt cx="3077307" cy="1124578"/>
          </a:xfrm>
        </p:grpSpPr>
        <p:sp>
          <p:nvSpPr>
            <p:cNvPr id="5" name="Right Brace 4">
              <a:extLst>
                <a:ext uri="{FF2B5EF4-FFF2-40B4-BE49-F238E27FC236}">
                  <a16:creationId xmlns:a16="http://schemas.microsoft.com/office/drawing/2014/main" id="{C7A69CD7-95DE-33BF-0816-0096439BE192}"/>
                </a:ext>
              </a:extLst>
            </p:cNvPr>
            <p:cNvSpPr/>
            <p:nvPr/>
          </p:nvSpPr>
          <p:spPr>
            <a:xfrm>
              <a:off x="8763000" y="4067908"/>
              <a:ext cx="250371" cy="1124578"/>
            </a:xfrm>
            <a:prstGeom prst="rightBrace">
              <a:avLst>
                <a:gd name="adj1" fmla="val 52814"/>
                <a:gd name="adj2" fmla="val 50000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E3A2203-EF50-05CC-2563-CF3260172A43}"/>
                </a:ext>
              </a:extLst>
            </p:cNvPr>
            <p:cNvSpPr txBox="1"/>
            <p:nvPr/>
          </p:nvSpPr>
          <p:spPr>
            <a:xfrm>
              <a:off x="9179168" y="4214698"/>
              <a:ext cx="26611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“Nondeterministic Turing machine”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9843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55F025D-04FB-17A2-E681-7A654DD8D56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55F025D-04FB-17A2-E681-7A654DD8D5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77263D-1D2B-F655-990D-325A8AE742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3663" y="1825625"/>
                <a:ext cx="10860505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mtClean="0">
                        <a:latin typeface="Cambria Math" panose="02040503050406030204" pitchFamily="18" charset="0"/>
                      </a:rPr>
                      <m:t>CLIQUE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has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clique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Claim: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b="1" dirty="0"/>
              </a:p>
              <a:p>
                <a:r>
                  <a:rPr lang="en-US" b="1" dirty="0"/>
                  <a:t>Proof:</a:t>
                </a:r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Pick a random subset of the vertices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Check if it is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-clique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If yes, accept; if no, reject.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A77263D-1D2B-F655-990D-325A8AE742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3663" y="1825625"/>
                <a:ext cx="10860505" cy="4351338"/>
              </a:xfrm>
              <a:blipFill>
                <a:blip r:embed="rId3"/>
                <a:stretch>
                  <a:fillRect l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DDF7F-B8F5-EBCB-1EA0-3D081F0DE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3C5B322-BE0E-6C26-C0C1-0858B254803F}"/>
              </a:ext>
            </a:extLst>
          </p:cNvPr>
          <p:cNvGrpSpPr/>
          <p:nvPr/>
        </p:nvGrpSpPr>
        <p:grpSpPr>
          <a:xfrm>
            <a:off x="8738065" y="635244"/>
            <a:ext cx="2380858" cy="2986502"/>
            <a:chOff x="8738065" y="635244"/>
            <a:chExt cx="2380858" cy="2986502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63F80BAE-0984-6037-9765-FFC92D7E4622}"/>
                </a:ext>
              </a:extLst>
            </p:cNvPr>
            <p:cNvCxnSpPr>
              <a:stCxn id="20" idx="7"/>
              <a:endCxn id="22" idx="3"/>
            </p:cNvCxnSpPr>
            <p:nvPr/>
          </p:nvCxnSpPr>
          <p:spPr>
            <a:xfrm flipV="1">
              <a:off x="8873802" y="2876562"/>
              <a:ext cx="681636" cy="60944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2CE5A94-5D3D-AED5-AB58-3CC03D0D4CFE}"/>
                </a:ext>
              </a:extLst>
            </p:cNvPr>
            <p:cNvCxnSpPr>
              <a:cxnSpLocks/>
              <a:stCxn id="20" idx="6"/>
              <a:endCxn id="21" idx="3"/>
            </p:cNvCxnSpPr>
            <p:nvPr/>
          </p:nvCxnSpPr>
          <p:spPr>
            <a:xfrm flipV="1">
              <a:off x="8897091" y="3439431"/>
              <a:ext cx="2086095" cy="10280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4FEF664-67D9-82B7-A659-D15CDCBE2542}"/>
                </a:ext>
              </a:extLst>
            </p:cNvPr>
            <p:cNvCxnSpPr>
              <a:cxnSpLocks/>
              <a:stCxn id="20" idx="0"/>
              <a:endCxn id="23" idx="3"/>
            </p:cNvCxnSpPr>
            <p:nvPr/>
          </p:nvCxnSpPr>
          <p:spPr>
            <a:xfrm flipV="1">
              <a:off x="8817578" y="1962162"/>
              <a:ext cx="336808" cy="1500558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E27F5A7-C9E3-F88A-263A-83026F6EDCD4}"/>
                </a:ext>
              </a:extLst>
            </p:cNvPr>
            <p:cNvCxnSpPr>
              <a:cxnSpLocks/>
              <a:stCxn id="22" idx="1"/>
              <a:endCxn id="23" idx="4"/>
            </p:cNvCxnSpPr>
            <p:nvPr/>
          </p:nvCxnSpPr>
          <p:spPr>
            <a:xfrm flipH="1" flipV="1">
              <a:off x="9210610" y="1985451"/>
              <a:ext cx="344828" cy="77866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114AC7A-8327-793B-B2A6-5DA2619DBABB}"/>
                </a:ext>
              </a:extLst>
            </p:cNvPr>
            <p:cNvCxnSpPr>
              <a:cxnSpLocks/>
              <a:stCxn id="21" idx="2"/>
              <a:endCxn id="22" idx="5"/>
            </p:cNvCxnSpPr>
            <p:nvPr/>
          </p:nvCxnSpPr>
          <p:spPr>
            <a:xfrm flipH="1" flipV="1">
              <a:off x="9667886" y="2876562"/>
              <a:ext cx="1292011" cy="50664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1EF194D-69E1-9CE0-71CC-449E1BCA804F}"/>
                </a:ext>
              </a:extLst>
            </p:cNvPr>
            <p:cNvCxnSpPr>
              <a:cxnSpLocks/>
              <a:stCxn id="21" idx="1"/>
              <a:endCxn id="23" idx="5"/>
            </p:cNvCxnSpPr>
            <p:nvPr/>
          </p:nvCxnSpPr>
          <p:spPr>
            <a:xfrm flipH="1" flipV="1">
              <a:off x="9266834" y="1962162"/>
              <a:ext cx="1716352" cy="1364821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174E838-250C-2A6F-317A-EE618D4FC37F}"/>
                </a:ext>
              </a:extLst>
            </p:cNvPr>
            <p:cNvCxnSpPr>
              <a:cxnSpLocks/>
              <a:stCxn id="24" idx="2"/>
              <a:endCxn id="23" idx="6"/>
            </p:cNvCxnSpPr>
            <p:nvPr/>
          </p:nvCxnSpPr>
          <p:spPr>
            <a:xfrm flipH="1">
              <a:off x="9290123" y="1746912"/>
              <a:ext cx="1397058" cy="159026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B6F8041-DCEC-F99C-56BD-E9A4CF2FCED6}"/>
                </a:ext>
              </a:extLst>
            </p:cNvPr>
            <p:cNvCxnSpPr>
              <a:cxnSpLocks/>
              <a:stCxn id="21" idx="0"/>
              <a:endCxn id="24" idx="4"/>
            </p:cNvCxnSpPr>
            <p:nvPr/>
          </p:nvCxnSpPr>
          <p:spPr>
            <a:xfrm flipH="1" flipV="1">
              <a:off x="10766694" y="1826425"/>
              <a:ext cx="272716" cy="1477269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95569AC-4426-1F3F-CEFD-E91BAC9D351B}"/>
                </a:ext>
              </a:extLst>
            </p:cNvPr>
            <p:cNvCxnSpPr>
              <a:cxnSpLocks/>
              <a:stCxn id="25" idx="3"/>
              <a:endCxn id="23" idx="7"/>
            </p:cNvCxnSpPr>
            <p:nvPr/>
          </p:nvCxnSpPr>
          <p:spPr>
            <a:xfrm flipH="1">
              <a:off x="9266834" y="770981"/>
              <a:ext cx="944586" cy="1078733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42D8B51-45D4-1949-2F6F-CD03597F4792}"/>
                </a:ext>
              </a:extLst>
            </p:cNvPr>
            <p:cNvCxnSpPr>
              <a:cxnSpLocks/>
              <a:stCxn id="25" idx="5"/>
              <a:endCxn id="24" idx="1"/>
            </p:cNvCxnSpPr>
            <p:nvPr/>
          </p:nvCxnSpPr>
          <p:spPr>
            <a:xfrm>
              <a:off x="10323868" y="770981"/>
              <a:ext cx="386602" cy="919707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CB9EBC5-B9BD-B092-5630-D06B758E2B35}"/>
                </a:ext>
              </a:extLst>
            </p:cNvPr>
            <p:cNvCxnSpPr>
              <a:cxnSpLocks/>
              <a:stCxn id="25" idx="4"/>
              <a:endCxn id="22" idx="0"/>
            </p:cNvCxnSpPr>
            <p:nvPr/>
          </p:nvCxnSpPr>
          <p:spPr>
            <a:xfrm flipH="1">
              <a:off x="9611662" y="794270"/>
              <a:ext cx="655982" cy="194655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9903410-F123-94DC-2048-F933832EF3F9}"/>
                </a:ext>
              </a:extLst>
            </p:cNvPr>
            <p:cNvSpPr/>
            <p:nvPr/>
          </p:nvSpPr>
          <p:spPr>
            <a:xfrm>
              <a:off x="8738065" y="3462720"/>
              <a:ext cx="159026" cy="159026"/>
            </a:xfrm>
            <a:prstGeom prst="ellips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6062135-160B-300B-736D-4941D1E7C641}"/>
                </a:ext>
              </a:extLst>
            </p:cNvPr>
            <p:cNvSpPr/>
            <p:nvPr/>
          </p:nvSpPr>
          <p:spPr>
            <a:xfrm>
              <a:off x="10959897" y="3303694"/>
              <a:ext cx="159026" cy="159026"/>
            </a:xfrm>
            <a:prstGeom prst="ellips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F3C0CFA-2C8F-93B6-B0A9-D4D3BC947B91}"/>
                </a:ext>
              </a:extLst>
            </p:cNvPr>
            <p:cNvSpPr/>
            <p:nvPr/>
          </p:nvSpPr>
          <p:spPr>
            <a:xfrm>
              <a:off x="9532149" y="2740825"/>
              <a:ext cx="159026" cy="159026"/>
            </a:xfrm>
            <a:prstGeom prst="ellips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FD9D93C-68BB-F097-BA5E-BBECF93C51BF}"/>
                </a:ext>
              </a:extLst>
            </p:cNvPr>
            <p:cNvSpPr/>
            <p:nvPr/>
          </p:nvSpPr>
          <p:spPr>
            <a:xfrm>
              <a:off x="9131097" y="1826425"/>
              <a:ext cx="159026" cy="159026"/>
            </a:xfrm>
            <a:prstGeom prst="ellips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7CC313D-A084-C720-C255-B62A5977743C}"/>
                </a:ext>
              </a:extLst>
            </p:cNvPr>
            <p:cNvSpPr/>
            <p:nvPr/>
          </p:nvSpPr>
          <p:spPr>
            <a:xfrm>
              <a:off x="10687181" y="1667399"/>
              <a:ext cx="159026" cy="159026"/>
            </a:xfrm>
            <a:prstGeom prst="ellips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CBC3422-C066-D1CB-AABA-0BA13D697818}"/>
                </a:ext>
              </a:extLst>
            </p:cNvPr>
            <p:cNvSpPr/>
            <p:nvPr/>
          </p:nvSpPr>
          <p:spPr>
            <a:xfrm>
              <a:off x="10188131" y="635244"/>
              <a:ext cx="159026" cy="159026"/>
            </a:xfrm>
            <a:prstGeom prst="ellipse">
              <a:avLst/>
            </a:prstGeom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5606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58C0B1E-8D4C-ADF8-9B17-8C1FEBC1F7F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to interpret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58C0B1E-8D4C-ADF8-9B17-8C1FEBC1F7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7A2BEA-B668-3249-C3E3-3039AD11F6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63880" y="1825625"/>
                <a:ext cx="11041380" cy="4351338"/>
              </a:xfrm>
            </p:spPr>
            <p:txBody>
              <a:bodyPr/>
              <a:lstStyle/>
              <a:p>
                <a:r>
                  <a:rPr lang="en-US" dirty="0"/>
                  <a:t>Can we conclude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r>
                  <a:rPr lang="en-US" dirty="0"/>
                  <a:t> is tractable?</a:t>
                </a:r>
              </a:p>
              <a:p>
                <a:r>
                  <a:rPr lang="en-US" dirty="0"/>
                  <a:t>No!</a:t>
                </a:r>
              </a:p>
              <a:p>
                <a:r>
                  <a:rPr lang="en-US" dirty="0"/>
                  <a:t>Even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 has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-clique,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might be </a:t>
                </a:r>
                <a:r>
                  <a:rPr lang="en-US" dirty="0">
                    <a:solidFill>
                      <a:schemeClr val="accent1"/>
                    </a:solidFill>
                  </a:rPr>
                  <a:t>extremely small</a:t>
                </a:r>
              </a:p>
              <a:p>
                <a:r>
                  <a:rPr lang="en-US" dirty="0"/>
                  <a:t>When the algorithm rejects, it gives us </a:t>
                </a:r>
                <a:r>
                  <a:rPr lang="en-US" dirty="0">
                    <a:solidFill>
                      <a:schemeClr val="accent1"/>
                    </a:solidFill>
                  </a:rPr>
                  <a:t>practically no information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07A2BEA-B668-3249-C3E3-3039AD11F6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63880" y="1825625"/>
                <a:ext cx="11041380" cy="4351338"/>
              </a:xfrm>
              <a:blipFill>
                <a:blip r:embed="rId3"/>
                <a:stretch>
                  <a:fillRect l="-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CDD7C2-109B-5FE6-B1E9-A026FC698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 descr="A needle in the hay&#10;&#10;Description automatically generated">
            <a:extLst>
              <a:ext uri="{FF2B5EF4-FFF2-40B4-BE49-F238E27FC236}">
                <a16:creationId xmlns:a16="http://schemas.microsoft.com/office/drawing/2014/main" id="{E366A0CB-0358-CCD1-578E-F79F40D558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10291010" y="426327"/>
            <a:ext cx="1203158" cy="120315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3198483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206086</TotalTime>
  <Words>1547</Words>
  <Application>Microsoft Office PowerPoint</Application>
  <PresentationFormat>Widescreen</PresentationFormat>
  <Paragraphs>193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Office Theme</vt:lpstr>
      <vt:lpstr>CMSC 28100  Introduction to Complexity Theory  Autumn 2025 Instructor: William Hoza</vt:lpstr>
      <vt:lpstr>Which problems can be solved through computation?</vt:lpstr>
      <vt:lpstr>Randomized computation</vt:lpstr>
      <vt:lpstr>Randomized Turing machines</vt:lpstr>
      <vt:lpstr>Randomized Turing machines</vt:lpstr>
      <vt:lpstr>Acceptance probability</vt:lpstr>
      <vt:lpstr>Randomized polynomial time, attempt #1</vt:lpstr>
      <vt:lpstr>Example: "CLIQUE"</vt:lpstr>
      <vt:lpstr>How to interpret "NP"</vt:lpstr>
      <vt:lpstr>How to interpret "NP"</vt:lpstr>
      <vt:lpstr>Which problems can be solved through computation?</vt:lpstr>
      <vt:lpstr>Error probability</vt:lpstr>
      <vt:lpstr>The complexity class "BPP"</vt:lpstr>
      <vt:lpstr>Amplification lemma</vt:lpstr>
      <vt:lpstr>Proof of the amplification lemma (1 slide)</vt:lpstr>
      <vt:lpstr>"BPP" as a model of tractability</vt:lpstr>
      <vt:lpstr>Example: High school algebra</vt:lpstr>
      <vt:lpstr>Arithmetic formulas</vt:lpstr>
      <vt:lpstr>Evaluating an arithmetic formula</vt:lpstr>
      <vt:lpstr>Evaluating an arithmetic formula</vt:lpstr>
      <vt:lpstr>Numbers are not getting terribly big</vt:lpstr>
      <vt:lpstr>Evaluating an arithmetic formula</vt:lpstr>
      <vt:lpstr>Identity testing</vt:lpstr>
      <vt:lpstr>Complexity of identity testing</vt:lpstr>
      <vt:lpstr>Identity testing example</vt:lpstr>
      <vt:lpstr>Complexity of identity testing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Complexity Theory</dc:title>
  <dc:creator>William Hoza</dc:creator>
  <cp:lastModifiedBy>William Hoza</cp:lastModifiedBy>
  <cp:revision>964</cp:revision>
  <dcterms:created xsi:type="dcterms:W3CDTF">2022-12-12T23:26:37Z</dcterms:created>
  <dcterms:modified xsi:type="dcterms:W3CDTF">2025-10-31T21:51:16Z</dcterms:modified>
</cp:coreProperties>
</file>