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1134" r:id="rId2"/>
    <p:sldId id="740" r:id="rId3"/>
    <p:sldId id="745" r:id="rId4"/>
    <p:sldId id="904" r:id="rId5"/>
    <p:sldId id="905" r:id="rId6"/>
    <p:sldId id="827" r:id="rId7"/>
    <p:sldId id="901" r:id="rId8"/>
    <p:sldId id="902" r:id="rId9"/>
    <p:sldId id="791" r:id="rId10"/>
    <p:sldId id="748" r:id="rId11"/>
    <p:sldId id="744" r:id="rId12"/>
    <p:sldId id="749" r:id="rId13"/>
    <p:sldId id="766" r:id="rId14"/>
    <p:sldId id="770" r:id="rId15"/>
    <p:sldId id="756" r:id="rId16"/>
    <p:sldId id="757" r:id="rId17"/>
    <p:sldId id="758" r:id="rId18"/>
    <p:sldId id="759" r:id="rId19"/>
    <p:sldId id="913" r:id="rId20"/>
    <p:sldId id="914" r:id="rId21"/>
    <p:sldId id="760" r:id="rId22"/>
    <p:sldId id="916" r:id="rId23"/>
    <p:sldId id="917" r:id="rId24"/>
    <p:sldId id="918" r:id="rId25"/>
    <p:sldId id="651" r:id="rId26"/>
    <p:sldId id="920" r:id="rId27"/>
    <p:sldId id="762" r:id="rId28"/>
    <p:sldId id="764" r:id="rId29"/>
    <p:sldId id="772" r:id="rId30"/>
  </p:sldIdLst>
  <p:sldSz cx="12192000" cy="6858000"/>
  <p:notesSz cx="6858000" cy="9144000"/>
  <p:custDataLst>
    <p:tags r:id="rId3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5EAB"/>
    <a:srgbClr val="FF99FF"/>
    <a:srgbClr val="00FFFF"/>
    <a:srgbClr val="FFF2CC"/>
    <a:srgbClr val="4472C4"/>
    <a:srgbClr val="FFCCFF"/>
    <a:srgbClr val="8A3500"/>
    <a:srgbClr val="444444"/>
    <a:srgbClr val="B1953A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8" autoAdjust="0"/>
    <p:restoredTop sz="84533" autoAdjust="0"/>
  </p:normalViewPr>
  <p:slideViewPr>
    <p:cSldViewPr snapToGrid="0">
      <p:cViewPr varScale="1">
        <p:scale>
          <a:sx n="99" d="100"/>
          <a:sy n="99" d="100"/>
        </p:scale>
        <p:origin x="1248" y="8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C89D9-4143-4CE6-8C54-F02D74289DBF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6803F-40F5-437E-BE1A-AAEA2518A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43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cycle on n &gt; 3 vertices does not have a 3-clique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A6803F-40F5-437E-BE1A-AAEA2518AA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97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https://www.eecs.yorku.ca/course_archive/2008-09/W/6115/palindrome.pdf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A6803F-40F5-437E-BE1A-AAEA2518AA9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756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70DE4-FF9C-80CF-C5CC-74A127A4BA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E64B6A-43CC-BC88-2615-C72CE1750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F18CE-EB28-5DD6-B11F-C69C0BB29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2DF79-D6C2-44B3-8742-A22E7E2B2DFC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2A965-1956-CB40-F7D8-41BA1941E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86D55-6856-8978-D386-5F0DC01AE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0955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000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BEAB7-07EC-1EA5-53F3-8F4275E4B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724E0C-DA48-06AA-BA2E-49DDBCA76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8F0FE-25F2-F159-1B9E-3CE051D0A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F0D43-1401-4BC0-A39D-A766495ECF36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5A323-6743-3F78-3350-91557D228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EFC33-9C19-3F3B-CC37-11CD52F70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56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51E061-43B9-715E-10A1-43924C056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A54F26-8700-5286-046A-F18D1D71C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5B5C2-B43D-EDEA-E6AC-0E7A5EFA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14FD-A691-403F-8A1F-9E3EDE8FE8F0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5AD3D-3C48-B69E-8B2E-A73197BE5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94E5E-E577-449C-B1E5-FED04977E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618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19E84-60CD-2150-A370-2D916ABCF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FFB9B-E796-4A75-E099-81EE16B66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DB585-9E6C-6EB7-EF7D-115EDC85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C3CF-17B5-4FE7-A6C3-1E55F63BBB29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2B97E-968F-0FDD-921C-6846DE861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1786B-4A9A-5DD9-FFE4-54BF3377A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084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24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1E31E-5737-97AE-B548-C476F3990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B9689-C3A0-666A-C71B-F0DE27D34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4547B-E9B5-8BCE-E253-08A353B9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81A7A-1332-4B30-AF4F-8BCB3CC4E7B6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6709A-57B6-02BB-4C18-2E008E5E5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117F1-3E92-F3D9-78F3-9326FCB14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22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FE794-A894-D40F-64BE-8D4107051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CF2C6-A7E3-B9F1-4014-740D27098D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03E3D2-C77F-FBD4-344E-9F8F1EFBC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A1D8CC-203D-1A00-3272-5C9F97939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C27B-0845-452C-9314-A19F69723BBD}" type="datetime1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40A68-87AE-D0B8-9C75-9538D0C9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014080-4E51-77B1-DE7C-35B79A848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6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46F28-653C-43CC-0F34-2CE78FEB9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06BFB-CED3-31FF-C336-633076F7C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0558B5-2476-BE98-66C3-D309FCDD9F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869734-910F-007D-4002-F9D3629140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B49EA7-3FB0-7A34-DE17-C2F34303A2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7B5B7C-620E-B71B-6E6B-739508348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BF1A3-5A5F-4792-B78C-6135637B9452}" type="datetime1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180EAE-C2DA-429E-2856-E9A39FCE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E1E504-838C-DA70-B564-044F08805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0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89578-BA9A-92B8-A46F-FA8D931FC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43D9A0-FA24-33DC-6CBE-DB1E4A2DB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D9451-D3D4-4E42-BABA-51ED05BC4A7B}" type="datetime1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81BF0-0DE8-96DB-7CEC-E1B839CD6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FBFE14-C8B0-F638-FFB8-3AE6132C4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0323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460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EB7E2C-525A-20B9-5ABD-B1F52212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536A-191E-4FD3-9217-AC0125948861}" type="datetime1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9A35DC-A81D-D970-E468-E6E7B757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A3F316-B2B0-A721-09FC-6CF0F3653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6969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422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F3158-EA36-B587-0F1E-F8F8A4F1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4835D-F4EB-9C46-9D4D-9767BE30B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D17DB-6CBC-E581-B2D4-E4EBC1115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D07D0D-F212-A2D4-82A7-5EC7440B1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3400-7673-4D56-AFCD-41352542AA5B}" type="datetime1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E36903-15A5-473D-5C6E-162F415BF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E457D-CA0C-E56D-EDCA-5301AC1FD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97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6514E-03CF-9826-EE9B-7ACFB127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61131C-326F-042B-16D4-A65F9D0F21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4A72E3-AD5B-5CD6-4991-51F45174F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87A13-CE50-8513-985C-D2C7D8627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DF79-0AD1-4A96-B09E-944AF8ACECDD}" type="datetime1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61B45-13B0-76C7-8BAC-96EBF79D3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3A6D0D-C224-73DC-0143-0881479EE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70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6C8D14-FE37-35F9-6FC5-1BBE58023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BFB97-4B6A-F842-15DB-F6915CC92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76798-148C-2E16-43F6-3E69880A9F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0B097-4004-4718-A94A-9D119BA8F2F4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B81AC-BEE3-A42E-6ACF-BDFF7D14A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3639E-8602-86E4-86A5-EF2B46162F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0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10.png"/><Relationship Id="rId2" Type="http://schemas.openxmlformats.org/officeDocument/2006/relationships/image" Target="../media/image120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8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20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0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0.png"/><Relationship Id="rId7" Type="http://schemas.openxmlformats.org/officeDocument/2006/relationships/image" Target="../media/image2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1.png"/><Relationship Id="rId5" Type="http://schemas.openxmlformats.org/officeDocument/2006/relationships/image" Target="../media/image200.png"/><Relationship Id="rId4" Type="http://schemas.openxmlformats.org/officeDocument/2006/relationships/image" Target="../media/image19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png"/><Relationship Id="rId2" Type="http://schemas.openxmlformats.org/officeDocument/2006/relationships/image" Target="../media/image5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7374BE-0883-4AF8-5BC1-5A60CADCE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92E8B08-1E80-5F58-574F-304F84860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9908"/>
            <a:ext cx="5026269" cy="6110936"/>
          </a:xfrm>
        </p:spPr>
        <p:txBody>
          <a:bodyPr>
            <a:normAutofit/>
          </a:bodyPr>
          <a:lstStyle/>
          <a:p>
            <a:pPr marL="0" indent="0"/>
            <a:r>
              <a:rPr lang="en-US" sz="4400" dirty="0"/>
              <a:t>CMSC 28100</a:t>
            </a:r>
            <a:br>
              <a:rPr lang="en-US" sz="4400" dirty="0"/>
            </a:br>
            <a:br>
              <a:rPr lang="en-US" sz="4400" dirty="0"/>
            </a:br>
            <a:r>
              <a:rPr lang="en-US" sz="4400" dirty="0"/>
              <a:t>Introduction to </a:t>
            </a:r>
            <a:r>
              <a:rPr lang="en-US" sz="4400" b="1" dirty="0">
                <a:solidFill>
                  <a:schemeClr val="accent1"/>
                </a:solidFill>
              </a:rPr>
              <a:t>Complexity Theory</a:t>
            </a:r>
            <a:br>
              <a:rPr lang="en-US" sz="4400" dirty="0"/>
            </a:br>
            <a:br>
              <a:rPr lang="en-US" sz="4400" dirty="0"/>
            </a:br>
            <a:r>
              <a:rPr lang="en-US" sz="2800" dirty="0"/>
              <a:t>Autumn 2025</a:t>
            </a:r>
            <a:br>
              <a:rPr lang="en-US" sz="2800" dirty="0"/>
            </a:br>
            <a:r>
              <a:rPr lang="en-US" sz="2800" dirty="0"/>
              <a:t>Instructor: William Hoza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3BD8EF-803A-BE43-CA67-9D61EA6BA713}"/>
              </a:ext>
            </a:extLst>
          </p:cNvPr>
          <p:cNvSpPr txBox="1"/>
          <p:nvPr/>
        </p:nvSpPr>
        <p:spPr>
          <a:xfrm>
            <a:off x="6096000" y="1174536"/>
            <a:ext cx="5257800" cy="4508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700" dirty="0"/>
              <a:t>⏳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950287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1325A-713E-0F48-AB46-1565D09D5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clique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AD76BC5-A5A6-30D4-5EEF-205F2929E35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/>
                  <a:t>Question:</a:t>
                </a:r>
                <a:r>
                  <a:rPr lang="en-US" dirty="0"/>
                  <a:t> In the year 1988, were there 50 U.S. senators, every pair of which voted the same way more than 50% of the time?</a:t>
                </a:r>
              </a:p>
              <a:p>
                <a:r>
                  <a:rPr lang="en-US" b="1" dirty="0"/>
                  <a:t>Step 1: </a:t>
                </a:r>
                <a:r>
                  <a:rPr lang="en-US" dirty="0"/>
                  <a:t>Gather data ✔️</a:t>
                </a:r>
              </a:p>
              <a:p>
                <a:r>
                  <a:rPr lang="en-US" b="1" dirty="0"/>
                  <a:t>Step 2:</a:t>
                </a:r>
                <a:r>
                  <a:rPr lang="en-US" dirty="0"/>
                  <a:t> Construct agreement graph ✔️</a:t>
                </a:r>
              </a:p>
              <a:p>
                <a:r>
                  <a:rPr lang="en-US" b="1" dirty="0"/>
                  <a:t>Step 3:</a:t>
                </a:r>
                <a:r>
                  <a:rPr lang="en-US" dirty="0"/>
                  <a:t> Apply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CLIQUE</m:t>
                    </m:r>
                  </m:oMath>
                </a14:m>
                <a:r>
                  <a:rPr lang="en-US" dirty="0"/>
                  <a:t> algorithm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AD76BC5-A5A6-30D4-5EEF-205F2929E35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r="-1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602583-381F-72D0-4A60-10B6B574E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613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8803A-0E32-B760-4B05-5CD20235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algorithm is so slow that it’s worthless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D2DCBA5-9D3A-6B91-2D83-43B81F6C219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04900" y="2006600"/>
                <a:ext cx="10350499" cy="4246598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/>
                  <a:t>Question:</a:t>
                </a:r>
                <a:r>
                  <a:rPr lang="en-US" dirty="0"/>
                  <a:t> In the year 1988, were there 50 U.S. senators, every pair of which voted the same way more than 50% of the time?</a:t>
                </a:r>
              </a:p>
              <a:p>
                <a:r>
                  <a:rPr lang="en-US" dirty="0"/>
                  <a:t>Checking all possible sets of senators would take </a:t>
                </a:r>
                <a:r>
                  <a:rPr lang="en-US" dirty="0">
                    <a:solidFill>
                      <a:schemeClr val="accent1"/>
                    </a:solidFill>
                  </a:rPr>
                  <a:t>longer than a lifetime!</a:t>
                </a:r>
              </a:p>
              <a:p>
                <a:r>
                  <a:rPr lang="en-US" dirty="0"/>
                  <a:t>One begins to feel that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CLIQUE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chemeClr val="accent1"/>
                    </a:solidFill>
                  </a:rPr>
                  <a:t>might as well be undecidable!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D2DCBA5-9D3A-6B91-2D83-43B81F6C219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04900" y="2006600"/>
                <a:ext cx="10350499" cy="4246598"/>
              </a:xfrm>
              <a:blipFill>
                <a:blip r:embed="rId2"/>
                <a:stretch>
                  <a:fillRect l="-10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7ACB68-280B-7179-F205-75EDDA3B3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46EA43-5DC7-B60A-BD1F-EE4F3EAFDADD}"/>
              </a:ext>
            </a:extLst>
          </p:cNvPr>
          <p:cNvSpPr txBox="1"/>
          <p:nvPr/>
        </p:nvSpPr>
        <p:spPr>
          <a:xfrm>
            <a:off x="10537549" y="427741"/>
            <a:ext cx="14337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200" dirty="0"/>
              <a:t>⏳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498725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rallelogram 4">
            <a:extLst>
              <a:ext uri="{FF2B5EF4-FFF2-40B4-BE49-F238E27FC236}">
                <a16:creationId xmlns:a16="http://schemas.microsoft.com/office/drawing/2014/main" id="{7EA034AA-95D2-C1EF-84EE-0F454B6FF7BA}"/>
              </a:ext>
            </a:extLst>
          </p:cNvPr>
          <p:cNvSpPr/>
          <p:nvPr/>
        </p:nvSpPr>
        <p:spPr>
          <a:xfrm>
            <a:off x="6096000" y="3091229"/>
            <a:ext cx="1952625" cy="940777"/>
          </a:xfrm>
          <a:prstGeom prst="parallelogram">
            <a:avLst>
              <a:gd name="adj" fmla="val 9112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E33189-67A2-F908-8972-EF42921F6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901"/>
            <a:ext cx="10515600" cy="398019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/>
              <a:t>Which problems</a:t>
            </a:r>
            <a:br>
              <a:rPr lang="en-US" sz="5400" b="1" dirty="0"/>
            </a:br>
            <a:r>
              <a:rPr lang="en-US" sz="5400" b="1" dirty="0"/>
              <a:t>can be solved</a:t>
            </a:r>
            <a:br>
              <a:rPr lang="en-US" sz="5400" b="1" dirty="0"/>
            </a:br>
            <a:r>
              <a:rPr lang="en-US" sz="5400" b="1" dirty="0"/>
              <a:t>through computation?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02E194-1D63-C891-073A-210B682C1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277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CE999-E805-8AF8-9800-5A9754B73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Refining our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5BDEE-4FD7-153E-134C-FCA425A91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116" y="1868237"/>
            <a:ext cx="10955767" cy="4805169"/>
          </a:xfrm>
        </p:spPr>
        <p:txBody>
          <a:bodyPr>
            <a:normAutofit/>
          </a:bodyPr>
          <a:lstStyle/>
          <a:p>
            <a:r>
              <a:rPr lang="en-US" dirty="0"/>
              <a:t>Our model so far: Decidable vs. undecidable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/>
              <a:t>Now we will </a:t>
            </a:r>
            <a:r>
              <a:rPr lang="en-US" dirty="0">
                <a:solidFill>
                  <a:schemeClr val="accent1"/>
                </a:solidFill>
              </a:rPr>
              <a:t>refine</a:t>
            </a:r>
            <a:r>
              <a:rPr lang="en-US" dirty="0"/>
              <a:t> our model</a:t>
            </a:r>
          </a:p>
          <a:p>
            <a:pPr lvl="1"/>
            <a:r>
              <a:rPr lang="en-US" dirty="0"/>
              <a:t>We only have a </a:t>
            </a:r>
            <a:r>
              <a:rPr lang="en-US" dirty="0">
                <a:solidFill>
                  <a:schemeClr val="accent1"/>
                </a:solidFill>
              </a:rPr>
              <a:t>limited amount of time</a:t>
            </a:r>
            <a:r>
              <a:rPr lang="en-US" dirty="0"/>
              <a:t> (and other resources)</a:t>
            </a:r>
          </a:p>
          <a:p>
            <a:r>
              <a:rPr lang="en-US" dirty="0"/>
              <a:t>“Complexity theory” vs. “Computability theory”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D063F-EF20-A5F0-9729-614D51145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75E582-5EC5-185B-2596-EBBAC13C75EE}"/>
              </a:ext>
            </a:extLst>
          </p:cNvPr>
          <p:cNvSpPr txBox="1"/>
          <p:nvPr/>
        </p:nvSpPr>
        <p:spPr>
          <a:xfrm>
            <a:off x="9920080" y="365125"/>
            <a:ext cx="14337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200" dirty="0"/>
              <a:t>⏳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90631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45574-3FC8-9052-88E2-17EF9A7C9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complexity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A8E54A6-8E93-A08A-4AE6-4558EB6FAB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be a Turing machine</a:t>
                </a:r>
              </a:p>
              <a:p>
                <a:r>
                  <a:rPr lang="en-US" dirty="0"/>
                  <a:t>The </a:t>
                </a:r>
                <a:r>
                  <a:rPr lang="en-US" dirty="0">
                    <a:solidFill>
                      <a:schemeClr val="accent1"/>
                    </a:solidFill>
                  </a:rPr>
                  <a:t>time complexity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is a function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ℕ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≔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0, 1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running</m:t>
                              </m:r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time</m:t>
                              </m:r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of</m:t>
                              </m:r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on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We focus on the </a:t>
                </a:r>
                <a:r>
                  <a:rPr lang="en-US" dirty="0">
                    <a:solidFill>
                      <a:schemeClr val="accent1"/>
                    </a:solidFill>
                  </a:rPr>
                  <a:t>worst-case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>
                    <a:solidFill>
                      <a:schemeClr val="accent1"/>
                    </a:solidFill>
                  </a:rPr>
                  <a:t>-bit input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A8E54A6-8E93-A08A-4AE6-4558EB6FAB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817F07-3EAE-6351-9BC0-1B4895DFB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1AC4FD-F97C-BF9B-5A43-A7765DFEF2BC}"/>
              </a:ext>
            </a:extLst>
          </p:cNvPr>
          <p:cNvSpPr txBox="1"/>
          <p:nvPr/>
        </p:nvSpPr>
        <p:spPr>
          <a:xfrm>
            <a:off x="9920080" y="365125"/>
            <a:ext cx="14337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200" dirty="0"/>
              <a:t>⏳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714048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88ED9-F076-F0E5-DD7D-74825FA52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Scaling behavior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62AA2F-8B32-BF9B-D4AA-8B5D82AD1CE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3185" y="1825625"/>
                <a:ext cx="10929769" cy="4351338"/>
              </a:xfrm>
            </p:spPr>
            <p:txBody>
              <a:bodyPr/>
              <a:lstStyle/>
              <a:p>
                <a:r>
                  <a:rPr lang="en-US" dirty="0"/>
                  <a:t>We focus on the </a:t>
                </a:r>
                <a:r>
                  <a:rPr lang="en-US" dirty="0">
                    <a:solidFill>
                      <a:schemeClr val="accent1"/>
                    </a:solidFill>
                  </a:rPr>
                  <a:t>limiting behavior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→∞</m:t>
                    </m:r>
                  </m:oMath>
                </a14:m>
                <a:endParaRPr lang="en-US" dirty="0"/>
              </a:p>
              <a:p>
                <a:r>
                  <a:rPr lang="en-US" dirty="0"/>
                  <a:t>How “quickly” does the running time increase when we consider larger and larger inputs?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62AA2F-8B32-BF9B-D4AA-8B5D82AD1CE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3185" y="1825625"/>
                <a:ext cx="10929769" cy="4351338"/>
              </a:xfrm>
              <a:blipFill>
                <a:blip r:embed="rId2"/>
                <a:stretch>
                  <a:fillRect l="-10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39AC7-8F32-76D7-E681-0809A1596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5009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2C32F-2690-40A0-1FAC-B0B93468A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Asymptotic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290B48-279B-E196-2858-B143DAA7DA7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08791" y="1861073"/>
                <a:ext cx="11575228" cy="4862456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Two possible time complexities: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+14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+64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⌈"/>
                          <m:endChr m:val="⌉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n-US" b="0" dirty="0"/>
              </a:p>
              <a:p>
                <a:r>
                  <a:rPr lang="en-US" b="0" dirty="0"/>
                  <a:t>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b="0" dirty="0"/>
                  <a:t> is large, the leading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b="0" dirty="0"/>
                  <a:t> term </a:t>
                </a:r>
                <a:r>
                  <a:rPr lang="en-US" b="0" dirty="0">
                    <a:solidFill>
                      <a:schemeClr val="accent1"/>
                    </a:solidFill>
                  </a:rPr>
                  <a:t>dominates</a:t>
                </a:r>
              </a:p>
              <a:p>
                <a:r>
                  <a:rPr lang="en-US" dirty="0"/>
                  <a:t>We will </a:t>
                </a:r>
                <a:r>
                  <a:rPr lang="en-US" dirty="0">
                    <a:solidFill>
                      <a:schemeClr val="accent1"/>
                    </a:solidFill>
                  </a:rPr>
                  <a:t>ignore</a:t>
                </a:r>
                <a:r>
                  <a:rPr lang="en-US" dirty="0"/>
                  <a:t> the low-order terms and the leading coefficient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b="0" dirty="0"/>
              </a:p>
              <a:p>
                <a:r>
                  <a:rPr lang="en-US" b="0" dirty="0"/>
                  <a:t>We focus on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b="0" dirty="0"/>
                  <a:t> part (“quadratic time”)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290B48-279B-E196-2858-B143DAA7DA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8791" y="1861073"/>
                <a:ext cx="11575228" cy="4862456"/>
              </a:xfrm>
              <a:blipFill>
                <a:blip r:embed="rId2"/>
                <a:stretch>
                  <a:fillRect l="-9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246FD1-B7C6-2A44-392A-BAD2D9E7F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333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EBBD63F-57C8-845A-683A-F8C45BCB61B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Big-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</m:oMath>
                </a14:m>
                <a:r>
                  <a:rPr lang="en-US" dirty="0"/>
                  <a:t> notation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EBBD63F-57C8-845A-683A-F8C45BCB61B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4057106-94F2-CE61-46FA-BDB94AC463D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2076226"/>
                <a:ext cx="10908323" cy="4414617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d>
                      <m:dPr>
                        <m:begChr m:val="[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 ∞</m:t>
                        </m:r>
                      </m:e>
                    </m:d>
                  </m:oMath>
                </a14:m>
                <a:r>
                  <a:rPr lang="en-US" b="0" dirty="0"/>
                  <a:t> be any two functions</a:t>
                </a:r>
              </a:p>
              <a:p>
                <a:r>
                  <a:rPr lang="en-US" b="1" dirty="0"/>
                  <a:t>Definition:</a:t>
                </a:r>
                <a:r>
                  <a:rPr lang="en-US" dirty="0"/>
                  <a:t> 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b="0" dirty="0">
                    <a:solidFill>
                      <a:schemeClr val="accent1"/>
                    </a:solidFill>
                  </a:rPr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</m:oMath>
                </a14:m>
                <a:r>
                  <a:rPr lang="en-US" b="0" dirty="0"/>
                  <a:t> if there exist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b="0" dirty="0"/>
                  <a:t> such that 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b>
                    </m:sSub>
                  </m:oMath>
                </a14:m>
                <a:r>
                  <a:rPr lang="en-US" b="0" dirty="0"/>
                  <a:t>,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b="0" dirty="0"/>
              </a:p>
              <a:p>
                <a:r>
                  <a:rPr lang="en-US" b="0" dirty="0"/>
                  <a:t>Notation: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</m:oMath>
                </a14:m>
                <a:r>
                  <a:rPr lang="en-US" b="0" dirty="0"/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</m:oMath>
                </a14:m>
                <a:r>
                  <a:rPr lang="en-US" b="0" dirty="0"/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</m:oMath>
                </a14:m>
                <a:endParaRPr lang="en-US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4057106-94F2-CE61-46FA-BDB94AC463D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2076226"/>
                <a:ext cx="10908323" cy="4414617"/>
              </a:xfrm>
              <a:blipFill>
                <a:blip r:embed="rId3"/>
                <a:stretch>
                  <a:fillRect l="-9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61D2B1-3A37-E7BC-6183-AF1D4A232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104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4C240982-F649-93C4-25AB-5A1406CAA04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Big-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</m:oMath>
                </a14:m>
                <a:r>
                  <a:rPr lang="en-US" dirty="0"/>
                  <a:t> notation examples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4C240982-F649-93C4-25AB-5A1406CAA04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CBD6AA4-0FC5-C69C-BD1B-3E8892A4FD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+14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+14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+14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+14</m:t>
                    </m:r>
                  </m:oMath>
                </a14:m>
                <a:r>
                  <a:rPr lang="en-US" dirty="0"/>
                  <a:t> is not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1.9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CBD6AA4-0FC5-C69C-BD1B-3E8892A4FD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C427DB-E921-C78B-F2A6-56907469A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388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99912-3E03-B913-858A-49C0622D6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Palindromes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DFAF328-8938-4B00-9938-76695BB1D0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31507" y="3650288"/>
                <a:ext cx="10515600" cy="3114406"/>
              </a:xfrm>
            </p:spPr>
            <p:txBody>
              <a:bodyPr/>
              <a:lstStyle/>
              <a:p>
                <a:r>
                  <a:rPr lang="en-US" b="1" dirty="0"/>
                  <a:t>Proof sketch:</a:t>
                </a:r>
                <a:r>
                  <a:rPr lang="en-US" dirty="0"/>
                  <a:t> Recall our Turing machine that decides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PALINDROMES</m:t>
                    </m:r>
                  </m:oMath>
                </a14:m>
                <a:endParaRPr lang="en-US" dirty="0"/>
              </a:p>
              <a:p>
                <a:r>
                  <a:rPr lang="en-US" b="0" dirty="0"/>
                  <a:t>At most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back-and-forth passes over the input</a:t>
                </a:r>
              </a:p>
              <a:p>
                <a:r>
                  <a:rPr lang="en-US" dirty="0"/>
                  <a:t>Each back-and-forth pass takes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steps</a:t>
                </a:r>
              </a:p>
              <a:p>
                <a:r>
                  <a:rPr lang="en-US" dirty="0"/>
                  <a:t>Total time complexity: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DFAF328-8938-4B00-9938-76695BB1D0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1507" y="3650288"/>
                <a:ext cx="10515600" cy="3114406"/>
              </a:xfrm>
              <a:blipFill>
                <a:blip r:embed="rId2"/>
                <a:stretch>
                  <a:fillRect l="-1043" b="-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7A61A2-80EA-2974-9017-80EB36F51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46CAFA8-2343-138F-385F-727378FA7D47}"/>
                  </a:ext>
                </a:extLst>
              </p:cNvPr>
              <p:cNvSpPr/>
              <p:nvPr/>
            </p:nvSpPr>
            <p:spPr>
              <a:xfrm>
                <a:off x="1584649" y="1936270"/>
                <a:ext cx="9022702" cy="165302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lnSpc>
                    <a:spcPct val="150000"/>
                  </a:lnSpc>
                  <a:spcBef>
                    <a:spcPts val="1000"/>
                  </a:spcBef>
                </a:pPr>
                <a:r>
                  <a:rPr lang="en-US" sz="2800" b="1" dirty="0">
                    <a:solidFill>
                      <a:prstClr val="black"/>
                    </a:solidFill>
                  </a:rPr>
                  <a:t>Claim</a:t>
                </a:r>
                <a:r>
                  <a:rPr lang="en-US" sz="2800" b="1" dirty="0">
                    <a:solidFill>
                      <a:schemeClr val="tx1"/>
                    </a:solidFill>
                  </a:rPr>
                  <a:t>:</a:t>
                </a:r>
                <a:r>
                  <a:rPr lang="en-US" sz="2800" dirty="0">
                    <a:solidFill>
                      <a:schemeClr val="tx1"/>
                    </a:solidFill>
                  </a:rPr>
                  <a:t> There exists a Turing machine </a:t>
                </a:r>
                <a:r>
                  <a:rPr lang="en-US" sz="2800" dirty="0">
                    <a:solidFill>
                      <a:prstClr val="black"/>
                    </a:solidFill>
                  </a:rPr>
                  <a:t>that decides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PALINDROMES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 with time complexity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46CAFA8-2343-138F-385F-727378FA7D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4649" y="1936270"/>
                <a:ext cx="9022702" cy="16530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2EF85117-A1A9-B473-C95E-A1A39D4DEE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62300" y="237870"/>
            <a:ext cx="3506347" cy="2118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30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42441-D81A-56BA-D694-0A8EF5647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FE82B-2C56-4D7E-90C9-687EBC2F9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Midterm exam will be in class on </a:t>
            </a:r>
            <a:r>
              <a:rPr lang="en-US" b="1" dirty="0">
                <a:highlight>
                  <a:srgbClr val="FFFF00"/>
                </a:highlight>
              </a:rPr>
              <a:t>Friday, October 24</a:t>
            </a:r>
          </a:p>
          <a:p>
            <a:r>
              <a:rPr lang="en-US" dirty="0"/>
              <a:t>To prepare for the midterm, you only need to study the material prior to </a:t>
            </a:r>
            <a:r>
              <a:rPr lang="en-US" dirty="0">
                <a:solidFill>
                  <a:schemeClr val="accent1"/>
                </a:solidFill>
              </a:rPr>
              <a:t>this point</a:t>
            </a:r>
          </a:p>
          <a:p>
            <a:r>
              <a:rPr lang="en-US" dirty="0"/>
              <a:t>The midterm will be about </a:t>
            </a:r>
            <a:r>
              <a:rPr lang="en-US" dirty="0">
                <a:solidFill>
                  <a:schemeClr val="accent1"/>
                </a:solidFill>
              </a:rPr>
              <a:t>Turing machines, decidability, and undecidability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88FB38-80A3-03C7-8620-4354A14B4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194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82DB2-4985-3874-791A-BB60E3C06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802D0C-4FD3-AB0C-E0B4-19BD2F8CA1F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Is there a </a:t>
                </a:r>
                <a:r>
                  <a:rPr lang="en-US" dirty="0">
                    <a:solidFill>
                      <a:schemeClr val="accent1"/>
                    </a:solidFill>
                  </a:rPr>
                  <a:t>faster</a:t>
                </a:r>
                <a:r>
                  <a:rPr lang="en-US" dirty="0"/>
                  <a:t> Turing machine that decides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PALINDROMES</m:t>
                    </m:r>
                  </m:oMath>
                </a14:m>
                <a:r>
                  <a:rPr lang="en-US" dirty="0"/>
                  <a:t>?</a:t>
                </a:r>
              </a:p>
              <a:p>
                <a:r>
                  <a:rPr lang="en-US" dirty="0"/>
                  <a:t>Answer: No</a:t>
                </a:r>
              </a:p>
              <a:p>
                <a:r>
                  <a:rPr lang="en-US" dirty="0"/>
                  <a:t>Use </a:t>
                </a:r>
                <a:r>
                  <a:rPr lang="en-US" dirty="0">
                    <a:solidFill>
                      <a:schemeClr val="accent1"/>
                    </a:solidFill>
                  </a:rPr>
                  <a:t>big-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dirty="0">
                    <a:solidFill>
                      <a:schemeClr val="accent1"/>
                    </a:solidFill>
                  </a:rPr>
                  <a:t> notation</a:t>
                </a:r>
                <a:r>
                  <a:rPr lang="en-US" dirty="0"/>
                  <a:t> to make this precise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802D0C-4FD3-AB0C-E0B4-19BD2F8CA1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761D5F-6544-E79D-2435-5C183C7EB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7334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D51514A-B0B5-23CD-D76D-F1BBEED649D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Big-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D51514A-B0B5-23CD-D76D-F1BBEED649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E7FA267-8C6A-BC00-7CE5-D1622FFC835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d>
                      <m:dPr>
                        <m:begChr m:val="[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∞</m:t>
                        </m:r>
                      </m:e>
                    </m:d>
                  </m:oMath>
                </a14:m>
                <a:r>
                  <a:rPr lang="en-US" dirty="0"/>
                  <a:t> be any two functions</a:t>
                </a:r>
              </a:p>
              <a:p>
                <a:r>
                  <a:rPr lang="en-US" dirty="0"/>
                  <a:t>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>
                    <a:solidFill>
                      <a:schemeClr val="accent1"/>
                    </a:solidFill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</m:oMath>
                </a14:m>
                <a:r>
                  <a:rPr lang="en-US" dirty="0"/>
                  <a:t> if there exist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dirty="0"/>
                  <a:t> such that 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b>
                    </m:sSub>
                  </m:oMath>
                </a14:m>
                <a:r>
                  <a:rPr lang="en-US" dirty="0"/>
                  <a:t>,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Example: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, but not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E7FA267-8C6A-BC00-7CE5-D1622FFC835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A7652-0332-B36E-4E7D-92A2599D2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1136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A9671-BA48-293E-E85D-4F54A2A79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Palindromes time complexity lower bound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E7BC539-FFC7-6FF6-75D2-297B07F37EA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486275"/>
              </a:xfrm>
            </p:spPr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be a one-tape Turing machine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(Proof omitted)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E7BC539-FFC7-6FF6-75D2-297B07F37EA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486275"/>
              </a:xfrm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D52A2-EC07-1C59-92DD-2B30ABF7C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521ACC9-5DB4-5B50-1D40-642E12744386}"/>
                  </a:ext>
                </a:extLst>
              </p:cNvPr>
              <p:cNvSpPr/>
              <p:nvPr/>
            </p:nvSpPr>
            <p:spPr>
              <a:xfrm>
                <a:off x="2534816" y="2854411"/>
                <a:ext cx="7122367" cy="165302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lnSpc>
                    <a:spcPct val="150000"/>
                  </a:lnSpc>
                  <a:spcBef>
                    <a:spcPts val="1000"/>
                  </a:spcBef>
                </a:pPr>
                <a:r>
                  <a:rPr lang="en-US" sz="2800" b="1" dirty="0">
                    <a:solidFill>
                      <a:prstClr val="black"/>
                    </a:solidFill>
                  </a:rPr>
                  <a:t>Theorem</a:t>
                </a:r>
                <a:r>
                  <a:rPr lang="en-US" sz="2800" b="1" dirty="0">
                    <a:solidFill>
                      <a:schemeClr val="tx1"/>
                    </a:solidFill>
                  </a:rPr>
                  <a:t>:</a:t>
                </a:r>
                <a:r>
                  <a:rPr lang="en-US" sz="2800" dirty="0">
                    <a:solidFill>
                      <a:schemeClr val="tx1"/>
                    </a:solidFill>
                  </a:rPr>
                  <a:t> I</a:t>
                </a:r>
                <a:r>
                  <a:rPr lang="en-US" sz="2800" dirty="0">
                    <a:solidFill>
                      <a:prstClr val="black"/>
                    </a:solidFill>
                  </a:rPr>
                  <a:t>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 decides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PALINDROMES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, then the time complexity of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521ACC9-5DB4-5B50-1D40-642E127443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4816" y="2854411"/>
                <a:ext cx="7122367" cy="16530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631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1043A-388C-3E38-F1C5-47DE927C0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Palindromes, revisited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14D39-F6AC-5AE3-7A89-E7DBF93AB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80113"/>
            <a:ext cx="10515600" cy="2407299"/>
          </a:xfrm>
        </p:spPr>
        <p:txBody>
          <a:bodyPr/>
          <a:lstStyle/>
          <a:p>
            <a:r>
              <a:rPr lang="en-US" b="1" dirty="0"/>
              <a:t>Proof sketch: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Copy the input to tape 2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Scan tape 1 from </a:t>
            </a:r>
            <a:r>
              <a:rPr lang="en-US" dirty="0">
                <a:solidFill>
                  <a:schemeClr val="accent1"/>
                </a:solidFill>
              </a:rPr>
              <a:t>left to right</a:t>
            </a:r>
            <a:r>
              <a:rPr lang="en-US" dirty="0"/>
              <a:t> and scan tape 2 from </a:t>
            </a:r>
            <a:r>
              <a:rPr lang="en-US" dirty="0">
                <a:solidFill>
                  <a:schemeClr val="accent1"/>
                </a:solidFill>
              </a:rPr>
              <a:t>right to left</a:t>
            </a:r>
            <a:r>
              <a:rPr lang="en-US" dirty="0"/>
              <a:t> to compare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68D0F1-AA6F-2177-353F-F76D97DAD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A5CA7480-DA50-587E-3328-36DC90619972}"/>
                  </a:ext>
                </a:extLst>
              </p:cNvPr>
              <p:cNvSpPr/>
              <p:nvPr/>
            </p:nvSpPr>
            <p:spPr>
              <a:xfrm>
                <a:off x="1584649" y="1936270"/>
                <a:ext cx="9022702" cy="165302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lnSpc>
                    <a:spcPct val="150000"/>
                  </a:lnSpc>
                  <a:spcBef>
                    <a:spcPts val="1000"/>
                  </a:spcBef>
                </a:pPr>
                <a:r>
                  <a:rPr lang="en-US" sz="2800" b="1" dirty="0">
                    <a:solidFill>
                      <a:prstClr val="black"/>
                    </a:solidFill>
                  </a:rPr>
                  <a:t>Claim</a:t>
                </a:r>
                <a:r>
                  <a:rPr lang="en-US" sz="2800" b="1" dirty="0">
                    <a:solidFill>
                      <a:schemeClr val="tx1"/>
                    </a:solidFill>
                  </a:rPr>
                  <a:t>:</a:t>
                </a:r>
                <a:r>
                  <a:rPr lang="en-US" sz="2800" dirty="0">
                    <a:solidFill>
                      <a:schemeClr val="tx1"/>
                    </a:solidFill>
                  </a:rPr>
                  <a:t> There exists a </a:t>
                </a:r>
                <a:r>
                  <a:rPr lang="en-US" sz="2800" dirty="0">
                    <a:solidFill>
                      <a:schemeClr val="accent1"/>
                    </a:solidFill>
                  </a:rPr>
                  <a:t>two-tape</a:t>
                </a:r>
                <a:r>
                  <a:rPr lang="en-US" sz="2800" dirty="0">
                    <a:solidFill>
                      <a:schemeClr val="tx1"/>
                    </a:solidFill>
                  </a:rPr>
                  <a:t> Turing machine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 that decides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PALINDROMES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 with time complexity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A5CA7480-DA50-587E-3328-36DC906199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4649" y="1936270"/>
                <a:ext cx="9022702" cy="165302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122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3ABEF-F685-2891-DD21-E14A35A5C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Multi-tape Turing machines, revisited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6FCE82-45D8-D5E7-065B-5BA90A2175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43812" y="2202023"/>
                <a:ext cx="10709988" cy="3974939"/>
              </a:xfrm>
            </p:spPr>
            <p:txBody>
              <a:bodyPr/>
              <a:lstStyle/>
              <a:p>
                <a:r>
                  <a:rPr lang="en-US" dirty="0"/>
                  <a:t>Multi-tape TMs can decide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PALINDROMES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time…</a:t>
                </a:r>
              </a:p>
              <a:p>
                <a:r>
                  <a:rPr lang="en-US" dirty="0"/>
                  <a:t>But single-tape TMs require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 time!</a:t>
                </a:r>
              </a:p>
              <a:p>
                <a:r>
                  <a:rPr lang="en-US" dirty="0"/>
                  <a:t>So multi-tape / single-tape TMs are </a:t>
                </a:r>
                <a:r>
                  <a:rPr lang="en-US" dirty="0">
                    <a:solidFill>
                      <a:schemeClr val="accent1"/>
                    </a:solidFill>
                  </a:rPr>
                  <a:t>not equivalent</a:t>
                </a:r>
                <a:r>
                  <a:rPr lang="en-US" dirty="0"/>
                  <a:t> after all?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6FCE82-45D8-D5E7-065B-5BA90A2175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3812" y="2202023"/>
                <a:ext cx="10709988" cy="3974939"/>
              </a:xfrm>
              <a:blipFill>
                <a:blip r:embed="rId2"/>
                <a:stretch>
                  <a:fillRect l="-1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446E3-6A5C-CE8D-6AD8-4EC89EA7C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5311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2358A-6288-30A3-15A9-728A962C6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Exponential vs. polynomial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85F828-A4C0-F56C-CCB0-6121CA06DA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8457" y="1893346"/>
                <a:ext cx="10727679" cy="4597497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In this course, we are </a:t>
                </a:r>
                <a:r>
                  <a:rPr lang="en-US" dirty="0">
                    <a:solidFill>
                      <a:schemeClr val="accent1"/>
                    </a:solidFill>
                  </a:rPr>
                  <a:t>not concerned</a:t>
                </a:r>
                <a:r>
                  <a:rPr lang="en-US" dirty="0"/>
                  <a:t> with the distinction between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time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 time</a:t>
                </a:r>
              </a:p>
              <a:p>
                <a:pPr lvl="1"/>
                <a:r>
                  <a:rPr lang="en-US" dirty="0"/>
                  <a:t>We’re happy with either</a:t>
                </a:r>
              </a:p>
              <a:p>
                <a:r>
                  <a:rPr lang="en-US" dirty="0"/>
                  <a:t>Our focus: The distinction between a </a:t>
                </a:r>
                <a:r>
                  <a:rPr lang="en-US" dirty="0">
                    <a:solidFill>
                      <a:schemeClr val="accent1"/>
                    </a:solidFill>
                  </a:rPr>
                  <a:t>polynomial</a:t>
                </a:r>
                <a:r>
                  <a:rPr lang="en-US" dirty="0"/>
                  <a:t> time complexity, such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, and an </a:t>
                </a:r>
                <a:r>
                  <a:rPr lang="en-US" dirty="0">
                    <a:solidFill>
                      <a:schemeClr val="accent1"/>
                    </a:solidFill>
                  </a:rPr>
                  <a:t>exponential</a:t>
                </a:r>
                <a:r>
                  <a:rPr lang="en-US" dirty="0"/>
                  <a:t> time complexity, such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Usable vs. useless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85F828-A4C0-F56C-CCB0-6121CA06DA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8457" y="1893346"/>
                <a:ext cx="10727679" cy="4597497"/>
              </a:xfrm>
              <a:blipFill>
                <a:blip r:embed="rId2"/>
                <a:stretch>
                  <a:fillRect l="-1023" r="-7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669E54-8E25-4645-F2AB-A6B8C2C8C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5268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95B15-074D-96DF-C2FF-97C822781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Exponential vs. polynomial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D8F0F1-E18B-CEBB-49AC-64E3E4E6178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We write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poly</m:t>
                    </m:r>
                    <m:d>
                      <m:dPr>
                        <m:ctrlPr>
                          <a:rPr lang="en-US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accent1"/>
                    </a:solidFill>
                  </a:rPr>
                  <a:t> </a:t>
                </a:r>
                <a:r>
                  <a:rPr lang="en-US" dirty="0"/>
                  <a:t>if there is some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Exponentials grow much faster than polynomials!</a:t>
                </a:r>
              </a:p>
              <a:p>
                <a:r>
                  <a:rPr lang="en-US" dirty="0"/>
                  <a:t>We can make this precise using </a:t>
                </a:r>
                <a:r>
                  <a:rPr lang="en-US" dirty="0">
                    <a:solidFill>
                      <a:schemeClr val="accent1"/>
                    </a:solidFill>
                  </a:rPr>
                  <a:t>little-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𝑜</m:t>
                    </m:r>
                  </m:oMath>
                </a14:m>
                <a:r>
                  <a:rPr lang="en-US" dirty="0"/>
                  <a:t> and </a:t>
                </a:r>
                <a:r>
                  <a:rPr lang="en-US" dirty="0">
                    <a:solidFill>
                      <a:schemeClr val="accent1"/>
                    </a:solidFill>
                  </a:rPr>
                  <a:t>little-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dirty="0"/>
                  <a:t> notation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D8F0F1-E18B-CEBB-49AC-64E3E4E6178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0D084E-0D23-1121-DC25-DBC789593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592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86C5E10-C97B-57A9-23AD-97AF805875A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Little-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𝑜</m:t>
                    </m:r>
                  </m:oMath>
                </a14:m>
                <a:r>
                  <a:rPr lang="en-US" dirty="0"/>
                  <a:t> notation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86C5E10-C97B-57A9-23AD-97AF805875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637544-09BA-C1F4-D139-C53D29854A0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d>
                      <m:dPr>
                        <m:begChr m:val="[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∞</m:t>
                        </m:r>
                      </m:e>
                    </m:d>
                  </m:oMath>
                </a14:m>
                <a:r>
                  <a:rPr lang="en-US" dirty="0"/>
                  <a:t> be any two functions</a:t>
                </a:r>
              </a:p>
              <a:p>
                <a:r>
                  <a:rPr lang="en-US" dirty="0"/>
                  <a:t>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>
                    <a:solidFill>
                      <a:schemeClr val="accent1"/>
                    </a:solidFill>
                  </a:rPr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𝑜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</m:oMath>
                </a14:m>
                <a:r>
                  <a:rPr lang="en-US" dirty="0"/>
                  <a:t> if 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en-US" dirty="0"/>
                  <a:t>, there exists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dirty="0"/>
                  <a:t> such that 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b>
                    </m:sSub>
                  </m:oMath>
                </a14:m>
                <a:r>
                  <a:rPr lang="en-US" dirty="0"/>
                  <a:t>,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Equivalent: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637544-09BA-C1F4-D139-C53D29854A0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r="-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27C89-3CB6-2401-88B5-6BA075DF7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4733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86C5E10-C97B-57A9-23AD-97AF805875A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Little-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dirty="0"/>
                  <a:t> notation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86C5E10-C97B-57A9-23AD-97AF805875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637544-09BA-C1F4-D139-C53D29854A0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d>
                      <m:dPr>
                        <m:begChr m:val="[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∞</m:t>
                        </m:r>
                      </m:e>
                    </m:d>
                  </m:oMath>
                </a14:m>
                <a:r>
                  <a:rPr lang="en-US" dirty="0"/>
                  <a:t> be any two functions</a:t>
                </a:r>
              </a:p>
              <a:p>
                <a:r>
                  <a:rPr lang="en-US" dirty="0"/>
                  <a:t>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>
                    <a:solidFill>
                      <a:schemeClr val="accent1"/>
                    </a:solidFill>
                  </a:rPr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accent1"/>
                    </a:solidFill>
                  </a:rPr>
                  <a:t> </a:t>
                </a:r>
                <a:r>
                  <a:rPr lang="en-US" dirty="0"/>
                  <a:t>if 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dirty="0"/>
                  <a:t>, there exists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dirty="0"/>
                  <a:t> such that 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b>
                    </m:sSub>
                  </m:oMath>
                </a14:m>
                <a:r>
                  <a:rPr lang="en-US" dirty="0"/>
                  <a:t>,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Equivalent: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637544-09BA-C1F4-D139-C53D29854A0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27C89-3CB6-2401-88B5-6BA075DF7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1091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E15BA-7702-1306-6195-FC282AC8B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Exponential vs. polynomial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B9C048-5858-B664-07F1-176268648A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961249"/>
                <a:ext cx="10515600" cy="3658846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/>
                  <a:t>Proof: </a:t>
                </a: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dirty="0"/>
                  <a:t>, then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lit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#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subsets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of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lit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1, 2, …,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m:rPr>
                          <m:lit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</m:eqArr>
                            </m:e>
                          </m:d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den>
                          </m:f>
                        </m:e>
                      </m:d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≥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Ω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p>
                          </m:sSup>
                        </m:e>
                      </m:d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/>
                        </m:mr>
                        <m:mr>
                          <m:e/>
                        </m:mr>
                      </m:m>
                    </m:oMath>
                    <m:oMath xmlns:m="http://schemas.openxmlformats.org/officeDocument/2006/math"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𝜔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.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/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B9C048-5858-B664-07F1-176268648A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961249"/>
                <a:ext cx="10515600" cy="3658846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EED384-F1B0-6BC4-76C8-82FD2410A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FD03F93-AA69-CE7C-BD35-D06A8F3D5D78}"/>
                  </a:ext>
                </a:extLst>
              </p:cNvPr>
              <p:cNvSpPr/>
              <p:nvPr/>
            </p:nvSpPr>
            <p:spPr>
              <a:xfrm>
                <a:off x="1892691" y="1690688"/>
                <a:ext cx="8406618" cy="861406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ts val="1000"/>
                  </a:spcBef>
                </a:pPr>
                <a:r>
                  <a:rPr lang="en-US" sz="2800" b="1" dirty="0">
                    <a:solidFill>
                      <a:prstClr val="black"/>
                    </a:solidFill>
                  </a:rPr>
                  <a:t>Claim</a:t>
                </a:r>
                <a:r>
                  <a:rPr lang="en-US" sz="2800" b="1" dirty="0">
                    <a:solidFill>
                      <a:schemeClr val="tx1"/>
                    </a:solidFill>
                  </a:rPr>
                  <a:t>:</a:t>
                </a:r>
                <a:r>
                  <a:rPr lang="en-US" sz="2800" dirty="0">
                    <a:solidFill>
                      <a:schemeClr val="tx1"/>
                    </a:solidFill>
                  </a:rPr>
                  <a:t> For every constant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, we have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𝑜</m:t>
                    </m:r>
                    <m:d>
                      <m:d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e>
                    </m:d>
                  </m:oMath>
                </a14:m>
                <a:endParaRPr lang="en-US" sz="28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FD03F93-AA69-CE7C-BD35-D06A8F3D5D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2691" y="1690688"/>
                <a:ext cx="8406618" cy="8614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D788AE4C-BFB6-ECC1-929F-D903305776C7}"/>
              </a:ext>
            </a:extLst>
          </p:cNvPr>
          <p:cNvSpPr/>
          <p:nvPr/>
        </p:nvSpPr>
        <p:spPr>
          <a:xfrm>
            <a:off x="11601450" y="3292072"/>
            <a:ext cx="1530350" cy="149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B02ED1-1049-C540-93A9-6D3B8BDCFD95}"/>
              </a:ext>
            </a:extLst>
          </p:cNvPr>
          <p:cNvSpPr/>
          <p:nvPr/>
        </p:nvSpPr>
        <p:spPr>
          <a:xfrm>
            <a:off x="11601450" y="4790672"/>
            <a:ext cx="1784350" cy="7592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C5992D-B0AE-246C-E9AA-86513005650A}"/>
              </a:ext>
            </a:extLst>
          </p:cNvPr>
          <p:cNvSpPr/>
          <p:nvPr/>
        </p:nvSpPr>
        <p:spPr>
          <a:xfrm>
            <a:off x="11601450" y="5631233"/>
            <a:ext cx="1784350" cy="7592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7CAC97-E7D6-00F2-F5EC-DAD9A849B2D6}"/>
              </a:ext>
            </a:extLst>
          </p:cNvPr>
          <p:cNvSpPr/>
          <p:nvPr/>
        </p:nvSpPr>
        <p:spPr>
          <a:xfrm>
            <a:off x="13131800" y="3292072"/>
            <a:ext cx="1638300" cy="149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1FCBF52-D3FA-C7EE-09BA-FA12473527F6}"/>
              </a:ext>
            </a:extLst>
          </p:cNvPr>
          <p:cNvSpPr/>
          <p:nvPr/>
        </p:nvSpPr>
        <p:spPr>
          <a:xfrm>
            <a:off x="14662150" y="3292072"/>
            <a:ext cx="2279650" cy="149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876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1.85185E-6 L -0.48515 0.01806 " pathEditMode="relative" rAng="0" ptsTypes="AA">
                                      <p:cBhvr>
                                        <p:cTn id="14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58" y="90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4.81481E-6 L -0.225 0.00416 " pathEditMode="relative" rAng="0" ptsTypes="AA">
                                      <p:cBhvr>
                                        <p:cTn id="16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50" y="20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1.11111E-6 L -0.225 -0.00741 " pathEditMode="relative" rAng="0" ptsTypes="AA">
                                      <p:cBhvr>
                                        <p:cTn id="18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50" y="-37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85185E-6 L -0.48594 0.01435 " pathEditMode="relative" rAng="0" ptsTypes="AA">
                                      <p:cBhvr>
                                        <p:cTn id="20" dur="1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97" y="718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1.85185E-6 L -0.4776 0.03079 " pathEditMode="relative" rAng="0" ptsTypes="AA">
                                      <p:cBhvr>
                                        <p:cTn id="22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80" y="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33189-67A2-F908-8972-EF42921F6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901"/>
            <a:ext cx="10515600" cy="398019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/>
              <a:t>Which problems</a:t>
            </a:r>
            <a:br>
              <a:rPr lang="en-US" sz="5400" b="1" dirty="0"/>
            </a:br>
            <a:r>
              <a:rPr lang="en-US" sz="5400" b="1" dirty="0"/>
              <a:t>can be solved</a:t>
            </a:r>
            <a:br>
              <a:rPr lang="en-US" sz="5400" b="1" dirty="0"/>
            </a:br>
            <a:r>
              <a:rPr lang="en-US" sz="5400" b="1" dirty="0"/>
              <a:t>through computation?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02E194-1D63-C891-073A-210B682C1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320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1D43D-9795-DE2A-BBF6-3A3557A94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our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63E4A-BDA0-27C7-C0B9-B99D68802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Question:</a:t>
            </a:r>
            <a:r>
              <a:rPr lang="en-US" dirty="0"/>
              <a:t> In the year 1988, were there 50 U.S. senators, every pair of which voted the same way more than 50% of the time?</a:t>
            </a:r>
          </a:p>
          <a:p>
            <a:r>
              <a:rPr lang="en-US" b="1" dirty="0"/>
              <a:t>Step 1:</a:t>
            </a:r>
            <a:r>
              <a:rPr lang="en-US" dirty="0"/>
              <a:t> Gather data</a:t>
            </a: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ED6E0D-DD36-C5BC-9496-BF52E9DD4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4F44A5-F7AB-04C6-7116-8A23231FC2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000" y="3429000"/>
            <a:ext cx="6350000" cy="2654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61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1C1D5-DECD-6AB8-595C-4D8720A0F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 graph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0604ED3-9480-793B-4876-06FAF80A44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15725"/>
                <a:ext cx="10515600" cy="4561238"/>
              </a:xfrm>
            </p:spPr>
            <p:txBody>
              <a:bodyPr/>
              <a:lstStyle/>
              <a:p>
                <a:r>
                  <a:rPr lang="en-US" b="1" dirty="0"/>
                  <a:t>Step 2:</a:t>
                </a:r>
                <a:r>
                  <a:rPr lang="en-US" dirty="0"/>
                  <a:t> Construct “agreement graph”</a:t>
                </a:r>
              </a:p>
              <a:p>
                <a:r>
                  <a:rPr lang="en-US" dirty="0"/>
                  <a:t>Edge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</m:oMath>
                </a14:m>
                <a:r>
                  <a:rPr lang="en-US" dirty="0"/>
                  <a:t> means that senators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br>
                  <a:rPr lang="en-US" dirty="0"/>
                </a:br>
                <a:r>
                  <a:rPr lang="en-US" dirty="0"/>
                  <a:t>agreed on most votes</a:t>
                </a:r>
              </a:p>
              <a:p>
                <a:r>
                  <a:rPr lang="en-US" b="1" dirty="0"/>
                  <a:t>Question:</a:t>
                </a:r>
                <a:r>
                  <a:rPr lang="en-US" dirty="0"/>
                  <a:t> Are there 50 vertices in this graph that are all adjacent to one another?</a:t>
                </a:r>
                <a:endParaRPr lang="en-US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0604ED3-9480-793B-4876-06FAF80A44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15725"/>
                <a:ext cx="10515600" cy="4561238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00C20-FA4E-D84F-7EE9-378A52DFC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35079BA-73C9-F891-3BA4-B20DDD0E6B55}"/>
              </a:ext>
            </a:extLst>
          </p:cNvPr>
          <p:cNvGrpSpPr/>
          <p:nvPr/>
        </p:nvGrpSpPr>
        <p:grpSpPr>
          <a:xfrm>
            <a:off x="8274050" y="385469"/>
            <a:ext cx="3251200" cy="2515283"/>
            <a:chOff x="8274050" y="385469"/>
            <a:chExt cx="3251200" cy="2515283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32F066AD-DB5F-2F83-A56A-FA4B6BF7B74C}"/>
                </a:ext>
              </a:extLst>
            </p:cNvPr>
            <p:cNvSpPr/>
            <p:nvPr/>
          </p:nvSpPr>
          <p:spPr>
            <a:xfrm>
              <a:off x="8877300" y="762444"/>
              <a:ext cx="190500" cy="1905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8033FE8-2E1A-8429-BE3E-4A19B433EF8F}"/>
                </a:ext>
              </a:extLst>
            </p:cNvPr>
            <p:cNvSpPr/>
            <p:nvPr/>
          </p:nvSpPr>
          <p:spPr>
            <a:xfrm>
              <a:off x="8686800" y="2210244"/>
              <a:ext cx="190500" cy="1905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86561FD-4316-6E70-F65B-4722D3F9A5CB}"/>
                </a:ext>
              </a:extLst>
            </p:cNvPr>
            <p:cNvSpPr/>
            <p:nvPr/>
          </p:nvSpPr>
          <p:spPr>
            <a:xfrm>
              <a:off x="10629900" y="1027906"/>
              <a:ext cx="190500" cy="1905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EE34A67-E86E-5396-6C28-BABE444EFD07}"/>
                </a:ext>
              </a:extLst>
            </p:cNvPr>
            <p:cNvSpPr/>
            <p:nvPr/>
          </p:nvSpPr>
          <p:spPr>
            <a:xfrm>
              <a:off x="10490200" y="2355501"/>
              <a:ext cx="190500" cy="1905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6678BF9-0E03-7670-A92E-E3F46F9D3AC4}"/>
                </a:ext>
              </a:extLst>
            </p:cNvPr>
            <p:cNvSpPr txBox="1"/>
            <p:nvPr/>
          </p:nvSpPr>
          <p:spPr>
            <a:xfrm>
              <a:off x="10121900" y="630173"/>
              <a:ext cx="1397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Senator 2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0F6C327-6BB4-92F2-ACDF-1D2851D6D0E6}"/>
                </a:ext>
              </a:extLst>
            </p:cNvPr>
            <p:cNvSpPr txBox="1"/>
            <p:nvPr/>
          </p:nvSpPr>
          <p:spPr>
            <a:xfrm>
              <a:off x="8458200" y="385469"/>
              <a:ext cx="1397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Senator 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754EF6F-2E26-5A8B-7367-3AEE168F60AD}"/>
                </a:ext>
              </a:extLst>
            </p:cNvPr>
            <p:cNvSpPr txBox="1"/>
            <p:nvPr/>
          </p:nvSpPr>
          <p:spPr>
            <a:xfrm>
              <a:off x="8274050" y="2450751"/>
              <a:ext cx="1397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Senator 3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9824381-8A8E-5238-9615-F31DFDE5CB4E}"/>
                </a:ext>
              </a:extLst>
            </p:cNvPr>
            <p:cNvSpPr txBox="1"/>
            <p:nvPr/>
          </p:nvSpPr>
          <p:spPr>
            <a:xfrm>
              <a:off x="10128250" y="2531420"/>
              <a:ext cx="1397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Senator 4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3B11F2D-D279-848B-8F59-653290900673}"/>
                </a:ext>
              </a:extLst>
            </p:cNvPr>
            <p:cNvCxnSpPr>
              <a:cxnSpLocks/>
              <a:stCxn id="5" idx="6"/>
              <a:endCxn id="7" idx="2"/>
            </p:cNvCxnSpPr>
            <p:nvPr/>
          </p:nvCxnSpPr>
          <p:spPr>
            <a:xfrm>
              <a:off x="9067800" y="857694"/>
              <a:ext cx="1562100" cy="2654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E09F72E-A4B5-85A3-C082-BA077648CF68}"/>
                </a:ext>
              </a:extLst>
            </p:cNvPr>
            <p:cNvCxnSpPr>
              <a:cxnSpLocks/>
              <a:stCxn id="5" idx="4"/>
              <a:endCxn id="6" idx="0"/>
            </p:cNvCxnSpPr>
            <p:nvPr/>
          </p:nvCxnSpPr>
          <p:spPr>
            <a:xfrm flipH="1">
              <a:off x="8782050" y="952944"/>
              <a:ext cx="190500" cy="1257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05420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222FE-EC57-270C-ECE0-856C42536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clique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E4B4A86-3550-42BB-7B2A-F1C26E153FD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schemeClr val="accent1"/>
                    </a:solidFill>
                  </a:rPr>
                  <a:t>-clique </a:t>
                </a:r>
                <a:r>
                  <a:rPr lang="en-US" dirty="0"/>
                  <a:t>in a graph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/>
                  <a:t> is a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and every two vertices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are connected by an edge</a:t>
                </a:r>
              </a:p>
              <a:p>
                <a:r>
                  <a:rPr lang="en-US" dirty="0"/>
                  <a:t>Example: This graph has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-clique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E4B4A86-3550-42BB-7B2A-F1C26E153FD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r="-2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78CCD6-7AC7-E3E5-638C-A8075C592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6</a:t>
            </a:fld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D2F25D8-9407-C77E-D31A-23CE79E3649C}"/>
              </a:ext>
            </a:extLst>
          </p:cNvPr>
          <p:cNvCxnSpPr>
            <a:stCxn id="5" idx="7"/>
            <a:endCxn id="7" idx="3"/>
          </p:cNvCxnSpPr>
          <p:nvPr/>
        </p:nvCxnSpPr>
        <p:spPr>
          <a:xfrm flipV="1">
            <a:off x="8111802" y="5590805"/>
            <a:ext cx="681636" cy="60944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6C1756B-14D0-FF5B-9ABD-57EF66E9F6AD}"/>
              </a:ext>
            </a:extLst>
          </p:cNvPr>
          <p:cNvCxnSpPr>
            <a:cxnSpLocks/>
            <a:stCxn id="5" idx="6"/>
            <a:endCxn id="6" idx="3"/>
          </p:cNvCxnSpPr>
          <p:nvPr/>
        </p:nvCxnSpPr>
        <p:spPr>
          <a:xfrm flipV="1">
            <a:off x="8135091" y="6153674"/>
            <a:ext cx="2086095" cy="10280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75F0CB9-3672-E3CC-7517-0EE6AD83714E}"/>
              </a:ext>
            </a:extLst>
          </p:cNvPr>
          <p:cNvCxnSpPr>
            <a:cxnSpLocks/>
            <a:stCxn id="5" idx="0"/>
            <a:endCxn id="8" idx="3"/>
          </p:cNvCxnSpPr>
          <p:nvPr/>
        </p:nvCxnSpPr>
        <p:spPr>
          <a:xfrm flipV="1">
            <a:off x="8055578" y="4676405"/>
            <a:ext cx="336808" cy="150055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5352E20-B3E4-AEF3-8CDF-433BF8FD2327}"/>
              </a:ext>
            </a:extLst>
          </p:cNvPr>
          <p:cNvCxnSpPr>
            <a:cxnSpLocks/>
            <a:stCxn id="7" idx="1"/>
            <a:endCxn id="8" idx="4"/>
          </p:cNvCxnSpPr>
          <p:nvPr/>
        </p:nvCxnSpPr>
        <p:spPr>
          <a:xfrm flipH="1" flipV="1">
            <a:off x="8448610" y="4699694"/>
            <a:ext cx="344828" cy="77866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AC2984-0F6E-BEEB-93F0-18655470D82E}"/>
              </a:ext>
            </a:extLst>
          </p:cNvPr>
          <p:cNvCxnSpPr>
            <a:cxnSpLocks/>
            <a:stCxn id="6" idx="2"/>
            <a:endCxn id="7" idx="5"/>
          </p:cNvCxnSpPr>
          <p:nvPr/>
        </p:nvCxnSpPr>
        <p:spPr>
          <a:xfrm flipH="1" flipV="1">
            <a:off x="8905886" y="5590805"/>
            <a:ext cx="1292011" cy="50664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91ED191-BCEF-D105-9DC4-2DFCCDD31058}"/>
              </a:ext>
            </a:extLst>
          </p:cNvPr>
          <p:cNvCxnSpPr>
            <a:cxnSpLocks/>
            <a:stCxn id="6" idx="1"/>
            <a:endCxn id="8" idx="5"/>
          </p:cNvCxnSpPr>
          <p:nvPr/>
        </p:nvCxnSpPr>
        <p:spPr>
          <a:xfrm flipH="1" flipV="1">
            <a:off x="8504834" y="4676405"/>
            <a:ext cx="1716352" cy="136482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8B0D730-4218-30BD-591C-D47B02CF576A}"/>
              </a:ext>
            </a:extLst>
          </p:cNvPr>
          <p:cNvCxnSpPr>
            <a:cxnSpLocks/>
            <a:stCxn id="9" idx="2"/>
            <a:endCxn id="8" idx="6"/>
          </p:cNvCxnSpPr>
          <p:nvPr/>
        </p:nvCxnSpPr>
        <p:spPr>
          <a:xfrm flipH="1">
            <a:off x="8528123" y="4461155"/>
            <a:ext cx="1397058" cy="15902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769DAAF-C817-7C3E-E1DA-9A627EF0124D}"/>
              </a:ext>
            </a:extLst>
          </p:cNvPr>
          <p:cNvCxnSpPr>
            <a:cxnSpLocks/>
            <a:stCxn id="6" idx="0"/>
            <a:endCxn id="9" idx="4"/>
          </p:cNvCxnSpPr>
          <p:nvPr/>
        </p:nvCxnSpPr>
        <p:spPr>
          <a:xfrm flipH="1" flipV="1">
            <a:off x="10004694" y="4540668"/>
            <a:ext cx="272716" cy="147726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C43DD3D-0DA9-F594-1B3B-4B46250F9557}"/>
              </a:ext>
            </a:extLst>
          </p:cNvPr>
          <p:cNvCxnSpPr>
            <a:cxnSpLocks/>
            <a:stCxn id="10" idx="3"/>
            <a:endCxn id="8" idx="7"/>
          </p:cNvCxnSpPr>
          <p:nvPr/>
        </p:nvCxnSpPr>
        <p:spPr>
          <a:xfrm flipH="1">
            <a:off x="8504834" y="3485224"/>
            <a:ext cx="944586" cy="107873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A9A0536-2399-FD3F-8E54-8EC6EB268F9A}"/>
              </a:ext>
            </a:extLst>
          </p:cNvPr>
          <p:cNvCxnSpPr>
            <a:cxnSpLocks/>
            <a:stCxn id="10" idx="5"/>
            <a:endCxn id="9" idx="1"/>
          </p:cNvCxnSpPr>
          <p:nvPr/>
        </p:nvCxnSpPr>
        <p:spPr>
          <a:xfrm>
            <a:off x="9561868" y="3485224"/>
            <a:ext cx="386602" cy="91970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BAED913-2622-9E65-84B6-FC90CAE7D046}"/>
              </a:ext>
            </a:extLst>
          </p:cNvPr>
          <p:cNvCxnSpPr>
            <a:cxnSpLocks/>
            <a:stCxn id="10" idx="4"/>
            <a:endCxn id="7" idx="0"/>
          </p:cNvCxnSpPr>
          <p:nvPr/>
        </p:nvCxnSpPr>
        <p:spPr>
          <a:xfrm flipH="1">
            <a:off x="8849662" y="3508513"/>
            <a:ext cx="655982" cy="194655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3E8B699-22CE-CEE4-B733-75673004E3F6}"/>
              </a:ext>
            </a:extLst>
          </p:cNvPr>
          <p:cNvGrpSpPr/>
          <p:nvPr/>
        </p:nvGrpSpPr>
        <p:grpSpPr>
          <a:xfrm>
            <a:off x="329898" y="3994413"/>
            <a:ext cx="7267433" cy="2657374"/>
            <a:chOff x="4602804" y="3977893"/>
            <a:chExt cx="7267433" cy="265737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5FA18A9-14B6-9083-2CA3-880CEEA34946}"/>
                </a:ext>
              </a:extLst>
            </p:cNvPr>
            <p:cNvSpPr/>
            <p:nvPr/>
          </p:nvSpPr>
          <p:spPr>
            <a:xfrm>
              <a:off x="4602804" y="3977893"/>
              <a:ext cx="7267433" cy="2657374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ffectLst>
              <a:outerShdw blurRad="279400" dist="38100" dir="13500000" sx="102000" sy="102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6E92CA51-DA86-017A-07D0-4673039EF3BA}"/>
                </a:ext>
              </a:extLst>
            </p:cNvPr>
            <p:cNvSpPr/>
            <p:nvPr/>
          </p:nvSpPr>
          <p:spPr>
            <a:xfrm>
              <a:off x="4702115" y="4071809"/>
              <a:ext cx="7053278" cy="606055"/>
            </a:xfrm>
            <a:prstGeom prst="hexagon">
              <a:avLst>
                <a:gd name="adj" fmla="val 60088"/>
                <a:gd name="vf" fmla="val 115470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/>
            <a:lstStyle/>
            <a:p>
              <a:pPr algn="ctr"/>
              <a:r>
                <a:rPr lang="en-US" sz="1800" b="1" dirty="0">
                  <a:solidFill>
                    <a:schemeClr val="tx1"/>
                  </a:solidFill>
                </a:rPr>
                <a:t>Which of the following statements is </a:t>
              </a:r>
              <a:r>
                <a:rPr lang="en-US" sz="1800" b="1" u="sng" dirty="0">
                  <a:solidFill>
                    <a:schemeClr val="tx1"/>
                  </a:solidFill>
                </a:rPr>
                <a:t>false</a:t>
              </a:r>
              <a:r>
                <a:rPr lang="en-US" sz="1800" b="1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00EF7D1-5F65-0424-0CA6-D922B79C8625}"/>
                </a:ext>
              </a:extLst>
            </p:cNvPr>
            <p:cNvSpPr txBox="1"/>
            <p:nvPr/>
          </p:nvSpPr>
          <p:spPr>
            <a:xfrm>
              <a:off x="4702115" y="6254664"/>
              <a:ext cx="70851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Respond at PollEv.com/</a:t>
              </a:r>
              <a:r>
                <a:rPr lang="en-US" sz="1600" dirty="0" err="1"/>
                <a:t>whoza</a:t>
              </a:r>
              <a:r>
                <a:rPr lang="en-US" sz="1600" dirty="0"/>
                <a:t> or text “</a:t>
              </a:r>
              <a:r>
                <a:rPr lang="en-US" sz="1600" dirty="0" err="1"/>
                <a:t>whoza</a:t>
              </a:r>
              <a:r>
                <a:rPr lang="en-US" sz="1600" dirty="0"/>
                <a:t>” to 22333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Hexagon 17">
                <a:extLst>
                  <a:ext uri="{FF2B5EF4-FFF2-40B4-BE49-F238E27FC236}">
                    <a16:creationId xmlns:a16="http://schemas.microsoft.com/office/drawing/2014/main" id="{467DD222-053A-8DE7-A2FA-4A7B5917FFD9}"/>
                  </a:ext>
                </a:extLst>
              </p:cNvPr>
              <p:cNvSpPr/>
              <p:nvPr/>
            </p:nvSpPr>
            <p:spPr>
              <a:xfrm>
                <a:off x="416091" y="5547758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solidFill>
                <a:schemeClr val="accent4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r>
                  <a:rPr lang="en-US" sz="1600" b="1" dirty="0">
                    <a:solidFill>
                      <a:schemeClr val="accent1"/>
                    </a:solidFill>
                  </a:rPr>
                  <a:t>C:</a:t>
                </a:r>
                <a:r>
                  <a:rPr lang="en-US" sz="1600" dirty="0">
                    <a:solidFill>
                      <a:schemeClr val="tx1"/>
                    </a:solidFill>
                  </a:rPr>
                  <a:t> If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 has fewer than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 edges,</a:t>
                </a:r>
                <a:br>
                  <a:rPr lang="en-US" sz="1600" dirty="0">
                    <a:solidFill>
                      <a:schemeClr val="tx1"/>
                    </a:solidFill>
                  </a:rPr>
                </a:br>
                <a:r>
                  <a:rPr lang="en-US" sz="1600" dirty="0">
                    <a:solidFill>
                      <a:schemeClr val="tx1"/>
                    </a:solidFill>
                  </a:rPr>
                  <a:t>then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 does not have a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-clique</a:t>
                </a:r>
              </a:p>
            </p:txBody>
          </p:sp>
        </mc:Choice>
        <mc:Fallback xmlns="">
          <p:sp>
            <p:nvSpPr>
              <p:cNvPr id="18" name="Hexagon 17">
                <a:extLst>
                  <a:ext uri="{FF2B5EF4-FFF2-40B4-BE49-F238E27FC236}">
                    <a16:creationId xmlns:a16="http://schemas.microsoft.com/office/drawing/2014/main" id="{467DD222-053A-8DE7-A2FA-4A7B5917FF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091" y="5547758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blipFill>
                <a:blip r:embed="rId4"/>
                <a:stretch>
                  <a:fillRect b="-12381"/>
                </a:stretch>
              </a:blipFill>
              <a:ln w="38100">
                <a:solidFill>
                  <a:schemeClr val="tx1"/>
                </a:solidFill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Hexagon 19">
                <a:extLst>
                  <a:ext uri="{FF2B5EF4-FFF2-40B4-BE49-F238E27FC236}">
                    <a16:creationId xmlns:a16="http://schemas.microsoft.com/office/drawing/2014/main" id="{BBB49FBE-D1BB-A961-F4C0-C1E3DD34F9C1}"/>
                  </a:ext>
                </a:extLst>
              </p:cNvPr>
              <p:cNvSpPr/>
              <p:nvPr/>
            </p:nvSpPr>
            <p:spPr>
              <a:xfrm>
                <a:off x="416091" y="4824332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solidFill>
                <a:schemeClr val="accent4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r>
                  <a:rPr lang="en-US" sz="1600" b="1" dirty="0">
                    <a:solidFill>
                      <a:schemeClr val="accent1"/>
                    </a:solidFill>
                  </a:rPr>
                  <a:t>A:</a:t>
                </a:r>
                <a:r>
                  <a:rPr lang="en-US" sz="1600" dirty="0">
                    <a:solidFill>
                      <a:schemeClr val="tx1"/>
                    </a:solidFill>
                  </a:rPr>
                  <a:t> Every vertex in a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-clique has</a:t>
                </a:r>
                <a:br>
                  <a:rPr lang="en-US" sz="1600" dirty="0">
                    <a:solidFill>
                      <a:schemeClr val="tx1"/>
                    </a:solidFill>
                  </a:rPr>
                </a:br>
                <a:r>
                  <a:rPr lang="en-US" sz="1600" dirty="0">
                    <a:solidFill>
                      <a:schemeClr val="tx1"/>
                    </a:solidFill>
                  </a:rPr>
                  <a:t>degree at least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Hexagon 19">
                <a:extLst>
                  <a:ext uri="{FF2B5EF4-FFF2-40B4-BE49-F238E27FC236}">
                    <a16:creationId xmlns:a16="http://schemas.microsoft.com/office/drawing/2014/main" id="{BBB49FBE-D1BB-A961-F4C0-C1E3DD34F9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091" y="4824332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blipFill>
                <a:blip r:embed="rId5"/>
                <a:stretch>
                  <a:fillRect b="-7547"/>
                </a:stretch>
              </a:blipFill>
              <a:ln w="38100">
                <a:solidFill>
                  <a:schemeClr val="tx1"/>
                </a:solidFill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exagon 20">
                <a:extLst>
                  <a:ext uri="{FF2B5EF4-FFF2-40B4-BE49-F238E27FC236}">
                    <a16:creationId xmlns:a16="http://schemas.microsoft.com/office/drawing/2014/main" id="{DD9C57E0-5ABC-1EFA-70B2-26D7B09AA253}"/>
                  </a:ext>
                </a:extLst>
              </p:cNvPr>
              <p:cNvSpPr/>
              <p:nvPr/>
            </p:nvSpPr>
            <p:spPr>
              <a:xfrm>
                <a:off x="3971797" y="4824332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solidFill>
                <a:schemeClr val="accent4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r>
                  <a:rPr lang="en-US" sz="1600" b="1" dirty="0">
                    <a:solidFill>
                      <a:schemeClr val="accent1"/>
                    </a:solidFill>
                  </a:rPr>
                  <a:t>B:</a:t>
                </a:r>
                <a:r>
                  <a:rPr lang="en-US" sz="1600" dirty="0">
                    <a:solidFill>
                      <a:schemeClr val="tx1"/>
                    </a:solidFill>
                  </a:rPr>
                  <a:t> A single graph might have</a:t>
                </a:r>
                <a:br>
                  <a:rPr lang="en-US" sz="1600" dirty="0">
                    <a:solidFill>
                      <a:schemeClr val="tx1"/>
                    </a:solidFill>
                  </a:rPr>
                </a:br>
                <a:r>
                  <a:rPr lang="en-US" sz="1600" dirty="0">
                    <a:solidFill>
                      <a:schemeClr val="tx1"/>
                    </a:solidFill>
                  </a:rPr>
                  <a:t>many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-cliques</a:t>
                </a:r>
              </a:p>
            </p:txBody>
          </p:sp>
        </mc:Choice>
        <mc:Fallback xmlns="">
          <p:sp>
            <p:nvSpPr>
              <p:cNvPr id="21" name="Hexagon 20">
                <a:extLst>
                  <a:ext uri="{FF2B5EF4-FFF2-40B4-BE49-F238E27FC236}">
                    <a16:creationId xmlns:a16="http://schemas.microsoft.com/office/drawing/2014/main" id="{DD9C57E0-5ABC-1EFA-70B2-26D7B09AA2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1797" y="4824332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blipFill>
                <a:blip r:embed="rId6"/>
                <a:stretch>
                  <a:fillRect b="-7547"/>
                </a:stretch>
              </a:blipFill>
              <a:ln w="38100">
                <a:solidFill>
                  <a:schemeClr val="tx1"/>
                </a:solidFill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exagon 21">
                <a:extLst>
                  <a:ext uri="{FF2B5EF4-FFF2-40B4-BE49-F238E27FC236}">
                    <a16:creationId xmlns:a16="http://schemas.microsoft.com/office/drawing/2014/main" id="{94CEB494-674D-E1D1-BD6D-FDEB5508751B}"/>
                  </a:ext>
                </a:extLst>
              </p:cNvPr>
              <p:cNvSpPr/>
              <p:nvPr/>
            </p:nvSpPr>
            <p:spPr>
              <a:xfrm>
                <a:off x="3971797" y="5547758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solidFill>
                <a:schemeClr val="accent4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r>
                  <a:rPr lang="en-US" sz="1600" b="1" dirty="0">
                    <a:solidFill>
                      <a:schemeClr val="accent1"/>
                    </a:solidFill>
                  </a:rPr>
                  <a:t>D:</a:t>
                </a:r>
                <a:r>
                  <a:rPr lang="en-US" sz="1600" dirty="0">
                    <a:solidFill>
                      <a:schemeClr val="tx1"/>
                    </a:solidFill>
                  </a:rPr>
                  <a:t> If every vertex has degree at</a:t>
                </a:r>
                <a:br>
                  <a:rPr lang="en-US" sz="1600" dirty="0">
                    <a:solidFill>
                      <a:schemeClr val="tx1"/>
                    </a:solidFill>
                  </a:rPr>
                </a:br>
                <a:r>
                  <a:rPr lang="en-US" sz="1600" dirty="0">
                    <a:solidFill>
                      <a:schemeClr val="tx1"/>
                    </a:solidFill>
                  </a:rPr>
                  <a:t>least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, then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 has a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-clique</a:t>
                </a:r>
              </a:p>
            </p:txBody>
          </p:sp>
        </mc:Choice>
        <mc:Fallback xmlns="">
          <p:sp>
            <p:nvSpPr>
              <p:cNvPr id="22" name="Hexagon 21">
                <a:extLst>
                  <a:ext uri="{FF2B5EF4-FFF2-40B4-BE49-F238E27FC236}">
                    <a16:creationId xmlns:a16="http://schemas.microsoft.com/office/drawing/2014/main" id="{94CEB494-674D-E1D1-BD6D-FDEB550875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1797" y="5547758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blipFill>
                <a:blip r:embed="rId7"/>
                <a:stretch>
                  <a:fillRect b="-7619"/>
                </a:stretch>
              </a:blipFill>
              <a:ln w="38100">
                <a:solidFill>
                  <a:schemeClr val="tx1"/>
                </a:solidFill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057D6C7B-E797-12A0-61FC-41EE51462C7C}"/>
              </a:ext>
            </a:extLst>
          </p:cNvPr>
          <p:cNvSpPr/>
          <p:nvPr/>
        </p:nvSpPr>
        <p:spPr>
          <a:xfrm>
            <a:off x="7976065" y="6176963"/>
            <a:ext cx="159026" cy="159026"/>
          </a:xfrm>
          <a:prstGeom prst="ellipse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9C9B700-C318-BD67-9E5C-B717BB66D2B4}"/>
              </a:ext>
            </a:extLst>
          </p:cNvPr>
          <p:cNvSpPr/>
          <p:nvPr/>
        </p:nvSpPr>
        <p:spPr>
          <a:xfrm>
            <a:off x="10197897" y="6017937"/>
            <a:ext cx="159026" cy="159026"/>
          </a:xfrm>
          <a:prstGeom prst="ellipse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3D3803D-4B7C-1017-F760-F55DFC8E0130}"/>
              </a:ext>
            </a:extLst>
          </p:cNvPr>
          <p:cNvSpPr/>
          <p:nvPr/>
        </p:nvSpPr>
        <p:spPr>
          <a:xfrm>
            <a:off x="8770149" y="5455068"/>
            <a:ext cx="159026" cy="159026"/>
          </a:xfrm>
          <a:prstGeom prst="ellipse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20D253A-E632-3DCE-067C-4F6BF61FF1F8}"/>
              </a:ext>
            </a:extLst>
          </p:cNvPr>
          <p:cNvSpPr/>
          <p:nvPr/>
        </p:nvSpPr>
        <p:spPr>
          <a:xfrm>
            <a:off x="8369097" y="4540668"/>
            <a:ext cx="159026" cy="159026"/>
          </a:xfrm>
          <a:prstGeom prst="ellipse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2212C68-4E05-FCAF-E7F5-46872DB16B7D}"/>
              </a:ext>
            </a:extLst>
          </p:cNvPr>
          <p:cNvSpPr/>
          <p:nvPr/>
        </p:nvSpPr>
        <p:spPr>
          <a:xfrm>
            <a:off x="9925181" y="4381642"/>
            <a:ext cx="159026" cy="159026"/>
          </a:xfrm>
          <a:prstGeom prst="ellipse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04BAF8B-21C4-1FF6-B181-031DA2C6750F}"/>
              </a:ext>
            </a:extLst>
          </p:cNvPr>
          <p:cNvSpPr/>
          <p:nvPr/>
        </p:nvSpPr>
        <p:spPr>
          <a:xfrm>
            <a:off x="9426131" y="3349487"/>
            <a:ext cx="159026" cy="159026"/>
          </a:xfrm>
          <a:prstGeom prst="ellipse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2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8" grpId="0" animBg="1"/>
      <p:bldP spid="18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4D6F8-1ED4-261E-8CD1-D34A9959A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The clique </a:t>
            </a:r>
            <a:r>
              <a:rPr lang="en-US" dirty="0"/>
              <a:t>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69F0205-72A2-D53B-BC95-9426FBBF370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2022" y="1587366"/>
                <a:ext cx="11668259" cy="4787676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CLIQUE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has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‑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clique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Example: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be the graph with the following adjacency matrix</a:t>
                </a:r>
              </a:p>
              <a:p>
                <a:r>
                  <a:rPr lang="en-US" dirty="0"/>
                  <a:t>Does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have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-clique?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69F0205-72A2-D53B-BC95-9426FBBF37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2022" y="1587366"/>
                <a:ext cx="11668259" cy="4787676"/>
              </a:xfrm>
              <a:blipFill>
                <a:blip r:embed="rId2"/>
                <a:stretch>
                  <a:fillRect l="-9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5D670-8F09-AD87-A09D-56A186E86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C261776-061D-B1CD-ED55-8C30557D2282}"/>
              </a:ext>
            </a:extLst>
          </p:cNvPr>
          <p:cNvGraphicFramePr>
            <a:graphicFrameLocks noGrp="1"/>
          </p:cNvGraphicFramePr>
          <p:nvPr/>
        </p:nvGraphicFramePr>
        <p:xfrm>
          <a:off x="7863840" y="3290443"/>
          <a:ext cx="3042280" cy="297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285">
                  <a:extLst>
                    <a:ext uri="{9D8B030D-6E8A-4147-A177-3AD203B41FA5}">
                      <a16:colId xmlns:a16="http://schemas.microsoft.com/office/drawing/2014/main" val="899316021"/>
                    </a:ext>
                  </a:extLst>
                </a:gridCol>
                <a:gridCol w="380285">
                  <a:extLst>
                    <a:ext uri="{9D8B030D-6E8A-4147-A177-3AD203B41FA5}">
                      <a16:colId xmlns:a16="http://schemas.microsoft.com/office/drawing/2014/main" val="2978519259"/>
                    </a:ext>
                  </a:extLst>
                </a:gridCol>
                <a:gridCol w="380285">
                  <a:extLst>
                    <a:ext uri="{9D8B030D-6E8A-4147-A177-3AD203B41FA5}">
                      <a16:colId xmlns:a16="http://schemas.microsoft.com/office/drawing/2014/main" val="2322623928"/>
                    </a:ext>
                  </a:extLst>
                </a:gridCol>
                <a:gridCol w="380285">
                  <a:extLst>
                    <a:ext uri="{9D8B030D-6E8A-4147-A177-3AD203B41FA5}">
                      <a16:colId xmlns:a16="http://schemas.microsoft.com/office/drawing/2014/main" val="1066077992"/>
                    </a:ext>
                  </a:extLst>
                </a:gridCol>
                <a:gridCol w="380285">
                  <a:extLst>
                    <a:ext uri="{9D8B030D-6E8A-4147-A177-3AD203B41FA5}">
                      <a16:colId xmlns:a16="http://schemas.microsoft.com/office/drawing/2014/main" val="614811277"/>
                    </a:ext>
                  </a:extLst>
                </a:gridCol>
                <a:gridCol w="380285">
                  <a:extLst>
                    <a:ext uri="{9D8B030D-6E8A-4147-A177-3AD203B41FA5}">
                      <a16:colId xmlns:a16="http://schemas.microsoft.com/office/drawing/2014/main" val="3630699084"/>
                    </a:ext>
                  </a:extLst>
                </a:gridCol>
                <a:gridCol w="380285">
                  <a:extLst>
                    <a:ext uri="{9D8B030D-6E8A-4147-A177-3AD203B41FA5}">
                      <a16:colId xmlns:a16="http://schemas.microsoft.com/office/drawing/2014/main" val="2916209887"/>
                    </a:ext>
                  </a:extLst>
                </a:gridCol>
                <a:gridCol w="380285">
                  <a:extLst>
                    <a:ext uri="{9D8B030D-6E8A-4147-A177-3AD203B41FA5}">
                      <a16:colId xmlns:a16="http://schemas.microsoft.com/office/drawing/2014/main" val="2153087410"/>
                    </a:ext>
                  </a:extLst>
                </a:gridCol>
              </a:tblGrid>
              <a:tr h="37228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769997"/>
                  </a:ext>
                </a:extLst>
              </a:tr>
              <a:tr h="37228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5897077"/>
                  </a:ext>
                </a:extLst>
              </a:tr>
              <a:tr h="37228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907135"/>
                  </a:ext>
                </a:extLst>
              </a:tr>
              <a:tr h="37228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0910702"/>
                  </a:ext>
                </a:extLst>
              </a:tr>
              <a:tr h="37228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207725"/>
                  </a:ext>
                </a:extLst>
              </a:tr>
              <a:tr h="37228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4478916"/>
                  </a:ext>
                </a:extLst>
              </a:tr>
              <a:tr h="37228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1458800"/>
                  </a:ext>
                </a:extLst>
              </a:tr>
              <a:tr h="37228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7834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9098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4D6F8-1ED4-261E-8CD1-D34A9959A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The clique </a:t>
            </a:r>
            <a:r>
              <a:rPr lang="en-US" dirty="0"/>
              <a:t>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69F0205-72A2-D53B-BC95-9426FBBF370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2022" y="1587366"/>
                <a:ext cx="11668259" cy="4787676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CLIQUE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has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‑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clique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Example: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be the graph with the following adjacency matrix</a:t>
                </a:r>
              </a:p>
              <a:p>
                <a:r>
                  <a:rPr lang="en-US" dirty="0"/>
                  <a:t>Does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have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-clique?</a:t>
                </a:r>
              </a:p>
              <a:p>
                <a:r>
                  <a:rPr lang="en-US" dirty="0"/>
                  <a:t>Yes!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b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g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69F0205-72A2-D53B-BC95-9426FBBF37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2022" y="1587366"/>
                <a:ext cx="11668259" cy="4787676"/>
              </a:xfrm>
              <a:blipFill>
                <a:blip r:embed="rId2"/>
                <a:stretch>
                  <a:fillRect l="-9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5D670-8F09-AD87-A09D-56A186E86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C261776-061D-B1CD-ED55-8C30557D2282}"/>
              </a:ext>
            </a:extLst>
          </p:cNvPr>
          <p:cNvGraphicFramePr>
            <a:graphicFrameLocks noGrp="1"/>
          </p:cNvGraphicFramePr>
          <p:nvPr/>
        </p:nvGraphicFramePr>
        <p:xfrm>
          <a:off x="7863840" y="3290443"/>
          <a:ext cx="3042280" cy="297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285">
                  <a:extLst>
                    <a:ext uri="{9D8B030D-6E8A-4147-A177-3AD203B41FA5}">
                      <a16:colId xmlns:a16="http://schemas.microsoft.com/office/drawing/2014/main" val="899316021"/>
                    </a:ext>
                  </a:extLst>
                </a:gridCol>
                <a:gridCol w="380285">
                  <a:extLst>
                    <a:ext uri="{9D8B030D-6E8A-4147-A177-3AD203B41FA5}">
                      <a16:colId xmlns:a16="http://schemas.microsoft.com/office/drawing/2014/main" val="2978519259"/>
                    </a:ext>
                  </a:extLst>
                </a:gridCol>
                <a:gridCol w="380285">
                  <a:extLst>
                    <a:ext uri="{9D8B030D-6E8A-4147-A177-3AD203B41FA5}">
                      <a16:colId xmlns:a16="http://schemas.microsoft.com/office/drawing/2014/main" val="2322623928"/>
                    </a:ext>
                  </a:extLst>
                </a:gridCol>
                <a:gridCol w="380285">
                  <a:extLst>
                    <a:ext uri="{9D8B030D-6E8A-4147-A177-3AD203B41FA5}">
                      <a16:colId xmlns:a16="http://schemas.microsoft.com/office/drawing/2014/main" val="1066077992"/>
                    </a:ext>
                  </a:extLst>
                </a:gridCol>
                <a:gridCol w="380285">
                  <a:extLst>
                    <a:ext uri="{9D8B030D-6E8A-4147-A177-3AD203B41FA5}">
                      <a16:colId xmlns:a16="http://schemas.microsoft.com/office/drawing/2014/main" val="614811277"/>
                    </a:ext>
                  </a:extLst>
                </a:gridCol>
                <a:gridCol w="380285">
                  <a:extLst>
                    <a:ext uri="{9D8B030D-6E8A-4147-A177-3AD203B41FA5}">
                      <a16:colId xmlns:a16="http://schemas.microsoft.com/office/drawing/2014/main" val="3630699084"/>
                    </a:ext>
                  </a:extLst>
                </a:gridCol>
                <a:gridCol w="380285">
                  <a:extLst>
                    <a:ext uri="{9D8B030D-6E8A-4147-A177-3AD203B41FA5}">
                      <a16:colId xmlns:a16="http://schemas.microsoft.com/office/drawing/2014/main" val="2916209887"/>
                    </a:ext>
                  </a:extLst>
                </a:gridCol>
                <a:gridCol w="380285">
                  <a:extLst>
                    <a:ext uri="{9D8B030D-6E8A-4147-A177-3AD203B41FA5}">
                      <a16:colId xmlns:a16="http://schemas.microsoft.com/office/drawing/2014/main" val="2153087410"/>
                    </a:ext>
                  </a:extLst>
                </a:gridCol>
              </a:tblGrid>
              <a:tr h="37228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769997"/>
                  </a:ext>
                </a:extLst>
              </a:tr>
              <a:tr h="37228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5897077"/>
                  </a:ext>
                </a:extLst>
              </a:tr>
              <a:tr h="37228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07135"/>
                  </a:ext>
                </a:extLst>
              </a:tr>
              <a:tr h="37228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0910702"/>
                  </a:ext>
                </a:extLst>
              </a:tr>
              <a:tr h="37228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207725"/>
                  </a:ext>
                </a:extLst>
              </a:tr>
              <a:tr h="37228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478916"/>
                  </a:ext>
                </a:extLst>
              </a:tr>
              <a:tr h="37228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1458800"/>
                  </a:ext>
                </a:extLst>
              </a:tr>
              <a:tr h="37228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834446"/>
                  </a:ext>
                </a:extLst>
              </a:tr>
            </a:tbl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id="{8BBA12CD-E1AC-2955-7045-7E818E62E354}"/>
              </a:ext>
            </a:extLst>
          </p:cNvPr>
          <p:cNvGrpSpPr/>
          <p:nvPr/>
        </p:nvGrpSpPr>
        <p:grpSpPr>
          <a:xfrm>
            <a:off x="352022" y="3833470"/>
            <a:ext cx="7267433" cy="2657374"/>
            <a:chOff x="4602804" y="3977893"/>
            <a:chExt cx="7267433" cy="2657374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20FD6A7-900D-F91C-B31A-E05D7D49F38E}"/>
                </a:ext>
              </a:extLst>
            </p:cNvPr>
            <p:cNvSpPr/>
            <p:nvPr/>
          </p:nvSpPr>
          <p:spPr>
            <a:xfrm>
              <a:off x="4602804" y="3977893"/>
              <a:ext cx="7267433" cy="2657374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ffectLst>
              <a:outerShdw blurRad="279400" dist="38100" dir="13500000" sx="102000" sy="102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Hexagon 15">
                  <a:extLst>
                    <a:ext uri="{FF2B5EF4-FFF2-40B4-BE49-F238E27FC236}">
                      <a16:creationId xmlns:a16="http://schemas.microsoft.com/office/drawing/2014/main" id="{F75CA032-2A7D-FB2C-1964-489C93D16B1F}"/>
                    </a:ext>
                  </a:extLst>
                </p:cNvPr>
                <p:cNvSpPr/>
                <p:nvPr/>
              </p:nvSpPr>
              <p:spPr>
                <a:xfrm>
                  <a:off x="4702115" y="4071809"/>
                  <a:ext cx="7053278" cy="606055"/>
                </a:xfrm>
                <a:prstGeom prst="hexagon">
                  <a:avLst>
                    <a:gd name="adj" fmla="val 60088"/>
                    <a:gd name="vf" fmla="val 115470"/>
                  </a:avLst>
                </a:prstGeom>
                <a:solidFill>
                  <a:schemeClr val="accent4">
                    <a:lumMod val="20000"/>
                    <a:lumOff val="80000"/>
                  </a:schemeClr>
                </a:solidFill>
                <a:ln w="381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lIns="0" rIns="0" rtlCol="0" anchor="ctr"/>
                <a:lstStyle/>
                <a:p>
                  <a:pPr algn="ctr"/>
                  <a:r>
                    <a:rPr lang="en-US" sz="1800" b="1" dirty="0">
                      <a:solidFill>
                        <a:schemeClr val="tx1"/>
                      </a:solidFill>
                    </a:rPr>
                    <a:t>Is </a:t>
                  </a: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en-US" sz="180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CLIQUE</m:t>
                      </m:r>
                    </m:oMath>
                  </a14:m>
                  <a:r>
                    <a:rPr lang="en-US" sz="1800" b="1" dirty="0">
                      <a:solidFill>
                        <a:schemeClr val="tx1"/>
                      </a:solidFill>
                    </a:rPr>
                    <a:t> decidable?</a:t>
                  </a:r>
                </a:p>
              </p:txBody>
            </p:sp>
          </mc:Choice>
          <mc:Fallback xmlns="">
            <p:sp>
              <p:nvSpPr>
                <p:cNvPr id="16" name="Hexagon 15">
                  <a:extLst>
                    <a:ext uri="{FF2B5EF4-FFF2-40B4-BE49-F238E27FC236}">
                      <a16:creationId xmlns:a16="http://schemas.microsoft.com/office/drawing/2014/main" id="{F75CA032-2A7D-FB2C-1964-489C93D16B1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2115" y="4071809"/>
                  <a:ext cx="7053278" cy="606055"/>
                </a:xfrm>
                <a:prstGeom prst="hexagon">
                  <a:avLst>
                    <a:gd name="adj" fmla="val 60088"/>
                    <a:gd name="vf" fmla="val 115470"/>
                  </a:avLst>
                </a:prstGeom>
                <a:blipFill>
                  <a:blip r:embed="rId3"/>
                  <a:stretch>
                    <a:fillRect/>
                  </a:stretch>
                </a:blipFill>
                <a:ln w="38100">
                  <a:solidFill>
                    <a:schemeClr val="tx1"/>
                  </a:solidFill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CB98BBD-8C5D-7857-2422-C7F7158888FF}"/>
                </a:ext>
              </a:extLst>
            </p:cNvPr>
            <p:cNvSpPr txBox="1"/>
            <p:nvPr/>
          </p:nvSpPr>
          <p:spPr>
            <a:xfrm>
              <a:off x="4702115" y="6254664"/>
              <a:ext cx="70851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Respond at PollEv.com/</a:t>
              </a:r>
              <a:r>
                <a:rPr lang="en-US" sz="1600" dirty="0" err="1"/>
                <a:t>whoza</a:t>
              </a:r>
              <a:r>
                <a:rPr lang="en-US" sz="1600" dirty="0"/>
                <a:t> or text “</a:t>
              </a:r>
              <a:r>
                <a:rPr lang="en-US" sz="1600" dirty="0" err="1"/>
                <a:t>whoza</a:t>
              </a:r>
              <a:r>
                <a:rPr lang="en-US" sz="1600" dirty="0"/>
                <a:t>” to 22333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Hexagon 17">
                <a:extLst>
                  <a:ext uri="{FF2B5EF4-FFF2-40B4-BE49-F238E27FC236}">
                    <a16:creationId xmlns:a16="http://schemas.microsoft.com/office/drawing/2014/main" id="{640488AE-402E-4AC7-708B-36944C8158F3}"/>
                  </a:ext>
                </a:extLst>
              </p:cNvPr>
              <p:cNvSpPr/>
              <p:nvPr/>
            </p:nvSpPr>
            <p:spPr>
              <a:xfrm>
                <a:off x="438215" y="5386815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solidFill>
                <a:schemeClr val="accent4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r>
                  <a:rPr lang="en-US" sz="1600" b="1" dirty="0">
                    <a:solidFill>
                      <a:schemeClr val="accent1"/>
                    </a:solidFill>
                  </a:rPr>
                  <a:t>C:</a:t>
                </a:r>
                <a:r>
                  <a:rPr lang="en-US" sz="1600" dirty="0">
                    <a:solidFill>
                      <a:schemeClr val="tx1"/>
                    </a:solidFill>
                  </a:rPr>
                  <a:t> It depends on whether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 is an</a:t>
                </a:r>
                <a:br>
                  <a:rPr lang="en-US" sz="1600" dirty="0">
                    <a:solidFill>
                      <a:schemeClr val="tx1"/>
                    </a:solidFill>
                  </a:rPr>
                </a:br>
                <a:r>
                  <a:rPr lang="en-US" sz="1600" dirty="0">
                    <a:solidFill>
                      <a:schemeClr val="tx1"/>
                    </a:solidFill>
                  </a:rPr>
                  <a:t>adjacency matrix or adjacency list</a:t>
                </a:r>
              </a:p>
            </p:txBody>
          </p:sp>
        </mc:Choice>
        <mc:Fallback xmlns="">
          <p:sp>
            <p:nvSpPr>
              <p:cNvPr id="18" name="Hexagon 17">
                <a:extLst>
                  <a:ext uri="{FF2B5EF4-FFF2-40B4-BE49-F238E27FC236}">
                    <a16:creationId xmlns:a16="http://schemas.microsoft.com/office/drawing/2014/main" id="{640488AE-402E-4AC7-708B-36944C8158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15" y="5386815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blipFill>
                <a:blip r:embed="rId4"/>
                <a:stretch>
                  <a:fillRect b="-7619"/>
                </a:stretch>
              </a:blipFill>
              <a:ln w="38100">
                <a:solidFill>
                  <a:schemeClr val="tx1"/>
                </a:solidFill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Hexagon 18">
            <a:extLst>
              <a:ext uri="{FF2B5EF4-FFF2-40B4-BE49-F238E27FC236}">
                <a16:creationId xmlns:a16="http://schemas.microsoft.com/office/drawing/2014/main" id="{D2789B75-0920-8545-793C-F907D4DBB007}"/>
              </a:ext>
            </a:extLst>
          </p:cNvPr>
          <p:cNvSpPr/>
          <p:nvPr/>
        </p:nvSpPr>
        <p:spPr>
          <a:xfrm>
            <a:off x="3977972" y="4663389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B:</a:t>
            </a:r>
            <a:r>
              <a:rPr lang="en-US" sz="1600" dirty="0">
                <a:solidFill>
                  <a:schemeClr val="tx1"/>
                </a:solidFill>
              </a:rPr>
              <a:t> No</a:t>
            </a:r>
          </a:p>
        </p:txBody>
      </p:sp>
      <p:sp>
        <p:nvSpPr>
          <p:cNvPr id="20" name="Hexagon 19">
            <a:extLst>
              <a:ext uri="{FF2B5EF4-FFF2-40B4-BE49-F238E27FC236}">
                <a16:creationId xmlns:a16="http://schemas.microsoft.com/office/drawing/2014/main" id="{77308A84-8647-14B0-FFC9-E45C02CC2060}"/>
              </a:ext>
            </a:extLst>
          </p:cNvPr>
          <p:cNvSpPr/>
          <p:nvPr/>
        </p:nvSpPr>
        <p:spPr>
          <a:xfrm>
            <a:off x="3987362" y="5386815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D:</a:t>
            </a:r>
            <a:r>
              <a:rPr lang="en-US" sz="1600" dirty="0">
                <a:solidFill>
                  <a:schemeClr val="tx1"/>
                </a:solidFill>
              </a:rPr>
              <a:t> It’s not a language, so the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question doesn’t make sense</a:t>
            </a:r>
          </a:p>
        </p:txBody>
      </p:sp>
      <p:sp>
        <p:nvSpPr>
          <p:cNvPr id="21" name="Hexagon 20">
            <a:extLst>
              <a:ext uri="{FF2B5EF4-FFF2-40B4-BE49-F238E27FC236}">
                <a16:creationId xmlns:a16="http://schemas.microsoft.com/office/drawing/2014/main" id="{113843BF-66A9-EA5A-F03A-3BD665D8E598}"/>
              </a:ext>
            </a:extLst>
          </p:cNvPr>
          <p:cNvSpPr/>
          <p:nvPr/>
        </p:nvSpPr>
        <p:spPr>
          <a:xfrm>
            <a:off x="436591" y="4663389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A:</a:t>
            </a:r>
            <a:r>
              <a:rPr lang="en-US" sz="1600" dirty="0">
                <a:solidFill>
                  <a:schemeClr val="tx1"/>
                </a:solidFill>
              </a:rPr>
              <a:t> Yes</a:t>
            </a:r>
          </a:p>
        </p:txBody>
      </p:sp>
    </p:spTree>
    <p:extLst>
      <p:ext uri="{BB962C8B-B14F-4D97-AF65-F5344CB8AC3E}">
        <p14:creationId xmlns:p14="http://schemas.microsoft.com/office/powerpoint/2010/main" val="1974479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8061C5B9-5E4D-0846-739B-EE1DA23CE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28BA1-4446-661B-9020-4308C3B0D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346"/>
            <a:ext cx="10515600" cy="1325563"/>
          </a:xfrm>
        </p:spPr>
        <p:txBody>
          <a:bodyPr/>
          <a:lstStyle/>
          <a:p>
            <a:r>
              <a:rPr lang="en-US" dirty="0"/>
              <a:t>The clique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382E5C-E479-8443-ADC1-23E8E31287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89857" y="1589650"/>
                <a:ext cx="11517086" cy="499403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CLIQUE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lit/>
                      </m:rPr>
                      <a:rPr lang="en-US" i="1">
                        <a:latin typeface="Cambria Math" panose="02040503050406030204" pitchFamily="18" charset="0"/>
                      </a:rPr>
                      <m:t>{</m:t>
                    </m:r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has</m:t>
                    </m:r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‑</m:t>
                    </m:r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clique</m:t>
                    </m:r>
                    <m:r>
                      <m:rPr>
                        <m:lit/>
                      </m:rPr>
                      <a:rPr lang="en-US" i="1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r>
                  <a:rPr lang="en-US" b="1" dirty="0"/>
                  <a:t>Claim: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CLIQUE</m:t>
                    </m:r>
                  </m:oMath>
                </a14:m>
                <a:r>
                  <a:rPr lang="en-US" dirty="0"/>
                  <a:t> is </a:t>
                </a:r>
                <a:r>
                  <a:rPr lang="en-US" dirty="0">
                    <a:solidFill>
                      <a:schemeClr val="accent1"/>
                    </a:solidFill>
                  </a:rPr>
                  <a:t>decidable</a:t>
                </a:r>
              </a:p>
              <a:p>
                <a:r>
                  <a:rPr lang="en-US" b="1" dirty="0"/>
                  <a:t>Proof sketch:</a:t>
                </a:r>
                <a:r>
                  <a:rPr lang="en-US" dirty="0"/>
                  <a:t> Given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</m:oMath>
                </a14:m>
                <a:r>
                  <a:rPr lang="en-US" dirty="0"/>
                  <a:t> 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/>
                  <a:t>, </a:t>
                </a:r>
                <a:r>
                  <a:rPr lang="en-US" dirty="0">
                    <a:solidFill>
                      <a:schemeClr val="accent1"/>
                    </a:solidFill>
                  </a:rPr>
                  <a:t>try all possible subsets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Check whether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b="0" dirty="0"/>
                  <a:t>Check whether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If we find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-clique, accept; otherwise, reject.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382E5C-E479-8443-ADC1-23E8E31287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9857" y="1589650"/>
                <a:ext cx="11517086" cy="4994030"/>
              </a:xfrm>
              <a:blipFill>
                <a:blip r:embed="rId2"/>
                <a:stretch>
                  <a:fillRect l="-9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24BE85-E9E9-B730-D56D-877EB705B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941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VIOUS_ACTIVE_SLIDE" val="64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195540</TotalTime>
  <Words>1605</Words>
  <Application>Microsoft Office PowerPoint</Application>
  <PresentationFormat>Widescreen</PresentationFormat>
  <Paragraphs>302</Paragraphs>
  <Slides>29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Cambria Math</vt:lpstr>
      <vt:lpstr>Office Theme</vt:lpstr>
      <vt:lpstr>CMSC 28100  Introduction to Complexity Theory  Autumn 2025 Instructor: William Hoza</vt:lpstr>
      <vt:lpstr>Midterm exam</vt:lpstr>
      <vt:lpstr>Which problems can be solved through computation?</vt:lpstr>
      <vt:lpstr>Applying our theory</vt:lpstr>
      <vt:lpstr>Agreement graph</vt:lpstr>
      <vt:lpstr>The clique problem</vt:lpstr>
      <vt:lpstr>The clique problem</vt:lpstr>
      <vt:lpstr>The clique problem</vt:lpstr>
      <vt:lpstr>The clique problem</vt:lpstr>
      <vt:lpstr>The clique problem</vt:lpstr>
      <vt:lpstr>Our algorithm is so slow that it’s worthless</vt:lpstr>
      <vt:lpstr>Which problems can be solved through computation?</vt:lpstr>
      <vt:lpstr>Refining our model</vt:lpstr>
      <vt:lpstr>Time complexity</vt:lpstr>
      <vt:lpstr>Scaling behavior</vt:lpstr>
      <vt:lpstr>Asymptotic analysis</vt:lpstr>
      <vt:lpstr>Big-O notation</vt:lpstr>
      <vt:lpstr>Big-O notation examples</vt:lpstr>
      <vt:lpstr>Example: Palindromes</vt:lpstr>
      <vt:lpstr>Optimality</vt:lpstr>
      <vt:lpstr>Big-Ω</vt:lpstr>
      <vt:lpstr>Palindromes time complexity lower bound</vt:lpstr>
      <vt:lpstr>Palindromes, revisited</vt:lpstr>
      <vt:lpstr>Multi-tape Turing machines, revisited</vt:lpstr>
      <vt:lpstr>Exponential vs. polynomial</vt:lpstr>
      <vt:lpstr>Exponential vs. polynomial</vt:lpstr>
      <vt:lpstr>Little-o notation</vt:lpstr>
      <vt:lpstr>Little-ω notation</vt:lpstr>
      <vt:lpstr>Exponential vs. polynomial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Complexity Theory</dc:title>
  <dc:creator>William Hoza</dc:creator>
  <cp:lastModifiedBy>William Hoza</cp:lastModifiedBy>
  <cp:revision>935</cp:revision>
  <dcterms:created xsi:type="dcterms:W3CDTF">2022-12-12T23:26:37Z</dcterms:created>
  <dcterms:modified xsi:type="dcterms:W3CDTF">2025-10-15T20:39:46Z</dcterms:modified>
</cp:coreProperties>
</file>