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910" r:id="rId2"/>
    <p:sldId id="448" r:id="rId3"/>
    <p:sldId id="449" r:id="rId4"/>
    <p:sldId id="451" r:id="rId5"/>
    <p:sldId id="453" r:id="rId6"/>
    <p:sldId id="627" r:id="rId7"/>
    <p:sldId id="630" r:id="rId8"/>
    <p:sldId id="635" r:id="rId9"/>
    <p:sldId id="636" r:id="rId10"/>
    <p:sldId id="644" r:id="rId11"/>
    <p:sldId id="643" r:id="rId12"/>
    <p:sldId id="911" r:id="rId13"/>
    <p:sldId id="816" r:id="rId14"/>
    <p:sldId id="817" r:id="rId15"/>
    <p:sldId id="818" r:id="rId16"/>
    <p:sldId id="841" r:id="rId17"/>
    <p:sldId id="842" r:id="rId18"/>
    <p:sldId id="658" r:id="rId19"/>
    <p:sldId id="656" r:id="rId20"/>
    <p:sldId id="641" r:id="rId21"/>
    <p:sldId id="843" r:id="rId22"/>
  </p:sldIdLst>
  <p:sldSz cx="12192000" cy="6858000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5EAB"/>
    <a:srgbClr val="FF99FF"/>
    <a:srgbClr val="00FFFF"/>
    <a:srgbClr val="FFF2CC"/>
    <a:srgbClr val="4472C4"/>
    <a:srgbClr val="FFCCFF"/>
    <a:srgbClr val="8A3500"/>
    <a:srgbClr val="444444"/>
    <a:srgbClr val="B1953A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8" autoAdjust="0"/>
    <p:restoredTop sz="90166" autoAdjust="0"/>
  </p:normalViewPr>
  <p:slideViewPr>
    <p:cSldViewPr snapToGrid="0">
      <p:cViewPr varScale="1">
        <p:scale>
          <a:sx n="106" d="100"/>
          <a:sy n="106" d="100"/>
        </p:scale>
        <p:origin x="960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C89D9-4143-4CE6-8C54-F02D74289DB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6803F-40F5-437E-BE1A-AAEA2518A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43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A6803F-40F5-437E-BE1A-AAEA2518AA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126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70DE4-FF9C-80CF-C5CC-74A127A4BA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E64B6A-43CC-BC88-2615-C72CE1750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F18CE-EB28-5DD6-B11F-C69C0BB29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2DF79-D6C2-44B3-8742-A22E7E2B2DFC}" type="datetime1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2A965-1956-CB40-F7D8-41BA1941E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86D55-6856-8978-D386-5F0DC01AE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0955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000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BEAB7-07EC-1EA5-53F3-8F4275E4B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724E0C-DA48-06AA-BA2E-49DDBCA76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8F0FE-25F2-F159-1B9E-3CE051D0A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F0D43-1401-4BC0-A39D-A766495ECF36}" type="datetime1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5A323-6743-3F78-3350-91557D228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EFC33-9C19-3F3B-CC37-11CD52F70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56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51E061-43B9-715E-10A1-43924C056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A54F26-8700-5286-046A-F18D1D71C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5B5C2-B43D-EDEA-E6AC-0E7A5EFA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14FD-A691-403F-8A1F-9E3EDE8FE8F0}" type="datetime1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5AD3D-3C48-B69E-8B2E-A73197BE5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94E5E-E577-449C-B1E5-FED04977E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618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19E84-60CD-2150-A370-2D916ABCF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FFB9B-E796-4A75-E099-81EE16B66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DB585-9E6C-6EB7-EF7D-115EDC85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6C3CF-17B5-4FE7-A6C3-1E55F63BBB29}" type="datetime1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2B97E-968F-0FDD-921C-6846DE861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1786B-4A9A-5DD9-FFE4-54BF3377A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0844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24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1E31E-5737-97AE-B548-C476F3990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B9689-C3A0-666A-C71B-F0DE27D34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4547B-E9B5-8BCE-E253-08A353B9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81A7A-1332-4B30-AF4F-8BCB3CC4E7B6}" type="datetime1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6709A-57B6-02BB-4C18-2E008E5E5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117F1-3E92-F3D9-78F3-9326FCB14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22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FE794-A894-D40F-64BE-8D4107051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CF2C6-A7E3-B9F1-4014-740D27098D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03E3D2-C77F-FBD4-344E-9F8F1EFBC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A1D8CC-203D-1A00-3272-5C9F97939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6C27B-0845-452C-9314-A19F69723BBD}" type="datetime1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40A68-87AE-D0B8-9C75-9538D0C9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014080-4E51-77B1-DE7C-35B79A848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6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46F28-653C-43CC-0F34-2CE78FEB9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06BFB-CED3-31FF-C336-633076F7C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0558B5-2476-BE98-66C3-D309FCDD9F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869734-910F-007D-4002-F9D3629140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B49EA7-3FB0-7A34-DE17-C2F34303A2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7B5B7C-620E-B71B-6E6B-739508348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BF1A3-5A5F-4792-B78C-6135637B9452}" type="datetime1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180EAE-C2DA-429E-2856-E9A39FCE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E1E504-838C-DA70-B564-044F08805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0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89578-BA9A-92B8-A46F-FA8D931FC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43D9A0-FA24-33DC-6CBE-DB1E4A2DB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D9451-D3D4-4E42-BABA-51ED05BC4A7B}" type="datetime1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81BF0-0DE8-96DB-7CEC-E1B839CD6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FBFE14-C8B0-F638-FFB8-3AE6132C4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0323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460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EB7E2C-525A-20B9-5ABD-B1F52212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2536A-191E-4FD3-9217-AC0125948861}" type="datetime1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9A35DC-A81D-D970-E468-E6E7B757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A3F316-B2B0-A721-09FC-6CF0F3653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6969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B61B20D-9436-4192-BF4B-8FB3BEF178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422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F3158-EA36-B587-0F1E-F8F8A4F1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4835D-F4EB-9C46-9D4D-9767BE30B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D17DB-6CBC-E581-B2D4-E4EBC1115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D07D0D-F212-A2D4-82A7-5EC7440B1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C3400-7673-4D56-AFCD-41352542AA5B}" type="datetime1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E36903-15A5-473D-5C6E-162F415BF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E457D-CA0C-E56D-EDCA-5301AC1FD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97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6514E-03CF-9826-EE9B-7ACFB127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61131C-326F-042B-16D4-A65F9D0F21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4A72E3-AD5B-5CD6-4991-51F45174F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87A13-CE50-8513-985C-D2C7D8627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DF79-0AD1-4A96-B09E-944AF8ACECDD}" type="datetime1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61B45-13B0-76C7-8BAC-96EBF79D3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3A6D0D-C224-73DC-0143-0881479EE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70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6C8D14-FE37-35F9-6FC5-1BBE58023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BFB97-4B6A-F842-15DB-F6915CC92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76798-148C-2E16-43F6-3E69880A9F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0B097-4004-4718-A94A-9D119BA8F2F4}" type="datetime1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B81AC-BEE3-A42E-6ACF-BDFF7D14A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3639E-8602-86E4-86A5-EF2B46162F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1B20D-9436-4192-BF4B-8FB3BEF178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91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0.png"/><Relationship Id="rId2" Type="http://schemas.openxmlformats.org/officeDocument/2006/relationships/image" Target="../media/image2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.png"/><Relationship Id="rId5" Type="http://schemas.openxmlformats.org/officeDocument/2006/relationships/image" Target="../media/image1000.png"/><Relationship Id="rId4" Type="http://schemas.openxmlformats.org/officeDocument/2006/relationships/image" Target="../media/image99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26" Type="http://schemas.openxmlformats.org/officeDocument/2006/relationships/image" Target="../media/image30.png"/><Relationship Id="rId3" Type="http://schemas.openxmlformats.org/officeDocument/2006/relationships/image" Target="../media/image7.png"/><Relationship Id="rId21" Type="http://schemas.openxmlformats.org/officeDocument/2006/relationships/image" Target="../media/image25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5" Type="http://schemas.openxmlformats.org/officeDocument/2006/relationships/image" Target="../media/image29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29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24" Type="http://schemas.openxmlformats.org/officeDocument/2006/relationships/image" Target="../media/image28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23" Type="http://schemas.openxmlformats.org/officeDocument/2006/relationships/image" Target="../media/image27.png"/><Relationship Id="rId28" Type="http://schemas.openxmlformats.org/officeDocument/2006/relationships/image" Target="../media/image33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31" Type="http://schemas.openxmlformats.org/officeDocument/2006/relationships/image" Target="../media/image36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Relationship Id="rId22" Type="http://schemas.openxmlformats.org/officeDocument/2006/relationships/image" Target="../media/image26.png"/><Relationship Id="rId27" Type="http://schemas.openxmlformats.org/officeDocument/2006/relationships/image" Target="../media/image31.png"/><Relationship Id="rId30" Type="http://schemas.openxmlformats.org/officeDocument/2006/relationships/image" Target="../media/image3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9.png"/><Relationship Id="rId2" Type="http://schemas.openxmlformats.org/officeDocument/2006/relationships/image" Target="../media/image137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20.png"/><Relationship Id="rId2" Type="http://schemas.openxmlformats.org/officeDocument/2006/relationships/image" Target="../media/image14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40.png"/><Relationship Id="rId2" Type="http://schemas.openxmlformats.org/officeDocument/2006/relationships/image" Target="../media/image14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15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1.png"/><Relationship Id="rId2" Type="http://schemas.openxmlformats.org/officeDocument/2006/relationships/image" Target="../media/image1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4.png"/><Relationship Id="rId5" Type="http://schemas.openxmlformats.org/officeDocument/2006/relationships/image" Target="../media/image163.png"/><Relationship Id="rId4" Type="http://schemas.openxmlformats.org/officeDocument/2006/relationships/image" Target="../media/image16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1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8.png"/><Relationship Id="rId5" Type="http://schemas.openxmlformats.org/officeDocument/2006/relationships/image" Target="../media/image167.png"/><Relationship Id="rId4" Type="http://schemas.openxmlformats.org/officeDocument/2006/relationships/image" Target="../media/image16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9.png"/><Relationship Id="rId2" Type="http://schemas.openxmlformats.org/officeDocument/2006/relationships/image" Target="../media/image159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1.png"/><Relationship Id="rId4" Type="http://schemas.openxmlformats.org/officeDocument/2006/relationships/image" Target="../media/image17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40.png"/><Relationship Id="rId2" Type="http://schemas.openxmlformats.org/officeDocument/2006/relationships/image" Target="../media/image166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60.png"/><Relationship Id="rId2" Type="http://schemas.openxmlformats.org/officeDocument/2006/relationships/image" Target="../media/image106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0.png"/><Relationship Id="rId3" Type="http://schemas.openxmlformats.org/officeDocument/2006/relationships/image" Target="../media/image117.png"/><Relationship Id="rId7" Type="http://schemas.openxmlformats.org/officeDocument/2006/relationships/image" Target="../media/image1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0.png"/><Relationship Id="rId5" Type="http://schemas.openxmlformats.org/officeDocument/2006/relationships/image" Target="../media/image501.png"/><Relationship Id="rId4" Type="http://schemas.openxmlformats.org/officeDocument/2006/relationships/image" Target="../media/image118.png"/><Relationship Id="rId9" Type="http://schemas.openxmlformats.org/officeDocument/2006/relationships/image" Target="../media/image12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png"/><Relationship Id="rId2" Type="http://schemas.openxmlformats.org/officeDocument/2006/relationships/image" Target="../media/image1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png"/><Relationship Id="rId3" Type="http://schemas.openxmlformats.org/officeDocument/2006/relationships/image" Target="../media/image151.png"/><Relationship Id="rId7" Type="http://schemas.openxmlformats.org/officeDocument/2006/relationships/image" Target="../media/image19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0.png"/><Relationship Id="rId5" Type="http://schemas.openxmlformats.org/officeDocument/2006/relationships/image" Target="../media/image118.png"/><Relationship Id="rId10" Type="http://schemas.openxmlformats.org/officeDocument/2006/relationships/image" Target="../media/image127.png"/><Relationship Id="rId4" Type="http://schemas.openxmlformats.org/officeDocument/2006/relationships/image" Target="../media/image160.png"/><Relationship Id="rId9" Type="http://schemas.openxmlformats.org/officeDocument/2006/relationships/image" Target="../media/image2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0.png"/><Relationship Id="rId3" Type="http://schemas.openxmlformats.org/officeDocument/2006/relationships/image" Target="../media/image160.png"/><Relationship Id="rId7" Type="http://schemas.openxmlformats.org/officeDocument/2006/relationships/image" Target="../media/image12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0.png"/><Relationship Id="rId5" Type="http://schemas.openxmlformats.org/officeDocument/2006/relationships/image" Target="../media/image180.png"/><Relationship Id="rId4" Type="http://schemas.openxmlformats.org/officeDocument/2006/relationships/image" Target="../media/image118.png"/><Relationship Id="rId9" Type="http://schemas.openxmlformats.org/officeDocument/2006/relationships/image" Target="../media/image2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7374BE-0883-4AF8-5BC1-5A60CADCE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92E8B08-1E80-5F58-574F-304F84860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9908"/>
            <a:ext cx="5026269" cy="6110936"/>
          </a:xfrm>
        </p:spPr>
        <p:txBody>
          <a:bodyPr>
            <a:normAutofit/>
          </a:bodyPr>
          <a:lstStyle/>
          <a:p>
            <a:pPr marL="0" indent="0"/>
            <a:r>
              <a:rPr lang="en-US" sz="4400" dirty="0"/>
              <a:t>CMSC 28100</a:t>
            </a:r>
            <a:br>
              <a:rPr lang="en-US" sz="4400" dirty="0"/>
            </a:br>
            <a:br>
              <a:rPr lang="en-US" sz="4400" dirty="0"/>
            </a:br>
            <a:r>
              <a:rPr lang="en-US" sz="4400" dirty="0"/>
              <a:t>Introduction to </a:t>
            </a:r>
            <a:r>
              <a:rPr lang="en-US" sz="4400" b="1" dirty="0">
                <a:solidFill>
                  <a:schemeClr val="accent1"/>
                </a:solidFill>
              </a:rPr>
              <a:t>Complexity Theory</a:t>
            </a:r>
            <a:br>
              <a:rPr lang="en-US" sz="4400" dirty="0"/>
            </a:br>
            <a:br>
              <a:rPr lang="en-US" sz="4400" dirty="0"/>
            </a:br>
            <a:r>
              <a:rPr lang="en-US" sz="2800" dirty="0"/>
              <a:t>Autumn 2025</a:t>
            </a:r>
            <a:br>
              <a:rPr lang="en-US" sz="2800" dirty="0"/>
            </a:br>
            <a:r>
              <a:rPr lang="en-US" sz="2800" dirty="0"/>
              <a:t>Instructor: William Hoza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3BD8EF-803A-BE43-CA67-9D61EA6BA713}"/>
              </a:ext>
            </a:extLst>
          </p:cNvPr>
          <p:cNvSpPr txBox="1"/>
          <p:nvPr/>
        </p:nvSpPr>
        <p:spPr>
          <a:xfrm>
            <a:off x="6096000" y="1174536"/>
            <a:ext cx="5257800" cy="4508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700" dirty="0"/>
              <a:t>⏳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578221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4106637-CDDD-D22F-A0CA-3494AE7927E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Simulating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tapes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tape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4106637-CDDD-D22F-A0CA-3494AE7927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5391C4-4B76-96EE-0EA3-6F60FCA177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accept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reject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,⊔,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</m:d>
                  </m:oMath>
                </a14:m>
                <a:r>
                  <a:rPr lang="en-US" dirty="0"/>
                  <a:t> be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-tape Turing machine that decides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endParaRPr lang="en-US" dirty="0"/>
              </a:p>
              <a:p>
                <a:r>
                  <a:rPr lang="en-US" dirty="0"/>
                  <a:t>We will define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-tape Turing machine</a:t>
                </a:r>
                <a:br>
                  <a:rPr lang="en-US" dirty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sSubSup>
                          <m:sSubSupPr>
                            <m:ctrlP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Sup>
                          <m:sSubSupPr>
                            <m:ctrlP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accept</m:t>
                            </m:r>
                          </m:sub>
                          <m:sup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Sup>
                          <m:sSubSupPr>
                            <m:ctrlP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reject</m:t>
                            </m:r>
                          </m:sub>
                          <m:sup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Σ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⊔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𝛿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</m:oMath>
                </a14:m>
                <a:br>
                  <a:rPr lang="en-US" dirty="0"/>
                </a:br>
                <a:r>
                  <a:rPr lang="en-US" dirty="0"/>
                  <a:t>that also decides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05391C4-4B76-96EE-0EA3-6F60FCA177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C1E703-FCFF-4331-6301-339890397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242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D282904F-5D29-D4D7-C6E5-347706E4F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569E6AF-2592-F7E0-2E0F-5D8EA4FF16E9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Simulating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tapes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tape: Alphabet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569E6AF-2592-F7E0-2E0F-5D8EA4FF16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3223FEC-3A86-38F0-C242-33F5944B6D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0945" y="1614948"/>
                <a:ext cx="11735912" cy="5080820"/>
              </a:xfrm>
            </p:spPr>
            <p:txBody>
              <a:bodyPr>
                <a:no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∪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̲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</m:d>
                  </m:oMath>
                </a14:m>
                <a:r>
                  <a:rPr lang="en-US" dirty="0"/>
                  <a:t>, i.e., two disjoint copies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An underline represents a </a:t>
                </a:r>
                <a:r>
                  <a:rPr lang="en-US" dirty="0">
                    <a:solidFill>
                      <a:schemeClr val="accent1"/>
                    </a:solidFill>
                  </a:rPr>
                  <a:t>simulated head</a:t>
                </a:r>
              </a:p>
              <a:p>
                <a:pPr>
                  <a:lnSpc>
                    <a:spcPct val="100000"/>
                  </a:lnSpc>
                </a:pPr>
                <a:r>
                  <a:rPr lang="en-US" dirty="0"/>
                  <a:t>New alphabet: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⊔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∪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/>
                          </m:mr>
                          <m:mr>
                            <m:e/>
                          </m:mr>
                          <m:mr>
                            <m:e/>
                          </m:mr>
                        </m: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     :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,…,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Γ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One symbol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 is one “simulated column”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dirty="0"/>
              </a:p>
              <a:p>
                <a:pPr>
                  <a:lnSpc>
                    <a:spcPct val="100000"/>
                  </a:lnSpc>
                </a:pPr>
                <a:r>
                  <a:rPr lang="en-US" dirty="0"/>
                  <a:t>Technicality: Encode input over the alphabet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/>
                          </m:mr>
                          <m:mr>
                            <m:e/>
                          </m:mr>
                          <m:mr>
                            <m:e>
                              <m:eqArr>
                                <m:eqArr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/>
                                <m:e/>
                              </m:eqArr>
                            </m:e>
                          </m:mr>
                        </m: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    ,              </m:t>
                        </m:r>
                      </m:e>
                    </m:d>
                  </m:oMath>
                </a14:m>
                <a:r>
                  <a:rPr lang="en-US" dirty="0"/>
                  <a:t> instead of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3223FEC-3A86-38F0-C242-33F5944B6D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0945" y="1614948"/>
                <a:ext cx="11735912" cy="5080820"/>
              </a:xfrm>
              <a:blipFill>
                <a:blip r:embed="rId3"/>
                <a:stretch>
                  <a:fillRect l="-9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0E158D-DE61-8D0C-8C81-2F43923E0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FF778FBA-A61C-D7CA-4757-B610888AA50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891315" y="3080708"/>
              <a:ext cx="703942" cy="111252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3942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18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518178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547072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FF778FBA-A61C-D7CA-4757-B610888AA50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44692116"/>
                  </p:ext>
                </p:extLst>
              </p:nvPr>
            </p:nvGraphicFramePr>
            <p:xfrm>
              <a:off x="4891315" y="3080708"/>
              <a:ext cx="703942" cy="111252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3942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l="-862" t="-1639" r="-1724" b="-2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862" t="-101639" r="-1724" b="-1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18178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862" t="-201639" r="-1724" b="-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47072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4E81AD61-2E5A-7094-6166-A7C447878BC1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7421540" y="5007484"/>
              <a:ext cx="703942" cy="148336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3942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sz="18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⊔</m:t>
                                </m:r>
                              </m:oMath>
                            </m:oMathPara>
                          </a14:m>
                          <a:endParaRPr lang="en-US" sz="18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48732494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18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518178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⊔</m:t>
                                </m:r>
                              </m:oMath>
                            </m:oMathPara>
                          </a14:m>
                          <a:endParaRPr lang="en-US" sz="18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547072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4E81AD61-2E5A-7094-6166-A7C447878BC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73590582"/>
                  </p:ext>
                </p:extLst>
              </p:nvPr>
            </p:nvGraphicFramePr>
            <p:xfrm>
              <a:off x="7421540" y="5007484"/>
              <a:ext cx="703942" cy="148336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3942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5"/>
                          <a:stretch>
                            <a:fillRect l="-862" t="-1639" r="-2586" b="-3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5"/>
                          <a:stretch>
                            <a:fillRect l="-862" t="-101639" r="-2586" b="-2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8732494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5"/>
                          <a:stretch>
                            <a:fillRect l="-862" t="-201639" r="-2586" b="-1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18178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862" t="-301639" r="-2586" b="-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47072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0A27EA8A-62E3-0156-A657-17D3B129CCE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8411028" y="5007484"/>
              <a:ext cx="703942" cy="148336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3942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18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⊔</m:t>
                                </m:r>
                              </m:oMath>
                            </m:oMathPara>
                          </a14:m>
                          <a:endParaRPr lang="en-US" sz="18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48732494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18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518178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⊔</m:t>
                                </m:r>
                              </m:oMath>
                            </m:oMathPara>
                          </a14:m>
                          <a:endParaRPr lang="en-US" sz="18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547072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0A27EA8A-62E3-0156-A657-17D3B129CCE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40394928"/>
                  </p:ext>
                </p:extLst>
              </p:nvPr>
            </p:nvGraphicFramePr>
            <p:xfrm>
              <a:off x="8411028" y="5007484"/>
              <a:ext cx="703942" cy="148336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3942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6"/>
                          <a:stretch>
                            <a:fillRect l="-855" t="-1639" r="-1709" b="-3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6"/>
                          <a:stretch>
                            <a:fillRect l="-855" t="-101639" r="-1709" b="-2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8732494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6"/>
                          <a:stretch>
                            <a:fillRect l="-855" t="-201639" r="-1709" b="-1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18178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855" t="-301639" r="-1709" b="-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47072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52613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76154-E025-5AD4-2739-583FFED30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B4369824-A036-D0DD-AB49-2F01A4343D03}"/>
              </a:ext>
            </a:extLst>
          </p:cNvPr>
          <p:cNvCxnSpPr>
            <a:cxnSpLocks/>
          </p:cNvCxnSpPr>
          <p:nvPr/>
        </p:nvCxnSpPr>
        <p:spPr>
          <a:xfrm>
            <a:off x="4280142" y="1989225"/>
            <a:ext cx="0" cy="1791044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ED9675C-C3A3-CED6-8077-14978FCE0443}"/>
              </a:ext>
            </a:extLst>
          </p:cNvPr>
          <p:cNvCxnSpPr>
            <a:cxnSpLocks/>
          </p:cNvCxnSpPr>
          <p:nvPr/>
        </p:nvCxnSpPr>
        <p:spPr>
          <a:xfrm flipH="1">
            <a:off x="0" y="1986278"/>
            <a:ext cx="12192000" cy="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58A50BFF-8CB7-27AA-A3CF-25FF02D212EB}"/>
              </a:ext>
            </a:extLst>
          </p:cNvPr>
          <p:cNvCxnSpPr>
            <a:cxnSpLocks/>
          </p:cNvCxnSpPr>
          <p:nvPr/>
        </p:nvCxnSpPr>
        <p:spPr>
          <a:xfrm flipH="1" flipV="1">
            <a:off x="0" y="3737486"/>
            <a:ext cx="12192000" cy="36124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99971A74-692C-92D8-C860-8E62BF34DA9C}"/>
              </a:ext>
            </a:extLst>
          </p:cNvPr>
          <p:cNvSpPr/>
          <p:nvPr/>
        </p:nvSpPr>
        <p:spPr>
          <a:xfrm>
            <a:off x="4282707" y="1992171"/>
            <a:ext cx="933772" cy="17851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7A83EEB-60DD-7989-D507-AE64DDE37DF5}"/>
              </a:ext>
            </a:extLst>
          </p:cNvPr>
          <p:cNvSpPr/>
          <p:nvPr/>
        </p:nvSpPr>
        <p:spPr>
          <a:xfrm>
            <a:off x="11096612" y="1986278"/>
            <a:ext cx="950062" cy="17910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A3E6A9E-7E14-1604-A6B9-FFC6953EEA0E}"/>
              </a:ext>
            </a:extLst>
          </p:cNvPr>
          <p:cNvSpPr/>
          <p:nvPr/>
        </p:nvSpPr>
        <p:spPr>
          <a:xfrm>
            <a:off x="5226297" y="1986278"/>
            <a:ext cx="5874081" cy="17910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99C6067-737D-C535-2C6E-94C16356834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Simulating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tapes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tape: States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99C6067-737D-C535-2C6E-94C1635683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1B15D6-8D1C-CFA1-197E-9DA53A72D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0954F19A-096E-7D0F-E618-65E7368985E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285898" y="5139617"/>
              <a:ext cx="1720898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8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90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2400" b="0" i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L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0, 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400" b="0" smtClean="0">
                                        <a:solidFill>
                                          <a:schemeClr val="accent1"/>
                                        </a:solidFill>
                                      </a:rPr>
                                      <m:t>R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lit/>
                                  </m:rP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#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⊔,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400" b="0" smtClean="0">
                                        <a:solidFill>
                                          <a:schemeClr val="accent1"/>
                                        </a:solidFill>
                                      </a:rPr>
                                      <m:t>L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0954F19A-096E-7D0F-E618-65E7368985E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285898" y="5139617"/>
              <a:ext cx="1720898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8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90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855" t="-1333" r="-144444" b="-2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0659" t="-1333" r="-1198" b="-2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3"/>
                          <a:stretch>
                            <a:fillRect l="-855" t="-100000" r="-144444" b="-101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3"/>
                          <a:stretch>
                            <a:fillRect l="-70659" t="-100000" r="-1198" b="-10131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855" t="-202667" r="-144444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0659" t="-202667" r="-1198" b="-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9" name="Table 98">
                <a:extLst>
                  <a:ext uri="{FF2B5EF4-FFF2-40B4-BE49-F238E27FC236}">
                    <a16:creationId xmlns:a16="http://schemas.microsoft.com/office/drawing/2014/main" id="{5809B7A8-6E6F-E847-1BF5-7B03E8F9F25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285898" y="5146276"/>
              <a:ext cx="1720898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8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90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2400" b="0" i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R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0, 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400" b="0" smtClean="0">
                                        <a:solidFill>
                                          <a:schemeClr val="accent1"/>
                                        </a:solidFill>
                                      </a:rPr>
                                      <m:t>R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lit/>
                                  </m:rP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#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⊔,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400" b="0" smtClean="0">
                                        <a:solidFill>
                                          <a:schemeClr val="accent1"/>
                                        </a:solidFill>
                                      </a:rPr>
                                      <m:t>L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9" name="Table 98">
                <a:extLst>
                  <a:ext uri="{FF2B5EF4-FFF2-40B4-BE49-F238E27FC236}">
                    <a16:creationId xmlns:a16="http://schemas.microsoft.com/office/drawing/2014/main" id="{5809B7A8-6E6F-E847-1BF5-7B03E8F9F25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285898" y="5146276"/>
              <a:ext cx="1720898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8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90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855" t="-1333" r="-144444" b="-2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70659" t="-1333" r="-1198" b="-2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l="-855" t="-100000" r="-144444" b="-101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l="-70659" t="-100000" r="-1198" b="-10131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855" t="-202667" r="-144444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70659" t="-202667" r="-1198" b="-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D3CBD37-2143-449A-8AD6-C01190435AA3}"/>
              </a:ext>
            </a:extLst>
          </p:cNvPr>
          <p:cNvCxnSpPr>
            <a:cxnSpLocks/>
          </p:cNvCxnSpPr>
          <p:nvPr/>
        </p:nvCxnSpPr>
        <p:spPr>
          <a:xfrm>
            <a:off x="5242352" y="1992172"/>
            <a:ext cx="585426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C6165EF-896E-C148-330A-376128F4D3E1}"/>
              </a:ext>
            </a:extLst>
          </p:cNvPr>
          <p:cNvCxnSpPr>
            <a:cxnSpLocks/>
          </p:cNvCxnSpPr>
          <p:nvPr/>
        </p:nvCxnSpPr>
        <p:spPr>
          <a:xfrm>
            <a:off x="7187610" y="1992172"/>
            <a:ext cx="0" cy="17910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B241CBC-CB3C-120C-5F43-F02095D02264}"/>
              </a:ext>
            </a:extLst>
          </p:cNvPr>
          <p:cNvCxnSpPr>
            <a:cxnSpLocks/>
          </p:cNvCxnSpPr>
          <p:nvPr/>
        </p:nvCxnSpPr>
        <p:spPr>
          <a:xfrm>
            <a:off x="8165805" y="1992172"/>
            <a:ext cx="0" cy="17910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2D194E7-9571-B717-8C5E-D85152D719C7}"/>
              </a:ext>
            </a:extLst>
          </p:cNvPr>
          <p:cNvCxnSpPr>
            <a:cxnSpLocks/>
          </p:cNvCxnSpPr>
          <p:nvPr/>
        </p:nvCxnSpPr>
        <p:spPr>
          <a:xfrm>
            <a:off x="9122735" y="1992172"/>
            <a:ext cx="0" cy="17910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26E92A8-18E6-C776-696E-F60B4D0D47D5}"/>
              </a:ext>
            </a:extLst>
          </p:cNvPr>
          <p:cNvCxnSpPr>
            <a:cxnSpLocks/>
          </p:cNvCxnSpPr>
          <p:nvPr/>
        </p:nvCxnSpPr>
        <p:spPr>
          <a:xfrm>
            <a:off x="10090298" y="1970907"/>
            <a:ext cx="0" cy="18123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1863A67-96D5-1290-A098-5A27F0C33D5F}"/>
              </a:ext>
            </a:extLst>
          </p:cNvPr>
          <p:cNvCxnSpPr>
            <a:cxnSpLocks/>
          </p:cNvCxnSpPr>
          <p:nvPr/>
        </p:nvCxnSpPr>
        <p:spPr>
          <a:xfrm>
            <a:off x="11100391" y="1970907"/>
            <a:ext cx="0" cy="18123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70ABF83-FF5A-417C-A4EC-620536712360}"/>
              </a:ext>
            </a:extLst>
          </p:cNvPr>
          <p:cNvCxnSpPr>
            <a:cxnSpLocks/>
          </p:cNvCxnSpPr>
          <p:nvPr/>
        </p:nvCxnSpPr>
        <p:spPr>
          <a:xfrm>
            <a:off x="12046688" y="1992172"/>
            <a:ext cx="0" cy="1791044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0">
            <a:extLst>
              <a:ext uri="{FF2B5EF4-FFF2-40B4-BE49-F238E27FC236}">
                <a16:creationId xmlns:a16="http://schemas.microsoft.com/office/drawing/2014/main" id="{8A64186E-43AA-3743-384B-D59964E1C541}"/>
              </a:ext>
            </a:extLst>
          </p:cNvPr>
          <p:cNvSpPr txBox="1"/>
          <p:nvPr/>
        </p:nvSpPr>
        <p:spPr>
          <a:xfrm>
            <a:off x="7432162" y="2183620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</a:t>
            </a:r>
            <a:endParaRPr lang="en-US" dirty="0"/>
          </a:p>
        </p:txBody>
      </p:sp>
      <p:sp>
        <p:nvSpPr>
          <p:cNvPr id="16" name="B1">
            <a:extLst>
              <a:ext uri="{FF2B5EF4-FFF2-40B4-BE49-F238E27FC236}">
                <a16:creationId xmlns:a16="http://schemas.microsoft.com/office/drawing/2014/main" id="{DFE07C94-2AED-F967-5898-C5FE7DDDF481}"/>
              </a:ext>
            </a:extLst>
          </p:cNvPr>
          <p:cNvSpPr txBox="1"/>
          <p:nvPr/>
        </p:nvSpPr>
        <p:spPr>
          <a:xfrm>
            <a:off x="8378458" y="2183621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</a:t>
            </a:r>
            <a:endParaRPr lang="en-US" dirty="0"/>
          </a:p>
        </p:txBody>
      </p:sp>
      <p:sp>
        <p:nvSpPr>
          <p:cNvPr id="17" name="C1">
            <a:extLst>
              <a:ext uri="{FF2B5EF4-FFF2-40B4-BE49-F238E27FC236}">
                <a16:creationId xmlns:a16="http://schemas.microsoft.com/office/drawing/2014/main" id="{8A8A368E-843A-5BB9-B62B-A566A1221909}"/>
              </a:ext>
            </a:extLst>
          </p:cNvPr>
          <p:cNvSpPr txBox="1"/>
          <p:nvPr/>
        </p:nvSpPr>
        <p:spPr>
          <a:xfrm>
            <a:off x="9367285" y="2208257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0</a:t>
            </a:r>
            <a:endParaRPr lang="en-US" dirty="0"/>
          </a:p>
        </p:txBody>
      </p:sp>
      <p:cxnSp>
        <p:nvCxnSpPr>
          <p:cNvPr id="19" name="!!b">
            <a:extLst>
              <a:ext uri="{FF2B5EF4-FFF2-40B4-BE49-F238E27FC236}">
                <a16:creationId xmlns:a16="http://schemas.microsoft.com/office/drawing/2014/main" id="{441D0CB6-80ED-F00E-1B6E-06767A01E845}"/>
              </a:ext>
            </a:extLst>
          </p:cNvPr>
          <p:cNvCxnSpPr>
            <a:cxnSpLocks/>
          </p:cNvCxnSpPr>
          <p:nvPr/>
        </p:nvCxnSpPr>
        <p:spPr>
          <a:xfrm>
            <a:off x="5242352" y="3761951"/>
            <a:ext cx="5854260" cy="2126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C773D61F-0918-14D6-E1D6-506E5FD58787}"/>
              </a:ext>
            </a:extLst>
          </p:cNvPr>
          <p:cNvSpPr/>
          <p:nvPr/>
        </p:nvSpPr>
        <p:spPr>
          <a:xfrm>
            <a:off x="8502468" y="3482041"/>
            <a:ext cx="237484" cy="4572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A0">
                <a:extLst>
                  <a:ext uri="{FF2B5EF4-FFF2-40B4-BE49-F238E27FC236}">
                    <a16:creationId xmlns:a16="http://schemas.microsoft.com/office/drawing/2014/main" id="{225F3976-07F9-CD86-458A-2958CEB03CE9}"/>
                  </a:ext>
                </a:extLst>
              </p:cNvPr>
              <p:cNvSpPr txBox="1"/>
              <p:nvPr/>
            </p:nvSpPr>
            <p:spPr>
              <a:xfrm>
                <a:off x="10392652" y="2183619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1" name="A0">
                <a:extLst>
                  <a:ext uri="{FF2B5EF4-FFF2-40B4-BE49-F238E27FC236}">
                    <a16:creationId xmlns:a16="http://schemas.microsoft.com/office/drawing/2014/main" id="{225F3976-07F9-CD86-458A-2958CEB03C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92652" y="2183619"/>
                <a:ext cx="531627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A0">
                <a:extLst>
                  <a:ext uri="{FF2B5EF4-FFF2-40B4-BE49-F238E27FC236}">
                    <a16:creationId xmlns:a16="http://schemas.microsoft.com/office/drawing/2014/main" id="{917C6F2C-3CAD-3FAA-24D2-2D2608DCB66B}"/>
                  </a:ext>
                </a:extLst>
              </p:cNvPr>
              <p:cNvSpPr txBox="1"/>
              <p:nvPr/>
            </p:nvSpPr>
            <p:spPr>
              <a:xfrm>
                <a:off x="11338948" y="2195274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2" name="A0">
                <a:extLst>
                  <a:ext uri="{FF2B5EF4-FFF2-40B4-BE49-F238E27FC236}">
                    <a16:creationId xmlns:a16="http://schemas.microsoft.com/office/drawing/2014/main" id="{917C6F2C-3CAD-3FAA-24D2-2D2608DCB6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38948" y="2195274"/>
                <a:ext cx="531627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A0">
            <a:extLst>
              <a:ext uri="{FF2B5EF4-FFF2-40B4-BE49-F238E27FC236}">
                <a16:creationId xmlns:a16="http://schemas.microsoft.com/office/drawing/2014/main" id="{1D7775C4-5543-BAE1-7F8A-5A31EAE03C0B}"/>
              </a:ext>
            </a:extLst>
          </p:cNvPr>
          <p:cNvSpPr txBox="1"/>
          <p:nvPr/>
        </p:nvSpPr>
        <p:spPr>
          <a:xfrm>
            <a:off x="7425307" y="2996359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0</a:t>
            </a:r>
          </a:p>
        </p:txBody>
      </p:sp>
      <p:sp>
        <p:nvSpPr>
          <p:cNvPr id="25" name="A0">
            <a:extLst>
              <a:ext uri="{FF2B5EF4-FFF2-40B4-BE49-F238E27FC236}">
                <a16:creationId xmlns:a16="http://schemas.microsoft.com/office/drawing/2014/main" id="{1DD0E68B-C7A4-0860-6C05-B1148875DB1A}"/>
              </a:ext>
            </a:extLst>
          </p:cNvPr>
          <p:cNvSpPr txBox="1"/>
          <p:nvPr/>
        </p:nvSpPr>
        <p:spPr>
          <a:xfrm>
            <a:off x="8371603" y="2980453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#</a:t>
            </a:r>
          </a:p>
        </p:txBody>
      </p:sp>
      <p:sp>
        <p:nvSpPr>
          <p:cNvPr id="26" name="A0">
            <a:extLst>
              <a:ext uri="{FF2B5EF4-FFF2-40B4-BE49-F238E27FC236}">
                <a16:creationId xmlns:a16="http://schemas.microsoft.com/office/drawing/2014/main" id="{40E78893-FB92-0BAC-692D-9BDC8A8EBE0C}"/>
              </a:ext>
            </a:extLst>
          </p:cNvPr>
          <p:cNvSpPr txBox="1"/>
          <p:nvPr/>
        </p:nvSpPr>
        <p:spPr>
          <a:xfrm>
            <a:off x="9353346" y="2985728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</a:t>
            </a:r>
          </a:p>
        </p:txBody>
      </p:sp>
      <p:sp>
        <p:nvSpPr>
          <p:cNvPr id="27" name="A0">
            <a:extLst>
              <a:ext uri="{FF2B5EF4-FFF2-40B4-BE49-F238E27FC236}">
                <a16:creationId xmlns:a16="http://schemas.microsoft.com/office/drawing/2014/main" id="{835182A1-E2A0-FEE5-75C9-B6246E567BAF}"/>
              </a:ext>
            </a:extLst>
          </p:cNvPr>
          <p:cNvSpPr txBox="1"/>
          <p:nvPr/>
        </p:nvSpPr>
        <p:spPr>
          <a:xfrm>
            <a:off x="10331540" y="2998384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$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A0">
                <a:extLst>
                  <a:ext uri="{FF2B5EF4-FFF2-40B4-BE49-F238E27FC236}">
                    <a16:creationId xmlns:a16="http://schemas.microsoft.com/office/drawing/2014/main" id="{F6384712-7C37-88B2-6593-5D3C5FE0B0BF}"/>
                  </a:ext>
                </a:extLst>
              </p:cNvPr>
              <p:cNvSpPr txBox="1"/>
              <p:nvPr/>
            </p:nvSpPr>
            <p:spPr>
              <a:xfrm>
                <a:off x="11353701" y="2980453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8" name="A0">
                <a:extLst>
                  <a:ext uri="{FF2B5EF4-FFF2-40B4-BE49-F238E27FC236}">
                    <a16:creationId xmlns:a16="http://schemas.microsoft.com/office/drawing/2014/main" id="{F6384712-7C37-88B2-6593-5D3C5FE0B0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53701" y="2980453"/>
                <a:ext cx="531627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8">
            <a:extLst>
              <a:ext uri="{FF2B5EF4-FFF2-40B4-BE49-F238E27FC236}">
                <a16:creationId xmlns:a16="http://schemas.microsoft.com/office/drawing/2014/main" id="{3C2D1522-DE4F-48EB-B6A2-31E65AE1FE49}"/>
              </a:ext>
            </a:extLst>
          </p:cNvPr>
          <p:cNvSpPr/>
          <p:nvPr/>
        </p:nvSpPr>
        <p:spPr>
          <a:xfrm>
            <a:off x="7586711" y="2689967"/>
            <a:ext cx="222527" cy="45720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C1">
            <a:extLst>
              <a:ext uri="{FF2B5EF4-FFF2-40B4-BE49-F238E27FC236}">
                <a16:creationId xmlns:a16="http://schemas.microsoft.com/office/drawing/2014/main" id="{AC7A96DA-7B52-5DBC-D1A8-D474E59B54C3}"/>
              </a:ext>
            </a:extLst>
          </p:cNvPr>
          <p:cNvSpPr txBox="1"/>
          <p:nvPr/>
        </p:nvSpPr>
        <p:spPr>
          <a:xfrm>
            <a:off x="7432162" y="2183619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0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A0">
                <a:extLst>
                  <a:ext uri="{FF2B5EF4-FFF2-40B4-BE49-F238E27FC236}">
                    <a16:creationId xmlns:a16="http://schemas.microsoft.com/office/drawing/2014/main" id="{3491BB5D-357F-E54B-A333-AD32576B698D}"/>
                  </a:ext>
                </a:extLst>
              </p:cNvPr>
              <p:cNvSpPr txBox="1"/>
              <p:nvPr/>
            </p:nvSpPr>
            <p:spPr>
              <a:xfrm>
                <a:off x="8421909" y="2973827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2" name="A0">
                <a:extLst>
                  <a:ext uri="{FF2B5EF4-FFF2-40B4-BE49-F238E27FC236}">
                    <a16:creationId xmlns:a16="http://schemas.microsoft.com/office/drawing/2014/main" id="{3491BB5D-357F-E54B-A333-AD32576B69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1909" y="2973827"/>
                <a:ext cx="531627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9145EBD-52E2-5B90-BF9C-09AE8AEC5CE3}"/>
              </a:ext>
            </a:extLst>
          </p:cNvPr>
          <p:cNvCxnSpPr>
            <a:cxnSpLocks/>
          </p:cNvCxnSpPr>
          <p:nvPr/>
        </p:nvCxnSpPr>
        <p:spPr>
          <a:xfrm>
            <a:off x="6207079" y="1970907"/>
            <a:ext cx="0" cy="17910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1C9A5AE-C6A5-301D-1BA5-BF0773DF1430}"/>
                  </a:ext>
                </a:extLst>
              </p:cNvPr>
              <p:cNvSpPr txBox="1"/>
              <p:nvPr/>
            </p:nvSpPr>
            <p:spPr>
              <a:xfrm>
                <a:off x="761898" y="5207102"/>
                <a:ext cx="1524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/>
                  <a:t>State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1C9A5AE-C6A5-301D-1BA5-BF0773DF14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898" y="5207102"/>
                <a:ext cx="1524000" cy="369332"/>
              </a:xfrm>
              <a:prstGeom prst="rect">
                <a:avLst/>
              </a:prstGeom>
              <a:blipFill>
                <a:blip r:embed="rId9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2209F72-EC4F-F197-4EA9-61B98D013212}"/>
                  </a:ext>
                </a:extLst>
              </p:cNvPr>
              <p:cNvSpPr txBox="1"/>
              <p:nvPr/>
            </p:nvSpPr>
            <p:spPr>
              <a:xfrm>
                <a:off x="478362" y="5640751"/>
                <a:ext cx="180753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/>
                  <a:t>Head 1 symbol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2209F72-EC4F-F197-4EA9-61B98D0132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362" y="5640751"/>
                <a:ext cx="1807536" cy="369332"/>
              </a:xfrm>
              <a:prstGeom prst="rect">
                <a:avLst/>
              </a:prstGeom>
              <a:blipFill>
                <a:blip r:embed="rId10"/>
                <a:stretch>
                  <a:fillRect l="-2694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FD1E69C-DD2D-0773-53F1-E5921D25C406}"/>
                  </a:ext>
                </a:extLst>
              </p:cNvPr>
              <p:cNvSpPr txBox="1"/>
              <p:nvPr/>
            </p:nvSpPr>
            <p:spPr>
              <a:xfrm>
                <a:off x="478362" y="6118557"/>
                <a:ext cx="180753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/>
                  <a:t>Head 2 symbol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FD1E69C-DD2D-0773-53F1-E5921D25C4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362" y="6118557"/>
                <a:ext cx="1807536" cy="369332"/>
              </a:xfrm>
              <a:prstGeom prst="rect">
                <a:avLst/>
              </a:prstGeom>
              <a:blipFill>
                <a:blip r:embed="rId11"/>
                <a:stretch>
                  <a:fillRect l="-2694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B854D0A-7B5E-94AF-6584-2A8616256995}"/>
                  </a:ext>
                </a:extLst>
              </p:cNvPr>
              <p:cNvSpPr txBox="1"/>
              <p:nvPr/>
            </p:nvSpPr>
            <p:spPr>
              <a:xfrm>
                <a:off x="4006796" y="5171604"/>
                <a:ext cx="27693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←</m:t>
                    </m:r>
                  </m:oMath>
                </a14:m>
                <a:r>
                  <a:rPr lang="en-US" dirty="0"/>
                  <a:t> Direction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motion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B854D0A-7B5E-94AF-6584-2A86162569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6796" y="5171604"/>
                <a:ext cx="2769365" cy="369332"/>
              </a:xfrm>
              <a:prstGeom prst="rect">
                <a:avLst/>
              </a:prstGeom>
              <a:blipFill>
                <a:blip r:embed="rId12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5331D209-0548-A647-B465-CD5322AB6270}"/>
                  </a:ext>
                </a:extLst>
              </p:cNvPr>
              <p:cNvSpPr txBox="1"/>
              <p:nvPr/>
            </p:nvSpPr>
            <p:spPr>
              <a:xfrm>
                <a:off x="4006795" y="5634755"/>
                <a:ext cx="27693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←</m:t>
                    </m:r>
                  </m:oMath>
                </a14:m>
                <a:r>
                  <a:rPr lang="en-US" dirty="0"/>
                  <a:t> Head 1 instruction</a:t>
                </a: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5331D209-0548-A647-B465-CD5322AB62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6795" y="5634755"/>
                <a:ext cx="2769365" cy="369332"/>
              </a:xfrm>
              <a:prstGeom prst="rect">
                <a:avLst/>
              </a:prstGeom>
              <a:blipFill>
                <a:blip r:embed="rId13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8CBC16B-A259-AFE7-210D-8AD36B7D78A9}"/>
                  </a:ext>
                </a:extLst>
              </p:cNvPr>
              <p:cNvSpPr txBox="1"/>
              <p:nvPr/>
            </p:nvSpPr>
            <p:spPr>
              <a:xfrm>
                <a:off x="4006795" y="6085299"/>
                <a:ext cx="27693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←</m:t>
                    </m:r>
                  </m:oMath>
                </a14:m>
                <a:r>
                  <a:rPr lang="en-US" dirty="0"/>
                  <a:t> Head 2 instruction</a:t>
                </a: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8CBC16B-A259-AFE7-210D-8AD36B7D78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6795" y="6085299"/>
                <a:ext cx="2769365" cy="369332"/>
              </a:xfrm>
              <a:prstGeom prst="rect">
                <a:avLst/>
              </a:prstGeom>
              <a:blipFill>
                <a:blip r:embed="rId14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ight Brace 39">
            <a:extLst>
              <a:ext uri="{FF2B5EF4-FFF2-40B4-BE49-F238E27FC236}">
                <a16:creationId xmlns:a16="http://schemas.microsoft.com/office/drawing/2014/main" id="{376AEE81-4849-C078-92F7-D88F9D57D3AB}"/>
              </a:ext>
            </a:extLst>
          </p:cNvPr>
          <p:cNvSpPr/>
          <p:nvPr/>
        </p:nvSpPr>
        <p:spPr>
          <a:xfrm rot="16200000">
            <a:off x="3004581" y="3932269"/>
            <a:ext cx="283533" cy="1720897"/>
          </a:xfrm>
          <a:prstGeom prst="rightBrace">
            <a:avLst>
              <a:gd name="adj1" fmla="val 43333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079ABA57-228F-5724-E2C3-AE9B0260B536}"/>
                  </a:ext>
                </a:extLst>
              </p:cNvPr>
              <p:cNvSpPr txBox="1"/>
              <p:nvPr/>
            </p:nvSpPr>
            <p:spPr>
              <a:xfrm>
                <a:off x="2384347" y="4152923"/>
                <a:ext cx="1524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/>
                  <a:t>State of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𝑴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079ABA57-228F-5724-E2C3-AE9B0260B5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4347" y="4152923"/>
                <a:ext cx="1524000" cy="400110"/>
              </a:xfrm>
              <a:prstGeom prst="rect">
                <a:avLst/>
              </a:prstGeom>
              <a:blipFill>
                <a:blip r:embed="rId15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81E1CE24-6CE4-8889-FA7D-CD111F365CFF}"/>
              </a:ext>
            </a:extLst>
          </p:cNvPr>
          <p:cNvCxnSpPr>
            <a:cxnSpLocks/>
          </p:cNvCxnSpPr>
          <p:nvPr/>
        </p:nvCxnSpPr>
        <p:spPr>
          <a:xfrm>
            <a:off x="5242352" y="1989225"/>
            <a:ext cx="0" cy="17910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BFBC959-020A-6673-9116-425DED3219DB}"/>
              </a:ext>
            </a:extLst>
          </p:cNvPr>
          <p:cNvCxnSpPr>
            <a:cxnSpLocks/>
          </p:cNvCxnSpPr>
          <p:nvPr/>
        </p:nvCxnSpPr>
        <p:spPr>
          <a:xfrm>
            <a:off x="3276392" y="1989225"/>
            <a:ext cx="0" cy="1791044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6A4CF14-B4E8-9AD0-9251-88A7B2C51A34}"/>
              </a:ext>
            </a:extLst>
          </p:cNvPr>
          <p:cNvCxnSpPr>
            <a:cxnSpLocks/>
          </p:cNvCxnSpPr>
          <p:nvPr/>
        </p:nvCxnSpPr>
        <p:spPr>
          <a:xfrm>
            <a:off x="2262669" y="1970907"/>
            <a:ext cx="0" cy="1791044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DD96152-C6DE-9EBC-F74A-BE45C85B4F16}"/>
              </a:ext>
            </a:extLst>
          </p:cNvPr>
          <p:cNvCxnSpPr>
            <a:cxnSpLocks/>
          </p:cNvCxnSpPr>
          <p:nvPr/>
        </p:nvCxnSpPr>
        <p:spPr>
          <a:xfrm>
            <a:off x="1211372" y="1970907"/>
            <a:ext cx="0" cy="1791044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E4990D75-13DB-BBCE-8F23-8F49C4392331}"/>
              </a:ext>
            </a:extLst>
          </p:cNvPr>
          <p:cNvCxnSpPr>
            <a:cxnSpLocks/>
          </p:cNvCxnSpPr>
          <p:nvPr/>
        </p:nvCxnSpPr>
        <p:spPr>
          <a:xfrm>
            <a:off x="170445" y="1970907"/>
            <a:ext cx="0" cy="1791044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A0">
                <a:extLst>
                  <a:ext uri="{FF2B5EF4-FFF2-40B4-BE49-F238E27FC236}">
                    <a16:creationId xmlns:a16="http://schemas.microsoft.com/office/drawing/2014/main" id="{A61FA76A-6AE8-2F41-D106-11C8F5F0F3BD}"/>
                  </a:ext>
                </a:extLst>
              </p:cNvPr>
              <p:cNvSpPr txBox="1"/>
              <p:nvPr/>
            </p:nvSpPr>
            <p:spPr>
              <a:xfrm>
                <a:off x="4582355" y="2604563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⊔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6" name="A0">
                <a:extLst>
                  <a:ext uri="{FF2B5EF4-FFF2-40B4-BE49-F238E27FC236}">
                    <a16:creationId xmlns:a16="http://schemas.microsoft.com/office/drawing/2014/main" id="{A61FA76A-6AE8-2F41-D106-11C8F5F0F3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2355" y="2604563"/>
                <a:ext cx="531627" cy="58477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A0">
                <a:extLst>
                  <a:ext uri="{FF2B5EF4-FFF2-40B4-BE49-F238E27FC236}">
                    <a16:creationId xmlns:a16="http://schemas.microsoft.com/office/drawing/2014/main" id="{F0C4F31F-3CE4-4A50-7D46-B81C4E397F3A}"/>
                  </a:ext>
                </a:extLst>
              </p:cNvPr>
              <p:cNvSpPr txBox="1"/>
              <p:nvPr/>
            </p:nvSpPr>
            <p:spPr>
              <a:xfrm>
                <a:off x="3606974" y="2597937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⊔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32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7" name="A0">
                <a:extLst>
                  <a:ext uri="{FF2B5EF4-FFF2-40B4-BE49-F238E27FC236}">
                    <a16:creationId xmlns:a16="http://schemas.microsoft.com/office/drawing/2014/main" id="{F0C4F31F-3CE4-4A50-7D46-B81C4E397F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6974" y="2597937"/>
                <a:ext cx="531627" cy="58477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A0">
                <a:extLst>
                  <a:ext uri="{FF2B5EF4-FFF2-40B4-BE49-F238E27FC236}">
                    <a16:creationId xmlns:a16="http://schemas.microsoft.com/office/drawing/2014/main" id="{17A79425-9CE8-7FC5-9B3A-31185078BA3C}"/>
                  </a:ext>
                </a:extLst>
              </p:cNvPr>
              <p:cNvSpPr txBox="1"/>
              <p:nvPr/>
            </p:nvSpPr>
            <p:spPr>
              <a:xfrm>
                <a:off x="2586250" y="2597937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⊔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32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8" name="A0">
                <a:extLst>
                  <a:ext uri="{FF2B5EF4-FFF2-40B4-BE49-F238E27FC236}">
                    <a16:creationId xmlns:a16="http://schemas.microsoft.com/office/drawing/2014/main" id="{17A79425-9CE8-7FC5-9B3A-31185078BA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6250" y="2597937"/>
                <a:ext cx="531627" cy="58477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A0">
                <a:extLst>
                  <a:ext uri="{FF2B5EF4-FFF2-40B4-BE49-F238E27FC236}">
                    <a16:creationId xmlns:a16="http://schemas.microsoft.com/office/drawing/2014/main" id="{C28248B1-25B6-10B3-0B3B-F2D3BE6D3CAD}"/>
                  </a:ext>
                </a:extLst>
              </p:cNvPr>
              <p:cNvSpPr txBox="1"/>
              <p:nvPr/>
            </p:nvSpPr>
            <p:spPr>
              <a:xfrm>
                <a:off x="1572260" y="2605857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⊔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32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9" name="A0">
                <a:extLst>
                  <a:ext uri="{FF2B5EF4-FFF2-40B4-BE49-F238E27FC236}">
                    <a16:creationId xmlns:a16="http://schemas.microsoft.com/office/drawing/2014/main" id="{C28248B1-25B6-10B3-0B3B-F2D3BE6D3C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2260" y="2605857"/>
                <a:ext cx="531627" cy="58477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A0">
                <a:extLst>
                  <a:ext uri="{FF2B5EF4-FFF2-40B4-BE49-F238E27FC236}">
                    <a16:creationId xmlns:a16="http://schemas.microsoft.com/office/drawing/2014/main" id="{23CDFD04-FB70-6C38-BD7C-0735D0A28B68}"/>
                  </a:ext>
                </a:extLst>
              </p:cNvPr>
              <p:cNvSpPr txBox="1"/>
              <p:nvPr/>
            </p:nvSpPr>
            <p:spPr>
              <a:xfrm>
                <a:off x="520762" y="2597937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⊔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32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0" name="A0">
                <a:extLst>
                  <a:ext uri="{FF2B5EF4-FFF2-40B4-BE49-F238E27FC236}">
                    <a16:creationId xmlns:a16="http://schemas.microsoft.com/office/drawing/2014/main" id="{23CDFD04-FB70-6C38-BD7C-0735D0A28B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62" y="2597937"/>
                <a:ext cx="531627" cy="584775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1" name="Table 60">
                <a:extLst>
                  <a:ext uri="{FF2B5EF4-FFF2-40B4-BE49-F238E27FC236}">
                    <a16:creationId xmlns:a16="http://schemas.microsoft.com/office/drawing/2014/main" id="{161BD3B3-21B6-447E-3CD7-2B53832660E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290433" y="5138841"/>
              <a:ext cx="1720898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</a:rPr>
                                  <m:t>R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lit/>
                                  </m:rP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#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⊔,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400" b="0" smtClean="0">
                                        <a:solidFill>
                                          <a:schemeClr val="accent1"/>
                                        </a:solidFill>
                                      </a:rPr>
                                      <m:t>L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1" name="Table 60">
                <a:extLst>
                  <a:ext uri="{FF2B5EF4-FFF2-40B4-BE49-F238E27FC236}">
                    <a16:creationId xmlns:a16="http://schemas.microsoft.com/office/drawing/2014/main" id="{161BD3B3-21B6-447E-3CD7-2B53832660E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290433" y="5138841"/>
              <a:ext cx="1720898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1"/>
                          <a:stretch>
                            <a:fillRect l="-855" t="-1333" r="-144444" b="-20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1"/>
                          <a:stretch>
                            <a:fillRect l="-70659" t="-1333" r="-1198" b="-20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1"/>
                          <a:stretch>
                            <a:fillRect l="-855" t="-100000" r="-144444" b="-102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1"/>
                          <a:stretch>
                            <a:fillRect l="-70659" t="-100000" r="-1198" b="-102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1"/>
                          <a:stretch>
                            <a:fillRect l="-855" t="-202667" r="-144444" b="-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1"/>
                          <a:stretch>
                            <a:fillRect l="-70659" t="-202667" r="-1198" b="-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2" name="Table 61">
                <a:extLst>
                  <a:ext uri="{FF2B5EF4-FFF2-40B4-BE49-F238E27FC236}">
                    <a16:creationId xmlns:a16="http://schemas.microsoft.com/office/drawing/2014/main" id="{43564AFD-318B-7650-11E7-A4D3BB47D5D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290433" y="5138841"/>
              <a:ext cx="1720898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</a:rPr>
                                  <m:t>R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lit/>
                                  </m:rP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#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⊔,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400" b="0" smtClean="0">
                                        <a:solidFill>
                                          <a:schemeClr val="accent1"/>
                                        </a:solidFill>
                                      </a:rPr>
                                      <m:t>L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2" name="Table 61">
                <a:extLst>
                  <a:ext uri="{FF2B5EF4-FFF2-40B4-BE49-F238E27FC236}">
                    <a16:creationId xmlns:a16="http://schemas.microsoft.com/office/drawing/2014/main" id="{43564AFD-318B-7650-11E7-A4D3BB47D5D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290433" y="5138841"/>
              <a:ext cx="1720898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2"/>
                          <a:stretch>
                            <a:fillRect l="-855" t="-1333" r="-144444" b="-20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2"/>
                          <a:stretch>
                            <a:fillRect l="-70659" t="-1333" r="-1198" b="-20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2"/>
                          <a:stretch>
                            <a:fillRect l="-855" t="-100000" r="-144444" b="-102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2"/>
                          <a:stretch>
                            <a:fillRect l="-70659" t="-100000" r="-1198" b="-102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2"/>
                          <a:stretch>
                            <a:fillRect l="-855" t="-202667" r="-144444" b="-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2"/>
                          <a:stretch>
                            <a:fillRect l="-70659" t="-202667" r="-1198" b="-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3" name="Table 62">
                <a:extLst>
                  <a:ext uri="{FF2B5EF4-FFF2-40B4-BE49-F238E27FC236}">
                    <a16:creationId xmlns:a16="http://schemas.microsoft.com/office/drawing/2014/main" id="{F8A781A4-087A-86FC-7A30-F8C8AE0F850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290433" y="5138841"/>
              <a:ext cx="1720898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2400" b="0" i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L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lit/>
                                  </m:rP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#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⊔,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400" b="0" smtClean="0">
                                        <a:solidFill>
                                          <a:schemeClr val="accent1"/>
                                        </a:solidFill>
                                      </a:rPr>
                                      <m:t>L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3" name="Table 62">
                <a:extLst>
                  <a:ext uri="{FF2B5EF4-FFF2-40B4-BE49-F238E27FC236}">
                    <a16:creationId xmlns:a16="http://schemas.microsoft.com/office/drawing/2014/main" id="{F8A781A4-087A-86FC-7A30-F8C8AE0F850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290433" y="5138841"/>
              <a:ext cx="1720898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3"/>
                          <a:stretch>
                            <a:fillRect l="-855" t="-1333" r="-144444" b="-20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3"/>
                          <a:stretch>
                            <a:fillRect l="-70659" t="-1333" r="-1198" b="-20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3"/>
                          <a:stretch>
                            <a:fillRect l="-855" t="-100000" r="-144444" b="-102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3"/>
                          <a:stretch>
                            <a:fillRect l="-70659" t="-100000" r="-1198" b="-102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3"/>
                          <a:stretch>
                            <a:fillRect l="-855" t="-202667" r="-144444" b="-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3"/>
                          <a:stretch>
                            <a:fillRect l="-70659" t="-202667" r="-1198" b="-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5" name="Table 64">
                <a:extLst>
                  <a:ext uri="{FF2B5EF4-FFF2-40B4-BE49-F238E27FC236}">
                    <a16:creationId xmlns:a16="http://schemas.microsoft.com/office/drawing/2014/main" id="{C4F79558-E7FD-0643-CE9C-E32901BB28A4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290433" y="5138841"/>
              <a:ext cx="1720898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2400" b="0" i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L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5" name="Table 64">
                <a:extLst>
                  <a:ext uri="{FF2B5EF4-FFF2-40B4-BE49-F238E27FC236}">
                    <a16:creationId xmlns:a16="http://schemas.microsoft.com/office/drawing/2014/main" id="{C4F79558-E7FD-0643-CE9C-E32901BB28A4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290433" y="5138841"/>
              <a:ext cx="1720898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4"/>
                          <a:stretch>
                            <a:fillRect l="-855" t="-1333" r="-144444" b="-20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4"/>
                          <a:stretch>
                            <a:fillRect l="-70659" t="-1333" r="-1198" b="-20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4"/>
                          <a:stretch>
                            <a:fillRect l="-855" t="-100000" r="-144444" b="-102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4"/>
                          <a:stretch>
                            <a:fillRect l="-70659" t="-100000" r="-1198" b="-102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4"/>
                          <a:stretch>
                            <a:fillRect l="-855" t="-202667" r="-144444" b="-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4"/>
                          <a:stretch>
                            <a:fillRect l="-70659" t="-202667" r="-1198" b="-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6" name="Table 65">
                <a:extLst>
                  <a:ext uri="{FF2B5EF4-FFF2-40B4-BE49-F238E27FC236}">
                    <a16:creationId xmlns:a16="http://schemas.microsoft.com/office/drawing/2014/main" id="{04810AB0-0AC3-8191-3F12-DE64492A201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290433" y="5138841"/>
              <a:ext cx="1720898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2400" b="0" i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L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6" name="Table 65">
                <a:extLst>
                  <a:ext uri="{FF2B5EF4-FFF2-40B4-BE49-F238E27FC236}">
                    <a16:creationId xmlns:a16="http://schemas.microsoft.com/office/drawing/2014/main" id="{04810AB0-0AC3-8191-3F12-DE64492A201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290433" y="5138841"/>
              <a:ext cx="1720898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5"/>
                          <a:stretch>
                            <a:fillRect l="-855" t="-1333" r="-144444" b="-20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5"/>
                          <a:stretch>
                            <a:fillRect l="-70659" t="-1333" r="-1198" b="-20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5"/>
                          <a:stretch>
                            <a:fillRect l="-855" t="-100000" r="-144444" b="-102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5"/>
                          <a:stretch>
                            <a:fillRect l="-70659" t="-100000" r="-1198" b="-102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5"/>
                          <a:stretch>
                            <a:fillRect l="-855" t="-202667" r="-144444" b="-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5"/>
                          <a:stretch>
                            <a:fillRect l="-70659" t="-202667" r="-1198" b="-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A0">
                <a:extLst>
                  <a:ext uri="{FF2B5EF4-FFF2-40B4-BE49-F238E27FC236}">
                    <a16:creationId xmlns:a16="http://schemas.microsoft.com/office/drawing/2014/main" id="{1404FEE3-C659-AE37-4F40-FDABC2DD2F22}"/>
                  </a:ext>
                </a:extLst>
              </p:cNvPr>
              <p:cNvSpPr txBox="1"/>
              <p:nvPr/>
            </p:nvSpPr>
            <p:spPr>
              <a:xfrm>
                <a:off x="5505880" y="2980452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7" name="A0">
                <a:extLst>
                  <a:ext uri="{FF2B5EF4-FFF2-40B4-BE49-F238E27FC236}">
                    <a16:creationId xmlns:a16="http://schemas.microsoft.com/office/drawing/2014/main" id="{1404FEE3-C659-AE37-4F40-FDABC2DD2F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5880" y="2980452"/>
                <a:ext cx="531627" cy="584775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A0">
                <a:extLst>
                  <a:ext uri="{FF2B5EF4-FFF2-40B4-BE49-F238E27FC236}">
                    <a16:creationId xmlns:a16="http://schemas.microsoft.com/office/drawing/2014/main" id="{BA3CBBDD-715E-5A79-5F05-1992670EE0EE}"/>
                  </a:ext>
                </a:extLst>
              </p:cNvPr>
              <p:cNvSpPr txBox="1"/>
              <p:nvPr/>
            </p:nvSpPr>
            <p:spPr>
              <a:xfrm>
                <a:off x="5508622" y="2137399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8" name="A0">
                <a:extLst>
                  <a:ext uri="{FF2B5EF4-FFF2-40B4-BE49-F238E27FC236}">
                    <a16:creationId xmlns:a16="http://schemas.microsoft.com/office/drawing/2014/main" id="{BA3CBBDD-715E-5A79-5F05-1992670EE0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622" y="2137399"/>
                <a:ext cx="531627" cy="584775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A0">
                <a:extLst>
                  <a:ext uri="{FF2B5EF4-FFF2-40B4-BE49-F238E27FC236}">
                    <a16:creationId xmlns:a16="http://schemas.microsoft.com/office/drawing/2014/main" id="{2F94FF08-2D80-5729-F059-A86AC4DF4D67}"/>
                  </a:ext>
                </a:extLst>
              </p:cNvPr>
              <p:cNvSpPr txBox="1"/>
              <p:nvPr/>
            </p:nvSpPr>
            <p:spPr>
              <a:xfrm>
                <a:off x="11402744" y="2604563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⊔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sz="32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9" name="A0">
                <a:extLst>
                  <a:ext uri="{FF2B5EF4-FFF2-40B4-BE49-F238E27FC236}">
                    <a16:creationId xmlns:a16="http://schemas.microsoft.com/office/drawing/2014/main" id="{2F94FF08-2D80-5729-F059-A86AC4DF4D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02744" y="2604563"/>
                <a:ext cx="531627" cy="584775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A0">
            <a:extLst>
              <a:ext uri="{FF2B5EF4-FFF2-40B4-BE49-F238E27FC236}">
                <a16:creationId xmlns:a16="http://schemas.microsoft.com/office/drawing/2014/main" id="{3E176171-91A9-ADB4-B7CA-4382E51FE468}"/>
              </a:ext>
            </a:extLst>
          </p:cNvPr>
          <p:cNvSpPr txBox="1"/>
          <p:nvPr/>
        </p:nvSpPr>
        <p:spPr>
          <a:xfrm>
            <a:off x="6479011" y="2989245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$</a:t>
            </a:r>
          </a:p>
        </p:txBody>
      </p:sp>
      <p:sp>
        <p:nvSpPr>
          <p:cNvPr id="71" name="A0">
            <a:extLst>
              <a:ext uri="{FF2B5EF4-FFF2-40B4-BE49-F238E27FC236}">
                <a16:creationId xmlns:a16="http://schemas.microsoft.com/office/drawing/2014/main" id="{D1A06919-0882-DE15-4019-D37BD48EB717}"/>
              </a:ext>
            </a:extLst>
          </p:cNvPr>
          <p:cNvSpPr txBox="1"/>
          <p:nvPr/>
        </p:nvSpPr>
        <p:spPr>
          <a:xfrm>
            <a:off x="6477699" y="2190612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#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D720FF76-211C-37FB-B5D6-5074EE66364F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290433" y="5138841"/>
              <a:ext cx="1720898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  <m:r>
                                  <a:rPr lang="en-US" sz="2400" b="0" i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2400" b="0" i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R</m:t>
                                </m:r>
                              </m:oMath>
                            </m:oMathPara>
                          </a14:m>
                          <a:endParaRPr lang="en-US" sz="2400" b="0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0,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400" b="0" i="0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L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#,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sz="2400" b="0" i="0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R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2" name="Table 71">
                <a:extLst>
                  <a:ext uri="{FF2B5EF4-FFF2-40B4-BE49-F238E27FC236}">
                    <a16:creationId xmlns:a16="http://schemas.microsoft.com/office/drawing/2014/main" id="{D720FF76-211C-37FB-B5D6-5074EE66364F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290433" y="5138841"/>
              <a:ext cx="1720898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9"/>
                          <a:stretch>
                            <a:fillRect l="-855" t="-1333" r="-144444" b="-20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9"/>
                          <a:stretch>
                            <a:fillRect l="-70659" t="-1333" r="-1198" b="-20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9"/>
                          <a:stretch>
                            <a:fillRect l="-855" t="-100000" r="-144444" b="-102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9"/>
                          <a:stretch>
                            <a:fillRect l="-70659" t="-100000" r="-1198" b="-102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9"/>
                          <a:stretch>
                            <a:fillRect l="-855" t="-202667" r="-144444" b="-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9"/>
                          <a:stretch>
                            <a:fillRect l="-70659" t="-202667" r="-1198" b="-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A0">
                <a:extLst>
                  <a:ext uri="{FF2B5EF4-FFF2-40B4-BE49-F238E27FC236}">
                    <a16:creationId xmlns:a16="http://schemas.microsoft.com/office/drawing/2014/main" id="{5D892467-AE29-ED49-DB8B-F19AE43A8184}"/>
                  </a:ext>
                </a:extLst>
              </p:cNvPr>
              <p:cNvSpPr txBox="1"/>
              <p:nvPr/>
            </p:nvSpPr>
            <p:spPr>
              <a:xfrm>
                <a:off x="4518559" y="2970868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3" name="A0">
                <a:extLst>
                  <a:ext uri="{FF2B5EF4-FFF2-40B4-BE49-F238E27FC236}">
                    <a16:creationId xmlns:a16="http://schemas.microsoft.com/office/drawing/2014/main" id="{5D892467-AE29-ED49-DB8B-F19AE43A81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8559" y="2970868"/>
                <a:ext cx="531627" cy="584775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A0">
                <a:extLst>
                  <a:ext uri="{FF2B5EF4-FFF2-40B4-BE49-F238E27FC236}">
                    <a16:creationId xmlns:a16="http://schemas.microsoft.com/office/drawing/2014/main" id="{E5CE7038-2C28-51D6-A7CF-FE0AAAD12844}"/>
                  </a:ext>
                </a:extLst>
              </p:cNvPr>
              <p:cNvSpPr txBox="1"/>
              <p:nvPr/>
            </p:nvSpPr>
            <p:spPr>
              <a:xfrm>
                <a:off x="4521301" y="2127815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3" name="A0">
                <a:extLst>
                  <a:ext uri="{FF2B5EF4-FFF2-40B4-BE49-F238E27FC236}">
                    <a16:creationId xmlns:a16="http://schemas.microsoft.com/office/drawing/2014/main" id="{E5CE7038-2C28-51D6-A7CF-FE0AAAD128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1301" y="2127815"/>
                <a:ext cx="531627" cy="584775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4" name="Group 93">
            <a:extLst>
              <a:ext uri="{FF2B5EF4-FFF2-40B4-BE49-F238E27FC236}">
                <a16:creationId xmlns:a16="http://schemas.microsoft.com/office/drawing/2014/main" id="{2B419C2C-728E-60A1-9362-AA7737B0F173}"/>
              </a:ext>
            </a:extLst>
          </p:cNvPr>
          <p:cNvGrpSpPr/>
          <p:nvPr/>
        </p:nvGrpSpPr>
        <p:grpSpPr>
          <a:xfrm>
            <a:off x="11096612" y="1986278"/>
            <a:ext cx="950062" cy="1793991"/>
            <a:chOff x="11096612" y="1986278"/>
            <a:chExt cx="950062" cy="1793991"/>
          </a:xfrm>
        </p:grpSpPr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7E5D3AB2-076E-EE02-BDE1-60008D30F2E5}"/>
                </a:ext>
              </a:extLst>
            </p:cNvPr>
            <p:cNvCxnSpPr>
              <a:cxnSpLocks/>
            </p:cNvCxnSpPr>
            <p:nvPr/>
          </p:nvCxnSpPr>
          <p:spPr>
            <a:xfrm>
              <a:off x="11096612" y="1986278"/>
              <a:ext cx="95006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FD5FE11A-0A4F-A587-7D25-83E919C2E9E1}"/>
                </a:ext>
              </a:extLst>
            </p:cNvPr>
            <p:cNvCxnSpPr>
              <a:cxnSpLocks/>
            </p:cNvCxnSpPr>
            <p:nvPr/>
          </p:nvCxnSpPr>
          <p:spPr>
            <a:xfrm>
              <a:off x="12046674" y="1986278"/>
              <a:ext cx="0" cy="179399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A7E3B8AA-4B6C-7597-3A5A-BA404B45A4C4}"/>
                </a:ext>
              </a:extLst>
            </p:cNvPr>
            <p:cNvCxnSpPr>
              <a:cxnSpLocks/>
            </p:cNvCxnSpPr>
            <p:nvPr/>
          </p:nvCxnSpPr>
          <p:spPr>
            <a:xfrm>
              <a:off x="11096612" y="3780269"/>
              <a:ext cx="95006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8EB06055-B943-5795-2627-58C90B7C270F}"/>
              </a:ext>
            </a:extLst>
          </p:cNvPr>
          <p:cNvGrpSpPr/>
          <p:nvPr/>
        </p:nvGrpSpPr>
        <p:grpSpPr>
          <a:xfrm>
            <a:off x="4266417" y="1986278"/>
            <a:ext cx="975935" cy="1793991"/>
            <a:chOff x="4266417" y="1986278"/>
            <a:chExt cx="975935" cy="1793991"/>
          </a:xfrm>
        </p:grpSpPr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634BD50A-4D35-423D-B884-1F85FCB5DD55}"/>
                </a:ext>
              </a:extLst>
            </p:cNvPr>
            <p:cNvCxnSpPr>
              <a:cxnSpLocks/>
            </p:cNvCxnSpPr>
            <p:nvPr/>
          </p:nvCxnSpPr>
          <p:spPr>
            <a:xfrm>
              <a:off x="4280142" y="1989225"/>
              <a:ext cx="0" cy="179104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0B975BFC-1606-8D92-B5C7-09AE4B0E00D5}"/>
                </a:ext>
              </a:extLst>
            </p:cNvPr>
            <p:cNvCxnSpPr>
              <a:cxnSpLocks/>
            </p:cNvCxnSpPr>
            <p:nvPr/>
          </p:nvCxnSpPr>
          <p:spPr>
            <a:xfrm>
              <a:off x="4292290" y="1986278"/>
              <a:ext cx="95006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6760C948-1BB6-B56B-BE27-73A343EB37AB}"/>
                </a:ext>
              </a:extLst>
            </p:cNvPr>
            <p:cNvCxnSpPr>
              <a:cxnSpLocks/>
            </p:cNvCxnSpPr>
            <p:nvPr/>
          </p:nvCxnSpPr>
          <p:spPr>
            <a:xfrm>
              <a:off x="4266417" y="3761951"/>
              <a:ext cx="95006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AD2CD916-02E2-E60C-B833-F68128CDCA5D}"/>
              </a:ext>
            </a:extLst>
          </p:cNvPr>
          <p:cNvSpPr/>
          <p:nvPr/>
        </p:nvSpPr>
        <p:spPr>
          <a:xfrm>
            <a:off x="5299060" y="3643396"/>
            <a:ext cx="832882" cy="729030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135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40741E-7 L 0.07982 0.00093 " pathEditMode="relative" rAng="0" ptsTypes="AA">
                                      <p:cBhvr>
                                        <p:cTn id="6" dur="1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84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982 0.00093 L 0.15781 0.00185 " pathEditMode="relative" rAng="0" ptsTypes="AA">
                                      <p:cBhvr>
                                        <p:cTn id="10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93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781 0.00185 L 0.23932 0.00278 " pathEditMode="relative" rAng="0" ptsTypes="AA">
                                      <p:cBhvr>
                                        <p:cTn id="14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76" y="4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3.7037E-7 L 0.07747 0.00139 " pathEditMode="relative" rAng="0" ptsTypes="AA">
                                      <p:cBhvr>
                                        <p:cTn id="24" dur="1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7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932 0.00278 L 0.32135 0.00278 " pathEditMode="relative" rAng="0" ptsTypes="AA">
                                      <p:cBhvr>
                                        <p:cTn id="28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2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135 0.00278 L 0.40286 0.00278 " pathEditMode="relative" rAng="0" ptsTypes="AA">
                                      <p:cBhvr>
                                        <p:cTn id="36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1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286 0.00278 L 0.48307 0.00278 " pathEditMode="relative" rAng="0" ptsTypes="AA">
                                      <p:cBhvr>
                                        <p:cTn id="40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1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1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8" dur="1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9" dur="1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grpId="1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307 0.00278 L 0.40286 0.00278 " pathEditMode="relative" rAng="0" ptsTypes="AA">
                                      <p:cBhvr>
                                        <p:cTn id="53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41" y="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286 0.00278 L 0.32135 0.00278 " pathEditMode="relative" rAng="0" ptsTypes="AA">
                                      <p:cBhvr>
                                        <p:cTn id="65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135 0.00278 L 0.23932 0.00278 " pathEditMode="relative" rAng="0" ptsTypes="AA">
                                      <p:cBhvr>
                                        <p:cTn id="69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932 0.00278 L 0.15781 0.00185 " pathEditMode="relative" rAng="0" ptsTypes="AA">
                                      <p:cBhvr>
                                        <p:cTn id="73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76" y="-46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1.25E-6 3.7037E-7 L -0.07682 3.7037E-7 " pathEditMode="relative" rAng="0" ptsTypes="AA">
                                      <p:cBhvr>
                                        <p:cTn id="83" dur="1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path" presetSubtype="0" accel="50000" decel="50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781 0.00185 L 0.07982 0.00093 " pathEditMode="relative" rAng="0" ptsTypes="AA">
                                      <p:cBhvr>
                                        <p:cTn id="87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06" y="-46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path" presetSubtype="0" accel="50000" decel="5000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982 0.00093 L 0 7.40741E-7 " pathEditMode="relative" rAng="0" ptsTypes="AA">
                                      <p:cBhvr>
                                        <p:cTn id="95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7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path" presetSubtype="0" accel="50000" decel="50000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40741E-7 L -0.07826 0.00208 " pathEditMode="relative" rAng="0" ptsTypes="AA">
                                      <p:cBhvr>
                                        <p:cTn id="99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19" y="93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5" dur="1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6" dur="1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07" dur="1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8" dur="1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path" presetSubtype="0" accel="50000" decel="5000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26 0.00208 L 0 7.40741E-7 " pathEditMode="relative" rAng="0" ptsTypes="AA">
                                      <p:cBhvr>
                                        <p:cTn id="112" dur="3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6" y="-116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5" grpId="0" animBg="1"/>
      <p:bldP spid="15" grpId="0"/>
      <p:bldP spid="20" grpId="0" animBg="1"/>
      <p:bldP spid="20" grpId="1" animBg="1"/>
      <p:bldP spid="20" grpId="2" animBg="1"/>
      <p:bldP spid="22" grpId="0"/>
      <p:bldP spid="25" grpId="0"/>
      <p:bldP spid="28" grpId="0"/>
      <p:bldP spid="29" grpId="0" animBg="1"/>
      <p:bldP spid="29" grpId="1" animBg="1"/>
      <p:bldP spid="29" grpId="2" animBg="1"/>
      <p:bldP spid="31" grpId="0"/>
      <p:bldP spid="32" grpId="0"/>
      <p:bldP spid="56" grpId="0"/>
      <p:bldP spid="56" grpId="1"/>
      <p:bldP spid="69" grpId="0"/>
      <p:bldP spid="69" grpId="1"/>
      <p:bldP spid="23" grpId="0"/>
      <p:bldP spid="33" grpId="0"/>
      <p:bldP spid="30" grpId="0" animBg="1"/>
      <p:bldP spid="30" grpId="1" animBg="1"/>
      <p:bldP spid="30" grpId="2" animBg="1"/>
      <p:bldP spid="30" grpId="3" animBg="1"/>
      <p:bldP spid="30" grpId="4" animBg="1"/>
      <p:bldP spid="30" grpId="5" animBg="1"/>
      <p:bldP spid="30" grpId="6" animBg="1"/>
      <p:bldP spid="30" grpId="7" animBg="1"/>
      <p:bldP spid="30" grpId="8" animBg="1"/>
      <p:bldP spid="30" grpId="9" animBg="1"/>
      <p:bldP spid="30" grpId="10" animBg="1"/>
      <p:bldP spid="30" grpId="11" animBg="1"/>
      <p:bldP spid="30" grpId="12" animBg="1"/>
      <p:bldP spid="30" grpId="13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A0DFBDA-9C06-1759-7C38-E5540DF8D26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Simulating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tapes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tape: States 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A0DFBDA-9C06-1759-7C38-E5540DF8D2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A3DD26-3B5F-2D5C-ACD8-44676447653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67657" y="1825625"/>
                <a:ext cx="10958285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New state set: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</m:mr>
                            <m:mr>
                              <m:e/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/>
                                  <m:e/>
                                  <m:e/>
                                  <m:e/>
                                </m:eqArr>
                              </m:e>
                            </m:mr>
                          </m: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                     :    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                                               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∈</m:t>
                                </m:r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nor/>
                                      </m:rPr>
                                      <a:rPr lang="en-US" b="0" i="0" smtClean="0">
                                        <a:latin typeface="Cambria Math" panose="02040503050406030204" pitchFamily="18" charset="0"/>
                                      </a:rPr>
                                      <m:t>L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US" b="0" i="0" smtClean="0">
                                        <a:latin typeface="Cambria Math" panose="02040503050406030204" pitchFamily="18" charset="0"/>
                                      </a:rPr>
                                      <m:t>R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                                       </m:t>
                                </m:r>
                              </m:e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,…, </m:t>
                                    </m:r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</m:sub>
                                    </m:s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∈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 panose="02040503050406030204" pitchFamily="18" charset="0"/>
                                      </a:rPr>
                                      <m:t>Σ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∪</m:t>
                                    </m:r>
                                    <m:d>
                                      <m:dPr>
                                        <m:begChr m:val="{"/>
                                        <m:endChr m:val="}"/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lit/>
                                          </m:r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?</m:t>
                                        </m:r>
                                      </m:e>
                                    </m:d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                      </m:t>
                                    </m:r>
                                  </m:e>
                                  <m:e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,…, </m:t>
                                    </m:r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</m:sub>
                                    </m:s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∈</m:t>
                                    </m:r>
                                    <m:d>
                                      <m:d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b="0" i="0" smtClean="0">
                                            <a:latin typeface="Cambria Math" panose="02040503050406030204" pitchFamily="18" charset="0"/>
                                          </a:rPr>
                                          <m:t>Σ</m:t>
                                        </m:r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×</m:t>
                                        </m:r>
                                        <m:d>
                                          <m:dPr>
                                            <m:begChr m:val="{"/>
                                            <m:endChr m:val="}"/>
                                            <m:ctrlP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m:rPr>
                                                <m:nor/>
                                              </m:rPr>
                                              <a:rPr lang="en-US" b="0" i="0" smtClean="0">
                                                <a:latin typeface="Cambria Math" panose="02040503050406030204" pitchFamily="18" charset="0"/>
                                              </a:rPr>
                                              <m:t>L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,</m:t>
                                            </m:r>
                                            <m:r>
                                              <m:rPr>
                                                <m:nor/>
                                              </m:rPr>
                                              <a:rPr lang="en-US" b="0" i="0" smtClean="0">
                                                <a:latin typeface="Cambria Math" panose="02040503050406030204" pitchFamily="18" charset="0"/>
                                              </a:rPr>
                                              <m:t>R</m:t>
                                            </m:r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</a:rPr>
                                              <m:t>,</m:t>
                                            </m:r>
                                            <m:r>
                                              <m:rPr>
                                                <m:nor/>
                                              </m:rPr>
                                              <a:rPr lang="en-US" b="0" i="0" smtClean="0">
                                                <a:latin typeface="Cambria Math" panose="02040503050406030204" pitchFamily="18" charset="0"/>
                                              </a:rPr>
                                              <m:t>S</m:t>
                                            </m:r>
                                          </m:e>
                                        </m:d>
                                      </m:e>
                                    </m:d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∪{</m:t>
                                    </m:r>
                                    <m:r>
                                      <m:rPr>
                                        <m:lit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?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}</m:t>
                                    </m:r>
                                  </m:e>
                                </m:eqArr>
                              </m:e>
                            </m:mr>
                          </m: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5A3DD26-3B5F-2D5C-ACD8-44676447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7657" y="1825625"/>
                <a:ext cx="10958285" cy="4351338"/>
              </a:xfrm>
              <a:blipFill>
                <a:blip r:embed="rId3"/>
                <a:stretch>
                  <a:fillRect l="-10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8A825E-D7C3-35F3-BCCD-F919A5543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7653757B-B283-27AA-86AF-E486E87D529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957183" y="3590704"/>
              <a:ext cx="1720898" cy="18288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oMath>
                            </m:oMathPara>
                          </a14:m>
                          <a:endParaRPr lang="en-US" sz="2400" b="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7653757B-B283-27AA-86AF-E486E87D529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44189648"/>
                  </p:ext>
                </p:extLst>
              </p:nvPr>
            </p:nvGraphicFramePr>
            <p:xfrm>
              <a:off x="2957183" y="3590704"/>
              <a:ext cx="1720898" cy="18288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862" t="-2667" r="-145690" b="-3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70060" t="-2667" r="-1198" b="-3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l="-862" t="-101316" r="-14569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l="-70060" t="-101316" r="-1198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4"/>
                          <a:stretch>
                            <a:fillRect l="-862" t="-204000" r="-145690" b="-10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70060" t="-204000" r="-1198" b="-10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862" t="-304000" r="-145690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70060" t="-304000" r="-1198" b="-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8833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6438245-A071-3FDC-929B-389BC234B6B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Simulating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tapes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tape: Start state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6438245-A071-3FDC-929B-389BC234B6B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BC8C982-FE7C-DE59-814F-D277FC800A8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New start state: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                                                   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BC8C982-FE7C-DE59-814F-D277FC800A8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BFC625-BDB7-3878-6A97-D2EFE4181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150EA000-9EA9-D8C4-5789-AC34848519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36634068"/>
                  </p:ext>
                </p:extLst>
              </p:nvPr>
            </p:nvGraphicFramePr>
            <p:xfrm>
              <a:off x="4681208" y="3590704"/>
              <a:ext cx="1720898" cy="18288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2400" b="0" i="0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2400" b="0" i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L</m:t>
                                </m:r>
                              </m:oMath>
                            </m:oMathPara>
                          </a14:m>
                          <a:endParaRPr lang="en-US" sz="2400" b="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150EA000-9EA9-D8C4-5789-AC348485199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36634068"/>
                  </p:ext>
                </p:extLst>
              </p:nvPr>
            </p:nvGraphicFramePr>
            <p:xfrm>
              <a:off x="4681208" y="3590704"/>
              <a:ext cx="1720898" cy="18288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855" t="-2667" r="-144444" b="-3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70659" t="-2667" r="-1198" b="-3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l="-855" t="-101316" r="-144444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l="-70659" t="-101316" r="-1198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4"/>
                          <a:stretch>
                            <a:fillRect l="-855" t="-204000" r="-144444" b="-10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70659" t="-204000" r="-1198" b="-10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855" t="-304000" r="-144444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70659" t="-304000" r="-1198" b="-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171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6CA9207-EE4F-7F7F-1430-A6704092D5F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0"/>
                <a:ext cx="10515600" cy="1325563"/>
              </a:xfrm>
            </p:spPr>
            <p:txBody>
              <a:bodyPr/>
              <a:lstStyle/>
              <a:p>
                <a:r>
                  <a:rPr lang="en-US" dirty="0"/>
                  <a:t>Simulating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tapes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tape: Transitions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6CA9207-EE4F-7F7F-1430-A6704092D5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0"/>
                <a:ext cx="10515600" cy="1325563"/>
              </a:xfrm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A4DCB86-357C-6D09-386A-7ED1B61B83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6743" y="1052286"/>
                <a:ext cx="11850913" cy="5675085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</m:mr>
                            <m:mr>
                              <m:e/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/>
                                  <m:e/>
                                  <m:e/>
                                  <m:e/>
                                </m:eqArr>
                              </m:e>
                            </m:mr>
                          </m: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                 ,            </m:t>
                          </m:r>
                          <m:r>
                            <a:rPr lang="en-US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</m:mr>
                            <m:mr>
                              <m:e/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/>
                                  <m:e/>
                                  <m:e/>
                                  <m:e/>
                                </m:eqArr>
                              </m:e>
                            </m:mr>
                          </m: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                      ,     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>
                  <a:lnSpc>
                    <a:spcPct val="110000"/>
                  </a:lnSpc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bar>
                  </m:oMath>
                </a14:m>
                <a:r>
                  <a:rPr lang="en-US" dirty="0"/>
                  <a:t>:		Let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en-US" dirty="0"/>
                  <a:t>,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en-US" dirty="0"/>
                  <a:t>,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</a:t>
                </a:r>
              </a:p>
              <a:p>
                <a:pPr>
                  <a:lnSpc>
                    <a:spcPct val="110000"/>
                  </a:lnSpc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</m:d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bar>
                  </m:oMath>
                </a14:m>
                <a:r>
                  <a:rPr lang="en-US" dirty="0"/>
                  <a:t>:			Let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, 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en-US" dirty="0"/>
                  <a:t>,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bar>
                  </m:oMath>
                </a14:m>
                <a:endParaRPr lang="en-US" dirty="0"/>
              </a:p>
              <a:p>
                <a:pPr>
                  <a:lnSpc>
                    <a:spcPct val="110000"/>
                  </a:lnSpc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en-US" dirty="0"/>
                  <a:t>:			Let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,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en-US" dirty="0"/>
                  <a:t>,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bar>
                      <m:bar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bar>
                  </m:oMath>
                </a14:m>
                <a:endParaRPr lang="en-US" dirty="0"/>
              </a:p>
              <a:p>
                <a:pPr>
                  <a:lnSpc>
                    <a:spcPct val="110000"/>
                  </a:lnSpc>
                </a:pPr>
                <a:r>
                  <a:rPr lang="en-US" dirty="0"/>
                  <a:t>In all other cases:				Let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,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,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lnSpc>
                    <a:spcPct val="110000"/>
                  </a:lnSpc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A4DCB86-357C-6D09-386A-7ED1B61B83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6743" y="1052286"/>
                <a:ext cx="11850913" cy="5675085"/>
              </a:xfrm>
              <a:blipFill>
                <a:blip r:embed="rId3"/>
                <a:stretch>
                  <a:fillRect l="-7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006BD0-2067-1295-382E-70A458263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09E61A39-C9A7-D30F-8F74-851F0888281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690756" y="1850803"/>
              <a:ext cx="703942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3942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518178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547072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09E61A39-C9A7-D30F-8F74-851F0888281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88362949"/>
                  </p:ext>
                </p:extLst>
              </p:nvPr>
            </p:nvGraphicFramePr>
            <p:xfrm>
              <a:off x="4690756" y="1850803"/>
              <a:ext cx="703942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3942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l="-862" t="-1333" r="-2586" b="-2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862" t="-100000" r="-2586" b="-10131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1817816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862" t="-202667" r="-2586" b="-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47072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55450E2A-E5F2-2D91-D667-687470A2A36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60622379"/>
                  </p:ext>
                </p:extLst>
              </p:nvPr>
            </p:nvGraphicFramePr>
            <p:xfrm>
              <a:off x="8751760" y="1826443"/>
              <a:ext cx="703942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3942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518178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547072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55450E2A-E5F2-2D91-D667-687470A2A36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60622379"/>
                  </p:ext>
                </p:extLst>
              </p:nvPr>
            </p:nvGraphicFramePr>
            <p:xfrm>
              <a:off x="8751760" y="1826443"/>
              <a:ext cx="703942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3942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5"/>
                          <a:stretch>
                            <a:fillRect l="-855" t="-1333" r="-1709" b="-20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5"/>
                          <a:stretch>
                            <a:fillRect l="-855" t="-100000" r="-1709" b="-1039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1817816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855" t="-202667" r="-1709" b="-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47072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6DC90F37-6908-6508-34EA-FAFEFB436B1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9586584"/>
                  </p:ext>
                </p:extLst>
              </p:nvPr>
            </p:nvGraphicFramePr>
            <p:xfrm>
              <a:off x="2736298" y="1600200"/>
              <a:ext cx="1720898" cy="18288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oMath>
                            </m:oMathPara>
                          </a14:m>
                          <a:endParaRPr lang="en-US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6DC90F37-6908-6508-34EA-FAFEFB436B1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9586584"/>
                  </p:ext>
                </p:extLst>
              </p:nvPr>
            </p:nvGraphicFramePr>
            <p:xfrm>
              <a:off x="2736298" y="1600200"/>
              <a:ext cx="1720898" cy="18288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855" t="-1333" r="-144444" b="-3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70659" t="-1333" r="-1198" b="-3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6"/>
                          <a:stretch>
                            <a:fillRect l="-855" t="-100000" r="-144444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6"/>
                          <a:stretch>
                            <a:fillRect l="-70659" t="-100000" r="-1198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6"/>
                          <a:stretch>
                            <a:fillRect l="-855" t="-202667" r="-144444" b="-10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6"/>
                          <a:stretch>
                            <a:fillRect l="-70659" t="-202667" r="-1198" b="-10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855" t="-302667" r="-144444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70659" t="-302667" r="-1198" b="-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7F21037B-D007-B473-2088-DBCDC72649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05928683"/>
                  </p:ext>
                </p:extLst>
              </p:nvPr>
            </p:nvGraphicFramePr>
            <p:xfrm>
              <a:off x="6556528" y="1597843"/>
              <a:ext cx="1720898" cy="18288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oMath>
                            </m:oMathPara>
                          </a14:m>
                          <a:endParaRPr lang="en-US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7F21037B-D007-B473-2088-DBCDC726494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05928683"/>
                  </p:ext>
                </p:extLst>
              </p:nvPr>
            </p:nvGraphicFramePr>
            <p:xfrm>
              <a:off x="6556528" y="1597843"/>
              <a:ext cx="1720898" cy="18288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862" t="-1333" r="-145690" b="-3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70060" t="-1333" r="-1198" b="-30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7"/>
                          <a:stretch>
                            <a:fillRect l="-862" t="-100000" r="-145690" b="-202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7"/>
                          <a:stretch>
                            <a:fillRect l="-70060" t="-100000" r="-1198" b="-202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7"/>
                          <a:stretch>
                            <a:fillRect l="-862" t="-202667" r="-145690" b="-10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7"/>
                          <a:stretch>
                            <a:fillRect l="-70060" t="-202667" r="-1198" b="-10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862" t="-302667" r="-145690" b="-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7"/>
                          <a:stretch>
                            <a:fillRect l="-70060" t="-302667" r="-1198" b="-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6368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AA3D4D61-5514-96CD-6D3D-F271FF91F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56F4615-A08D-AEF8-5B0C-24A10D193CF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0"/>
                <a:ext cx="10515600" cy="1325563"/>
              </a:xfrm>
            </p:spPr>
            <p:txBody>
              <a:bodyPr/>
              <a:lstStyle/>
              <a:p>
                <a:r>
                  <a:rPr lang="en-US" dirty="0"/>
                  <a:t>Simulating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tapes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tape: Transitions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56F4615-A08D-AEF8-5B0C-24A10D193C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0"/>
                <a:ext cx="10515600" cy="1325563"/>
              </a:xfrm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0B2614-834E-F62E-C695-2871E9C891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6743" y="1052286"/>
                <a:ext cx="11850913" cy="5675085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</m:mr>
                            <m:mr>
                              <m:e/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/>
                                  <m:e/>
                                  <m:e/>
                                  <m:e/>
                                </m:eqArr>
                              </m:e>
                            </m:mr>
                          </m: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                 , 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  ⊔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</m:mr>
                            <m:mr>
                              <m:e/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/>
                                  <m:e/>
                                  <m:e/>
                                  <m:e/>
                                </m:eqArr>
                              </m:e>
                            </m:mr>
                          </m: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                   ,     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L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>
                  <a:lnSpc>
                    <a:spcPct val="110000"/>
                  </a:lnSpc>
                </a:pPr>
                <a:endParaRPr lang="en-US" dirty="0"/>
              </a:p>
              <a:p>
                <a:pPr>
                  <a:lnSpc>
                    <a:spcPct val="110000"/>
                  </a:lnSpc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?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?</m:t>
                    </m:r>
                  </m:oMath>
                </a14:m>
                <a:r>
                  <a:rPr lang="en-US" dirty="0"/>
                  <a:t>:			Let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 ⊔</m:t>
                    </m:r>
                  </m:oMath>
                </a14:m>
                <a:r>
                  <a:rPr lang="en-US" dirty="0"/>
                  <a:t>,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en-US" dirty="0"/>
                  <a:t>,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bar>
                      <m:bar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⊔</m:t>
                        </m:r>
                      </m:e>
                    </m:bar>
                  </m:oMath>
                </a14:m>
                <a:r>
                  <a:rPr lang="en-US" dirty="0"/>
                  <a:t> </a:t>
                </a:r>
              </a:p>
              <a:p>
                <a:pPr>
                  <a:lnSpc>
                    <a:spcPct val="110000"/>
                  </a:lnSpc>
                </a:pPr>
                <a:r>
                  <a:rPr lang="en-US" dirty="0"/>
                  <a:t>In all other cases:				Let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,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,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⊔</m:t>
                    </m:r>
                  </m:oMath>
                </a14:m>
                <a:endParaRPr lang="en-US" dirty="0"/>
              </a:p>
              <a:p>
                <a:pPr>
                  <a:lnSpc>
                    <a:spcPct val="110000"/>
                  </a:lnSpc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0B2614-834E-F62E-C695-2871E9C891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6743" y="1052286"/>
                <a:ext cx="11850913" cy="5675085"/>
              </a:xfrm>
              <a:blipFill>
                <a:blip r:embed="rId3"/>
                <a:stretch>
                  <a:fillRect l="-9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5E3438-A7E5-0896-1128-9D874E882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E20149B5-FFA3-7487-35FF-A65C545860A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8697233" y="1828800"/>
              <a:ext cx="703942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3942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518178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547072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E20149B5-FFA3-7487-35FF-A65C545860A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32753349"/>
                  </p:ext>
                </p:extLst>
              </p:nvPr>
            </p:nvGraphicFramePr>
            <p:xfrm>
              <a:off x="8697233" y="1828800"/>
              <a:ext cx="703942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3942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l="-855" t="-2667" r="-1709" b="-20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855" t="-102667" r="-1709" b="-10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1817816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855" t="-202667" r="-1709" b="-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47072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035005B5-A918-AB8B-0F28-FD38DF63AFB4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880744" y="1600200"/>
              <a:ext cx="1720898" cy="18288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24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</m:t>
                                </m:r>
                              </m:oMath>
                            </m:oMathPara>
                          </a14:m>
                          <a:endParaRPr lang="en-US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035005B5-A918-AB8B-0F28-FD38DF63AFB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47803659"/>
                  </p:ext>
                </p:extLst>
              </p:nvPr>
            </p:nvGraphicFramePr>
            <p:xfrm>
              <a:off x="2880744" y="1600200"/>
              <a:ext cx="1720898" cy="18288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862" t="-1333" r="-145690" b="-3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70060" t="-1333" r="-1198" b="-3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5"/>
                          <a:stretch>
                            <a:fillRect l="-862" t="-100000" r="-14569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5"/>
                          <a:stretch>
                            <a:fillRect l="-70060" t="-100000" r="-1198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5"/>
                          <a:stretch>
                            <a:fillRect l="-862" t="-202667" r="-145690" b="-10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5"/>
                          <a:stretch>
                            <a:fillRect l="-70060" t="-202667" r="-1198" b="-10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862" t="-302667" r="-145690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70060" t="-302667" r="-1198" b="-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D35B9DFE-B3C6-B447-5C52-868A8A9F000F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557313" y="1600200"/>
              <a:ext cx="1720898" cy="18288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2400" b="0" i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L</m:t>
                                </m:r>
                              </m:oMath>
                            </m:oMathPara>
                          </a14:m>
                          <a:endParaRPr lang="en-US" sz="2400" b="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D35B9DFE-B3C6-B447-5C52-868A8A9F000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63418221"/>
                  </p:ext>
                </p:extLst>
              </p:nvPr>
            </p:nvGraphicFramePr>
            <p:xfrm>
              <a:off x="6557313" y="1600200"/>
              <a:ext cx="1720898" cy="18288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862" t="-1333" r="-146552" b="-3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70060" t="-1333" r="-1796" b="-30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6"/>
                          <a:stretch>
                            <a:fillRect l="-862" t="-100000" r="-146552" b="-202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6"/>
                          <a:stretch>
                            <a:fillRect l="-70060" t="-100000" r="-1796" b="-202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6"/>
                          <a:stretch>
                            <a:fillRect l="-862" t="-202667" r="-146552" b="-10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6"/>
                          <a:stretch>
                            <a:fillRect l="-70060" t="-202667" r="-1796" b="-10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862" t="-302667" r="-146552" b="-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70060" t="-302667" r="-1796" b="-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49582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21FCFBF3-EE3D-9608-4FC9-2CCF6BFF5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D2613F7-A968-8D3E-7602-DE3299AA732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0"/>
                <a:ext cx="10515600" cy="1325563"/>
              </a:xfrm>
            </p:spPr>
            <p:txBody>
              <a:bodyPr/>
              <a:lstStyle/>
              <a:p>
                <a:r>
                  <a:rPr lang="en-US" dirty="0"/>
                  <a:t>Simulating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tapes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tape: Transitions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D2613F7-A968-8D3E-7602-DE3299AA73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0"/>
                <a:ext cx="10515600" cy="1325563"/>
              </a:xfrm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0F4018-540A-413F-518C-5FE33FAD5B3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6743" y="1052286"/>
                <a:ext cx="11850913" cy="5675085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</m:mr>
                            <m:mr>
                              <m:e/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/>
                                  <m:e/>
                                  <m:e/>
                                  <m:e/>
                                </m:eqArr>
                              </m:e>
                            </m:mr>
                          </m: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                 , 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 ⊔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/>
                            </m:mr>
                            <m:mr>
                              <m:e/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/>
                                  <m:e/>
                                  <m:e/>
                                  <m:e/>
                                </m:eqArr>
                              </m:e>
                            </m:mr>
                          </m: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                   ,      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m:rPr>
                              <m:nor/>
                            </m:rPr>
                            <a:rPr lang="en-US" b="0" i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>
                  <a:lnSpc>
                    <a:spcPct val="110000"/>
                  </a:lnSpc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,…,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,…,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,…,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, treating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?</m:t>
                    </m:r>
                  </m:oMath>
                </a14:m>
                <a:r>
                  <a:rPr lang="en-US" dirty="0"/>
                  <a:t>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⊔</m:t>
                    </m:r>
                  </m:oMath>
                </a14:m>
                <a:endParaRPr lang="en-US" dirty="0"/>
              </a:p>
              <a:p>
                <a:pPr>
                  <a:lnSpc>
                    <a:spcPct val="110000"/>
                  </a:lnSpc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is a halting state:		Let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 ?</m:t>
                    </m:r>
                  </m:oMath>
                </a14:m>
                <a:r>
                  <a:rPr lang="en-US" dirty="0"/>
                  <a:t>,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 ?</m:t>
                    </m:r>
                  </m:oMath>
                </a14:m>
                <a:r>
                  <a:rPr lang="en-US" dirty="0"/>
                  <a:t>,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 ⊔</m:t>
                    </m:r>
                  </m:oMath>
                </a14:m>
                <a:endParaRPr lang="en-US" dirty="0"/>
              </a:p>
              <a:p>
                <a:pPr>
                  <a:lnSpc>
                    <a:spcPct val="110000"/>
                  </a:lnSpc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?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?</m:t>
                    </m:r>
                  </m:oMath>
                </a14:m>
                <a:r>
                  <a:rPr lang="en-US" dirty="0"/>
                  <a:t>:		Let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 ⊔</m:t>
                    </m:r>
                  </m:oMath>
                </a14:m>
                <a:r>
                  <a:rPr lang="en-US" dirty="0"/>
                  <a:t>,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,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bar>
                      <m:bar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⊔</m:t>
                        </m:r>
                      </m:e>
                    </m:bar>
                  </m:oMath>
                </a14:m>
                <a:r>
                  <a:rPr lang="en-US" dirty="0"/>
                  <a:t> </a:t>
                </a:r>
              </a:p>
              <a:p>
                <a:pPr>
                  <a:lnSpc>
                    <a:spcPct val="110000"/>
                  </a:lnSpc>
                </a:pPr>
                <a:r>
                  <a:rPr lang="en-US" dirty="0"/>
                  <a:t>In all other cases:			Let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,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,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⊔</m:t>
                    </m:r>
                  </m:oMath>
                </a14:m>
                <a:endParaRPr lang="en-US" dirty="0"/>
              </a:p>
              <a:p>
                <a:pPr>
                  <a:lnSpc>
                    <a:spcPct val="110000"/>
                  </a:lnSpc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0F4018-540A-413F-518C-5FE33FAD5B3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6743" y="1052286"/>
                <a:ext cx="11850913" cy="5675085"/>
              </a:xfrm>
              <a:blipFill>
                <a:blip r:embed="rId3"/>
                <a:stretch>
                  <a:fillRect l="-9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BE0185-D648-2A5B-8D4F-1112ACE5A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36652100-06A8-FEBE-B2A3-6E22C1E517B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8697233" y="1828800"/>
              <a:ext cx="703942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3942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5181781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547072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36652100-06A8-FEBE-B2A3-6E22C1E517B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8697233" y="1828800"/>
              <a:ext cx="703942" cy="13716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3942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l="-855" t="-2667" r="-1709" b="-20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855" t="-102667" r="-1709" b="-10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51817816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855" t="-202667" r="-1709" b="-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547072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D91CC8D6-2D9C-ABC2-77F0-07A9014C6C2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880744" y="1600200"/>
              <a:ext cx="1720898" cy="18288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2400" b="0" i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L</m:t>
                                </m:r>
                              </m:oMath>
                            </m:oMathPara>
                          </a14:m>
                          <a:endParaRPr lang="en-US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D91CC8D6-2D9C-ABC2-77F0-07A9014C6C2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47693283"/>
                  </p:ext>
                </p:extLst>
              </p:nvPr>
            </p:nvGraphicFramePr>
            <p:xfrm>
              <a:off x="2880744" y="1600200"/>
              <a:ext cx="1720898" cy="18288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862" t="-1333" r="-145690" b="-3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70060" t="-1333" r="-1198" b="-3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5"/>
                          <a:stretch>
                            <a:fillRect l="-862" t="-100000" r="-14569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5"/>
                          <a:stretch>
                            <a:fillRect l="-70060" t="-100000" r="-1198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5"/>
                          <a:stretch>
                            <a:fillRect l="-862" t="-202667" r="-145690" b="-10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5"/>
                          <a:stretch>
                            <a:fillRect l="-70060" t="-202667" r="-1198" b="-10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862" t="-302667" r="-145690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70060" t="-302667" r="-1198" b="-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B5F5740D-F28F-FB61-9287-B46A3F61EDC1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6557313" y="1600200"/>
              <a:ext cx="1720898" cy="18288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p>
                                    <m:r>
                                      <a:rPr lang="en-US" sz="2400" b="0" i="0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2400" b="0" i="0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R</m:t>
                                </m:r>
                              </m:oMath>
                            </m:oMathPara>
                          </a14:m>
                          <a:endParaRPr lang="en-US" sz="2400" b="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accent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B5F5740D-F28F-FB61-9287-B46A3F61EDC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3327495"/>
                  </p:ext>
                </p:extLst>
              </p:nvPr>
            </p:nvGraphicFramePr>
            <p:xfrm>
              <a:off x="6557313" y="1600200"/>
              <a:ext cx="1720898" cy="1828800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706009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1014889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862" t="-1333" r="-146552" b="-30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70060" t="-1333" r="-1796" b="-30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6"/>
                          <a:stretch>
                            <a:fillRect l="-862" t="-100000" r="-146552" b="-202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6"/>
                          <a:stretch>
                            <a:fillRect l="-70060" t="-100000" r="-1796" b="-202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6"/>
                          <a:stretch>
                            <a:fillRect l="-862" t="-202667" r="-146552" b="-10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6"/>
                          <a:stretch>
                            <a:fillRect l="-70060" t="-202667" r="-1796" b="-10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862" t="-302667" r="-146552" b="-5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70060" t="-302667" r="-1796" b="-5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0777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BD7F9E-AE81-6971-6F3C-ADA1E341FFD1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Simulating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tapes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tape: Halting states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FBD7F9E-AE81-6971-6F3C-ADA1E341FF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 r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98D7637-8A85-3EAC-98F6-1B4119B1125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307770"/>
                <a:ext cx="10267950" cy="4183073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accept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b="0" dirty="0"/>
                  <a:t>			</a:t>
                </a:r>
                <a:r>
                  <a:rPr lang="en-US" dirty="0"/>
                  <a:t>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reject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98D7637-8A85-3EAC-98F6-1B4119B1125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307770"/>
                <a:ext cx="10267950" cy="4183073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F96F7-5DCD-ED28-F4F8-FB0307946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B3374C08-FEB7-7E4B-237C-81F9424876BF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604519" y="2628900"/>
              <a:ext cx="1996056" cy="1861376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1034031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962025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b="0" i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accept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24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</m:t>
                                </m:r>
                              </m:oMath>
                            </m:oMathPara>
                          </a14:m>
                          <a:endParaRPr lang="en-US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B3374C08-FEB7-7E4B-237C-81F9424876B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69670870"/>
                  </p:ext>
                </p:extLst>
              </p:nvPr>
            </p:nvGraphicFramePr>
            <p:xfrm>
              <a:off x="2604519" y="2628900"/>
              <a:ext cx="1996056" cy="1861376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1034031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962025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8977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88" t="-1235" r="-94118" b="-2802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8228" t="-1235" r="-1266" b="-2802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l="-588" t="-109333" r="-94118" b="-20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4"/>
                          <a:stretch>
                            <a:fillRect l="-108228" t="-109333" r="-1266" b="-20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4"/>
                          <a:stretch>
                            <a:fillRect l="-588" t="-209333" r="-94118" b="-10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4"/>
                          <a:stretch>
                            <a:fillRect l="-108228" t="-209333" r="-1266" b="-10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88" t="-309333" r="-94118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8228" t="-309333" r="-1266" b="-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5BEEF896-6138-93E1-953C-06D8171FA76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7986144" y="2628900"/>
              <a:ext cx="1996056" cy="1862709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1034031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962025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en-US" sz="2400" b="0" i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reject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2400" b="0" i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R</m:t>
                                </m:r>
                              </m:oMath>
                            </m:oMathPara>
                          </a14:m>
                          <a:endParaRPr lang="en-US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?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5BEEF896-6138-93E1-953C-06D8171FA76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12408031"/>
                  </p:ext>
                </p:extLst>
              </p:nvPr>
            </p:nvGraphicFramePr>
            <p:xfrm>
              <a:off x="7986144" y="2628900"/>
              <a:ext cx="1996056" cy="1862709"/>
            </p:xfrm>
            <a:graphic>
              <a:graphicData uri="http://schemas.openxmlformats.org/drawingml/2006/table">
                <a:tbl>
                  <a:tblPr>
                    <a:tableStyleId>{F5AB1C69-6EDB-4FF4-983F-18BD219EF322}</a:tableStyleId>
                  </a:tblPr>
                  <a:tblGrid>
                    <a:gridCol w="1034031">
                      <a:extLst>
                        <a:ext uri="{9D8B030D-6E8A-4147-A177-3AD203B41FA5}">
                          <a16:colId xmlns:a16="http://schemas.microsoft.com/office/drawing/2014/main" val="205649681"/>
                        </a:ext>
                      </a:extLst>
                    </a:gridCol>
                    <a:gridCol w="962025">
                      <a:extLst>
                        <a:ext uri="{9D8B030D-6E8A-4147-A177-3AD203B41FA5}">
                          <a16:colId xmlns:a16="http://schemas.microsoft.com/office/drawing/2014/main" val="1329290186"/>
                        </a:ext>
                      </a:extLst>
                    </a:gridCol>
                  </a:tblGrid>
                  <a:tr h="49110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88" t="-1235" r="-94118" b="-2802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8228" t="-1235" r="-1266" b="-2802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113818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5"/>
                          <a:stretch>
                            <a:fillRect l="-588" t="-109333" r="-94118" b="-20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5"/>
                          <a:stretch>
                            <a:fillRect l="-108228" t="-109333" r="-1266" b="-20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2757208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blipFill>
                          <a:blip r:embed="rId5"/>
                          <a:stretch>
                            <a:fillRect l="-588" t="-209333" r="-94118" b="-10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5"/>
                          <a:stretch>
                            <a:fillRect l="-108228" t="-209333" r="-1266" b="-10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14006169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88" t="-309333" r="-94118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8228" t="-309333" r="-1266" b="-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9960531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697117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21C61-6FBF-EFC3-71F5-06F31CCDA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CCEA066-63DE-E70D-59D4-C9F4890EDC29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Simulating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tapes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tape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CCEA066-63DE-E70D-59D4-C9F4890EDC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CF76D0-3FCE-0824-A3EC-28A906CCF4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86697" y="1825624"/>
                <a:ext cx="10867103" cy="4665219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70000"/>
                  </a:lnSpc>
                </a:pPr>
                <a:r>
                  <a:rPr lang="en-US" dirty="0"/>
                  <a:t>That completes the definition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US" dirty="0"/>
              </a:p>
              <a:p>
                <a:pPr>
                  <a:lnSpc>
                    <a:spcPct val="170000"/>
                  </a:lnSpc>
                </a:pPr>
                <a:r>
                  <a:rPr lang="en-US" dirty="0"/>
                  <a:t>Exercise: Rigorously prove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 decides the language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CF76D0-3FCE-0824-A3EC-28A906CCF4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6697" y="1825624"/>
                <a:ext cx="10867103" cy="4665219"/>
              </a:xfrm>
              <a:blipFill>
                <a:blip r:embed="rId3"/>
                <a:stretch>
                  <a:fillRect l="-10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3B0CB0-6DF2-4D2A-A40D-D889B5D0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890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DD05C-5A16-99A1-5DAF-A72C03A5D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Church-Turing 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A9FCFB9-83A8-F76A-5BEC-D5248CDB59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9125" y="1728280"/>
                <a:ext cx="10515600" cy="2079625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A9FCFB9-83A8-F76A-5BEC-D5248CDB59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9125" y="1728280"/>
                <a:ext cx="10515600" cy="2079625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95A252-0010-A905-0AA6-D5F6E7232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E989D65-8220-FD3C-2158-6676371B388F}"/>
                  </a:ext>
                </a:extLst>
              </p:cNvPr>
              <p:cNvSpPr/>
              <p:nvPr/>
            </p:nvSpPr>
            <p:spPr>
              <a:xfrm>
                <a:off x="448959" y="2895644"/>
                <a:ext cx="8429625" cy="27051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b="1" dirty="0">
                    <a:solidFill>
                      <a:schemeClr val="tx1"/>
                    </a:solidFill>
                  </a:rPr>
                  <a:t>Church-Turing Thesis: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tx1"/>
                    </a:solidFill>
                  </a:rPr>
                  <a:t>There exists an “algorithm” / “procedure” for figuring out whether a given string is in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>
                    <a:solidFill>
                      <a:schemeClr val="accent1"/>
                    </a:solidFill>
                  </a:rPr>
                  <a:t>if and only if</a:t>
                </a:r>
                <a:r>
                  <a:rPr lang="en-US" sz="2800" dirty="0">
                    <a:solidFill>
                      <a:schemeClr val="tx1"/>
                    </a:solidFill>
                  </a:rPr>
                  <a:t> there exists a Turing machine that decides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E989D65-8220-FD3C-2158-6676371B38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959" y="2895644"/>
                <a:ext cx="8429625" cy="2705100"/>
              </a:xfrm>
              <a:prstGeom prst="rect">
                <a:avLst/>
              </a:prstGeom>
              <a:blipFill>
                <a:blip r:embed="rId3"/>
                <a:stretch>
                  <a:fillRect b="-4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B06F6F07-05C8-CCF7-53CB-4034A1EF4F01}"/>
              </a:ext>
            </a:extLst>
          </p:cNvPr>
          <p:cNvSpPr txBox="1"/>
          <p:nvPr/>
        </p:nvSpPr>
        <p:spPr>
          <a:xfrm>
            <a:off x="9877425" y="3848030"/>
            <a:ext cx="1695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Intuitive notion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DE931F-C719-2A95-BAAC-3141BF530534}"/>
              </a:ext>
            </a:extLst>
          </p:cNvPr>
          <p:cNvSpPr txBox="1"/>
          <p:nvPr/>
        </p:nvSpPr>
        <p:spPr>
          <a:xfrm>
            <a:off x="9939070" y="4938605"/>
            <a:ext cx="1695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Mathematically precise notion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EA8A4FB-3BE7-E27E-915B-23441D054363}"/>
              </a:ext>
            </a:extLst>
          </p:cNvPr>
          <p:cNvCxnSpPr/>
          <p:nvPr/>
        </p:nvCxnSpPr>
        <p:spPr>
          <a:xfrm flipH="1">
            <a:off x="9182100" y="4032696"/>
            <a:ext cx="6096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A4B4209-E739-F29E-0403-24BE7D03CCCB}"/>
              </a:ext>
            </a:extLst>
          </p:cNvPr>
          <p:cNvCxnSpPr/>
          <p:nvPr/>
        </p:nvCxnSpPr>
        <p:spPr>
          <a:xfrm flipH="1">
            <a:off x="9205645" y="5254428"/>
            <a:ext cx="6096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1144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42C2E-F0FF-7F83-D1A5-7C4772D2B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TMs can simulate all “reasonable” machines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121CA-4418-F3C3-0B87-F0C827C9E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We could add various </a:t>
            </a:r>
            <a:r>
              <a:rPr lang="en-US" dirty="0">
                <a:solidFill>
                  <a:schemeClr val="accent1"/>
                </a:solidFill>
              </a:rPr>
              <a:t>other bells and whistles</a:t>
            </a:r>
            <a:r>
              <a:rPr lang="en-US" dirty="0"/>
              <a:t> to the basic TM model</a:t>
            </a:r>
          </a:p>
          <a:p>
            <a:pPr lvl="1"/>
            <a:r>
              <a:rPr lang="en-US" dirty="0"/>
              <a:t>The ability to observe the two neighboring cells</a:t>
            </a:r>
          </a:p>
          <a:p>
            <a:pPr lvl="1"/>
            <a:r>
              <a:rPr lang="en-US" dirty="0"/>
              <a:t>The ability to “teleport” back to the initial cell in a single step</a:t>
            </a:r>
          </a:p>
          <a:p>
            <a:pPr lvl="1"/>
            <a:r>
              <a:rPr lang="en-US" dirty="0"/>
              <a:t>A two-dimensional tape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accent1"/>
                </a:solidFill>
              </a:rPr>
              <a:t>None of these changes has any effect </a:t>
            </a:r>
            <a:r>
              <a:rPr lang="en-US" dirty="0"/>
              <a:t>on the power of the 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B60001-F443-F9B5-35E1-32F9518A0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20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E7E22D3-9E57-88E5-EAB0-062B1104C67D}"/>
              </a:ext>
            </a:extLst>
          </p:cNvPr>
          <p:cNvGrpSpPr/>
          <p:nvPr/>
        </p:nvGrpSpPr>
        <p:grpSpPr>
          <a:xfrm>
            <a:off x="9559237" y="3036689"/>
            <a:ext cx="1988866" cy="923330"/>
            <a:chOff x="9871295" y="490044"/>
            <a:chExt cx="1988866" cy="923330"/>
          </a:xfrm>
        </p:grpSpPr>
        <p:pic>
          <p:nvPicPr>
            <p:cNvPr id="6" name="Picture 5" descr="A close-up of a whistle&#10;&#10;AI-generated content may be incorrect.">
              <a:extLst>
                <a:ext uri="{FF2B5EF4-FFF2-40B4-BE49-F238E27FC236}">
                  <a16:creationId xmlns:a16="http://schemas.microsoft.com/office/drawing/2014/main" id="{2627D387-BFAE-56D9-5855-4BE88083195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06218" y="633418"/>
              <a:ext cx="1053943" cy="636582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3517B29-E06C-88E7-EF11-178A15BBC4BC}"/>
                </a:ext>
              </a:extLst>
            </p:cNvPr>
            <p:cNvSpPr txBox="1"/>
            <p:nvPr/>
          </p:nvSpPr>
          <p:spPr>
            <a:xfrm>
              <a:off x="9871295" y="490044"/>
              <a:ext cx="105394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/>
                <a:t>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070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BF62D8AD-D4E1-82E5-6982-2FC292034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BEEAF-3EFF-C0E5-9B94-CFE989259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Church-Turing 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E84C15-7C1C-AD06-24B3-9CF9A6AD5FD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9125" y="1728280"/>
                <a:ext cx="10515600" cy="2079625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0, 1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7A56B58-F46D-492B-F0E9-76096D6201F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9125" y="1728280"/>
                <a:ext cx="10515600" cy="2079625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C3D294-42A1-CB2E-1789-D5509AEE8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21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B4DAEDE-2268-5FA2-A5AE-B1299C944463}"/>
                  </a:ext>
                </a:extLst>
              </p:cNvPr>
              <p:cNvSpPr/>
              <p:nvPr/>
            </p:nvSpPr>
            <p:spPr>
              <a:xfrm>
                <a:off x="448959" y="2895644"/>
                <a:ext cx="8429625" cy="27051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b="1" dirty="0">
                    <a:solidFill>
                      <a:schemeClr val="tx1"/>
                    </a:solidFill>
                  </a:rPr>
                  <a:t>Church-Turing Thesis: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tx1"/>
                    </a:solidFill>
                  </a:rPr>
                  <a:t>There exists an “algorithm” / “procedure” for figuring out whether a given string is in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>
                    <a:solidFill>
                      <a:schemeClr val="accent1"/>
                    </a:solidFill>
                  </a:rPr>
                  <a:t>if and only if</a:t>
                </a:r>
                <a:r>
                  <a:rPr lang="en-US" sz="2800" dirty="0">
                    <a:solidFill>
                      <a:schemeClr val="tx1"/>
                    </a:solidFill>
                  </a:rPr>
                  <a:t> there exists a Turing machine that decides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6F0F0A-5F7B-E12C-44FC-D32ABA9B4A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959" y="2895644"/>
                <a:ext cx="8429625" cy="2705100"/>
              </a:xfrm>
              <a:prstGeom prst="rect">
                <a:avLst/>
              </a:prstGeom>
              <a:blipFill>
                <a:blip r:embed="rId3"/>
                <a:stretch>
                  <a:fillRect b="-40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BF0A00A2-11BE-F956-EDCE-68CD53536F3B}"/>
              </a:ext>
            </a:extLst>
          </p:cNvPr>
          <p:cNvSpPr txBox="1"/>
          <p:nvPr/>
        </p:nvSpPr>
        <p:spPr>
          <a:xfrm>
            <a:off x="9877425" y="3848030"/>
            <a:ext cx="1695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Intuitive notion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603DF0-D0D6-17E6-2393-6EB02A486501}"/>
              </a:ext>
            </a:extLst>
          </p:cNvPr>
          <p:cNvSpPr txBox="1"/>
          <p:nvPr/>
        </p:nvSpPr>
        <p:spPr>
          <a:xfrm>
            <a:off x="9939070" y="4938605"/>
            <a:ext cx="1695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Mathematically precise notion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82118D2-3647-0301-AF01-775B155CF978}"/>
              </a:ext>
            </a:extLst>
          </p:cNvPr>
          <p:cNvCxnSpPr/>
          <p:nvPr/>
        </p:nvCxnSpPr>
        <p:spPr>
          <a:xfrm flipH="1">
            <a:off x="9182100" y="4032696"/>
            <a:ext cx="6096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6B93E99-0948-06AC-160D-6D2A9924133D}"/>
              </a:ext>
            </a:extLst>
          </p:cNvPr>
          <p:cNvCxnSpPr/>
          <p:nvPr/>
        </p:nvCxnSpPr>
        <p:spPr>
          <a:xfrm flipH="1">
            <a:off x="9205645" y="5254428"/>
            <a:ext cx="60960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563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7EF59-71D8-CB54-2D25-03C913DF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Church-Turing 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9E97F8-8513-EE4C-8C86-EAA664431F0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4375" y="1825625"/>
                <a:ext cx="10906125" cy="4351338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The Church-Turing thesis says:</a:t>
                </a:r>
              </a:p>
              <a:p>
                <a:pPr lvl="1"/>
                <a:r>
                  <a:rPr lang="en-US" dirty="0"/>
                  <a:t>The Turing machine model is a </a:t>
                </a:r>
                <a:r>
                  <a:rPr lang="en-US" dirty="0">
                    <a:solidFill>
                      <a:schemeClr val="accent1"/>
                    </a:solidFill>
                  </a:rPr>
                  <a:t>“correct”</a:t>
                </a:r>
                <a:r>
                  <a:rPr lang="en-US" dirty="0"/>
                  <a:t> way of modeling arbitrary computation</a:t>
                </a:r>
              </a:p>
              <a:p>
                <a:pPr lvl="1"/>
                <a:r>
                  <a:rPr lang="en-US" dirty="0"/>
                  <a:t>The informal concept of an “algorithm” is </a:t>
                </a:r>
                <a:r>
                  <a:rPr lang="en-US" dirty="0">
                    <a:solidFill>
                      <a:schemeClr val="accent1"/>
                    </a:solidFill>
                  </a:rPr>
                  <a:t>successfully captured</a:t>
                </a:r>
                <a:r>
                  <a:rPr lang="en-US" dirty="0"/>
                  <a:t> by the rigorous definition of a Turing machine</a:t>
                </a:r>
              </a:p>
              <a:p>
                <a:r>
                  <a:rPr lang="en-US" dirty="0"/>
                  <a:t>Consequence: It is </a:t>
                </a:r>
                <a:r>
                  <a:rPr lang="en-US" dirty="0">
                    <a:solidFill>
                      <a:schemeClr val="accent1"/>
                    </a:solidFill>
                  </a:rPr>
                  <a:t>really, truly impossible </a:t>
                </a:r>
                <a:r>
                  <a:rPr lang="en-US" dirty="0"/>
                  <a:t>to design an algorithm that decides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mtClean="0">
                        <a:latin typeface="Cambria Math" panose="02040503050406030204" pitchFamily="18" charset="0"/>
                      </a:rPr>
                      <m:t>SELF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‑</m:t>
                    </m:r>
                    <m:r>
                      <m:rPr>
                        <m:nor/>
                      </m:rPr>
                      <a:rPr lang="en-US">
                        <a:latin typeface="Cambria Math" panose="02040503050406030204" pitchFamily="18" charset="0"/>
                      </a:rPr>
                      <m:t>REJECTORS</m:t>
                    </m:r>
                  </m:oMath>
                </a14:m>
                <a:r>
                  <a:rPr lang="en-US" dirty="0"/>
                  <a:t> or any other undecidable language!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9E97F8-8513-EE4C-8C86-EAA664431F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4375" y="1825625"/>
                <a:ext cx="10906125" cy="4351338"/>
              </a:xfrm>
              <a:blipFill>
                <a:blip r:embed="rId2"/>
                <a:stretch>
                  <a:fillRect l="-10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083B0-69CB-B40D-43C5-A9B061EEA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883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A5EAB-03D9-9024-91E7-B9D5A13F0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Turing machines powerful enough?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96835E-1127-7CA1-C8BD-5455CF3BB7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31839" y="1690687"/>
                <a:ext cx="11621729" cy="5034578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b="1" dirty="0"/>
                  <a:t>OBJECTION:</a:t>
                </a:r>
                <a:r>
                  <a:rPr lang="en-US" dirty="0"/>
                  <a:t> “To encompass all possible algorithms, we should add various </a:t>
                </a:r>
                <a:r>
                  <a:rPr lang="en-US" dirty="0">
                    <a:solidFill>
                      <a:schemeClr val="accent1"/>
                    </a:solidFill>
                  </a:rPr>
                  <a:t>bells and whistles</a:t>
                </a:r>
                <a:r>
                  <a:rPr lang="en-US" dirty="0"/>
                  <a:t> to the Turing machine model.”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Example: </a:t>
                </a:r>
                <a:r>
                  <a:rPr lang="en-US" dirty="0">
                    <a:solidFill>
                      <a:schemeClr val="accent1"/>
                    </a:solidFill>
                  </a:rPr>
                  <a:t>Left-Right-Stationary Turing Machine</a:t>
                </a:r>
                <a:r>
                  <a:rPr lang="en-US" dirty="0"/>
                  <a:t>: Like an ordinary Turing machine, except it has a transition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R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>
                  <a:solidFill>
                    <a:schemeClr val="accent1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means the head </a:t>
                </a:r>
                <a:r>
                  <a:rPr lang="en-US" dirty="0">
                    <a:solidFill>
                      <a:schemeClr val="accent1"/>
                    </a:solidFill>
                  </a:rPr>
                  <a:t>does not move </a:t>
                </a:r>
                <a:r>
                  <a:rPr lang="en-US" dirty="0"/>
                  <a:t>in this</a:t>
                </a:r>
                <a:r>
                  <a:rPr lang="en-US" dirty="0">
                    <a:solidFill>
                      <a:schemeClr val="accent1"/>
                    </a:solidFill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</a:rPr>
                  <a:t>step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96835E-1127-7CA1-C8BD-5455CF3BB7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1839" y="1690687"/>
                <a:ext cx="11621729" cy="5034578"/>
              </a:xfrm>
              <a:blipFill>
                <a:blip r:embed="rId2"/>
                <a:stretch>
                  <a:fillRect l="-9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50F29F-C483-4749-F260-E7B938471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37E5FBB-8CE8-56C6-EEE6-E36563720F26}"/>
              </a:ext>
            </a:extLst>
          </p:cNvPr>
          <p:cNvGrpSpPr/>
          <p:nvPr/>
        </p:nvGrpSpPr>
        <p:grpSpPr>
          <a:xfrm>
            <a:off x="9871295" y="490044"/>
            <a:ext cx="1988866" cy="923330"/>
            <a:chOff x="9871295" y="490044"/>
            <a:chExt cx="1988866" cy="923330"/>
          </a:xfrm>
        </p:grpSpPr>
        <p:pic>
          <p:nvPicPr>
            <p:cNvPr id="7" name="Picture 6" descr="A close-up of a whistle&#10;&#10;AI-generated content may be incorrect.">
              <a:extLst>
                <a:ext uri="{FF2B5EF4-FFF2-40B4-BE49-F238E27FC236}">
                  <a16:creationId xmlns:a16="http://schemas.microsoft.com/office/drawing/2014/main" id="{9890B74D-BDBD-D31F-4D07-71262DAD993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06218" y="633418"/>
              <a:ext cx="1053943" cy="636582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AD0F442-14BA-6515-995C-A3EAD020198C}"/>
                </a:ext>
              </a:extLst>
            </p:cNvPr>
            <p:cNvSpPr txBox="1"/>
            <p:nvPr/>
          </p:nvSpPr>
          <p:spPr>
            <a:xfrm>
              <a:off x="9871295" y="490044"/>
              <a:ext cx="105394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/>
                <a:t>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0991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49693-1A01-F934-8E25-74B00BA16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Left-right-stationary Turing machines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53A1F83-B7C4-29C9-DF6D-B4E683C0B11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66521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be a language</a:t>
                </a:r>
              </a:p>
              <a:p>
                <a:r>
                  <a:rPr lang="en-US" dirty="0"/>
                  <a:t>We proved: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53A1F83-B7C4-29C9-DF6D-B4E683C0B1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665219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E0726-E182-314E-B246-B70037C74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F7D23E7-4608-6A2E-E702-4391F740DEA2}"/>
                  </a:ext>
                </a:extLst>
              </p:cNvPr>
              <p:cNvSpPr/>
              <p:nvPr/>
            </p:nvSpPr>
            <p:spPr>
              <a:xfrm>
                <a:off x="1112999" y="3769481"/>
                <a:ext cx="9340175" cy="1814242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b="1" dirty="0">
                    <a:solidFill>
                      <a:prstClr val="black"/>
                    </a:solidFill>
                  </a:rPr>
                  <a:t>Theorem: </a:t>
                </a:r>
                <a:r>
                  <a:rPr lang="en-US" sz="2800" dirty="0">
                    <a:solidFill>
                      <a:prstClr val="black"/>
                    </a:solidFill>
                  </a:rPr>
                  <a:t>There exists a left-right-stationary TM that decides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 </a:t>
                </a:r>
                <a:r>
                  <a:rPr lang="en-US" sz="2800" dirty="0">
                    <a:solidFill>
                      <a:schemeClr val="accent1"/>
                    </a:solidFill>
                  </a:rPr>
                  <a:t>if and only if</a:t>
                </a:r>
                <a:r>
                  <a:rPr lang="en-US" sz="2800" dirty="0">
                    <a:solidFill>
                      <a:prstClr val="black"/>
                    </a:solidFill>
                  </a:rPr>
                  <a:t> there exists a TM that decides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F7D23E7-4608-6A2E-E702-4391F740DE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999" y="3769481"/>
                <a:ext cx="9340175" cy="1814242"/>
              </a:xfrm>
              <a:prstGeom prst="rect">
                <a:avLst/>
              </a:prstGeom>
              <a:blipFill>
                <a:blip r:embed="rId3"/>
                <a:stretch>
                  <a:fillRect l="-1173" r="-19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FA15F0FB-DD44-D8C1-2300-567C5BB66D95}"/>
              </a:ext>
            </a:extLst>
          </p:cNvPr>
          <p:cNvSpPr txBox="1"/>
          <p:nvPr/>
        </p:nvSpPr>
        <p:spPr>
          <a:xfrm>
            <a:off x="9741738" y="490044"/>
            <a:ext cx="1053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🔔</a:t>
            </a:r>
          </a:p>
        </p:txBody>
      </p:sp>
      <p:pic>
        <p:nvPicPr>
          <p:cNvPr id="9" name="Picture 8" descr="A close-up of a whistle&#10;&#10;AI-generated content may be incorrect.">
            <a:extLst>
              <a:ext uri="{FF2B5EF4-FFF2-40B4-BE49-F238E27FC236}">
                <a16:creationId xmlns:a16="http://schemas.microsoft.com/office/drawing/2014/main" id="{CEDB782B-4DDB-36DE-310B-8CD3B646FB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6218" y="633418"/>
            <a:ext cx="1053943" cy="63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8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A1A25-93C3-6F82-FC0B-04639F6D9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364"/>
            <a:ext cx="10515600" cy="1325563"/>
          </a:xfrm>
        </p:spPr>
        <p:txBody>
          <a:bodyPr/>
          <a:lstStyle/>
          <a:p>
            <a:r>
              <a:rPr lang="en-US" dirty="0"/>
              <a:t>Multi-tape Turing machines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7448F8B-0CEC-E9BD-3AF5-A26C466101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4293" y="1464560"/>
                <a:ext cx="5610488" cy="4828239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Another TM variant: 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-tape TM”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b="0" dirty="0"/>
                  <a:t>Transition function:</a:t>
                </a:r>
                <a:endParaRPr lang="en-US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×</m:t>
                      </m:r>
                      <m:r>
                        <m:rPr>
                          <m:lit/>
                        </m:rPr>
                        <a:rPr lang="en-US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L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R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S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lit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}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(Exercise: Rigorously define acceptance, rejection, etc.)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7448F8B-0CEC-E9BD-3AF5-A26C466101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4293" y="1464560"/>
                <a:ext cx="5610488" cy="4828239"/>
              </a:xfrm>
              <a:blipFill>
                <a:blip r:embed="rId3"/>
                <a:stretch>
                  <a:fillRect l="-1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8941FB-19D9-7C6E-6D7B-4FB55E801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AFDE918-8CA8-E2C6-B95A-43E41B2E25B3}"/>
              </a:ext>
            </a:extLst>
          </p:cNvPr>
          <p:cNvGrpSpPr/>
          <p:nvPr/>
        </p:nvGrpSpPr>
        <p:grpSpPr>
          <a:xfrm>
            <a:off x="4690444" y="2397531"/>
            <a:ext cx="7501556" cy="4092652"/>
            <a:chOff x="4690444" y="2397531"/>
            <a:chExt cx="7501556" cy="4092652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3761F4C6-F562-6E1E-B5FC-90E9C682F7AE}"/>
                </a:ext>
              </a:extLst>
            </p:cNvPr>
            <p:cNvGrpSpPr/>
            <p:nvPr/>
          </p:nvGrpSpPr>
          <p:grpSpPr>
            <a:xfrm>
              <a:off x="6751320" y="2397531"/>
              <a:ext cx="5440680" cy="1031469"/>
              <a:chOff x="6751320" y="680484"/>
              <a:chExt cx="5440680" cy="1031469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D33DBD1E-DA7E-A2C8-62FF-FAAEF68683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51320" y="701749"/>
                <a:ext cx="54406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311B8681-8CDC-9A42-B37E-8BC516AC78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51320" y="1690688"/>
                <a:ext cx="54406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4C90D786-F3C4-B044-C046-7507DAA24957}"/>
                  </a:ext>
                </a:extLst>
              </p:cNvPr>
              <p:cNvCxnSpPr/>
              <p:nvPr/>
            </p:nvCxnSpPr>
            <p:spPr>
              <a:xfrm>
                <a:off x="7187610" y="70174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C63E7060-B767-DEF9-889C-9F314F1D89C4}"/>
                  </a:ext>
                </a:extLst>
              </p:cNvPr>
              <p:cNvCxnSpPr/>
              <p:nvPr/>
            </p:nvCxnSpPr>
            <p:spPr>
              <a:xfrm>
                <a:off x="8165805" y="70174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FCBC3F5E-D91E-EA50-740C-52B7BFFD31FC}"/>
                  </a:ext>
                </a:extLst>
              </p:cNvPr>
              <p:cNvCxnSpPr/>
              <p:nvPr/>
            </p:nvCxnSpPr>
            <p:spPr>
              <a:xfrm>
                <a:off x="9122735" y="70174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05AECD9A-D98F-D357-10B5-63EAF8A27961}"/>
                  </a:ext>
                </a:extLst>
              </p:cNvPr>
              <p:cNvCxnSpPr/>
              <p:nvPr/>
            </p:nvCxnSpPr>
            <p:spPr>
              <a:xfrm>
                <a:off x="10090298" y="680484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D7405FE6-CFC6-F636-00EA-85F32B8034D2}"/>
                  </a:ext>
                </a:extLst>
              </p:cNvPr>
              <p:cNvCxnSpPr/>
              <p:nvPr/>
            </p:nvCxnSpPr>
            <p:spPr>
              <a:xfrm>
                <a:off x="11100391" y="680484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B5C881CF-8147-436B-A571-FC8A745FA444}"/>
                  </a:ext>
                </a:extLst>
              </p:cNvPr>
              <p:cNvCxnSpPr/>
              <p:nvPr/>
            </p:nvCxnSpPr>
            <p:spPr>
              <a:xfrm>
                <a:off x="12046688" y="70174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A0">
              <a:extLst>
                <a:ext uri="{FF2B5EF4-FFF2-40B4-BE49-F238E27FC236}">
                  <a16:creationId xmlns:a16="http://schemas.microsoft.com/office/drawing/2014/main" id="{0794A8CE-682D-F74B-A1B2-3FAB7510F14D}"/>
                </a:ext>
              </a:extLst>
            </p:cNvPr>
            <p:cNvSpPr txBox="1"/>
            <p:nvPr/>
          </p:nvSpPr>
          <p:spPr>
            <a:xfrm>
              <a:off x="7432162" y="2610244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1</a:t>
              </a:r>
              <a:endParaRPr lang="en-US" dirty="0"/>
            </a:p>
          </p:txBody>
        </p:sp>
        <p:sp>
          <p:nvSpPr>
            <p:cNvPr id="57" name="B1">
              <a:extLst>
                <a:ext uri="{FF2B5EF4-FFF2-40B4-BE49-F238E27FC236}">
                  <a16:creationId xmlns:a16="http://schemas.microsoft.com/office/drawing/2014/main" id="{DE42D8C5-F113-0E53-23C7-9743DD9E3E78}"/>
                </a:ext>
              </a:extLst>
            </p:cNvPr>
            <p:cNvSpPr txBox="1"/>
            <p:nvPr/>
          </p:nvSpPr>
          <p:spPr>
            <a:xfrm>
              <a:off x="8378458" y="2610245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1</a:t>
              </a:r>
              <a:endParaRPr lang="en-US" dirty="0"/>
            </a:p>
          </p:txBody>
        </p:sp>
        <p:sp>
          <p:nvSpPr>
            <p:cNvPr id="58" name="C1">
              <a:extLst>
                <a:ext uri="{FF2B5EF4-FFF2-40B4-BE49-F238E27FC236}">
                  <a16:creationId xmlns:a16="http://schemas.microsoft.com/office/drawing/2014/main" id="{BDE6CE31-0BD9-0F59-46CD-50C04D22B377}"/>
                </a:ext>
              </a:extLst>
            </p:cNvPr>
            <p:cNvSpPr txBox="1"/>
            <p:nvPr/>
          </p:nvSpPr>
          <p:spPr>
            <a:xfrm>
              <a:off x="9367285" y="2634881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0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A0">
                  <a:extLst>
                    <a:ext uri="{FF2B5EF4-FFF2-40B4-BE49-F238E27FC236}">
                      <a16:creationId xmlns:a16="http://schemas.microsoft.com/office/drawing/2014/main" id="{0FCD2C19-2EFB-FF22-1545-E9367E614A76}"/>
                    </a:ext>
                  </a:extLst>
                </p:cNvPr>
                <p:cNvSpPr txBox="1"/>
                <p:nvPr/>
              </p:nvSpPr>
              <p:spPr>
                <a:xfrm>
                  <a:off x="6491181" y="2617759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⋯</m:t>
                        </m:r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59" name="A0">
                  <a:extLst>
                    <a:ext uri="{FF2B5EF4-FFF2-40B4-BE49-F238E27FC236}">
                      <a16:creationId xmlns:a16="http://schemas.microsoft.com/office/drawing/2014/main" id="{0FCD2C19-2EFB-FF22-1545-E9367E614A7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91181" y="2617759"/>
                  <a:ext cx="531627" cy="58477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374561E7-EA27-E770-951A-CF061E1A6332}"/>
                </a:ext>
              </a:extLst>
            </p:cNvPr>
            <p:cNvGrpSpPr/>
            <p:nvPr/>
          </p:nvGrpSpPr>
          <p:grpSpPr>
            <a:xfrm>
              <a:off x="6751320" y="4568459"/>
              <a:ext cx="5440680" cy="1031469"/>
              <a:chOff x="6751320" y="680484"/>
              <a:chExt cx="5440680" cy="1031469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768D9549-F326-D990-3450-70EB22C16E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51320" y="701749"/>
                <a:ext cx="54406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B59E67E4-7BC5-B1FB-0514-EAE2C80192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51320" y="1690688"/>
                <a:ext cx="54406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4500E7EC-3501-8783-A416-CD5357F7EBAB}"/>
                  </a:ext>
                </a:extLst>
              </p:cNvPr>
              <p:cNvCxnSpPr/>
              <p:nvPr/>
            </p:nvCxnSpPr>
            <p:spPr>
              <a:xfrm>
                <a:off x="7187610" y="70174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3D4F19CD-C7F1-750F-AC7A-620718A8AA26}"/>
                  </a:ext>
                </a:extLst>
              </p:cNvPr>
              <p:cNvCxnSpPr/>
              <p:nvPr/>
            </p:nvCxnSpPr>
            <p:spPr>
              <a:xfrm>
                <a:off x="8165805" y="70174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FB8752EC-C63B-C34F-1C33-7D2267B39309}"/>
                  </a:ext>
                </a:extLst>
              </p:cNvPr>
              <p:cNvCxnSpPr/>
              <p:nvPr/>
            </p:nvCxnSpPr>
            <p:spPr>
              <a:xfrm>
                <a:off x="9122735" y="70174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D9C827BC-3351-2084-0A41-5CA9881B1292}"/>
                  </a:ext>
                </a:extLst>
              </p:cNvPr>
              <p:cNvCxnSpPr/>
              <p:nvPr/>
            </p:nvCxnSpPr>
            <p:spPr>
              <a:xfrm>
                <a:off x="10090298" y="680484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0A708150-A82B-3B1C-EB42-9187E1E87839}"/>
                  </a:ext>
                </a:extLst>
              </p:cNvPr>
              <p:cNvCxnSpPr/>
              <p:nvPr/>
            </p:nvCxnSpPr>
            <p:spPr>
              <a:xfrm>
                <a:off x="11100391" y="680484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F14A8CD5-4629-BA3B-0E0C-D853BCD3E0CC}"/>
                  </a:ext>
                </a:extLst>
              </p:cNvPr>
              <p:cNvCxnSpPr/>
              <p:nvPr/>
            </p:nvCxnSpPr>
            <p:spPr>
              <a:xfrm>
                <a:off x="12046688" y="701749"/>
                <a:ext cx="0" cy="101020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55CEA137-57EE-DC5E-7963-2241610C12FA}"/>
                </a:ext>
              </a:extLst>
            </p:cNvPr>
            <p:cNvSpPr/>
            <p:nvPr/>
          </p:nvSpPr>
          <p:spPr>
            <a:xfrm>
              <a:off x="8222513" y="5385934"/>
              <a:ext cx="832882" cy="729030"/>
            </a:xfrm>
            <a:prstGeom prst="triangle">
              <a:avLst/>
            </a:prstGeom>
            <a:solidFill>
              <a:srgbClr val="FF99FF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B44ECFF-EDDF-34E9-5A59-8A7E6D3E450A}"/>
                </a:ext>
              </a:extLst>
            </p:cNvPr>
            <p:cNvSpPr/>
            <p:nvPr/>
          </p:nvSpPr>
          <p:spPr>
            <a:xfrm>
              <a:off x="5121823" y="3930358"/>
              <a:ext cx="2574133" cy="1940709"/>
            </a:xfrm>
            <a:custGeom>
              <a:avLst/>
              <a:gdLst>
                <a:gd name="connsiteX0" fmla="*/ 2276272 w 2324068"/>
                <a:gd name="connsiteY0" fmla="*/ 0 h 360615"/>
                <a:gd name="connsiteX1" fmla="*/ 2023353 w 2324068"/>
                <a:gd name="connsiteY1" fmla="*/ 340469 h 360615"/>
                <a:gd name="connsiteX2" fmla="*/ 0 w 2324068"/>
                <a:gd name="connsiteY2" fmla="*/ 291830 h 360615"/>
                <a:gd name="connsiteX0" fmla="*/ 2276272 w 2283976"/>
                <a:gd name="connsiteY0" fmla="*/ 0 h 360615"/>
                <a:gd name="connsiteX1" fmla="*/ 1624519 w 2283976"/>
                <a:gd name="connsiteY1" fmla="*/ 340469 h 360615"/>
                <a:gd name="connsiteX2" fmla="*/ 0 w 2283976"/>
                <a:gd name="connsiteY2" fmla="*/ 291830 h 360615"/>
                <a:gd name="connsiteX0" fmla="*/ 2276272 w 2276272"/>
                <a:gd name="connsiteY0" fmla="*/ 0 h 360615"/>
                <a:gd name="connsiteX1" fmla="*/ 1624519 w 2276272"/>
                <a:gd name="connsiteY1" fmla="*/ 340469 h 360615"/>
                <a:gd name="connsiteX2" fmla="*/ 0 w 2276272"/>
                <a:gd name="connsiteY2" fmla="*/ 291830 h 360615"/>
                <a:gd name="connsiteX0" fmla="*/ 2276272 w 2276272"/>
                <a:gd name="connsiteY0" fmla="*/ 0 h 385604"/>
                <a:gd name="connsiteX1" fmla="*/ 1435675 w 2276272"/>
                <a:gd name="connsiteY1" fmla="*/ 370286 h 385604"/>
                <a:gd name="connsiteX2" fmla="*/ 0 w 2276272"/>
                <a:gd name="connsiteY2" fmla="*/ 291830 h 385604"/>
                <a:gd name="connsiteX0" fmla="*/ 1242602 w 1242602"/>
                <a:gd name="connsiteY0" fmla="*/ 0 h 1893171"/>
                <a:gd name="connsiteX1" fmla="*/ 402005 w 1242602"/>
                <a:gd name="connsiteY1" fmla="*/ 370286 h 1893171"/>
                <a:gd name="connsiteX2" fmla="*/ 0 w 1242602"/>
                <a:gd name="connsiteY2" fmla="*/ 1892030 h 1893171"/>
                <a:gd name="connsiteX0" fmla="*/ 1242602 w 1242602"/>
                <a:gd name="connsiteY0" fmla="*/ 0 h 1892030"/>
                <a:gd name="connsiteX1" fmla="*/ 402005 w 1242602"/>
                <a:gd name="connsiteY1" fmla="*/ 370286 h 1892030"/>
                <a:gd name="connsiteX2" fmla="*/ 0 w 1242602"/>
                <a:gd name="connsiteY2" fmla="*/ 1892030 h 1892030"/>
                <a:gd name="connsiteX0" fmla="*/ 1242602 w 1242602"/>
                <a:gd name="connsiteY0" fmla="*/ 0 h 1892030"/>
                <a:gd name="connsiteX1" fmla="*/ 570970 w 1242602"/>
                <a:gd name="connsiteY1" fmla="*/ 439860 h 1892030"/>
                <a:gd name="connsiteX2" fmla="*/ 0 w 1242602"/>
                <a:gd name="connsiteY2" fmla="*/ 1892030 h 1892030"/>
                <a:gd name="connsiteX0" fmla="*/ 1242602 w 1242602"/>
                <a:gd name="connsiteY0" fmla="*/ 0 h 1892030"/>
                <a:gd name="connsiteX1" fmla="*/ 570970 w 1242602"/>
                <a:gd name="connsiteY1" fmla="*/ 439860 h 1892030"/>
                <a:gd name="connsiteX2" fmla="*/ 0 w 1242602"/>
                <a:gd name="connsiteY2" fmla="*/ 1892030 h 1892030"/>
                <a:gd name="connsiteX0" fmla="*/ 1242602 w 1242602"/>
                <a:gd name="connsiteY0" fmla="*/ 0 h 1892030"/>
                <a:gd name="connsiteX1" fmla="*/ 570970 w 1242602"/>
                <a:gd name="connsiteY1" fmla="*/ 439860 h 1892030"/>
                <a:gd name="connsiteX2" fmla="*/ 0 w 1242602"/>
                <a:gd name="connsiteY2" fmla="*/ 1892030 h 1892030"/>
                <a:gd name="connsiteX0" fmla="*/ 1242602 w 1242602"/>
                <a:gd name="connsiteY0" fmla="*/ 0 h 1892030"/>
                <a:gd name="connsiteX1" fmla="*/ 570970 w 1242602"/>
                <a:gd name="connsiteY1" fmla="*/ 439860 h 1892030"/>
                <a:gd name="connsiteX2" fmla="*/ 0 w 1242602"/>
                <a:gd name="connsiteY2" fmla="*/ 1892030 h 1892030"/>
                <a:gd name="connsiteX0" fmla="*/ 1242602 w 1242602"/>
                <a:gd name="connsiteY0" fmla="*/ 0 h 1892030"/>
                <a:gd name="connsiteX1" fmla="*/ 570970 w 1242602"/>
                <a:gd name="connsiteY1" fmla="*/ 439860 h 1892030"/>
                <a:gd name="connsiteX2" fmla="*/ 0 w 1242602"/>
                <a:gd name="connsiteY2" fmla="*/ 1892030 h 1892030"/>
                <a:gd name="connsiteX0" fmla="*/ 1242602 w 1242602"/>
                <a:gd name="connsiteY0" fmla="*/ 0 h 1892030"/>
                <a:gd name="connsiteX1" fmla="*/ 620666 w 1242602"/>
                <a:gd name="connsiteY1" fmla="*/ 519373 h 1892030"/>
                <a:gd name="connsiteX2" fmla="*/ 0 w 1242602"/>
                <a:gd name="connsiteY2" fmla="*/ 1892030 h 1892030"/>
                <a:gd name="connsiteX0" fmla="*/ 1242602 w 1242602"/>
                <a:gd name="connsiteY0" fmla="*/ 0 h 1892030"/>
                <a:gd name="connsiteX1" fmla="*/ 620666 w 1242602"/>
                <a:gd name="connsiteY1" fmla="*/ 519373 h 1892030"/>
                <a:gd name="connsiteX2" fmla="*/ 0 w 1242602"/>
                <a:gd name="connsiteY2" fmla="*/ 1892030 h 1892030"/>
                <a:gd name="connsiteX0" fmla="*/ 1242602 w 1242602"/>
                <a:gd name="connsiteY0" fmla="*/ 0 h 1892030"/>
                <a:gd name="connsiteX1" fmla="*/ 620666 w 1242602"/>
                <a:gd name="connsiteY1" fmla="*/ 519373 h 1892030"/>
                <a:gd name="connsiteX2" fmla="*/ 0 w 1242602"/>
                <a:gd name="connsiteY2" fmla="*/ 1892030 h 1892030"/>
                <a:gd name="connsiteX0" fmla="*/ 1580533 w 1580533"/>
                <a:gd name="connsiteY0" fmla="*/ 0 h 1911909"/>
                <a:gd name="connsiteX1" fmla="*/ 958597 w 1580533"/>
                <a:gd name="connsiteY1" fmla="*/ 519373 h 1911909"/>
                <a:gd name="connsiteX2" fmla="*/ 0 w 1580533"/>
                <a:gd name="connsiteY2" fmla="*/ 1911909 h 1911909"/>
                <a:gd name="connsiteX0" fmla="*/ 1580533 w 1580533"/>
                <a:gd name="connsiteY0" fmla="*/ 0 h 1911909"/>
                <a:gd name="connsiteX1" fmla="*/ 958597 w 1580533"/>
                <a:gd name="connsiteY1" fmla="*/ 519373 h 1911909"/>
                <a:gd name="connsiteX2" fmla="*/ 0 w 1580533"/>
                <a:gd name="connsiteY2" fmla="*/ 1911909 h 1911909"/>
                <a:gd name="connsiteX0" fmla="*/ 1580533 w 1580533"/>
                <a:gd name="connsiteY0" fmla="*/ 0 h 1911909"/>
                <a:gd name="connsiteX1" fmla="*/ 958597 w 1580533"/>
                <a:gd name="connsiteY1" fmla="*/ 519373 h 1911909"/>
                <a:gd name="connsiteX2" fmla="*/ 0 w 1580533"/>
                <a:gd name="connsiteY2" fmla="*/ 1911909 h 1911909"/>
                <a:gd name="connsiteX0" fmla="*/ 2574133 w 2574133"/>
                <a:gd name="connsiteY0" fmla="*/ 0 h 1940709"/>
                <a:gd name="connsiteX1" fmla="*/ 958597 w 2574133"/>
                <a:gd name="connsiteY1" fmla="*/ 548173 h 1940709"/>
                <a:gd name="connsiteX2" fmla="*/ 0 w 2574133"/>
                <a:gd name="connsiteY2" fmla="*/ 1940709 h 1940709"/>
                <a:gd name="connsiteX0" fmla="*/ 2574133 w 2574133"/>
                <a:gd name="connsiteY0" fmla="*/ 0 h 1940709"/>
                <a:gd name="connsiteX1" fmla="*/ 972997 w 2574133"/>
                <a:gd name="connsiteY1" fmla="*/ 461773 h 1940709"/>
                <a:gd name="connsiteX2" fmla="*/ 0 w 2574133"/>
                <a:gd name="connsiteY2" fmla="*/ 1940709 h 1940709"/>
                <a:gd name="connsiteX0" fmla="*/ 2574133 w 2574133"/>
                <a:gd name="connsiteY0" fmla="*/ 0 h 1940709"/>
                <a:gd name="connsiteX1" fmla="*/ 972997 w 2574133"/>
                <a:gd name="connsiteY1" fmla="*/ 461773 h 1940709"/>
                <a:gd name="connsiteX2" fmla="*/ 0 w 2574133"/>
                <a:gd name="connsiteY2" fmla="*/ 1940709 h 1940709"/>
                <a:gd name="connsiteX0" fmla="*/ 2574133 w 2574133"/>
                <a:gd name="connsiteY0" fmla="*/ 0 h 1940709"/>
                <a:gd name="connsiteX1" fmla="*/ 972997 w 2574133"/>
                <a:gd name="connsiteY1" fmla="*/ 461773 h 1940709"/>
                <a:gd name="connsiteX2" fmla="*/ 0 w 2574133"/>
                <a:gd name="connsiteY2" fmla="*/ 1940709 h 1940709"/>
                <a:gd name="connsiteX0" fmla="*/ 2574133 w 2574133"/>
                <a:gd name="connsiteY0" fmla="*/ 0 h 1940709"/>
                <a:gd name="connsiteX1" fmla="*/ 972997 w 2574133"/>
                <a:gd name="connsiteY1" fmla="*/ 461773 h 1940709"/>
                <a:gd name="connsiteX2" fmla="*/ 0 w 2574133"/>
                <a:gd name="connsiteY2" fmla="*/ 1940709 h 1940709"/>
                <a:gd name="connsiteX0" fmla="*/ 2574133 w 2574133"/>
                <a:gd name="connsiteY0" fmla="*/ 0 h 1940709"/>
                <a:gd name="connsiteX1" fmla="*/ 972997 w 2574133"/>
                <a:gd name="connsiteY1" fmla="*/ 461773 h 1940709"/>
                <a:gd name="connsiteX2" fmla="*/ 0 w 2574133"/>
                <a:gd name="connsiteY2" fmla="*/ 1940709 h 194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74133" h="1940709">
                  <a:moveTo>
                    <a:pt x="2574133" y="0"/>
                  </a:moveTo>
                  <a:cubicBezTo>
                    <a:pt x="2510902" y="399447"/>
                    <a:pt x="1272732" y="275382"/>
                    <a:pt x="972997" y="461773"/>
                  </a:cubicBezTo>
                  <a:cubicBezTo>
                    <a:pt x="673262" y="648164"/>
                    <a:pt x="215702" y="1462575"/>
                    <a:pt x="0" y="1940709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992BE2A5-361A-10BB-6AEF-81DDA6CB584C}"/>
                </a:ext>
              </a:extLst>
            </p:cNvPr>
            <p:cNvSpPr/>
            <p:nvPr/>
          </p:nvSpPr>
          <p:spPr>
            <a:xfrm>
              <a:off x="5171519" y="6116553"/>
              <a:ext cx="3466643" cy="373630"/>
            </a:xfrm>
            <a:custGeom>
              <a:avLst/>
              <a:gdLst>
                <a:gd name="connsiteX0" fmla="*/ 4192622 w 4429764"/>
                <a:gd name="connsiteY0" fmla="*/ 1712068 h 2024265"/>
                <a:gd name="connsiteX1" fmla="*/ 4085617 w 4429764"/>
                <a:gd name="connsiteY1" fmla="*/ 2023353 h 2024265"/>
                <a:gd name="connsiteX2" fmla="*/ 894945 w 4429764"/>
                <a:gd name="connsiteY2" fmla="*/ 1624519 h 2024265"/>
                <a:gd name="connsiteX3" fmla="*/ 1342417 w 4429764"/>
                <a:gd name="connsiteY3" fmla="*/ 379379 h 2024265"/>
                <a:gd name="connsiteX4" fmla="*/ 0 w 4429764"/>
                <a:gd name="connsiteY4" fmla="*/ 0 h 2024265"/>
                <a:gd name="connsiteX0" fmla="*/ 4192622 w 4232318"/>
                <a:gd name="connsiteY0" fmla="*/ 1712068 h 1995260"/>
                <a:gd name="connsiteX1" fmla="*/ 3112851 w 4232318"/>
                <a:gd name="connsiteY1" fmla="*/ 1994170 h 1995260"/>
                <a:gd name="connsiteX2" fmla="*/ 894945 w 4232318"/>
                <a:gd name="connsiteY2" fmla="*/ 1624519 h 1995260"/>
                <a:gd name="connsiteX3" fmla="*/ 1342417 w 4232318"/>
                <a:gd name="connsiteY3" fmla="*/ 379379 h 1995260"/>
                <a:gd name="connsiteX4" fmla="*/ 0 w 4232318"/>
                <a:gd name="connsiteY4" fmla="*/ 0 h 1995260"/>
                <a:gd name="connsiteX0" fmla="*/ 4192622 w 4192622"/>
                <a:gd name="connsiteY0" fmla="*/ 1712068 h 1996589"/>
                <a:gd name="connsiteX1" fmla="*/ 3112851 w 4192622"/>
                <a:gd name="connsiteY1" fmla="*/ 1994170 h 1996589"/>
                <a:gd name="connsiteX2" fmla="*/ 894945 w 4192622"/>
                <a:gd name="connsiteY2" fmla="*/ 1624519 h 1996589"/>
                <a:gd name="connsiteX3" fmla="*/ 1342417 w 4192622"/>
                <a:gd name="connsiteY3" fmla="*/ 379379 h 1996589"/>
                <a:gd name="connsiteX4" fmla="*/ 0 w 4192622"/>
                <a:gd name="connsiteY4" fmla="*/ 0 h 1996589"/>
                <a:gd name="connsiteX0" fmla="*/ 4192622 w 4192622"/>
                <a:gd name="connsiteY0" fmla="*/ 1712068 h 1996589"/>
                <a:gd name="connsiteX1" fmla="*/ 2782111 w 4192622"/>
                <a:gd name="connsiteY1" fmla="*/ 1994170 h 1996589"/>
                <a:gd name="connsiteX2" fmla="*/ 894945 w 4192622"/>
                <a:gd name="connsiteY2" fmla="*/ 1624519 h 1996589"/>
                <a:gd name="connsiteX3" fmla="*/ 1342417 w 4192622"/>
                <a:gd name="connsiteY3" fmla="*/ 379379 h 1996589"/>
                <a:gd name="connsiteX4" fmla="*/ 0 w 4192622"/>
                <a:gd name="connsiteY4" fmla="*/ 0 h 1996589"/>
                <a:gd name="connsiteX0" fmla="*/ 4192622 w 4192622"/>
                <a:gd name="connsiteY0" fmla="*/ 1712068 h 1994420"/>
                <a:gd name="connsiteX1" fmla="*/ 2782111 w 4192622"/>
                <a:gd name="connsiteY1" fmla="*/ 1994170 h 1994420"/>
                <a:gd name="connsiteX2" fmla="*/ 1034093 w 4192622"/>
                <a:gd name="connsiteY2" fmla="*/ 1723910 h 1994420"/>
                <a:gd name="connsiteX3" fmla="*/ 1342417 w 4192622"/>
                <a:gd name="connsiteY3" fmla="*/ 379379 h 1994420"/>
                <a:gd name="connsiteX4" fmla="*/ 0 w 4192622"/>
                <a:gd name="connsiteY4" fmla="*/ 0 h 1994420"/>
                <a:gd name="connsiteX0" fmla="*/ 4192622 w 4192622"/>
                <a:gd name="connsiteY0" fmla="*/ 1712068 h 1999620"/>
                <a:gd name="connsiteX1" fmla="*/ 2782111 w 4192622"/>
                <a:gd name="connsiteY1" fmla="*/ 1994170 h 1999620"/>
                <a:gd name="connsiteX2" fmla="*/ 1034093 w 4192622"/>
                <a:gd name="connsiteY2" fmla="*/ 1723910 h 1999620"/>
                <a:gd name="connsiteX3" fmla="*/ 0 w 4192622"/>
                <a:gd name="connsiteY3" fmla="*/ 0 h 1999620"/>
                <a:gd name="connsiteX0" fmla="*/ 3158529 w 3158529"/>
                <a:gd name="connsiteY0" fmla="*/ 0 h 287552"/>
                <a:gd name="connsiteX1" fmla="*/ 1748018 w 3158529"/>
                <a:gd name="connsiteY1" fmla="*/ 282102 h 287552"/>
                <a:gd name="connsiteX2" fmla="*/ 0 w 3158529"/>
                <a:gd name="connsiteY2" fmla="*/ 11842 h 287552"/>
                <a:gd name="connsiteX0" fmla="*/ 3128712 w 3128712"/>
                <a:gd name="connsiteY0" fmla="*/ 0 h 300583"/>
                <a:gd name="connsiteX1" fmla="*/ 1718201 w 3128712"/>
                <a:gd name="connsiteY1" fmla="*/ 282102 h 300583"/>
                <a:gd name="connsiteX2" fmla="*/ 0 w 3128712"/>
                <a:gd name="connsiteY2" fmla="*/ 51598 h 300583"/>
                <a:gd name="connsiteX0" fmla="*/ 3128712 w 3128712"/>
                <a:gd name="connsiteY0" fmla="*/ 0 h 51598"/>
                <a:gd name="connsiteX1" fmla="*/ 0 w 3128712"/>
                <a:gd name="connsiteY1" fmla="*/ 51598 h 51598"/>
                <a:gd name="connsiteX0" fmla="*/ 3128712 w 3128712"/>
                <a:gd name="connsiteY0" fmla="*/ 0 h 264978"/>
                <a:gd name="connsiteX1" fmla="*/ 0 w 3128712"/>
                <a:gd name="connsiteY1" fmla="*/ 51598 h 264978"/>
                <a:gd name="connsiteX0" fmla="*/ 3128712 w 3128712"/>
                <a:gd name="connsiteY0" fmla="*/ 0 h 377356"/>
                <a:gd name="connsiteX1" fmla="*/ 0 w 3128712"/>
                <a:gd name="connsiteY1" fmla="*/ 51598 h 377356"/>
                <a:gd name="connsiteX0" fmla="*/ 3466643 w 3466643"/>
                <a:gd name="connsiteY0" fmla="*/ 0 h 364082"/>
                <a:gd name="connsiteX1" fmla="*/ 0 w 3466643"/>
                <a:gd name="connsiteY1" fmla="*/ 21781 h 364082"/>
                <a:gd name="connsiteX0" fmla="*/ 3466643 w 3466643"/>
                <a:gd name="connsiteY0" fmla="*/ 0 h 373630"/>
                <a:gd name="connsiteX1" fmla="*/ 0 w 3466643"/>
                <a:gd name="connsiteY1" fmla="*/ 43381 h 373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466643" h="373630">
                  <a:moveTo>
                    <a:pt x="3466643" y="0"/>
                  </a:moveTo>
                  <a:cubicBezTo>
                    <a:pt x="3338139" y="573790"/>
                    <a:pt x="784487" y="403869"/>
                    <a:pt x="0" y="43381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A0">
                  <a:extLst>
                    <a:ext uri="{FF2B5EF4-FFF2-40B4-BE49-F238E27FC236}">
                      <a16:creationId xmlns:a16="http://schemas.microsoft.com/office/drawing/2014/main" id="{D123DE3B-4EC4-6E02-1263-485558D4DB1F}"/>
                    </a:ext>
                  </a:extLst>
                </p:cNvPr>
                <p:cNvSpPr txBox="1"/>
                <p:nvPr/>
              </p:nvSpPr>
              <p:spPr>
                <a:xfrm>
                  <a:off x="10392652" y="2610243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16" name="A0">
                  <a:extLst>
                    <a:ext uri="{FF2B5EF4-FFF2-40B4-BE49-F238E27FC236}">
                      <a16:creationId xmlns:a16="http://schemas.microsoft.com/office/drawing/2014/main" id="{54FB4DBF-C49B-9B06-081A-E15F7F058B3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92652" y="2610243"/>
                  <a:ext cx="531627" cy="58477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A0">
                  <a:extLst>
                    <a:ext uri="{FF2B5EF4-FFF2-40B4-BE49-F238E27FC236}">
                      <a16:creationId xmlns:a16="http://schemas.microsoft.com/office/drawing/2014/main" id="{37DE2D23-5B90-A98B-31FE-B92A18C7D1CE}"/>
                    </a:ext>
                  </a:extLst>
                </p:cNvPr>
                <p:cNvSpPr txBox="1"/>
                <p:nvPr/>
              </p:nvSpPr>
              <p:spPr>
                <a:xfrm>
                  <a:off x="11338948" y="2621898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17" name="A0">
                  <a:extLst>
                    <a:ext uri="{FF2B5EF4-FFF2-40B4-BE49-F238E27FC236}">
                      <a16:creationId xmlns:a16="http://schemas.microsoft.com/office/drawing/2014/main" id="{A6B73E79-3542-0489-D09D-35B3B1FF14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38948" y="2621898"/>
                  <a:ext cx="531627" cy="5847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A0">
                  <a:extLst>
                    <a:ext uri="{FF2B5EF4-FFF2-40B4-BE49-F238E27FC236}">
                      <a16:creationId xmlns:a16="http://schemas.microsoft.com/office/drawing/2014/main" id="{514CAEBC-1397-4EE0-35FE-8CF4732B55BF}"/>
                    </a:ext>
                  </a:extLst>
                </p:cNvPr>
                <p:cNvSpPr txBox="1"/>
                <p:nvPr/>
              </p:nvSpPr>
              <p:spPr>
                <a:xfrm>
                  <a:off x="6495408" y="4791806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⋯</m:t>
                        </m:r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67" name="A0">
                  <a:extLst>
                    <a:ext uri="{FF2B5EF4-FFF2-40B4-BE49-F238E27FC236}">
                      <a16:creationId xmlns:a16="http://schemas.microsoft.com/office/drawing/2014/main" id="{514CAEBC-1397-4EE0-35FE-8CF4732B55B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95408" y="4791806"/>
                  <a:ext cx="531627" cy="58477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8" name="A0">
              <a:extLst>
                <a:ext uri="{FF2B5EF4-FFF2-40B4-BE49-F238E27FC236}">
                  <a16:creationId xmlns:a16="http://schemas.microsoft.com/office/drawing/2014/main" id="{08781281-E107-32FE-7FD7-DBC6BF77177B}"/>
                </a:ext>
              </a:extLst>
            </p:cNvPr>
            <p:cNvSpPr txBox="1"/>
            <p:nvPr/>
          </p:nvSpPr>
          <p:spPr>
            <a:xfrm>
              <a:off x="7423298" y="4791806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0</a:t>
              </a:r>
            </a:p>
          </p:txBody>
        </p:sp>
        <p:sp>
          <p:nvSpPr>
            <p:cNvPr id="69" name="A0">
              <a:extLst>
                <a:ext uri="{FF2B5EF4-FFF2-40B4-BE49-F238E27FC236}">
                  <a16:creationId xmlns:a16="http://schemas.microsoft.com/office/drawing/2014/main" id="{5F9DD672-E400-6951-951D-E68CCEE6EA2E}"/>
                </a:ext>
              </a:extLst>
            </p:cNvPr>
            <p:cNvSpPr txBox="1"/>
            <p:nvPr/>
          </p:nvSpPr>
          <p:spPr>
            <a:xfrm>
              <a:off x="8369594" y="4775900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#</a:t>
              </a:r>
            </a:p>
          </p:txBody>
        </p:sp>
        <p:sp>
          <p:nvSpPr>
            <p:cNvPr id="70" name="A0">
              <a:extLst>
                <a:ext uri="{FF2B5EF4-FFF2-40B4-BE49-F238E27FC236}">
                  <a16:creationId xmlns:a16="http://schemas.microsoft.com/office/drawing/2014/main" id="{8D9C0FF6-51D5-58D5-6914-2758B0538936}"/>
                </a:ext>
              </a:extLst>
            </p:cNvPr>
            <p:cNvSpPr txBox="1"/>
            <p:nvPr/>
          </p:nvSpPr>
          <p:spPr>
            <a:xfrm>
              <a:off x="9351337" y="4781175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1</a:t>
              </a:r>
            </a:p>
          </p:txBody>
        </p:sp>
        <p:sp>
          <p:nvSpPr>
            <p:cNvPr id="71" name="A0">
              <a:extLst>
                <a:ext uri="{FF2B5EF4-FFF2-40B4-BE49-F238E27FC236}">
                  <a16:creationId xmlns:a16="http://schemas.microsoft.com/office/drawing/2014/main" id="{3A6646B5-7EE6-966B-F0C3-27EF628AE371}"/>
                </a:ext>
              </a:extLst>
            </p:cNvPr>
            <p:cNvSpPr txBox="1"/>
            <p:nvPr/>
          </p:nvSpPr>
          <p:spPr>
            <a:xfrm>
              <a:off x="10329531" y="4793831"/>
              <a:ext cx="5316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$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A0">
                  <a:extLst>
                    <a:ext uri="{FF2B5EF4-FFF2-40B4-BE49-F238E27FC236}">
                      <a16:creationId xmlns:a16="http://schemas.microsoft.com/office/drawing/2014/main" id="{4726176D-108E-CD3F-4F86-1893B347AC54}"/>
                    </a:ext>
                  </a:extLst>
                </p:cNvPr>
                <p:cNvSpPr txBox="1"/>
                <p:nvPr/>
              </p:nvSpPr>
              <p:spPr>
                <a:xfrm>
                  <a:off x="11395200" y="4779409"/>
                  <a:ext cx="53162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⊔</m:t>
                        </m:r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23" name="A0">
                  <a:extLst>
                    <a:ext uri="{FF2B5EF4-FFF2-40B4-BE49-F238E27FC236}">
                      <a16:creationId xmlns:a16="http://schemas.microsoft.com/office/drawing/2014/main" id="{8852D6D4-B91E-F5E7-A5DA-60A72195B3D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95200" y="4779409"/>
                  <a:ext cx="531627" cy="58477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B2B29E61-6128-9980-54DB-3B73D8F1094E}"/>
                    </a:ext>
                  </a:extLst>
                </p:cNvPr>
                <p:cNvSpPr/>
                <p:nvPr/>
              </p:nvSpPr>
              <p:spPr>
                <a:xfrm>
                  <a:off x="4690444" y="5725203"/>
                  <a:ext cx="603113" cy="623191"/>
                </a:xfrm>
                <a:prstGeom prst="ellipse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B2B29E61-6128-9980-54DB-3B73D8F1094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90444" y="5725203"/>
                  <a:ext cx="603113" cy="623191"/>
                </a:xfrm>
                <a:prstGeom prst="ellipse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 w="38100"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667D70C3-4507-3253-104C-A9875448055C}"/>
                </a:ext>
              </a:extLst>
            </p:cNvPr>
            <p:cNvSpPr/>
            <p:nvPr/>
          </p:nvSpPr>
          <p:spPr>
            <a:xfrm>
              <a:off x="7272671" y="3227235"/>
              <a:ext cx="832882" cy="729030"/>
            </a:xfrm>
            <a:prstGeom prst="triangle">
              <a:avLst/>
            </a:prstGeom>
            <a:solidFill>
              <a:srgbClr val="00FFFF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66773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B81A2-F78D-18FA-B5D5-8BA117591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Multi-tape Turing machines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4A4AE65-32CC-E47A-369F-BC4E3C7B259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19031"/>
                <a:ext cx="10515600" cy="4574207"/>
              </a:xfrm>
            </p:spPr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be any positive integer and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/>
                  <a:t> be a language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4A4AE65-32CC-E47A-369F-BC4E3C7B25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19031"/>
                <a:ext cx="10515600" cy="4574207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278A40-C7B9-D43E-19A7-3FCC0F447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4103F61-BDED-650A-59D7-9523A7287341}"/>
                  </a:ext>
                </a:extLst>
              </p:cNvPr>
              <p:cNvSpPr/>
              <p:nvPr/>
            </p:nvSpPr>
            <p:spPr>
              <a:xfrm>
                <a:off x="1202822" y="2514030"/>
                <a:ext cx="9617578" cy="1576736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b="1" dirty="0">
                    <a:solidFill>
                      <a:prstClr val="black"/>
                    </a:solidFill>
                  </a:rPr>
                  <a:t>Theorem: </a:t>
                </a:r>
                <a:r>
                  <a:rPr lang="en-US" sz="2800" dirty="0">
                    <a:solidFill>
                      <a:prstClr val="black"/>
                    </a:solidFill>
                  </a:rPr>
                  <a:t>There exists a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-tape TM that decides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 </a:t>
                </a:r>
                <a:r>
                  <a:rPr lang="en-US" sz="2800" dirty="0">
                    <a:solidFill>
                      <a:schemeClr val="accent1"/>
                    </a:solidFill>
                  </a:rPr>
                  <a:t>if and only if</a:t>
                </a:r>
                <a:r>
                  <a:rPr lang="en-US" sz="2800" dirty="0">
                    <a:solidFill>
                      <a:prstClr val="black"/>
                    </a:solidFill>
                  </a:rPr>
                  <a:t> there exists a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</a:rPr>
                  <a:t>-tape TM that decides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4103F61-BDED-650A-59D7-9523A72873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2822" y="2514030"/>
                <a:ext cx="9617578" cy="1576736"/>
              </a:xfrm>
              <a:prstGeom prst="rect">
                <a:avLst/>
              </a:prstGeom>
              <a:blipFill>
                <a:blip r:embed="rId3"/>
                <a:stretch>
                  <a:fillRect b="-2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98172D3D-2D06-6D2B-D090-8AD444D510A6}"/>
              </a:ext>
            </a:extLst>
          </p:cNvPr>
          <p:cNvGrpSpPr/>
          <p:nvPr/>
        </p:nvGrpSpPr>
        <p:grpSpPr>
          <a:xfrm>
            <a:off x="272613" y="4058372"/>
            <a:ext cx="7267433" cy="2657374"/>
            <a:chOff x="4602804" y="3977893"/>
            <a:chExt cx="7267433" cy="265737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6343C6E-F1FC-A3C2-2E01-00A5F8052B80}"/>
                </a:ext>
              </a:extLst>
            </p:cNvPr>
            <p:cNvSpPr/>
            <p:nvPr/>
          </p:nvSpPr>
          <p:spPr>
            <a:xfrm>
              <a:off x="4602804" y="3977893"/>
              <a:ext cx="7267433" cy="2657374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ffectLst>
              <a:outerShdw blurRad="279400" dist="38100" dir="13500000" sx="102000" sy="102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Hexagon 7">
              <a:extLst>
                <a:ext uri="{FF2B5EF4-FFF2-40B4-BE49-F238E27FC236}">
                  <a16:creationId xmlns:a16="http://schemas.microsoft.com/office/drawing/2014/main" id="{F6A4B250-181B-EB5A-28FE-62A69A0779A6}"/>
                </a:ext>
              </a:extLst>
            </p:cNvPr>
            <p:cNvSpPr/>
            <p:nvPr/>
          </p:nvSpPr>
          <p:spPr>
            <a:xfrm>
              <a:off x="4702115" y="4071809"/>
              <a:ext cx="7053278" cy="606055"/>
            </a:xfrm>
            <a:prstGeom prst="hexagon">
              <a:avLst>
                <a:gd name="adj" fmla="val 60088"/>
                <a:gd name="vf" fmla="val 115470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rIns="0" rtlCol="0" anchor="ctr"/>
            <a:lstStyle/>
            <a:p>
              <a:pPr algn="ctr"/>
              <a:r>
                <a:rPr lang="en-US" sz="1800" b="1" dirty="0">
                  <a:solidFill>
                    <a:schemeClr val="tx1"/>
                  </a:solidFill>
                </a:rPr>
                <a:t>How should we keep track of the locations of the simulated heads?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353044C-DE25-9BAB-E4FE-DC26E7C7DB85}"/>
                </a:ext>
              </a:extLst>
            </p:cNvPr>
            <p:cNvSpPr txBox="1"/>
            <p:nvPr/>
          </p:nvSpPr>
          <p:spPr>
            <a:xfrm>
              <a:off x="4702115" y="6254664"/>
              <a:ext cx="70851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/>
                <a:t>Respond at PollEv.com/</a:t>
              </a:r>
              <a:r>
                <a:rPr lang="en-US" sz="1600" dirty="0" err="1"/>
                <a:t>whoza</a:t>
              </a:r>
              <a:r>
                <a:rPr lang="en-US" sz="1600" dirty="0"/>
                <a:t> or text “</a:t>
              </a:r>
              <a:r>
                <a:rPr lang="en-US" sz="1600" dirty="0" err="1"/>
                <a:t>whoza</a:t>
              </a:r>
              <a:r>
                <a:rPr lang="en-US" sz="1600" dirty="0"/>
                <a:t>” to 22333 </a:t>
              </a:r>
            </a:p>
          </p:txBody>
        </p:sp>
      </p:grpSp>
      <p:sp>
        <p:nvSpPr>
          <p:cNvPr id="10" name="Hexagon 9">
            <a:extLst>
              <a:ext uri="{FF2B5EF4-FFF2-40B4-BE49-F238E27FC236}">
                <a16:creationId xmlns:a16="http://schemas.microsoft.com/office/drawing/2014/main" id="{C62FB402-44F7-0135-3A89-5833F34D1EA4}"/>
              </a:ext>
            </a:extLst>
          </p:cNvPr>
          <p:cNvSpPr/>
          <p:nvPr/>
        </p:nvSpPr>
        <p:spPr>
          <a:xfrm>
            <a:off x="3914512" y="4888291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B:</a:t>
            </a:r>
            <a:r>
              <a:rPr lang="en-US" sz="1600" dirty="0">
                <a:solidFill>
                  <a:schemeClr val="tx1"/>
                </a:solidFill>
              </a:rPr>
              <a:t> Ensure that the real/simulated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heads’ locations are always equal</a:t>
            </a:r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C749E2E2-0E72-2AAB-F306-F046AE52BD1E}"/>
              </a:ext>
            </a:extLst>
          </p:cNvPr>
          <p:cNvSpPr/>
          <p:nvPr/>
        </p:nvSpPr>
        <p:spPr>
          <a:xfrm>
            <a:off x="358806" y="4888291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A:</a:t>
            </a:r>
            <a:r>
              <a:rPr lang="en-US" sz="1600" dirty="0">
                <a:solidFill>
                  <a:schemeClr val="tx1"/>
                </a:solidFill>
              </a:rPr>
              <a:t> Store the location data in the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machine’s state</a:t>
            </a:r>
          </a:p>
        </p:txBody>
      </p:sp>
      <p:sp>
        <p:nvSpPr>
          <p:cNvPr id="12" name="Hexagon 11">
            <a:extLst>
              <a:ext uri="{FF2B5EF4-FFF2-40B4-BE49-F238E27FC236}">
                <a16:creationId xmlns:a16="http://schemas.microsoft.com/office/drawing/2014/main" id="{2644AAEC-8275-885E-D1A2-642C59499C87}"/>
              </a:ext>
            </a:extLst>
          </p:cNvPr>
          <p:cNvSpPr/>
          <p:nvPr/>
        </p:nvSpPr>
        <p:spPr>
          <a:xfrm>
            <a:off x="3907953" y="5611717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D:</a:t>
            </a:r>
            <a:r>
              <a:rPr lang="en-US" sz="1600" dirty="0">
                <a:solidFill>
                  <a:schemeClr val="tx1"/>
                </a:solidFill>
              </a:rPr>
              <a:t> Store the location data in a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single dedicated tape cell</a:t>
            </a: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8A194988-EDDA-4F75-50E9-BADD1E6B0645}"/>
              </a:ext>
            </a:extLst>
          </p:cNvPr>
          <p:cNvSpPr/>
          <p:nvPr/>
        </p:nvSpPr>
        <p:spPr>
          <a:xfrm>
            <a:off x="348156" y="5611717"/>
            <a:ext cx="3549147" cy="606055"/>
          </a:xfrm>
          <a:prstGeom prst="hexagon">
            <a:avLst>
              <a:gd name="adj" fmla="val 60088"/>
              <a:gd name="vf" fmla="val 115470"/>
            </a:avLst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r>
              <a:rPr lang="en-US" sz="1600" b="1" dirty="0">
                <a:solidFill>
                  <a:schemeClr val="accent1"/>
                </a:solidFill>
              </a:rPr>
              <a:t>C:</a:t>
            </a:r>
            <a:r>
              <a:rPr lang="en-US" sz="1600" dirty="0">
                <a:solidFill>
                  <a:schemeClr val="tx1"/>
                </a:solidFill>
              </a:rPr>
              <a:t> Use special symbols to mark the</a:t>
            </a:r>
            <a:br>
              <a:rPr lang="en-US" sz="1600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</a:rPr>
              <a:t>cells containing simulated heads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C34D229-C5BB-9F80-A43C-04EDAFC7E08E}"/>
              </a:ext>
            </a:extLst>
          </p:cNvPr>
          <p:cNvSpPr txBox="1"/>
          <p:nvPr/>
        </p:nvSpPr>
        <p:spPr>
          <a:xfrm>
            <a:off x="8476343" y="5125014"/>
            <a:ext cx="302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Proof on upcoming 12 slides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09B82C7-32F8-5BCF-6996-BFF5C84FF323}"/>
              </a:ext>
            </a:extLst>
          </p:cNvPr>
          <p:cNvGrpSpPr/>
          <p:nvPr/>
        </p:nvGrpSpPr>
        <p:grpSpPr>
          <a:xfrm>
            <a:off x="9871295" y="490044"/>
            <a:ext cx="1988866" cy="923330"/>
            <a:chOff x="9871295" y="490044"/>
            <a:chExt cx="1988866" cy="923330"/>
          </a:xfrm>
        </p:grpSpPr>
        <p:pic>
          <p:nvPicPr>
            <p:cNvPr id="16" name="Picture 15" descr="A close-up of a whistle&#10;&#10;AI-generated content may be incorrect.">
              <a:extLst>
                <a:ext uri="{FF2B5EF4-FFF2-40B4-BE49-F238E27FC236}">
                  <a16:creationId xmlns:a16="http://schemas.microsoft.com/office/drawing/2014/main" id="{BB494D15-FA92-21ED-1CB1-22791C15C7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06218" y="633418"/>
              <a:ext cx="1053943" cy="636582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1D3A156-BB43-E30A-080B-9A169C72A421}"/>
                </a:ext>
              </a:extLst>
            </p:cNvPr>
            <p:cNvSpPr txBox="1"/>
            <p:nvPr/>
          </p:nvSpPr>
          <p:spPr>
            <a:xfrm>
              <a:off x="9871295" y="490044"/>
              <a:ext cx="105394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/>
                <a:t>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053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!!bullets">
                <a:extLst>
                  <a:ext uri="{FF2B5EF4-FFF2-40B4-BE49-F238E27FC236}">
                    <a16:creationId xmlns:a16="http://schemas.microsoft.com/office/drawing/2014/main" id="{530E07FD-72B6-44E5-7DB3-BACD5449155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65173" y="1825624"/>
                <a:ext cx="11334433" cy="5032375"/>
              </a:xfrm>
            </p:spPr>
            <p:txBody>
              <a:bodyPr/>
              <a:lstStyle/>
              <a:p>
                <a:r>
                  <a:rPr lang="en-US" dirty="0"/>
                  <a:t>Idea: </a:t>
                </a:r>
                <a:r>
                  <a:rPr lang="en-US" dirty="0">
                    <a:solidFill>
                      <a:schemeClr val="accent1"/>
                    </a:solidFill>
                  </a:rPr>
                  <a:t>Pack a bunch of data into</a:t>
                </a:r>
                <a:br>
                  <a:rPr lang="en-US" dirty="0">
                    <a:solidFill>
                      <a:schemeClr val="accent1"/>
                    </a:solidFill>
                  </a:rPr>
                </a:br>
                <a:r>
                  <a:rPr lang="en-US" dirty="0">
                    <a:solidFill>
                      <a:schemeClr val="accent1"/>
                    </a:solidFill>
                  </a:rPr>
                  <a:t>each cell</a:t>
                </a:r>
              </a:p>
              <a:p>
                <a:r>
                  <a:rPr lang="en-US" dirty="0"/>
                  <a:t>Store “simulated heads” on the</a:t>
                </a:r>
                <a:br>
                  <a:rPr lang="en-US" dirty="0"/>
                </a:br>
                <a:r>
                  <a:rPr lang="en-US" dirty="0"/>
                  <a:t>tape, along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“simulated</a:t>
                </a:r>
                <a:br>
                  <a:rPr lang="en-US" dirty="0"/>
                </a:br>
                <a:r>
                  <a:rPr lang="en-US" dirty="0"/>
                  <a:t>symbols” in each cell </a:t>
                </a:r>
              </a:p>
            </p:txBody>
          </p:sp>
        </mc:Choice>
        <mc:Fallback xmlns="">
          <p:sp>
            <p:nvSpPr>
              <p:cNvPr id="3" name="!!bullets">
                <a:extLst>
                  <a:ext uri="{FF2B5EF4-FFF2-40B4-BE49-F238E27FC236}">
                    <a16:creationId xmlns:a16="http://schemas.microsoft.com/office/drawing/2014/main" id="{530E07FD-72B6-44E5-7DB3-BACD5449155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5173" y="1825624"/>
                <a:ext cx="11334433" cy="5032375"/>
              </a:xfrm>
              <a:blipFill>
                <a:blip r:embed="rId3"/>
                <a:stretch>
                  <a:fillRect l="-9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E71D7B50-0234-4ECA-3CA1-5A7947DC050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Simulating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tapes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tape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E71D7B50-0234-4ECA-3CA1-5A7947DC05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4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C5B304-8FED-86E4-A77D-E02E2AF76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8</a:t>
            </a:fld>
            <a:endParaRPr lang="en-US" dirty="0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851F127B-C37F-7E11-3DDE-A44310C4A5E4}"/>
              </a:ext>
            </a:extLst>
          </p:cNvPr>
          <p:cNvCxnSpPr>
            <a:cxnSpLocks/>
          </p:cNvCxnSpPr>
          <p:nvPr/>
        </p:nvCxnSpPr>
        <p:spPr>
          <a:xfrm>
            <a:off x="6825343" y="2418796"/>
            <a:ext cx="536665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00E1C160-DFCA-B839-7187-7F2F7434EF2D}"/>
              </a:ext>
            </a:extLst>
          </p:cNvPr>
          <p:cNvCxnSpPr>
            <a:cxnSpLocks/>
          </p:cNvCxnSpPr>
          <p:nvPr/>
        </p:nvCxnSpPr>
        <p:spPr>
          <a:xfrm>
            <a:off x="6825343" y="3407735"/>
            <a:ext cx="536665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E3206A6D-418E-54C9-2F11-13D18250EA95}"/>
              </a:ext>
            </a:extLst>
          </p:cNvPr>
          <p:cNvCxnSpPr/>
          <p:nvPr/>
        </p:nvCxnSpPr>
        <p:spPr>
          <a:xfrm>
            <a:off x="7187610" y="2418796"/>
            <a:ext cx="0" cy="10102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3AA2A55D-257F-FCFF-98B6-0027E977632B}"/>
              </a:ext>
            </a:extLst>
          </p:cNvPr>
          <p:cNvCxnSpPr/>
          <p:nvPr/>
        </p:nvCxnSpPr>
        <p:spPr>
          <a:xfrm>
            <a:off x="8165805" y="2418796"/>
            <a:ext cx="0" cy="10102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EB73D7F-464B-5889-186C-D9A132AD5B46}"/>
              </a:ext>
            </a:extLst>
          </p:cNvPr>
          <p:cNvCxnSpPr/>
          <p:nvPr/>
        </p:nvCxnSpPr>
        <p:spPr>
          <a:xfrm>
            <a:off x="9122735" y="2418796"/>
            <a:ext cx="0" cy="10102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EF00287-042D-A8E4-90F7-E89DDC98F686}"/>
              </a:ext>
            </a:extLst>
          </p:cNvPr>
          <p:cNvCxnSpPr/>
          <p:nvPr/>
        </p:nvCxnSpPr>
        <p:spPr>
          <a:xfrm>
            <a:off x="10090298" y="2397531"/>
            <a:ext cx="0" cy="10102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C7FCAAB6-7883-A267-733A-7B1F6285FE23}"/>
              </a:ext>
            </a:extLst>
          </p:cNvPr>
          <p:cNvCxnSpPr/>
          <p:nvPr/>
        </p:nvCxnSpPr>
        <p:spPr>
          <a:xfrm>
            <a:off x="11100391" y="2397531"/>
            <a:ext cx="0" cy="10102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F22486A8-3B3D-C27D-017D-7885DCFB8AB4}"/>
              </a:ext>
            </a:extLst>
          </p:cNvPr>
          <p:cNvCxnSpPr/>
          <p:nvPr/>
        </p:nvCxnSpPr>
        <p:spPr>
          <a:xfrm>
            <a:off x="12046688" y="2418796"/>
            <a:ext cx="0" cy="10102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A0">
            <a:extLst>
              <a:ext uri="{FF2B5EF4-FFF2-40B4-BE49-F238E27FC236}">
                <a16:creationId xmlns:a16="http://schemas.microsoft.com/office/drawing/2014/main" id="{CB57A180-1556-71D3-83F6-9F1A3AC7FA23}"/>
              </a:ext>
            </a:extLst>
          </p:cNvPr>
          <p:cNvSpPr txBox="1"/>
          <p:nvPr/>
        </p:nvSpPr>
        <p:spPr>
          <a:xfrm>
            <a:off x="7432162" y="2610244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</a:t>
            </a:r>
            <a:endParaRPr lang="en-US" dirty="0"/>
          </a:p>
        </p:txBody>
      </p:sp>
      <p:sp>
        <p:nvSpPr>
          <p:cNvPr id="46" name="B1">
            <a:extLst>
              <a:ext uri="{FF2B5EF4-FFF2-40B4-BE49-F238E27FC236}">
                <a16:creationId xmlns:a16="http://schemas.microsoft.com/office/drawing/2014/main" id="{185456A4-4E01-2E70-1AE0-3FDC12BA6CBE}"/>
              </a:ext>
            </a:extLst>
          </p:cNvPr>
          <p:cNvSpPr txBox="1"/>
          <p:nvPr/>
        </p:nvSpPr>
        <p:spPr>
          <a:xfrm>
            <a:off x="8378458" y="2610245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</a:t>
            </a:r>
            <a:endParaRPr lang="en-US" dirty="0"/>
          </a:p>
        </p:txBody>
      </p:sp>
      <p:sp>
        <p:nvSpPr>
          <p:cNvPr id="47" name="C1">
            <a:extLst>
              <a:ext uri="{FF2B5EF4-FFF2-40B4-BE49-F238E27FC236}">
                <a16:creationId xmlns:a16="http://schemas.microsoft.com/office/drawing/2014/main" id="{DADDFD29-0A69-C7A8-C33C-10EEB44EE0F5}"/>
              </a:ext>
            </a:extLst>
          </p:cNvPr>
          <p:cNvSpPr txBox="1"/>
          <p:nvPr/>
        </p:nvSpPr>
        <p:spPr>
          <a:xfrm>
            <a:off x="9367285" y="2634881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0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A0">
                <a:extLst>
                  <a:ext uri="{FF2B5EF4-FFF2-40B4-BE49-F238E27FC236}">
                    <a16:creationId xmlns:a16="http://schemas.microsoft.com/office/drawing/2014/main" id="{6E89A61D-EAAC-E058-18C7-613E1A2BFC0C}"/>
                  </a:ext>
                </a:extLst>
              </p:cNvPr>
              <p:cNvSpPr txBox="1"/>
              <p:nvPr/>
            </p:nvSpPr>
            <p:spPr>
              <a:xfrm>
                <a:off x="6491181" y="2617759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8" name="A0">
                <a:extLst>
                  <a:ext uri="{FF2B5EF4-FFF2-40B4-BE49-F238E27FC236}">
                    <a16:creationId xmlns:a16="http://schemas.microsoft.com/office/drawing/2014/main" id="{6E89A61D-EAAC-E058-18C7-613E1A2BFC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1181" y="2617759"/>
                <a:ext cx="531627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4D58CC3D-AA8F-2881-D989-9A21FC66AED3}"/>
              </a:ext>
            </a:extLst>
          </p:cNvPr>
          <p:cNvCxnSpPr>
            <a:cxnSpLocks/>
          </p:cNvCxnSpPr>
          <p:nvPr/>
        </p:nvCxnSpPr>
        <p:spPr>
          <a:xfrm>
            <a:off x="6825343" y="4589724"/>
            <a:ext cx="536665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!!b">
            <a:extLst>
              <a:ext uri="{FF2B5EF4-FFF2-40B4-BE49-F238E27FC236}">
                <a16:creationId xmlns:a16="http://schemas.microsoft.com/office/drawing/2014/main" id="{4A74FFBE-AA1B-C650-4453-2F9AC17232CF}"/>
              </a:ext>
            </a:extLst>
          </p:cNvPr>
          <p:cNvCxnSpPr>
            <a:cxnSpLocks/>
          </p:cNvCxnSpPr>
          <p:nvPr/>
        </p:nvCxnSpPr>
        <p:spPr>
          <a:xfrm>
            <a:off x="6825343" y="5578663"/>
            <a:ext cx="536665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A6BF410-A8A4-7F61-99C5-62C77567AEF1}"/>
              </a:ext>
            </a:extLst>
          </p:cNvPr>
          <p:cNvCxnSpPr/>
          <p:nvPr/>
        </p:nvCxnSpPr>
        <p:spPr>
          <a:xfrm>
            <a:off x="7187610" y="4589724"/>
            <a:ext cx="0" cy="10102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7E09AAD-2AD3-2A72-C41F-A857F65EBB2D}"/>
              </a:ext>
            </a:extLst>
          </p:cNvPr>
          <p:cNvCxnSpPr/>
          <p:nvPr/>
        </p:nvCxnSpPr>
        <p:spPr>
          <a:xfrm>
            <a:off x="8165805" y="4589724"/>
            <a:ext cx="0" cy="10102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!!a">
            <a:extLst>
              <a:ext uri="{FF2B5EF4-FFF2-40B4-BE49-F238E27FC236}">
                <a16:creationId xmlns:a16="http://schemas.microsoft.com/office/drawing/2014/main" id="{60AA577A-E9E1-00C8-C47D-4EB1F08C6906}"/>
              </a:ext>
            </a:extLst>
          </p:cNvPr>
          <p:cNvCxnSpPr/>
          <p:nvPr/>
        </p:nvCxnSpPr>
        <p:spPr>
          <a:xfrm>
            <a:off x="9122735" y="4589724"/>
            <a:ext cx="0" cy="10102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55C6A3C-308D-CA5D-6A00-385A2CD5A956}"/>
              </a:ext>
            </a:extLst>
          </p:cNvPr>
          <p:cNvCxnSpPr/>
          <p:nvPr/>
        </p:nvCxnSpPr>
        <p:spPr>
          <a:xfrm>
            <a:off x="10090298" y="4568459"/>
            <a:ext cx="0" cy="10102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AA278251-4F22-21C2-7F48-5887E7321717}"/>
              </a:ext>
            </a:extLst>
          </p:cNvPr>
          <p:cNvCxnSpPr/>
          <p:nvPr/>
        </p:nvCxnSpPr>
        <p:spPr>
          <a:xfrm>
            <a:off x="11100391" y="4568459"/>
            <a:ext cx="0" cy="10102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39D616AF-779C-9418-848F-4CC162F1089F}"/>
              </a:ext>
            </a:extLst>
          </p:cNvPr>
          <p:cNvCxnSpPr/>
          <p:nvPr/>
        </p:nvCxnSpPr>
        <p:spPr>
          <a:xfrm>
            <a:off x="12046688" y="4589724"/>
            <a:ext cx="0" cy="10102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AF42A35F-94E1-42F8-FE2E-EA08C68640C6}"/>
              </a:ext>
            </a:extLst>
          </p:cNvPr>
          <p:cNvSpPr/>
          <p:nvPr/>
        </p:nvSpPr>
        <p:spPr>
          <a:xfrm>
            <a:off x="5121823" y="3930358"/>
            <a:ext cx="2574133" cy="1940709"/>
          </a:xfrm>
          <a:custGeom>
            <a:avLst/>
            <a:gdLst>
              <a:gd name="connsiteX0" fmla="*/ 2276272 w 2324068"/>
              <a:gd name="connsiteY0" fmla="*/ 0 h 360615"/>
              <a:gd name="connsiteX1" fmla="*/ 2023353 w 2324068"/>
              <a:gd name="connsiteY1" fmla="*/ 340469 h 360615"/>
              <a:gd name="connsiteX2" fmla="*/ 0 w 2324068"/>
              <a:gd name="connsiteY2" fmla="*/ 291830 h 360615"/>
              <a:gd name="connsiteX0" fmla="*/ 2276272 w 2283976"/>
              <a:gd name="connsiteY0" fmla="*/ 0 h 360615"/>
              <a:gd name="connsiteX1" fmla="*/ 1624519 w 2283976"/>
              <a:gd name="connsiteY1" fmla="*/ 340469 h 360615"/>
              <a:gd name="connsiteX2" fmla="*/ 0 w 2283976"/>
              <a:gd name="connsiteY2" fmla="*/ 291830 h 360615"/>
              <a:gd name="connsiteX0" fmla="*/ 2276272 w 2276272"/>
              <a:gd name="connsiteY0" fmla="*/ 0 h 360615"/>
              <a:gd name="connsiteX1" fmla="*/ 1624519 w 2276272"/>
              <a:gd name="connsiteY1" fmla="*/ 340469 h 360615"/>
              <a:gd name="connsiteX2" fmla="*/ 0 w 2276272"/>
              <a:gd name="connsiteY2" fmla="*/ 291830 h 360615"/>
              <a:gd name="connsiteX0" fmla="*/ 2276272 w 2276272"/>
              <a:gd name="connsiteY0" fmla="*/ 0 h 385604"/>
              <a:gd name="connsiteX1" fmla="*/ 1435675 w 2276272"/>
              <a:gd name="connsiteY1" fmla="*/ 370286 h 385604"/>
              <a:gd name="connsiteX2" fmla="*/ 0 w 2276272"/>
              <a:gd name="connsiteY2" fmla="*/ 291830 h 385604"/>
              <a:gd name="connsiteX0" fmla="*/ 1242602 w 1242602"/>
              <a:gd name="connsiteY0" fmla="*/ 0 h 1893171"/>
              <a:gd name="connsiteX1" fmla="*/ 402005 w 1242602"/>
              <a:gd name="connsiteY1" fmla="*/ 370286 h 1893171"/>
              <a:gd name="connsiteX2" fmla="*/ 0 w 1242602"/>
              <a:gd name="connsiteY2" fmla="*/ 1892030 h 1893171"/>
              <a:gd name="connsiteX0" fmla="*/ 1242602 w 1242602"/>
              <a:gd name="connsiteY0" fmla="*/ 0 h 1892030"/>
              <a:gd name="connsiteX1" fmla="*/ 402005 w 1242602"/>
              <a:gd name="connsiteY1" fmla="*/ 370286 h 1892030"/>
              <a:gd name="connsiteX2" fmla="*/ 0 w 1242602"/>
              <a:gd name="connsiteY2" fmla="*/ 1892030 h 1892030"/>
              <a:gd name="connsiteX0" fmla="*/ 1242602 w 1242602"/>
              <a:gd name="connsiteY0" fmla="*/ 0 h 1892030"/>
              <a:gd name="connsiteX1" fmla="*/ 570970 w 1242602"/>
              <a:gd name="connsiteY1" fmla="*/ 439860 h 1892030"/>
              <a:gd name="connsiteX2" fmla="*/ 0 w 1242602"/>
              <a:gd name="connsiteY2" fmla="*/ 1892030 h 1892030"/>
              <a:gd name="connsiteX0" fmla="*/ 1242602 w 1242602"/>
              <a:gd name="connsiteY0" fmla="*/ 0 h 1892030"/>
              <a:gd name="connsiteX1" fmla="*/ 570970 w 1242602"/>
              <a:gd name="connsiteY1" fmla="*/ 439860 h 1892030"/>
              <a:gd name="connsiteX2" fmla="*/ 0 w 1242602"/>
              <a:gd name="connsiteY2" fmla="*/ 1892030 h 1892030"/>
              <a:gd name="connsiteX0" fmla="*/ 1242602 w 1242602"/>
              <a:gd name="connsiteY0" fmla="*/ 0 h 1892030"/>
              <a:gd name="connsiteX1" fmla="*/ 570970 w 1242602"/>
              <a:gd name="connsiteY1" fmla="*/ 439860 h 1892030"/>
              <a:gd name="connsiteX2" fmla="*/ 0 w 1242602"/>
              <a:gd name="connsiteY2" fmla="*/ 1892030 h 1892030"/>
              <a:gd name="connsiteX0" fmla="*/ 1242602 w 1242602"/>
              <a:gd name="connsiteY0" fmla="*/ 0 h 1892030"/>
              <a:gd name="connsiteX1" fmla="*/ 570970 w 1242602"/>
              <a:gd name="connsiteY1" fmla="*/ 439860 h 1892030"/>
              <a:gd name="connsiteX2" fmla="*/ 0 w 1242602"/>
              <a:gd name="connsiteY2" fmla="*/ 1892030 h 1892030"/>
              <a:gd name="connsiteX0" fmla="*/ 1242602 w 1242602"/>
              <a:gd name="connsiteY0" fmla="*/ 0 h 1892030"/>
              <a:gd name="connsiteX1" fmla="*/ 570970 w 1242602"/>
              <a:gd name="connsiteY1" fmla="*/ 439860 h 1892030"/>
              <a:gd name="connsiteX2" fmla="*/ 0 w 1242602"/>
              <a:gd name="connsiteY2" fmla="*/ 1892030 h 1892030"/>
              <a:gd name="connsiteX0" fmla="*/ 1242602 w 1242602"/>
              <a:gd name="connsiteY0" fmla="*/ 0 h 1892030"/>
              <a:gd name="connsiteX1" fmla="*/ 620666 w 1242602"/>
              <a:gd name="connsiteY1" fmla="*/ 519373 h 1892030"/>
              <a:gd name="connsiteX2" fmla="*/ 0 w 1242602"/>
              <a:gd name="connsiteY2" fmla="*/ 1892030 h 1892030"/>
              <a:gd name="connsiteX0" fmla="*/ 1242602 w 1242602"/>
              <a:gd name="connsiteY0" fmla="*/ 0 h 1892030"/>
              <a:gd name="connsiteX1" fmla="*/ 620666 w 1242602"/>
              <a:gd name="connsiteY1" fmla="*/ 519373 h 1892030"/>
              <a:gd name="connsiteX2" fmla="*/ 0 w 1242602"/>
              <a:gd name="connsiteY2" fmla="*/ 1892030 h 1892030"/>
              <a:gd name="connsiteX0" fmla="*/ 1242602 w 1242602"/>
              <a:gd name="connsiteY0" fmla="*/ 0 h 1892030"/>
              <a:gd name="connsiteX1" fmla="*/ 620666 w 1242602"/>
              <a:gd name="connsiteY1" fmla="*/ 519373 h 1892030"/>
              <a:gd name="connsiteX2" fmla="*/ 0 w 1242602"/>
              <a:gd name="connsiteY2" fmla="*/ 1892030 h 1892030"/>
              <a:gd name="connsiteX0" fmla="*/ 1580533 w 1580533"/>
              <a:gd name="connsiteY0" fmla="*/ 0 h 1911909"/>
              <a:gd name="connsiteX1" fmla="*/ 958597 w 1580533"/>
              <a:gd name="connsiteY1" fmla="*/ 519373 h 1911909"/>
              <a:gd name="connsiteX2" fmla="*/ 0 w 1580533"/>
              <a:gd name="connsiteY2" fmla="*/ 1911909 h 1911909"/>
              <a:gd name="connsiteX0" fmla="*/ 1580533 w 1580533"/>
              <a:gd name="connsiteY0" fmla="*/ 0 h 1911909"/>
              <a:gd name="connsiteX1" fmla="*/ 958597 w 1580533"/>
              <a:gd name="connsiteY1" fmla="*/ 519373 h 1911909"/>
              <a:gd name="connsiteX2" fmla="*/ 0 w 1580533"/>
              <a:gd name="connsiteY2" fmla="*/ 1911909 h 1911909"/>
              <a:gd name="connsiteX0" fmla="*/ 1580533 w 1580533"/>
              <a:gd name="connsiteY0" fmla="*/ 0 h 1911909"/>
              <a:gd name="connsiteX1" fmla="*/ 958597 w 1580533"/>
              <a:gd name="connsiteY1" fmla="*/ 519373 h 1911909"/>
              <a:gd name="connsiteX2" fmla="*/ 0 w 1580533"/>
              <a:gd name="connsiteY2" fmla="*/ 1911909 h 1911909"/>
              <a:gd name="connsiteX0" fmla="*/ 2574133 w 2574133"/>
              <a:gd name="connsiteY0" fmla="*/ 0 h 1940709"/>
              <a:gd name="connsiteX1" fmla="*/ 958597 w 2574133"/>
              <a:gd name="connsiteY1" fmla="*/ 548173 h 1940709"/>
              <a:gd name="connsiteX2" fmla="*/ 0 w 2574133"/>
              <a:gd name="connsiteY2" fmla="*/ 1940709 h 1940709"/>
              <a:gd name="connsiteX0" fmla="*/ 2574133 w 2574133"/>
              <a:gd name="connsiteY0" fmla="*/ 0 h 1940709"/>
              <a:gd name="connsiteX1" fmla="*/ 972997 w 2574133"/>
              <a:gd name="connsiteY1" fmla="*/ 461773 h 1940709"/>
              <a:gd name="connsiteX2" fmla="*/ 0 w 2574133"/>
              <a:gd name="connsiteY2" fmla="*/ 1940709 h 1940709"/>
              <a:gd name="connsiteX0" fmla="*/ 2574133 w 2574133"/>
              <a:gd name="connsiteY0" fmla="*/ 0 h 1940709"/>
              <a:gd name="connsiteX1" fmla="*/ 972997 w 2574133"/>
              <a:gd name="connsiteY1" fmla="*/ 461773 h 1940709"/>
              <a:gd name="connsiteX2" fmla="*/ 0 w 2574133"/>
              <a:gd name="connsiteY2" fmla="*/ 1940709 h 1940709"/>
              <a:gd name="connsiteX0" fmla="*/ 2574133 w 2574133"/>
              <a:gd name="connsiteY0" fmla="*/ 0 h 1940709"/>
              <a:gd name="connsiteX1" fmla="*/ 972997 w 2574133"/>
              <a:gd name="connsiteY1" fmla="*/ 461773 h 1940709"/>
              <a:gd name="connsiteX2" fmla="*/ 0 w 2574133"/>
              <a:gd name="connsiteY2" fmla="*/ 1940709 h 1940709"/>
              <a:gd name="connsiteX0" fmla="*/ 2574133 w 2574133"/>
              <a:gd name="connsiteY0" fmla="*/ 0 h 1940709"/>
              <a:gd name="connsiteX1" fmla="*/ 972997 w 2574133"/>
              <a:gd name="connsiteY1" fmla="*/ 461773 h 1940709"/>
              <a:gd name="connsiteX2" fmla="*/ 0 w 2574133"/>
              <a:gd name="connsiteY2" fmla="*/ 1940709 h 1940709"/>
              <a:gd name="connsiteX0" fmla="*/ 2574133 w 2574133"/>
              <a:gd name="connsiteY0" fmla="*/ 0 h 1940709"/>
              <a:gd name="connsiteX1" fmla="*/ 972997 w 2574133"/>
              <a:gd name="connsiteY1" fmla="*/ 461773 h 1940709"/>
              <a:gd name="connsiteX2" fmla="*/ 0 w 2574133"/>
              <a:gd name="connsiteY2" fmla="*/ 1940709 h 1940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74133" h="1940709">
                <a:moveTo>
                  <a:pt x="2574133" y="0"/>
                </a:moveTo>
                <a:cubicBezTo>
                  <a:pt x="2510902" y="399447"/>
                  <a:pt x="1272732" y="275382"/>
                  <a:pt x="972997" y="461773"/>
                </a:cubicBezTo>
                <a:cubicBezTo>
                  <a:pt x="673262" y="648164"/>
                  <a:pt x="215702" y="1462575"/>
                  <a:pt x="0" y="1940709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DE0A3F71-8B7D-4FA8-4CCE-A31BA7505726}"/>
              </a:ext>
            </a:extLst>
          </p:cNvPr>
          <p:cNvSpPr/>
          <p:nvPr/>
        </p:nvSpPr>
        <p:spPr>
          <a:xfrm>
            <a:off x="5171519" y="6116553"/>
            <a:ext cx="3466643" cy="373630"/>
          </a:xfrm>
          <a:custGeom>
            <a:avLst/>
            <a:gdLst>
              <a:gd name="connsiteX0" fmla="*/ 4192622 w 4429764"/>
              <a:gd name="connsiteY0" fmla="*/ 1712068 h 2024265"/>
              <a:gd name="connsiteX1" fmla="*/ 4085617 w 4429764"/>
              <a:gd name="connsiteY1" fmla="*/ 2023353 h 2024265"/>
              <a:gd name="connsiteX2" fmla="*/ 894945 w 4429764"/>
              <a:gd name="connsiteY2" fmla="*/ 1624519 h 2024265"/>
              <a:gd name="connsiteX3" fmla="*/ 1342417 w 4429764"/>
              <a:gd name="connsiteY3" fmla="*/ 379379 h 2024265"/>
              <a:gd name="connsiteX4" fmla="*/ 0 w 4429764"/>
              <a:gd name="connsiteY4" fmla="*/ 0 h 2024265"/>
              <a:gd name="connsiteX0" fmla="*/ 4192622 w 4232318"/>
              <a:gd name="connsiteY0" fmla="*/ 1712068 h 1995260"/>
              <a:gd name="connsiteX1" fmla="*/ 3112851 w 4232318"/>
              <a:gd name="connsiteY1" fmla="*/ 1994170 h 1995260"/>
              <a:gd name="connsiteX2" fmla="*/ 894945 w 4232318"/>
              <a:gd name="connsiteY2" fmla="*/ 1624519 h 1995260"/>
              <a:gd name="connsiteX3" fmla="*/ 1342417 w 4232318"/>
              <a:gd name="connsiteY3" fmla="*/ 379379 h 1995260"/>
              <a:gd name="connsiteX4" fmla="*/ 0 w 4232318"/>
              <a:gd name="connsiteY4" fmla="*/ 0 h 1995260"/>
              <a:gd name="connsiteX0" fmla="*/ 4192622 w 4192622"/>
              <a:gd name="connsiteY0" fmla="*/ 1712068 h 1996589"/>
              <a:gd name="connsiteX1" fmla="*/ 3112851 w 4192622"/>
              <a:gd name="connsiteY1" fmla="*/ 1994170 h 1996589"/>
              <a:gd name="connsiteX2" fmla="*/ 894945 w 4192622"/>
              <a:gd name="connsiteY2" fmla="*/ 1624519 h 1996589"/>
              <a:gd name="connsiteX3" fmla="*/ 1342417 w 4192622"/>
              <a:gd name="connsiteY3" fmla="*/ 379379 h 1996589"/>
              <a:gd name="connsiteX4" fmla="*/ 0 w 4192622"/>
              <a:gd name="connsiteY4" fmla="*/ 0 h 1996589"/>
              <a:gd name="connsiteX0" fmla="*/ 4192622 w 4192622"/>
              <a:gd name="connsiteY0" fmla="*/ 1712068 h 1996589"/>
              <a:gd name="connsiteX1" fmla="*/ 2782111 w 4192622"/>
              <a:gd name="connsiteY1" fmla="*/ 1994170 h 1996589"/>
              <a:gd name="connsiteX2" fmla="*/ 894945 w 4192622"/>
              <a:gd name="connsiteY2" fmla="*/ 1624519 h 1996589"/>
              <a:gd name="connsiteX3" fmla="*/ 1342417 w 4192622"/>
              <a:gd name="connsiteY3" fmla="*/ 379379 h 1996589"/>
              <a:gd name="connsiteX4" fmla="*/ 0 w 4192622"/>
              <a:gd name="connsiteY4" fmla="*/ 0 h 1996589"/>
              <a:gd name="connsiteX0" fmla="*/ 4192622 w 4192622"/>
              <a:gd name="connsiteY0" fmla="*/ 1712068 h 1994420"/>
              <a:gd name="connsiteX1" fmla="*/ 2782111 w 4192622"/>
              <a:gd name="connsiteY1" fmla="*/ 1994170 h 1994420"/>
              <a:gd name="connsiteX2" fmla="*/ 1034093 w 4192622"/>
              <a:gd name="connsiteY2" fmla="*/ 1723910 h 1994420"/>
              <a:gd name="connsiteX3" fmla="*/ 1342417 w 4192622"/>
              <a:gd name="connsiteY3" fmla="*/ 379379 h 1994420"/>
              <a:gd name="connsiteX4" fmla="*/ 0 w 4192622"/>
              <a:gd name="connsiteY4" fmla="*/ 0 h 1994420"/>
              <a:gd name="connsiteX0" fmla="*/ 4192622 w 4192622"/>
              <a:gd name="connsiteY0" fmla="*/ 1712068 h 1999620"/>
              <a:gd name="connsiteX1" fmla="*/ 2782111 w 4192622"/>
              <a:gd name="connsiteY1" fmla="*/ 1994170 h 1999620"/>
              <a:gd name="connsiteX2" fmla="*/ 1034093 w 4192622"/>
              <a:gd name="connsiteY2" fmla="*/ 1723910 h 1999620"/>
              <a:gd name="connsiteX3" fmla="*/ 0 w 4192622"/>
              <a:gd name="connsiteY3" fmla="*/ 0 h 1999620"/>
              <a:gd name="connsiteX0" fmla="*/ 3158529 w 3158529"/>
              <a:gd name="connsiteY0" fmla="*/ 0 h 287552"/>
              <a:gd name="connsiteX1" fmla="*/ 1748018 w 3158529"/>
              <a:gd name="connsiteY1" fmla="*/ 282102 h 287552"/>
              <a:gd name="connsiteX2" fmla="*/ 0 w 3158529"/>
              <a:gd name="connsiteY2" fmla="*/ 11842 h 287552"/>
              <a:gd name="connsiteX0" fmla="*/ 3128712 w 3128712"/>
              <a:gd name="connsiteY0" fmla="*/ 0 h 300583"/>
              <a:gd name="connsiteX1" fmla="*/ 1718201 w 3128712"/>
              <a:gd name="connsiteY1" fmla="*/ 282102 h 300583"/>
              <a:gd name="connsiteX2" fmla="*/ 0 w 3128712"/>
              <a:gd name="connsiteY2" fmla="*/ 51598 h 300583"/>
              <a:gd name="connsiteX0" fmla="*/ 3128712 w 3128712"/>
              <a:gd name="connsiteY0" fmla="*/ 0 h 51598"/>
              <a:gd name="connsiteX1" fmla="*/ 0 w 3128712"/>
              <a:gd name="connsiteY1" fmla="*/ 51598 h 51598"/>
              <a:gd name="connsiteX0" fmla="*/ 3128712 w 3128712"/>
              <a:gd name="connsiteY0" fmla="*/ 0 h 264978"/>
              <a:gd name="connsiteX1" fmla="*/ 0 w 3128712"/>
              <a:gd name="connsiteY1" fmla="*/ 51598 h 264978"/>
              <a:gd name="connsiteX0" fmla="*/ 3128712 w 3128712"/>
              <a:gd name="connsiteY0" fmla="*/ 0 h 377356"/>
              <a:gd name="connsiteX1" fmla="*/ 0 w 3128712"/>
              <a:gd name="connsiteY1" fmla="*/ 51598 h 377356"/>
              <a:gd name="connsiteX0" fmla="*/ 3466643 w 3466643"/>
              <a:gd name="connsiteY0" fmla="*/ 0 h 364082"/>
              <a:gd name="connsiteX1" fmla="*/ 0 w 3466643"/>
              <a:gd name="connsiteY1" fmla="*/ 21781 h 364082"/>
              <a:gd name="connsiteX0" fmla="*/ 3466643 w 3466643"/>
              <a:gd name="connsiteY0" fmla="*/ 0 h 373630"/>
              <a:gd name="connsiteX1" fmla="*/ 0 w 3466643"/>
              <a:gd name="connsiteY1" fmla="*/ 43381 h 373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66643" h="373630">
                <a:moveTo>
                  <a:pt x="3466643" y="0"/>
                </a:moveTo>
                <a:cubicBezTo>
                  <a:pt x="3338139" y="573790"/>
                  <a:pt x="784487" y="403869"/>
                  <a:pt x="0" y="43381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A0">
                <a:extLst>
                  <a:ext uri="{FF2B5EF4-FFF2-40B4-BE49-F238E27FC236}">
                    <a16:creationId xmlns:a16="http://schemas.microsoft.com/office/drawing/2014/main" id="{846BEB99-8439-BAB1-69DB-488D3FE3981E}"/>
                  </a:ext>
                </a:extLst>
              </p:cNvPr>
              <p:cNvSpPr txBox="1"/>
              <p:nvPr/>
            </p:nvSpPr>
            <p:spPr>
              <a:xfrm>
                <a:off x="10392652" y="2610243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3" name="A0">
                <a:extLst>
                  <a:ext uri="{FF2B5EF4-FFF2-40B4-BE49-F238E27FC236}">
                    <a16:creationId xmlns:a16="http://schemas.microsoft.com/office/drawing/2014/main" id="{846BEB99-8439-BAB1-69DB-488D3FE398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92652" y="2610243"/>
                <a:ext cx="531627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A0">
                <a:extLst>
                  <a:ext uri="{FF2B5EF4-FFF2-40B4-BE49-F238E27FC236}">
                    <a16:creationId xmlns:a16="http://schemas.microsoft.com/office/drawing/2014/main" id="{C2586FCA-8931-BF67-4B4B-DB579D0A3955}"/>
                  </a:ext>
                </a:extLst>
              </p:cNvPr>
              <p:cNvSpPr txBox="1"/>
              <p:nvPr/>
            </p:nvSpPr>
            <p:spPr>
              <a:xfrm>
                <a:off x="11338948" y="2621898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4" name="A0">
                <a:extLst>
                  <a:ext uri="{FF2B5EF4-FFF2-40B4-BE49-F238E27FC236}">
                    <a16:creationId xmlns:a16="http://schemas.microsoft.com/office/drawing/2014/main" id="{C2586FCA-8931-BF67-4B4B-DB579D0A39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38948" y="2621898"/>
                <a:ext cx="531627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A0">
                <a:extLst>
                  <a:ext uri="{FF2B5EF4-FFF2-40B4-BE49-F238E27FC236}">
                    <a16:creationId xmlns:a16="http://schemas.microsoft.com/office/drawing/2014/main" id="{D0FB2BD8-7078-1E1F-879B-2019C7A89794}"/>
                  </a:ext>
                </a:extLst>
              </p:cNvPr>
              <p:cNvSpPr txBox="1"/>
              <p:nvPr/>
            </p:nvSpPr>
            <p:spPr>
              <a:xfrm>
                <a:off x="6495408" y="4791806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5" name="A0">
                <a:extLst>
                  <a:ext uri="{FF2B5EF4-FFF2-40B4-BE49-F238E27FC236}">
                    <a16:creationId xmlns:a16="http://schemas.microsoft.com/office/drawing/2014/main" id="{D0FB2BD8-7078-1E1F-879B-2019C7A897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5408" y="4791806"/>
                <a:ext cx="531627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A0">
            <a:extLst>
              <a:ext uri="{FF2B5EF4-FFF2-40B4-BE49-F238E27FC236}">
                <a16:creationId xmlns:a16="http://schemas.microsoft.com/office/drawing/2014/main" id="{74FDF83D-4CB2-01D8-7D2E-3E6D32B0C770}"/>
              </a:ext>
            </a:extLst>
          </p:cNvPr>
          <p:cNvSpPr txBox="1"/>
          <p:nvPr/>
        </p:nvSpPr>
        <p:spPr>
          <a:xfrm>
            <a:off x="7423298" y="4791806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0</a:t>
            </a:r>
          </a:p>
        </p:txBody>
      </p:sp>
      <p:sp>
        <p:nvSpPr>
          <p:cNvPr id="57" name="A0">
            <a:extLst>
              <a:ext uri="{FF2B5EF4-FFF2-40B4-BE49-F238E27FC236}">
                <a16:creationId xmlns:a16="http://schemas.microsoft.com/office/drawing/2014/main" id="{3F331ECC-D902-C2B0-4E4F-E06AF5204BE8}"/>
              </a:ext>
            </a:extLst>
          </p:cNvPr>
          <p:cNvSpPr txBox="1"/>
          <p:nvPr/>
        </p:nvSpPr>
        <p:spPr>
          <a:xfrm>
            <a:off x="8369594" y="4775900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#</a:t>
            </a:r>
          </a:p>
        </p:txBody>
      </p:sp>
      <p:sp>
        <p:nvSpPr>
          <p:cNvPr id="58" name="A0">
            <a:extLst>
              <a:ext uri="{FF2B5EF4-FFF2-40B4-BE49-F238E27FC236}">
                <a16:creationId xmlns:a16="http://schemas.microsoft.com/office/drawing/2014/main" id="{AD2BC61F-1398-0409-3B54-4699BFB8ADFA}"/>
              </a:ext>
            </a:extLst>
          </p:cNvPr>
          <p:cNvSpPr txBox="1"/>
          <p:nvPr/>
        </p:nvSpPr>
        <p:spPr>
          <a:xfrm>
            <a:off x="9351337" y="4781175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</a:t>
            </a:r>
          </a:p>
        </p:txBody>
      </p:sp>
      <p:sp>
        <p:nvSpPr>
          <p:cNvPr id="59" name="A0">
            <a:extLst>
              <a:ext uri="{FF2B5EF4-FFF2-40B4-BE49-F238E27FC236}">
                <a16:creationId xmlns:a16="http://schemas.microsoft.com/office/drawing/2014/main" id="{C8982FEE-43C2-1A47-C172-E7036B977834}"/>
              </a:ext>
            </a:extLst>
          </p:cNvPr>
          <p:cNvSpPr txBox="1"/>
          <p:nvPr/>
        </p:nvSpPr>
        <p:spPr>
          <a:xfrm>
            <a:off x="10329531" y="4793831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$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A0">
                <a:extLst>
                  <a:ext uri="{FF2B5EF4-FFF2-40B4-BE49-F238E27FC236}">
                    <a16:creationId xmlns:a16="http://schemas.microsoft.com/office/drawing/2014/main" id="{F2539C62-72E2-DC94-BD7F-07B887152363}"/>
                  </a:ext>
                </a:extLst>
              </p:cNvPr>
              <p:cNvSpPr txBox="1"/>
              <p:nvPr/>
            </p:nvSpPr>
            <p:spPr>
              <a:xfrm>
                <a:off x="11395200" y="4779409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0" name="A0">
                <a:extLst>
                  <a:ext uri="{FF2B5EF4-FFF2-40B4-BE49-F238E27FC236}">
                    <a16:creationId xmlns:a16="http://schemas.microsoft.com/office/drawing/2014/main" id="{F2539C62-72E2-DC94-BD7F-07B8871523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5200" y="4779409"/>
                <a:ext cx="531627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9CD0EEC5-B97F-DB97-DBE2-AE9A35A1E6CE}"/>
                  </a:ext>
                </a:extLst>
              </p:cNvPr>
              <p:cNvSpPr/>
              <p:nvPr/>
            </p:nvSpPr>
            <p:spPr>
              <a:xfrm>
                <a:off x="4690444" y="5725203"/>
                <a:ext cx="603113" cy="623191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9CD0EEC5-B97F-DB97-DBE2-AE9A35A1E6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0444" y="5725203"/>
                <a:ext cx="603113" cy="623191"/>
              </a:xfrm>
              <a:prstGeom prst="ellipse">
                <a:avLst/>
              </a:prstGeom>
              <a:blipFill>
                <a:blip r:embed="rId10"/>
                <a:stretch>
                  <a:fillRect/>
                </a:stretch>
              </a:blipFill>
              <a:ln w="381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rapezoid 7">
            <a:extLst>
              <a:ext uri="{FF2B5EF4-FFF2-40B4-BE49-F238E27FC236}">
                <a16:creationId xmlns:a16="http://schemas.microsoft.com/office/drawing/2014/main" id="{267569A3-CF64-D4AC-E9D0-10FFBF9409DA}"/>
              </a:ext>
            </a:extLst>
          </p:cNvPr>
          <p:cNvSpPr/>
          <p:nvPr/>
        </p:nvSpPr>
        <p:spPr>
          <a:xfrm>
            <a:off x="7268623" y="3179057"/>
            <a:ext cx="854665" cy="727822"/>
          </a:xfrm>
          <a:prstGeom prst="trapezoid">
            <a:avLst>
              <a:gd name="adj" fmla="val 58714"/>
            </a:avLst>
          </a:prstGeom>
          <a:solidFill>
            <a:srgbClr val="00FF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rapezoid 8">
            <a:extLst>
              <a:ext uri="{FF2B5EF4-FFF2-40B4-BE49-F238E27FC236}">
                <a16:creationId xmlns:a16="http://schemas.microsoft.com/office/drawing/2014/main" id="{09279BE7-E52F-FBDF-FAB2-8E8314AC4840}"/>
              </a:ext>
            </a:extLst>
          </p:cNvPr>
          <p:cNvSpPr/>
          <p:nvPr/>
        </p:nvSpPr>
        <p:spPr>
          <a:xfrm>
            <a:off x="8211622" y="5360675"/>
            <a:ext cx="854665" cy="727822"/>
          </a:xfrm>
          <a:prstGeom prst="trapezoid">
            <a:avLst>
              <a:gd name="adj" fmla="val 58714"/>
            </a:avLst>
          </a:prstGeom>
          <a:solidFill>
            <a:srgbClr val="FF99F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48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591DB6E5-033B-3266-F43C-7F3586AA2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!!bullets">
                <a:extLst>
                  <a:ext uri="{FF2B5EF4-FFF2-40B4-BE49-F238E27FC236}">
                    <a16:creationId xmlns:a16="http://schemas.microsoft.com/office/drawing/2014/main" id="{E610B20F-3E78-EFB5-98BC-96EA5ED7FD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5173" y="1825624"/>
                <a:ext cx="11781511" cy="503034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5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5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5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5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5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Idea: </a:t>
                </a:r>
                <a:r>
                  <a:rPr lang="en-US" dirty="0">
                    <a:solidFill>
                      <a:schemeClr val="accent1"/>
                    </a:solidFill>
                  </a:rPr>
                  <a:t>Pack a bunch of data into</a:t>
                </a:r>
                <a:br>
                  <a:rPr lang="en-US" dirty="0">
                    <a:solidFill>
                      <a:schemeClr val="accent1"/>
                    </a:solidFill>
                  </a:rPr>
                </a:br>
                <a:r>
                  <a:rPr lang="en-US" dirty="0">
                    <a:solidFill>
                      <a:schemeClr val="accent1"/>
                    </a:solidFill>
                  </a:rPr>
                  <a:t>each cell</a:t>
                </a:r>
              </a:p>
              <a:p>
                <a:r>
                  <a:rPr lang="en-US" dirty="0"/>
                  <a:t>Store “simulated heads” on the</a:t>
                </a:r>
                <a:br>
                  <a:rPr lang="en-US" dirty="0"/>
                </a:br>
                <a:r>
                  <a:rPr lang="en-US" dirty="0"/>
                  <a:t>tape, along with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“simulated</a:t>
                </a:r>
                <a:br>
                  <a:rPr lang="en-US" dirty="0"/>
                </a:br>
                <a:r>
                  <a:rPr lang="en-US" dirty="0"/>
                  <a:t>symbols” in each cell</a:t>
                </a:r>
              </a:p>
              <a:p>
                <a:r>
                  <a:rPr lang="en-US" dirty="0"/>
                  <a:t>The </a:t>
                </a:r>
                <a:r>
                  <a:rPr lang="en-US" dirty="0">
                    <a:solidFill>
                      <a:schemeClr val="accent1"/>
                    </a:solidFill>
                  </a:rPr>
                  <a:t>one “real head” </a:t>
                </a:r>
                <a:r>
                  <a:rPr lang="en-US" dirty="0"/>
                  <a:t>will scan back and forth, updating the simulated heads’ locations and the simulated tape contents. (Details on the next slides)</a:t>
                </a:r>
              </a:p>
            </p:txBody>
          </p:sp>
        </mc:Choice>
        <mc:Fallback xmlns="">
          <p:sp>
            <p:nvSpPr>
              <p:cNvPr id="15" name="!!bullets">
                <a:extLst>
                  <a:ext uri="{FF2B5EF4-FFF2-40B4-BE49-F238E27FC236}">
                    <a16:creationId xmlns:a16="http://schemas.microsoft.com/office/drawing/2014/main" id="{E610B20F-3E78-EFB5-98BC-96EA5ED7FD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173" y="1825624"/>
                <a:ext cx="11781511" cy="5030345"/>
              </a:xfrm>
              <a:prstGeom prst="rect">
                <a:avLst/>
              </a:prstGeom>
              <a:blipFill>
                <a:blip r:embed="rId2"/>
                <a:stretch>
                  <a:fillRect l="-8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62CE483-A58F-DBFF-6DA2-A89F7AD17B9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Simulating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tapes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tape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62CE483-A58F-DBFF-6DA2-A89F7AD17B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5B8DC8-D729-620B-A16F-BDF7D0C7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B20D-9436-4192-BF4B-8FB3BEF1787F}" type="slidenum">
              <a:rPr lang="en-US" smtClean="0"/>
              <a:pPr/>
              <a:t>9</a:t>
            </a:fld>
            <a:endParaRPr lang="en-US" dirty="0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9E2D3070-1C1B-0100-5828-3697BF45DFE4}"/>
              </a:ext>
            </a:extLst>
          </p:cNvPr>
          <p:cNvCxnSpPr>
            <a:cxnSpLocks/>
          </p:cNvCxnSpPr>
          <p:nvPr/>
        </p:nvCxnSpPr>
        <p:spPr>
          <a:xfrm>
            <a:off x="6705600" y="2418796"/>
            <a:ext cx="5486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DB87C196-0C52-96E7-7426-AA876DC080D4}"/>
              </a:ext>
            </a:extLst>
          </p:cNvPr>
          <p:cNvCxnSpPr>
            <a:cxnSpLocks/>
          </p:cNvCxnSpPr>
          <p:nvPr/>
        </p:nvCxnSpPr>
        <p:spPr>
          <a:xfrm>
            <a:off x="7187610" y="2418796"/>
            <a:ext cx="0" cy="17910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56CA3A41-5F27-4D64-92F5-2C3B4A10F063}"/>
              </a:ext>
            </a:extLst>
          </p:cNvPr>
          <p:cNvCxnSpPr>
            <a:cxnSpLocks/>
          </p:cNvCxnSpPr>
          <p:nvPr/>
        </p:nvCxnSpPr>
        <p:spPr>
          <a:xfrm>
            <a:off x="8165805" y="2418796"/>
            <a:ext cx="0" cy="17910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AD0B73DD-93A8-2DD9-64E4-CE7759400D7E}"/>
              </a:ext>
            </a:extLst>
          </p:cNvPr>
          <p:cNvCxnSpPr>
            <a:cxnSpLocks/>
          </p:cNvCxnSpPr>
          <p:nvPr/>
        </p:nvCxnSpPr>
        <p:spPr>
          <a:xfrm>
            <a:off x="9122735" y="2418796"/>
            <a:ext cx="0" cy="17910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663CA0DE-C976-C3C6-A38E-D72D62CBE587}"/>
              </a:ext>
            </a:extLst>
          </p:cNvPr>
          <p:cNvCxnSpPr>
            <a:cxnSpLocks/>
          </p:cNvCxnSpPr>
          <p:nvPr/>
        </p:nvCxnSpPr>
        <p:spPr>
          <a:xfrm>
            <a:off x="10090298" y="2397531"/>
            <a:ext cx="0" cy="18123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02C0D283-ABA9-00E3-625A-ADB9F47DC8E0}"/>
              </a:ext>
            </a:extLst>
          </p:cNvPr>
          <p:cNvCxnSpPr>
            <a:cxnSpLocks/>
          </p:cNvCxnSpPr>
          <p:nvPr/>
        </p:nvCxnSpPr>
        <p:spPr>
          <a:xfrm>
            <a:off x="11100391" y="2397531"/>
            <a:ext cx="0" cy="18123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1F502896-A85E-869E-0077-6D460AFD5685}"/>
              </a:ext>
            </a:extLst>
          </p:cNvPr>
          <p:cNvCxnSpPr>
            <a:cxnSpLocks/>
          </p:cNvCxnSpPr>
          <p:nvPr/>
        </p:nvCxnSpPr>
        <p:spPr>
          <a:xfrm>
            <a:off x="12046688" y="2418796"/>
            <a:ext cx="0" cy="17910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A0">
            <a:extLst>
              <a:ext uri="{FF2B5EF4-FFF2-40B4-BE49-F238E27FC236}">
                <a16:creationId xmlns:a16="http://schemas.microsoft.com/office/drawing/2014/main" id="{D85D6D97-0D33-C923-48F3-4E1E8BBD9DBC}"/>
              </a:ext>
            </a:extLst>
          </p:cNvPr>
          <p:cNvSpPr txBox="1"/>
          <p:nvPr/>
        </p:nvSpPr>
        <p:spPr>
          <a:xfrm>
            <a:off x="7432162" y="2610244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</a:t>
            </a:r>
            <a:endParaRPr lang="en-US" dirty="0"/>
          </a:p>
        </p:txBody>
      </p:sp>
      <p:sp>
        <p:nvSpPr>
          <p:cNvPr id="46" name="B1">
            <a:extLst>
              <a:ext uri="{FF2B5EF4-FFF2-40B4-BE49-F238E27FC236}">
                <a16:creationId xmlns:a16="http://schemas.microsoft.com/office/drawing/2014/main" id="{5AF6D5D8-AF98-0383-A051-050FBB2D6E9E}"/>
              </a:ext>
            </a:extLst>
          </p:cNvPr>
          <p:cNvSpPr txBox="1"/>
          <p:nvPr/>
        </p:nvSpPr>
        <p:spPr>
          <a:xfrm>
            <a:off x="8378458" y="2610245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</a:t>
            </a:r>
            <a:endParaRPr lang="en-US" dirty="0"/>
          </a:p>
        </p:txBody>
      </p:sp>
      <p:sp>
        <p:nvSpPr>
          <p:cNvPr id="47" name="C1">
            <a:extLst>
              <a:ext uri="{FF2B5EF4-FFF2-40B4-BE49-F238E27FC236}">
                <a16:creationId xmlns:a16="http://schemas.microsoft.com/office/drawing/2014/main" id="{ACC03A64-CA48-491D-3708-0BB6AB750B81}"/>
              </a:ext>
            </a:extLst>
          </p:cNvPr>
          <p:cNvSpPr txBox="1"/>
          <p:nvPr/>
        </p:nvSpPr>
        <p:spPr>
          <a:xfrm>
            <a:off x="9367285" y="2634881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0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A0">
                <a:extLst>
                  <a:ext uri="{FF2B5EF4-FFF2-40B4-BE49-F238E27FC236}">
                    <a16:creationId xmlns:a16="http://schemas.microsoft.com/office/drawing/2014/main" id="{2BB5D5BA-09FE-810B-23E2-D7CB5917721A}"/>
                  </a:ext>
                </a:extLst>
              </p:cNvPr>
              <p:cNvSpPr txBox="1"/>
              <p:nvPr/>
            </p:nvSpPr>
            <p:spPr>
              <a:xfrm>
                <a:off x="6491181" y="2617759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8" name="A0">
                <a:extLst>
                  <a:ext uri="{FF2B5EF4-FFF2-40B4-BE49-F238E27FC236}">
                    <a16:creationId xmlns:a16="http://schemas.microsoft.com/office/drawing/2014/main" id="{2BB5D5BA-09FE-810B-23E2-D7CB591772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1181" y="2617759"/>
                <a:ext cx="531627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!!b">
            <a:extLst>
              <a:ext uri="{FF2B5EF4-FFF2-40B4-BE49-F238E27FC236}">
                <a16:creationId xmlns:a16="http://schemas.microsoft.com/office/drawing/2014/main" id="{3E9BD644-028F-6C4C-9BD6-36C81FF2395B}"/>
              </a:ext>
            </a:extLst>
          </p:cNvPr>
          <p:cNvCxnSpPr>
            <a:cxnSpLocks/>
          </p:cNvCxnSpPr>
          <p:nvPr/>
        </p:nvCxnSpPr>
        <p:spPr>
          <a:xfrm>
            <a:off x="6705600" y="4209840"/>
            <a:ext cx="548840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A0">
                <a:extLst>
                  <a:ext uri="{FF2B5EF4-FFF2-40B4-BE49-F238E27FC236}">
                    <a16:creationId xmlns:a16="http://schemas.microsoft.com/office/drawing/2014/main" id="{238EC581-E12B-2710-2091-51A47894ECCD}"/>
                  </a:ext>
                </a:extLst>
              </p:cNvPr>
              <p:cNvSpPr txBox="1"/>
              <p:nvPr/>
            </p:nvSpPr>
            <p:spPr>
              <a:xfrm>
                <a:off x="10392652" y="2610243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3" name="A0">
                <a:extLst>
                  <a:ext uri="{FF2B5EF4-FFF2-40B4-BE49-F238E27FC236}">
                    <a16:creationId xmlns:a16="http://schemas.microsoft.com/office/drawing/2014/main" id="{238EC581-E12B-2710-2091-51A47894EC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92652" y="2610243"/>
                <a:ext cx="531627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A0">
                <a:extLst>
                  <a:ext uri="{FF2B5EF4-FFF2-40B4-BE49-F238E27FC236}">
                    <a16:creationId xmlns:a16="http://schemas.microsoft.com/office/drawing/2014/main" id="{E8716FAE-294C-F16A-908F-A7D78AB0F1BE}"/>
                  </a:ext>
                </a:extLst>
              </p:cNvPr>
              <p:cNvSpPr txBox="1"/>
              <p:nvPr/>
            </p:nvSpPr>
            <p:spPr>
              <a:xfrm>
                <a:off x="11338948" y="2621898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4" name="A0">
                <a:extLst>
                  <a:ext uri="{FF2B5EF4-FFF2-40B4-BE49-F238E27FC236}">
                    <a16:creationId xmlns:a16="http://schemas.microsoft.com/office/drawing/2014/main" id="{E8716FAE-294C-F16A-908F-A7D78AB0F1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38948" y="2621898"/>
                <a:ext cx="531627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A0">
                <a:extLst>
                  <a:ext uri="{FF2B5EF4-FFF2-40B4-BE49-F238E27FC236}">
                    <a16:creationId xmlns:a16="http://schemas.microsoft.com/office/drawing/2014/main" id="{2F42C20B-6543-25CD-1FAF-114987FFB010}"/>
                  </a:ext>
                </a:extLst>
              </p:cNvPr>
              <p:cNvSpPr txBox="1"/>
              <p:nvPr/>
            </p:nvSpPr>
            <p:spPr>
              <a:xfrm>
                <a:off x="6497417" y="3422983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⋯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5" name="A0">
                <a:extLst>
                  <a:ext uri="{FF2B5EF4-FFF2-40B4-BE49-F238E27FC236}">
                    <a16:creationId xmlns:a16="http://schemas.microsoft.com/office/drawing/2014/main" id="{2F42C20B-6543-25CD-1FAF-114987FFB0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7417" y="3422983"/>
                <a:ext cx="531627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A0">
            <a:extLst>
              <a:ext uri="{FF2B5EF4-FFF2-40B4-BE49-F238E27FC236}">
                <a16:creationId xmlns:a16="http://schemas.microsoft.com/office/drawing/2014/main" id="{65A9F5A9-C945-1E32-045E-E5191C1863FE}"/>
              </a:ext>
            </a:extLst>
          </p:cNvPr>
          <p:cNvSpPr txBox="1"/>
          <p:nvPr/>
        </p:nvSpPr>
        <p:spPr>
          <a:xfrm>
            <a:off x="7425307" y="3422983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0</a:t>
            </a:r>
          </a:p>
        </p:txBody>
      </p:sp>
      <p:sp>
        <p:nvSpPr>
          <p:cNvPr id="57" name="A0">
            <a:extLst>
              <a:ext uri="{FF2B5EF4-FFF2-40B4-BE49-F238E27FC236}">
                <a16:creationId xmlns:a16="http://schemas.microsoft.com/office/drawing/2014/main" id="{79122B58-5E9D-4A67-93DF-17AEB34EAE6A}"/>
              </a:ext>
            </a:extLst>
          </p:cNvPr>
          <p:cNvSpPr txBox="1"/>
          <p:nvPr/>
        </p:nvSpPr>
        <p:spPr>
          <a:xfrm>
            <a:off x="8371603" y="3407077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#</a:t>
            </a:r>
          </a:p>
        </p:txBody>
      </p:sp>
      <p:sp>
        <p:nvSpPr>
          <p:cNvPr id="58" name="A0">
            <a:extLst>
              <a:ext uri="{FF2B5EF4-FFF2-40B4-BE49-F238E27FC236}">
                <a16:creationId xmlns:a16="http://schemas.microsoft.com/office/drawing/2014/main" id="{6BE30FDA-B5E3-5C6C-26E4-3A2129596784}"/>
              </a:ext>
            </a:extLst>
          </p:cNvPr>
          <p:cNvSpPr txBox="1"/>
          <p:nvPr/>
        </p:nvSpPr>
        <p:spPr>
          <a:xfrm>
            <a:off x="9353346" y="3412352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1</a:t>
            </a:r>
          </a:p>
        </p:txBody>
      </p:sp>
      <p:sp>
        <p:nvSpPr>
          <p:cNvPr id="59" name="A0">
            <a:extLst>
              <a:ext uri="{FF2B5EF4-FFF2-40B4-BE49-F238E27FC236}">
                <a16:creationId xmlns:a16="http://schemas.microsoft.com/office/drawing/2014/main" id="{437E2375-E96E-0846-37DF-7AB7976319E4}"/>
              </a:ext>
            </a:extLst>
          </p:cNvPr>
          <p:cNvSpPr txBox="1"/>
          <p:nvPr/>
        </p:nvSpPr>
        <p:spPr>
          <a:xfrm>
            <a:off x="10331540" y="3425008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$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A0">
                <a:extLst>
                  <a:ext uri="{FF2B5EF4-FFF2-40B4-BE49-F238E27FC236}">
                    <a16:creationId xmlns:a16="http://schemas.microsoft.com/office/drawing/2014/main" id="{111BF8D6-07CA-A625-C4B2-793F5F6B41E7}"/>
                  </a:ext>
                </a:extLst>
              </p:cNvPr>
              <p:cNvSpPr txBox="1"/>
              <p:nvPr/>
            </p:nvSpPr>
            <p:spPr>
              <a:xfrm>
                <a:off x="11397209" y="3410586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0" name="A0">
                <a:extLst>
                  <a:ext uri="{FF2B5EF4-FFF2-40B4-BE49-F238E27FC236}">
                    <a16:creationId xmlns:a16="http://schemas.microsoft.com/office/drawing/2014/main" id="{111BF8D6-07CA-A625-C4B2-793F5F6B41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97209" y="3410586"/>
                <a:ext cx="531627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20BE11ED-18CF-EF71-EAB8-452F9ECD6D66}"/>
              </a:ext>
            </a:extLst>
          </p:cNvPr>
          <p:cNvSpPr/>
          <p:nvPr/>
        </p:nvSpPr>
        <p:spPr>
          <a:xfrm>
            <a:off x="6290899" y="4074689"/>
            <a:ext cx="832882" cy="729030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C1">
            <a:extLst>
              <a:ext uri="{FF2B5EF4-FFF2-40B4-BE49-F238E27FC236}">
                <a16:creationId xmlns:a16="http://schemas.microsoft.com/office/drawing/2014/main" id="{B51DD544-559B-3784-EA42-57AAE38D117E}"/>
              </a:ext>
            </a:extLst>
          </p:cNvPr>
          <p:cNvSpPr txBox="1"/>
          <p:nvPr/>
        </p:nvSpPr>
        <p:spPr>
          <a:xfrm>
            <a:off x="7432162" y="2610243"/>
            <a:ext cx="53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0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A0">
                <a:extLst>
                  <a:ext uri="{FF2B5EF4-FFF2-40B4-BE49-F238E27FC236}">
                    <a16:creationId xmlns:a16="http://schemas.microsoft.com/office/drawing/2014/main" id="{D1AA0080-CFE6-0625-33FF-BF4ADD05B8BA}"/>
                  </a:ext>
                </a:extLst>
              </p:cNvPr>
              <p:cNvSpPr txBox="1"/>
              <p:nvPr/>
            </p:nvSpPr>
            <p:spPr>
              <a:xfrm>
                <a:off x="8421909" y="3400451"/>
                <a:ext cx="53162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8" name="A0">
                <a:extLst>
                  <a:ext uri="{FF2B5EF4-FFF2-40B4-BE49-F238E27FC236}">
                    <a16:creationId xmlns:a16="http://schemas.microsoft.com/office/drawing/2014/main" id="{D1AA0080-CFE6-0625-33FF-BF4ADD05B8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1909" y="3400451"/>
                <a:ext cx="531627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rapezoid 2">
            <a:extLst>
              <a:ext uri="{FF2B5EF4-FFF2-40B4-BE49-F238E27FC236}">
                <a16:creationId xmlns:a16="http://schemas.microsoft.com/office/drawing/2014/main" id="{1B4F17F8-4A7E-572F-4B99-45262D274753}"/>
              </a:ext>
            </a:extLst>
          </p:cNvPr>
          <p:cNvSpPr/>
          <p:nvPr/>
        </p:nvSpPr>
        <p:spPr>
          <a:xfrm>
            <a:off x="7535813" y="3145083"/>
            <a:ext cx="324324" cy="45719"/>
          </a:xfrm>
          <a:prstGeom prst="trapezoid">
            <a:avLst>
              <a:gd name="adj" fmla="val 0"/>
            </a:avLst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>
            <a:extLst>
              <a:ext uri="{FF2B5EF4-FFF2-40B4-BE49-F238E27FC236}">
                <a16:creationId xmlns:a16="http://schemas.microsoft.com/office/drawing/2014/main" id="{68773436-617D-8E8D-051B-D099D283759C}"/>
              </a:ext>
            </a:extLst>
          </p:cNvPr>
          <p:cNvSpPr/>
          <p:nvPr/>
        </p:nvSpPr>
        <p:spPr>
          <a:xfrm>
            <a:off x="8477009" y="3914380"/>
            <a:ext cx="329184" cy="45720"/>
          </a:xfrm>
          <a:prstGeom prst="trapezoid">
            <a:avLst>
              <a:gd name="adj" fmla="val 0"/>
            </a:avLst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6187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2.22222E-6 L 0.07982 0.00093 " pathEditMode="relative" rAng="0" ptsTypes="AA">
                                      <p:cBhvr>
                                        <p:cTn id="12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84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"/>
                            </p:stCondLst>
                            <p:childTnLst>
                              <p:par>
                                <p:cTn id="14" presetID="42" presetClass="path" presetSubtype="0" accel="50000" decel="50000" fill="hold" grpId="2" nodeType="after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0.07982 0.00093 L 0.15781 0.00185 " pathEditMode="relative" rAng="0" ptsTypes="AA">
                                      <p:cBhvr>
                                        <p:cTn id="15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93" y="46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2.08333E-7 4.44444E-6 L 0.07839 0.00162 " pathEditMode="relative" rAng="0" ptsTypes="AA">
                                      <p:cBhvr>
                                        <p:cTn id="19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69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"/>
                            </p:stCondLst>
                            <p:childTnLst>
                              <p:par>
                                <p:cTn id="25" presetID="42" presetClass="path" presetSubtype="0" accel="50000" decel="50000" fill="hold" grpId="3" nodeType="after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0.15781 0.00185 L 0.23932 0.00278 " pathEditMode="relative" rAng="0" ptsTypes="AA">
                                      <p:cBhvr>
                                        <p:cTn id="26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76" y="4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2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"/>
                            </p:stCondLst>
                            <p:childTnLst>
                              <p:par>
                                <p:cTn id="30" presetID="42" presetClass="path" presetSubtype="0" accel="50000" decel="50000" fill="hold" grpId="4" nodeType="after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0.23932 0.00278 L 0.32135 0.00278 " pathEditMode="relative" rAng="0" ptsTypes="AA">
                                      <p:cBhvr>
                                        <p:cTn id="31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800"/>
                            </p:stCondLst>
                            <p:childTnLst>
                              <p:par>
                                <p:cTn id="33" presetID="42" presetClass="path" presetSubtype="0" accel="50000" decel="50000" fill="hold" grpId="5" nodeType="after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0.32135 0.00278 L 0.40286 0.00278 " pathEditMode="relative" rAng="0" ptsTypes="AA">
                                      <p:cBhvr>
                                        <p:cTn id="34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300"/>
                            </p:stCondLst>
                            <p:childTnLst>
                              <p:par>
                                <p:cTn id="36" presetID="42" presetClass="path" presetSubtype="0" accel="50000" decel="50000" fill="hold" grpId="11" nodeType="after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0.40286 0.00278 L 0.4849 0.00278 " pathEditMode="relative" rAng="0" ptsTypes="AA">
                                      <p:cBhvr>
                                        <p:cTn id="37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0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800"/>
                            </p:stCondLst>
                            <p:childTnLst>
                              <p:par>
                                <p:cTn id="39" presetID="42" presetClass="path" presetSubtype="0" accel="50000" decel="50000" fill="hold" grpId="12" nodeType="after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0.4849 0.00278 L 0.40286 0.00278 " pathEditMode="relative" rAng="0" ptsTypes="AA">
                                      <p:cBhvr>
                                        <p:cTn id="40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300"/>
                            </p:stCondLst>
                            <p:childTnLst>
                              <p:par>
                                <p:cTn id="42" presetID="42" presetClass="path" presetSubtype="0" accel="50000" decel="50000" fill="hold" grpId="6" nodeType="after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0.40286 0.00278 L 0.32135 0.00278 " pathEditMode="relative" rAng="0" ptsTypes="AA">
                                      <p:cBhvr>
                                        <p:cTn id="43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800"/>
                            </p:stCondLst>
                            <p:childTnLst>
                              <p:par>
                                <p:cTn id="45" presetID="42" presetClass="path" presetSubtype="0" accel="50000" decel="50000" fill="hold" grpId="7" nodeType="after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0.32135 0.00278 L 0.23932 0.00278 " pathEditMode="relative" rAng="0" ptsTypes="AA">
                                      <p:cBhvr>
                                        <p:cTn id="46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300"/>
                            </p:stCondLst>
                            <p:childTnLst>
                              <p:par>
                                <p:cTn id="48" presetID="42" presetClass="path" presetSubtype="0" accel="50000" decel="50000" fill="hold" grpId="8" nodeType="after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0.23932 0.00278 L 0.15781 0.00185 " pathEditMode="relative" rAng="0" ptsTypes="AA">
                                      <p:cBhvr>
                                        <p:cTn id="49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76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800"/>
                            </p:stCondLst>
                            <p:childTnLst>
                              <p:par>
                                <p:cTn id="51" presetID="42" presetClass="path" presetSubtype="0" accel="50000" decel="50000" fill="hold" grpId="9" nodeType="after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0.15781 0.00185 L 0.07982 0.00093 " pathEditMode="relative" rAng="0" ptsTypes="AA">
                                      <p:cBhvr>
                                        <p:cTn id="52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06" y="-46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3.95833E-6 -4.07407E-6 L -0.07747 0.00093 " pathEditMode="relative" rAng="0" ptsTypes="AA">
                                      <p:cBhvr>
                                        <p:cTn id="60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80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300"/>
                            </p:stCondLst>
                            <p:childTnLst>
                              <p:par>
                                <p:cTn id="62" presetID="42" presetClass="path" presetSubtype="0" accel="50000" decel="50000" fill="hold" grpId="10" nodeType="after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0.07982 0.00093 L -2.08333E-7 -2.22222E-6 " pathEditMode="relative" rAng="0" ptsTypes="AA">
                                      <p:cBhvr>
                                        <p:cTn id="63" dur="3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7" y="-46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2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7" grpId="0"/>
      <p:bldP spid="16" grpId="0" animBg="1"/>
      <p:bldP spid="16" grpId="1" animBg="1"/>
      <p:bldP spid="16" grpId="2" animBg="1"/>
      <p:bldP spid="16" grpId="3" animBg="1"/>
      <p:bldP spid="16" grpId="4" animBg="1"/>
      <p:bldP spid="16" grpId="5" animBg="1"/>
      <p:bldP spid="16" grpId="6" animBg="1"/>
      <p:bldP spid="16" grpId="7" animBg="1"/>
      <p:bldP spid="16" grpId="8" animBg="1"/>
      <p:bldP spid="16" grpId="9" animBg="1"/>
      <p:bldP spid="16" grpId="10" animBg="1"/>
      <p:bldP spid="16" grpId="11" animBg="1"/>
      <p:bldP spid="16" grpId="12" animBg="1"/>
      <p:bldP spid="17" grpId="0"/>
      <p:bldP spid="18" grpId="0"/>
      <p:bldP spid="3" grpId="0" animBg="1"/>
      <p:bldP spid="3" grpId="1" animBg="1"/>
      <p:bldP spid="3" grpId="2" animBg="1"/>
      <p:bldP spid="5" grpId="0" animBg="1"/>
      <p:bldP spid="5" grpId="1" animBg="1"/>
      <p:bldP spid="5" grpId="2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VIOUS_ACTIVE_SLIDE" val="64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206606</TotalTime>
  <Words>1325</Words>
  <Application>Microsoft Office PowerPoint</Application>
  <PresentationFormat>Widescreen</PresentationFormat>
  <Paragraphs>345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Office Theme</vt:lpstr>
      <vt:lpstr>CMSC 28100  Introduction to Complexity Theory  Autumn 2025 Instructor: William Hoza</vt:lpstr>
      <vt:lpstr>The Church-Turing Thesis</vt:lpstr>
      <vt:lpstr>The Church-Turing Thesis</vt:lpstr>
      <vt:lpstr>Are Turing machines powerful enough?</vt:lpstr>
      <vt:lpstr>Left-right-stationary Turing machines</vt:lpstr>
      <vt:lpstr>Multi-tape Turing machines</vt:lpstr>
      <vt:lpstr>Multi-tape Turing machines</vt:lpstr>
      <vt:lpstr>Simulating k tapes with 1 tape</vt:lpstr>
      <vt:lpstr>Simulating k tapes with 1 tape</vt:lpstr>
      <vt:lpstr>Simulating k tapes with 1 tape</vt:lpstr>
      <vt:lpstr>Simulating k tapes with 1 tape: Alphabet</vt:lpstr>
      <vt:lpstr>Simulating 2 tapes with 1 tape: States</vt:lpstr>
      <vt:lpstr>Simulating k tapes with 1 tape: States </vt:lpstr>
      <vt:lpstr>Simulating k tapes with 1 tape: Start state</vt:lpstr>
      <vt:lpstr>Simulating k tapes with 1 tape: Transitions</vt:lpstr>
      <vt:lpstr>Simulating k tapes with 1 tape: Transitions</vt:lpstr>
      <vt:lpstr>Simulating k tapes with 1 tape: Transitions</vt:lpstr>
      <vt:lpstr>Simulating k tapes with 1 tape: Halting states</vt:lpstr>
      <vt:lpstr>Simulating k tapes with 1 tape</vt:lpstr>
      <vt:lpstr>TMs can simulate all “reasonable” machines</vt:lpstr>
      <vt:lpstr>The Church-Turing Thesis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Complexity Theory</dc:title>
  <dc:creator>William Hoza</dc:creator>
  <cp:lastModifiedBy>William Hoza</cp:lastModifiedBy>
  <cp:revision>768</cp:revision>
  <dcterms:created xsi:type="dcterms:W3CDTF">2022-12-12T23:26:37Z</dcterms:created>
  <dcterms:modified xsi:type="dcterms:W3CDTF">2025-10-06T20:41:07Z</dcterms:modified>
</cp:coreProperties>
</file>