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910" r:id="rId2"/>
    <p:sldId id="911" r:id="rId3"/>
    <p:sldId id="423" r:id="rId4"/>
    <p:sldId id="825" r:id="rId5"/>
    <p:sldId id="447" r:id="rId6"/>
    <p:sldId id="792" r:id="rId7"/>
    <p:sldId id="753" r:id="rId8"/>
    <p:sldId id="863" r:id="rId9"/>
    <p:sldId id="469" r:id="rId10"/>
    <p:sldId id="805" r:id="rId11"/>
    <p:sldId id="757" r:id="rId12"/>
    <p:sldId id="806" r:id="rId13"/>
    <p:sldId id="813" r:id="rId14"/>
    <p:sldId id="754" r:id="rId15"/>
    <p:sldId id="912" r:id="rId16"/>
    <p:sldId id="869" r:id="rId17"/>
    <p:sldId id="870" r:id="rId18"/>
    <p:sldId id="793" r:id="rId19"/>
    <p:sldId id="448" r:id="rId20"/>
    <p:sldId id="449" r:id="rId21"/>
    <p:sldId id="451" r:id="rId22"/>
    <p:sldId id="452" r:id="rId23"/>
    <p:sldId id="453" r:id="rId24"/>
    <p:sldId id="454" r:id="rId25"/>
    <p:sldId id="455" r:id="rId26"/>
    <p:sldId id="814" r:id="rId27"/>
    <p:sldId id="627" r:id="rId28"/>
  </p:sldIdLst>
  <p:sldSz cx="12192000" cy="6858000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5EAB"/>
    <a:srgbClr val="FF99FF"/>
    <a:srgbClr val="00FFFF"/>
    <a:srgbClr val="FFF2CC"/>
    <a:srgbClr val="4472C4"/>
    <a:srgbClr val="FFCCFF"/>
    <a:srgbClr val="8A3500"/>
    <a:srgbClr val="444444"/>
    <a:srgbClr val="B1953A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8" autoAdjust="0"/>
    <p:restoredTop sz="90166" autoAdjust="0"/>
  </p:normalViewPr>
  <p:slideViewPr>
    <p:cSldViewPr snapToGrid="0">
      <p:cViewPr varScale="1">
        <p:scale>
          <a:sx n="106" d="100"/>
          <a:sy n="106" d="100"/>
        </p:scale>
        <p:origin x="96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C89D9-4143-4CE6-8C54-F02D74289DB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6803F-40F5-437E-BE1A-AAEA2518A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4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0DE4-FF9C-80CF-C5CC-74A127A4B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64B6A-43CC-BC88-2615-C72CE1750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F18CE-EB28-5DD6-B11F-C69C0BB2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2DF79-D6C2-44B3-8742-A22E7E2B2DFC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2A965-1956-CB40-F7D8-41BA1941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86D55-6856-8978-D386-5F0DC01A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95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00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EAB7-07EC-1EA5-53F3-8F4275E4B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24E0C-DA48-06AA-BA2E-49DDBCA76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F0FE-25F2-F159-1B9E-3CE051D0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F0D43-1401-4BC0-A39D-A766495ECF36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5A323-6743-3F78-3350-91557D22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EFC33-9C19-3F3B-CC37-11CD52F7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6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51E061-43B9-715E-10A1-43924C056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54F26-8700-5286-046A-F18D1D71C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5B5C2-B43D-EDEA-E6AC-0E7A5EFA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14FD-A691-403F-8A1F-9E3EDE8FE8F0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D3D-3C48-B69E-8B2E-A73197BE5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94E5E-E577-449C-B1E5-FED04977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1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19E84-60CD-2150-A370-2D916ABCF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FFB9B-E796-4A75-E099-81EE16B66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DB585-9E6C-6EB7-EF7D-115EDC85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C3CF-17B5-4FE7-A6C3-1E55F63BBB29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2B97E-968F-0FDD-921C-6846DE861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1786B-4A9A-5DD9-FFE4-54BF3377A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84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4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E31E-5737-97AE-B548-C476F399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B9689-C3A0-666A-C71B-F0DE27D34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4547B-E9B5-8BCE-E253-08A353B9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81A7A-1332-4B30-AF4F-8BCB3CC4E7B6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6709A-57B6-02BB-4C18-2E008E5E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117F1-3E92-F3D9-78F3-9326FCB14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2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FE794-A894-D40F-64BE-8D410705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CF2C6-A7E3-B9F1-4014-740D27098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3E3D2-C77F-FBD4-344E-9F8F1EFBC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1D8CC-203D-1A00-3272-5C9F97939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C27B-0845-452C-9314-A19F69723BBD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40A68-87AE-D0B8-9C75-9538D0C9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014080-4E51-77B1-DE7C-35B79A84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46F28-653C-43CC-0F34-2CE78FEB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06BFB-CED3-31FF-C336-633076F7C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0558B5-2476-BE98-66C3-D309FCDD9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869734-910F-007D-4002-F9D362914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B49EA7-3FB0-7A34-DE17-C2F34303A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7B5B7C-620E-B71B-6E6B-739508348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BF1A3-5A5F-4792-B78C-6135637B9452}" type="datetime1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180EAE-C2DA-429E-2856-E9A39FCE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E1E504-838C-DA70-B564-044F0880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0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89578-BA9A-92B8-A46F-FA8D931FC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43D9A0-FA24-33DC-6CBE-DB1E4A2DB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D9451-D3D4-4E42-BABA-51ED05BC4A7B}" type="datetime1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81BF0-0DE8-96DB-7CEC-E1B839CD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BFE14-C8B0-F638-FFB8-3AE6132C4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0323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6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EB7E2C-525A-20B9-5ABD-B1F52212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536A-191E-4FD3-9217-AC0125948861}" type="datetime1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9A35DC-A81D-D970-E468-E6E7B757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3F316-B2B0-A721-09FC-6CF0F365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969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42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3158-EA36-B587-0F1E-F8F8A4F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4835D-F4EB-9C46-9D4D-9767BE30B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D17DB-6CBC-E581-B2D4-E4EBC1115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07D0D-F212-A2D4-82A7-5EC7440B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3400-7673-4D56-AFCD-41352542AA5B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36903-15A5-473D-5C6E-162F415BF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E457D-CA0C-E56D-EDCA-5301AC1FD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9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6514E-03CF-9826-EE9B-7ACFB127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61131C-326F-042B-16D4-A65F9D0F21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4A72E3-AD5B-5CD6-4991-51F45174F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87A13-CE50-8513-985C-D2C7D862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DF79-0AD1-4A96-B09E-944AF8ACECDD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61B45-13B0-76C7-8BAC-96EBF79D3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A6D0D-C224-73DC-0143-0881479E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7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6C8D14-FE37-35F9-6FC5-1BBE5802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BFB97-4B6A-F842-15DB-F6915CC92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76798-148C-2E16-43F6-3E69880A9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0B097-4004-4718-A94A-9D119BA8F2F4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B81AC-BEE3-A42E-6ACF-BDFF7D14A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3639E-8602-86E4-86A5-EF2B46162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png"/><Relationship Id="rId2" Type="http://schemas.openxmlformats.org/officeDocument/2006/relationships/image" Target="../media/image9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0.png"/><Relationship Id="rId3" Type="http://schemas.openxmlformats.org/officeDocument/2006/relationships/image" Target="../media/image117.png"/><Relationship Id="rId7" Type="http://schemas.openxmlformats.org/officeDocument/2006/relationships/image" Target="../media/image11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0.png"/><Relationship Id="rId5" Type="http://schemas.openxmlformats.org/officeDocument/2006/relationships/image" Target="../media/image501.png"/><Relationship Id="rId4" Type="http://schemas.openxmlformats.org/officeDocument/2006/relationships/image" Target="../media/image118.png"/><Relationship Id="rId9" Type="http://schemas.openxmlformats.org/officeDocument/2006/relationships/image" Target="../media/image12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374BE-0883-4AF8-5BC1-5A60CADC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92E8B08-1E80-5F58-574F-304F8486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9908"/>
            <a:ext cx="5026269" cy="6110936"/>
          </a:xfrm>
        </p:spPr>
        <p:txBody>
          <a:bodyPr>
            <a:normAutofit/>
          </a:bodyPr>
          <a:lstStyle/>
          <a:p>
            <a:pPr marL="0" indent="0"/>
            <a:r>
              <a:rPr lang="en-US" sz="4400" dirty="0"/>
              <a:t>CMSC 28100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Introduction to </a:t>
            </a:r>
            <a:r>
              <a:rPr lang="en-US" sz="4400" b="1" dirty="0">
                <a:solidFill>
                  <a:schemeClr val="accent1"/>
                </a:solidFill>
              </a:rPr>
              <a:t>Complexity Theory</a:t>
            </a:r>
            <a:br>
              <a:rPr lang="en-US" sz="4400" dirty="0"/>
            </a:br>
            <a:br>
              <a:rPr lang="en-US" sz="4400" dirty="0"/>
            </a:br>
            <a:r>
              <a:rPr lang="en-US" sz="2800" dirty="0"/>
              <a:t>Autumn 2025</a:t>
            </a:r>
            <a:br>
              <a:rPr lang="en-US" sz="2800" dirty="0"/>
            </a:br>
            <a:r>
              <a:rPr lang="en-US" sz="2800" dirty="0"/>
              <a:t>Instructor: William Hoza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3BD8EF-803A-BE43-CA67-9D61EA6BA713}"/>
              </a:ext>
            </a:extLst>
          </p:cNvPr>
          <p:cNvSpPr txBox="1"/>
          <p:nvPr/>
        </p:nvSpPr>
        <p:spPr>
          <a:xfrm>
            <a:off x="6096000" y="1174536"/>
            <a:ext cx="5257800" cy="450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700" dirty="0"/>
              <a:t>⏳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7822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32749-C205-C0BE-0164-D5895F18B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Undecidability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E6BEC-DEA5-CDFB-C313-55619CA4A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15" y="3973285"/>
            <a:ext cx="11179628" cy="2203677"/>
          </a:xfrm>
        </p:spPr>
        <p:txBody>
          <a:bodyPr/>
          <a:lstStyle/>
          <a:p>
            <a:r>
              <a:rPr lang="en-US" dirty="0"/>
              <a:t>To prove this theorem, we need to rule out all possible Turing machines!</a:t>
            </a:r>
          </a:p>
          <a:p>
            <a:r>
              <a:rPr lang="en-US" dirty="0"/>
              <a:t>How can we possibly do this?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93313-F289-D56F-19C5-0CB59207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78C772-6E6F-6AEE-2483-74B0D3981BA8}"/>
              </a:ext>
            </a:extLst>
          </p:cNvPr>
          <p:cNvSpPr/>
          <p:nvPr/>
        </p:nvSpPr>
        <p:spPr>
          <a:xfrm>
            <a:off x="2070743" y="2004569"/>
            <a:ext cx="8050513" cy="11433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Theorem: </a:t>
            </a:r>
            <a:r>
              <a:rPr lang="en-US" sz="2800" dirty="0">
                <a:solidFill>
                  <a:schemeClr val="tx1"/>
                </a:solidFill>
              </a:rPr>
              <a:t>There exists an </a:t>
            </a:r>
            <a:r>
              <a:rPr lang="en-US" sz="2800" dirty="0">
                <a:solidFill>
                  <a:schemeClr val="accent1"/>
                </a:solidFill>
              </a:rPr>
              <a:t>undecidable</a:t>
            </a:r>
            <a:r>
              <a:rPr lang="en-US" sz="2800" dirty="0">
                <a:solidFill>
                  <a:schemeClr val="tx1"/>
                </a:solidFill>
              </a:rPr>
              <a:t> language.</a:t>
            </a:r>
          </a:p>
        </p:txBody>
      </p:sp>
    </p:spTree>
    <p:extLst>
      <p:ext uri="{BB962C8B-B14F-4D97-AF65-F5344CB8AC3E}">
        <p14:creationId xmlns:p14="http://schemas.microsoft.com/office/powerpoint/2010/main" val="57496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D5D3A-B89E-6319-52A2-3E3143799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liar paradox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5D655-9FBD-0814-1144-BFE832F45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B86C0E-8268-3678-070C-36085B5C0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8F01EBF-BAA2-D2BF-4228-5B5F728CF365}"/>
              </a:ext>
            </a:extLst>
          </p:cNvPr>
          <p:cNvGrpSpPr/>
          <p:nvPr/>
        </p:nvGrpSpPr>
        <p:grpSpPr>
          <a:xfrm>
            <a:off x="2374328" y="2231815"/>
            <a:ext cx="7267433" cy="2657374"/>
            <a:chOff x="4602804" y="3977893"/>
            <a:chExt cx="7267433" cy="265737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7BB36F3-DC22-EE81-4817-E9565829712E}"/>
                </a:ext>
              </a:extLst>
            </p:cNvPr>
            <p:cNvSpPr/>
            <p:nvPr/>
          </p:nvSpPr>
          <p:spPr>
            <a:xfrm>
              <a:off x="4602804" y="3977893"/>
              <a:ext cx="7267433" cy="2657374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>
              <a:outerShdw blurRad="279400" dist="38100" dir="13500000" sx="102000" sy="102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Hexagon 6">
              <a:extLst>
                <a:ext uri="{FF2B5EF4-FFF2-40B4-BE49-F238E27FC236}">
                  <a16:creationId xmlns:a16="http://schemas.microsoft.com/office/drawing/2014/main" id="{8CB69E5C-C53F-2AD7-9601-8491ECEC723A}"/>
                </a:ext>
              </a:extLst>
            </p:cNvPr>
            <p:cNvSpPr/>
            <p:nvPr/>
          </p:nvSpPr>
          <p:spPr>
            <a:xfrm>
              <a:off x="4702115" y="4071809"/>
              <a:ext cx="7053278" cy="606055"/>
            </a:xfrm>
            <a:prstGeom prst="hexagon">
              <a:avLst>
                <a:gd name="adj" fmla="val 60088"/>
                <a:gd name="vf" fmla="val 11547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/>
            <a:lstStyle/>
            <a:p>
              <a:pPr algn="ctr"/>
              <a:r>
                <a:rPr lang="en-US" sz="1800" b="1" dirty="0">
                  <a:solidFill>
                    <a:schemeClr val="tx1"/>
                  </a:solidFill>
                </a:rPr>
                <a:t>Are you selecting </a:t>
              </a:r>
              <a:r>
                <a:rPr lang="en-US" b="1" dirty="0">
                  <a:solidFill>
                    <a:schemeClr val="tx1"/>
                  </a:solidFill>
                </a:rPr>
                <a:t>option B as your answer to this question</a:t>
              </a:r>
              <a:r>
                <a:rPr lang="en-US" sz="1800" b="1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A26522C-C92D-648F-DC43-B2222FB5F713}"/>
                </a:ext>
              </a:extLst>
            </p:cNvPr>
            <p:cNvSpPr txBox="1"/>
            <p:nvPr/>
          </p:nvSpPr>
          <p:spPr>
            <a:xfrm>
              <a:off x="4702115" y="6254664"/>
              <a:ext cx="7085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Respond at PollEv.com/</a:t>
              </a:r>
              <a:r>
                <a:rPr lang="en-US" sz="1600" dirty="0" err="1"/>
                <a:t>whoza</a:t>
              </a:r>
              <a:r>
                <a:rPr lang="en-US" sz="1600" dirty="0"/>
                <a:t> or text “</a:t>
              </a:r>
              <a:r>
                <a:rPr lang="en-US" sz="1600" dirty="0" err="1"/>
                <a:t>whoza</a:t>
              </a:r>
              <a:r>
                <a:rPr lang="en-US" sz="1600" dirty="0"/>
                <a:t>” to 22333 </a:t>
              </a:r>
            </a:p>
          </p:txBody>
        </p:sp>
      </p:grpSp>
      <p:sp>
        <p:nvSpPr>
          <p:cNvPr id="9" name="Hexagon 8">
            <a:extLst>
              <a:ext uri="{FF2B5EF4-FFF2-40B4-BE49-F238E27FC236}">
                <a16:creationId xmlns:a16="http://schemas.microsoft.com/office/drawing/2014/main" id="{2172809F-A735-64AF-DB73-B73B412F7054}"/>
              </a:ext>
            </a:extLst>
          </p:cNvPr>
          <p:cNvSpPr/>
          <p:nvPr/>
        </p:nvSpPr>
        <p:spPr>
          <a:xfrm>
            <a:off x="2460521" y="3785160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C:</a:t>
            </a:r>
            <a:r>
              <a:rPr lang="en-US" sz="1600" dirty="0">
                <a:solidFill>
                  <a:schemeClr val="tx1"/>
                </a:solidFill>
              </a:rPr>
              <a:t> Yes</a:t>
            </a: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198C84B9-AAB3-95E7-2A57-62C5C50A2D96}"/>
              </a:ext>
            </a:extLst>
          </p:cNvPr>
          <p:cNvSpPr/>
          <p:nvPr/>
        </p:nvSpPr>
        <p:spPr>
          <a:xfrm>
            <a:off x="2460521" y="3061734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A:</a:t>
            </a:r>
            <a:r>
              <a:rPr lang="en-US" sz="1600" dirty="0">
                <a:solidFill>
                  <a:schemeClr val="tx1"/>
                </a:solidFill>
              </a:rPr>
              <a:t> Yes</a:t>
            </a: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543D9849-45E7-326D-2ACD-5368126BDDB9}"/>
              </a:ext>
            </a:extLst>
          </p:cNvPr>
          <p:cNvSpPr/>
          <p:nvPr/>
        </p:nvSpPr>
        <p:spPr>
          <a:xfrm>
            <a:off x="6009668" y="3785160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D:</a:t>
            </a:r>
            <a:r>
              <a:rPr lang="en-US" sz="1600" dirty="0">
                <a:solidFill>
                  <a:schemeClr val="tx1"/>
                </a:solidFill>
              </a:rPr>
              <a:t> Yes</a:t>
            </a: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1BEE2044-AA67-4F35-18A8-1C6C01B70E60}"/>
              </a:ext>
            </a:extLst>
          </p:cNvPr>
          <p:cNvSpPr/>
          <p:nvPr/>
        </p:nvSpPr>
        <p:spPr>
          <a:xfrm>
            <a:off x="6009668" y="3061734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B:</a:t>
            </a:r>
            <a:r>
              <a:rPr lang="en-US" sz="1600" dirty="0">
                <a:solidFill>
                  <a:schemeClr val="tx1"/>
                </a:solidFill>
              </a:rPr>
              <a:t> No</a:t>
            </a:r>
          </a:p>
        </p:txBody>
      </p:sp>
    </p:spTree>
    <p:extLst>
      <p:ext uri="{BB962C8B-B14F-4D97-AF65-F5344CB8AC3E}">
        <p14:creationId xmlns:p14="http://schemas.microsoft.com/office/powerpoint/2010/main" val="205099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D90C4-E015-FF42-7EDB-E4A8D475D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as 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AE8581-8656-097A-98B6-0AB2A50672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531632"/>
              </a:xfrm>
            </p:spPr>
            <p:txBody>
              <a:bodyPr/>
              <a:lstStyle/>
              <a:p>
                <a:r>
                  <a:rPr lang="en-US" dirty="0"/>
                  <a:t>Plan: We will construct a language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such that trying to decide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creates a liar paradox</a:t>
                </a:r>
              </a:p>
              <a:p>
                <a:r>
                  <a:rPr lang="en-US" dirty="0"/>
                  <a:t>Key idea: A </a:t>
                </a:r>
                <a:r>
                  <a:rPr lang="en-US" dirty="0">
                    <a:solidFill>
                      <a:schemeClr val="accent1"/>
                    </a:solidFill>
                  </a:rPr>
                  <a:t>Turing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can be encoded as a binary </a:t>
                </a:r>
                <a:r>
                  <a:rPr lang="en-US" dirty="0">
                    <a:solidFill>
                      <a:schemeClr val="accent1"/>
                    </a:solidFill>
                  </a:rPr>
                  <a:t>string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>
                    <a:solidFill>
                      <a:schemeClr val="accent1"/>
                    </a:solidFill>
                  </a:rPr>
                  <a:t>“Code as data”</a:t>
                </a:r>
              </a:p>
              <a:p>
                <a:pPr lvl="1"/>
                <a:r>
                  <a:rPr lang="en-US" dirty="0"/>
                  <a:t>Specific encoding choice doesn’t matter for now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AE8581-8656-097A-98B6-0AB2A50672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531632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B33BDC-6A44-D21F-28F6-4947F46F7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46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AD9D-C97D-B36B-62FC-059D0F559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machines analyzing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8FCFD6-0D24-C2AC-50D2-D53A16A619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is a Turing machine…</a:t>
                </a:r>
              </a:p>
              <a:p>
                <a:r>
                  <a:rPr lang="en-US" dirty="0"/>
                  <a:t>Then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r>
                  <a:rPr lang="en-US" dirty="0"/>
                  <a:t> can be the </a:t>
                </a:r>
                <a:r>
                  <a:rPr lang="en-US" dirty="0">
                    <a:solidFill>
                      <a:schemeClr val="accent1"/>
                    </a:solidFill>
                  </a:rPr>
                  <a:t>input </a:t>
                </a:r>
                <a:r>
                  <a:rPr lang="en-US" dirty="0"/>
                  <a:t>for </a:t>
                </a:r>
                <a:r>
                  <a:rPr lang="en-US" dirty="0">
                    <a:solidFill>
                      <a:schemeClr val="accent1"/>
                    </a:solidFill>
                  </a:rPr>
                  <a:t>another</a:t>
                </a:r>
                <a:r>
                  <a:rPr lang="en-US" dirty="0"/>
                  <a:t> Turing machine!</a:t>
                </a:r>
              </a:p>
              <a:p>
                <a:r>
                  <a:rPr lang="en-US" dirty="0"/>
                  <a:t>Compilers, syntax highlighting, linters…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8FCFD6-0D24-C2AC-50D2-D53A16A619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787DE-0E72-4300-1595-59948A2F2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132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8E955-3E3D-F712-BDEA-A04DBC21E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816"/>
            <a:ext cx="10515600" cy="1325563"/>
          </a:xfrm>
        </p:spPr>
        <p:txBody>
          <a:bodyPr/>
          <a:lstStyle/>
          <a:p>
            <a:r>
              <a:rPr lang="en-US" dirty="0"/>
              <a:t>Self-rejecting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A9BCCE5-8102-2F9F-A6E6-D27A89A8DFC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1174" y="1532965"/>
                <a:ext cx="11701699" cy="532503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be a TM</a:t>
                </a:r>
              </a:p>
              <a:p>
                <a:r>
                  <a:rPr lang="en-US" dirty="0"/>
                  <a:t>What if we </a:t>
                </a:r>
                <a:r>
                  <a:rPr lang="en-US" dirty="0">
                    <a:solidFill>
                      <a:schemeClr val="accent1"/>
                    </a:solidFill>
                  </a:rPr>
                  <a:t>run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accent1"/>
                    </a:solidFill>
                  </a:rPr>
                  <a:t> on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r>
                  <a:rPr lang="en-US" dirty="0"/>
                  <a:t>? Strange, but legal</a:t>
                </a:r>
              </a:p>
              <a:p>
                <a:r>
                  <a:rPr lang="en-US" dirty="0"/>
                  <a:t>Three possibilities: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accepts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rejects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loops on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b="1" dirty="0"/>
                  <a:t>Definition:</a:t>
                </a:r>
                <a:r>
                  <a:rPr lang="en-US" dirty="0"/>
                  <a:t> We say that a Turing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chemeClr val="accent1"/>
                    </a:solidFill>
                  </a:rPr>
                  <a:t>self-rejecting</a:t>
                </a:r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rejects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A9BCCE5-8102-2F9F-A6E6-D27A89A8DF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1174" y="1532965"/>
                <a:ext cx="11701699" cy="5325035"/>
              </a:xfrm>
              <a:blipFill>
                <a:blip r:embed="rId2"/>
                <a:stretch>
                  <a:fillRect l="-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0BDD6-6AEA-0A09-8132-DAAA066C2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8" name="Picture 7" descr="A drawing of a snake with a red and green tail&#10;&#10;Description automatically generated">
            <a:extLst>
              <a:ext uri="{FF2B5EF4-FFF2-40B4-BE49-F238E27FC236}">
                <a16:creationId xmlns:a16="http://schemas.microsoft.com/office/drawing/2014/main" id="{3152A0D8-395B-8551-F7BC-9B06A8A8EB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9950" y="331817"/>
            <a:ext cx="3329161" cy="3307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76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7A10FDF-4734-1491-3C43-02D30B069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F35B3-CAF3-5F7A-5777-9BFE2E505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59617"/>
            <a:ext cx="10515600" cy="1325563"/>
          </a:xfrm>
        </p:spPr>
        <p:txBody>
          <a:bodyPr/>
          <a:lstStyle/>
          <a:p>
            <a:r>
              <a:rPr lang="en-US" dirty="0"/>
              <a:t>Self-rejecting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9A696C-3BC3-00BA-DDFE-FB0144704B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2319" y="1690687"/>
                <a:ext cx="12007361" cy="5097673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SELF</m:t>
                    </m:r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REJECTORS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is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self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‑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rejecting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Turing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machine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9A696C-3BC3-00BA-DDFE-FB0144704B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319" y="1690687"/>
                <a:ext cx="12007361" cy="5097673"/>
              </a:xfrm>
              <a:blipFill>
                <a:blip r:embed="rId2"/>
                <a:stretch>
                  <a:fillRect l="-9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7C811-8CE5-152C-4A3A-7CC4A8BAB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BACAB70-92F8-9DDC-35DB-67BF03D950C8}"/>
                  </a:ext>
                </a:extLst>
              </p:cNvPr>
              <p:cNvSpPr/>
              <p:nvPr/>
            </p:nvSpPr>
            <p:spPr>
              <a:xfrm>
                <a:off x="2606600" y="2665830"/>
                <a:ext cx="6978798" cy="114338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</a:rPr>
                  <a:t>Theorem: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SELF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REJECTORS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</a:rPr>
                  <a:t>is </a:t>
                </a:r>
                <a:r>
                  <a:rPr lang="en-US" sz="2800" dirty="0">
                    <a:solidFill>
                      <a:schemeClr val="accent1"/>
                    </a:solidFill>
                  </a:rPr>
                  <a:t>undecidable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BACAB70-92F8-9DDC-35DB-67BF03D950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6600" y="2665830"/>
                <a:ext cx="6978798" cy="11433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2408463-E6BA-4E3F-AA32-37A2F9188054}"/>
                  </a:ext>
                </a:extLst>
              </p:cNvPr>
              <p:cNvSpPr/>
              <p:nvPr/>
            </p:nvSpPr>
            <p:spPr>
              <a:xfrm>
                <a:off x="589083" y="4020232"/>
                <a:ext cx="11013832" cy="24706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b="1" dirty="0">
                    <a:solidFill>
                      <a:schemeClr val="tx1"/>
                    </a:solidFill>
                  </a:rPr>
                  <a:t>Proof:</a:t>
                </a:r>
                <a:r>
                  <a:rPr lang="en-US" sz="2400" dirty="0">
                    <a:solidFill>
                      <a:schemeClr val="tx1"/>
                    </a:solidFill>
                  </a:rPr>
                  <a:t> Let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be any Turing machine</a:t>
                </a: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rejects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then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SELF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REJECTORS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doesn’t reject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then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∉</m:t>
                    </m:r>
                    <m:r>
                      <m:rPr>
                        <m:nor/>
                      </m:rPr>
                      <a:rPr lang="en-US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SELF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REJECTORS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tx1"/>
                    </a:solidFill>
                  </a:rPr>
                  <a:t>Either way,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does not decide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SELF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REJECTORS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!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2408463-E6BA-4E3F-AA32-37A2F91880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83" y="4020232"/>
                <a:ext cx="11013832" cy="2470612"/>
              </a:xfrm>
              <a:prstGeom prst="rect">
                <a:avLst/>
              </a:prstGeom>
              <a:blipFill>
                <a:blip r:embed="rId4"/>
                <a:stretch>
                  <a:fillRect l="-719" b="-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A drawing of a snake with a red and green tail&#10;&#10;Description automatically generated">
            <a:extLst>
              <a:ext uri="{FF2B5EF4-FFF2-40B4-BE49-F238E27FC236}">
                <a16:creationId xmlns:a16="http://schemas.microsoft.com/office/drawing/2014/main" id="{266B02F3-B8E8-9EEE-8E38-9F83EBD935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600" y="259617"/>
            <a:ext cx="1401555" cy="139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48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50C73-9BC1-520F-26BC-37719FE08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proof: “Diagonalization”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15CE28CD-E252-FFA0-B95A-CD1BE1F68B4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32252565"/>
                  </p:ext>
                </p:extLst>
              </p:nvPr>
            </p:nvGraphicFramePr>
            <p:xfrm>
              <a:off x="3371849" y="2825750"/>
              <a:ext cx="4067178" cy="2743200"/>
            </p:xfrm>
            <a:graphic>
              <a:graphicData uri="http://schemas.openxmlformats.org/drawingml/2006/table">
                <a:tbl>
                  <a:tblPr firstRow="1" firstCol="1">
                    <a:tableStyleId>{8799B23B-EC83-4686-B30A-512413B5E67A}</a:tableStyleId>
                  </a:tblPr>
                  <a:tblGrid>
                    <a:gridCol w="677863">
                      <a:extLst>
                        <a:ext uri="{9D8B030D-6E8A-4147-A177-3AD203B41FA5}">
                          <a16:colId xmlns:a16="http://schemas.microsoft.com/office/drawing/2014/main" val="2629990295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954005306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793790744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256866951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163996480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2481044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9152963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21849695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926675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22534672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10607827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324934282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15CE28CD-E252-FFA0-B95A-CD1BE1F68B4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32252565"/>
                  </p:ext>
                </p:extLst>
              </p:nvPr>
            </p:nvGraphicFramePr>
            <p:xfrm>
              <a:off x="3371849" y="2825750"/>
              <a:ext cx="4067178" cy="2743200"/>
            </p:xfrm>
            <a:graphic>
              <a:graphicData uri="http://schemas.openxmlformats.org/drawingml/2006/table">
                <a:tbl>
                  <a:tblPr firstRow="1" firstCol="1">
                    <a:tableStyleId>{8799B23B-EC83-4686-B30A-512413B5E67A}</a:tableStyleId>
                  </a:tblPr>
                  <a:tblGrid>
                    <a:gridCol w="677863">
                      <a:extLst>
                        <a:ext uri="{9D8B030D-6E8A-4147-A177-3AD203B41FA5}">
                          <a16:colId xmlns:a16="http://schemas.microsoft.com/office/drawing/2014/main" val="2629990295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954005306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793790744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256866951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163996480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24810445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100000" t="-1333" r="-400000" b="-5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201802" t="-1333" r="-303604" b="-5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301802" t="-1333" r="-203604" b="-5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398214" t="-1333" r="-101786" b="-5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502703" t="-1333" r="-2703" b="-5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152963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901" t="-101333" r="-504505" b="-4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218496956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901" t="-198684" r="-504505" b="-298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926675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901" t="-302667" r="-504505" b="-2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225346729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901" t="-402667" r="-504505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106078273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901" t="-502667" r="-504505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324934282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D0917-40EE-BBE9-65A5-1C6E3B13E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BF1C8B1-F929-545F-D043-D5F5CEF61344}"/>
              </a:ext>
            </a:extLst>
          </p:cNvPr>
          <p:cNvGrpSpPr/>
          <p:nvPr/>
        </p:nvGrpSpPr>
        <p:grpSpPr>
          <a:xfrm>
            <a:off x="762000" y="2209800"/>
            <a:ext cx="2276475" cy="1722664"/>
            <a:chOff x="762000" y="2209800"/>
            <a:chExt cx="2276475" cy="172266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B228406-9742-E76D-2F07-78896BC54EDF}"/>
                </a:ext>
              </a:extLst>
            </p:cNvPr>
            <p:cNvSpPr txBox="1"/>
            <p:nvPr/>
          </p:nvSpPr>
          <p:spPr>
            <a:xfrm>
              <a:off x="762000" y="2209800"/>
              <a:ext cx="22764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What happens when we run this Turing machine…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119CF42-EA06-CC8A-CFDE-D90E86E8C9AC}"/>
                </a:ext>
              </a:extLst>
            </p:cNvPr>
            <p:cNvSpPr/>
            <p:nvPr/>
          </p:nvSpPr>
          <p:spPr>
            <a:xfrm>
              <a:off x="2211162" y="3311979"/>
              <a:ext cx="827313" cy="620485"/>
            </a:xfrm>
            <a:custGeom>
              <a:avLst/>
              <a:gdLst>
                <a:gd name="connsiteX0" fmla="*/ 36178 w 580463"/>
                <a:gd name="connsiteY0" fmla="*/ 0 h 566057"/>
                <a:gd name="connsiteX1" fmla="*/ 57949 w 580463"/>
                <a:gd name="connsiteY1" fmla="*/ 468086 h 566057"/>
                <a:gd name="connsiteX2" fmla="*/ 580463 w 580463"/>
                <a:gd name="connsiteY2" fmla="*/ 566057 h 566057"/>
                <a:gd name="connsiteX0" fmla="*/ 30678 w 585848"/>
                <a:gd name="connsiteY0" fmla="*/ 0 h 457200"/>
                <a:gd name="connsiteX1" fmla="*/ 63334 w 585848"/>
                <a:gd name="connsiteY1" fmla="*/ 359229 h 457200"/>
                <a:gd name="connsiteX2" fmla="*/ 585848 w 585848"/>
                <a:gd name="connsiteY2" fmla="*/ 457200 h 457200"/>
                <a:gd name="connsiteX0" fmla="*/ 21879 w 598821"/>
                <a:gd name="connsiteY0" fmla="*/ 0 h 598714"/>
                <a:gd name="connsiteX1" fmla="*/ 76307 w 598821"/>
                <a:gd name="connsiteY1" fmla="*/ 500743 h 598714"/>
                <a:gd name="connsiteX2" fmla="*/ 598821 w 598821"/>
                <a:gd name="connsiteY2" fmla="*/ 598714 h 598714"/>
                <a:gd name="connsiteX0" fmla="*/ 21879 w 598821"/>
                <a:gd name="connsiteY0" fmla="*/ 0 h 598714"/>
                <a:gd name="connsiteX1" fmla="*/ 76307 w 598821"/>
                <a:gd name="connsiteY1" fmla="*/ 500743 h 598714"/>
                <a:gd name="connsiteX2" fmla="*/ 598821 w 598821"/>
                <a:gd name="connsiteY2" fmla="*/ 598714 h 598714"/>
                <a:gd name="connsiteX0" fmla="*/ 7825 w 584767"/>
                <a:gd name="connsiteY0" fmla="*/ 0 h 602133"/>
                <a:gd name="connsiteX1" fmla="*/ 149339 w 584767"/>
                <a:gd name="connsiteY1" fmla="*/ 533400 h 602133"/>
                <a:gd name="connsiteX2" fmla="*/ 584767 w 584767"/>
                <a:gd name="connsiteY2" fmla="*/ 598714 h 602133"/>
                <a:gd name="connsiteX0" fmla="*/ 0 w 576942"/>
                <a:gd name="connsiteY0" fmla="*/ 0 h 598714"/>
                <a:gd name="connsiteX1" fmla="*/ 576942 w 576942"/>
                <a:gd name="connsiteY1" fmla="*/ 598714 h 598714"/>
                <a:gd name="connsiteX0" fmla="*/ 0 w 827313"/>
                <a:gd name="connsiteY0" fmla="*/ 0 h 620485"/>
                <a:gd name="connsiteX1" fmla="*/ 827313 w 827313"/>
                <a:gd name="connsiteY1" fmla="*/ 620485 h 620485"/>
                <a:gd name="connsiteX0" fmla="*/ 0 w 827313"/>
                <a:gd name="connsiteY0" fmla="*/ 0 h 620485"/>
                <a:gd name="connsiteX1" fmla="*/ 827313 w 827313"/>
                <a:gd name="connsiteY1" fmla="*/ 620485 h 620485"/>
                <a:gd name="connsiteX0" fmla="*/ 0 w 827313"/>
                <a:gd name="connsiteY0" fmla="*/ 0 h 620485"/>
                <a:gd name="connsiteX1" fmla="*/ 827313 w 827313"/>
                <a:gd name="connsiteY1" fmla="*/ 620485 h 62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27313" h="620485">
                  <a:moveTo>
                    <a:pt x="0" y="0"/>
                  </a:moveTo>
                  <a:cubicBezTo>
                    <a:pt x="90714" y="348342"/>
                    <a:pt x="475342" y="620486"/>
                    <a:pt x="827313" y="620485"/>
                  </a:cubicBezTo>
                </a:path>
              </a:pathLst>
            </a:custGeom>
            <a:noFill/>
            <a:ln w="63500" cmpd="sng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97A513E-EC16-AC6B-0163-539870156E5E}"/>
              </a:ext>
            </a:extLst>
          </p:cNvPr>
          <p:cNvGrpSpPr/>
          <p:nvPr/>
        </p:nvGrpSpPr>
        <p:grpSpPr>
          <a:xfrm>
            <a:off x="3319462" y="2105956"/>
            <a:ext cx="2875577" cy="590610"/>
            <a:chOff x="3319462" y="2105956"/>
            <a:chExt cx="2875577" cy="59061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04B0C6-D571-9990-D672-C0A1B81324C3}"/>
                </a:ext>
              </a:extLst>
            </p:cNvPr>
            <p:cNvSpPr txBox="1"/>
            <p:nvPr/>
          </p:nvSpPr>
          <p:spPr>
            <a:xfrm>
              <a:off x="3319462" y="2105956"/>
              <a:ext cx="22764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…on this input?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7193764-D775-CFA9-4D85-E4065BED7A90}"/>
                </a:ext>
              </a:extLst>
            </p:cNvPr>
            <p:cNvSpPr/>
            <p:nvPr/>
          </p:nvSpPr>
          <p:spPr>
            <a:xfrm>
              <a:off x="5280640" y="2315566"/>
              <a:ext cx="914399" cy="381000"/>
            </a:xfrm>
            <a:custGeom>
              <a:avLst/>
              <a:gdLst>
                <a:gd name="connsiteX0" fmla="*/ 36178 w 580463"/>
                <a:gd name="connsiteY0" fmla="*/ 0 h 566057"/>
                <a:gd name="connsiteX1" fmla="*/ 57949 w 580463"/>
                <a:gd name="connsiteY1" fmla="*/ 468086 h 566057"/>
                <a:gd name="connsiteX2" fmla="*/ 580463 w 580463"/>
                <a:gd name="connsiteY2" fmla="*/ 566057 h 566057"/>
                <a:gd name="connsiteX0" fmla="*/ 30678 w 585848"/>
                <a:gd name="connsiteY0" fmla="*/ 0 h 457200"/>
                <a:gd name="connsiteX1" fmla="*/ 63334 w 585848"/>
                <a:gd name="connsiteY1" fmla="*/ 359229 h 457200"/>
                <a:gd name="connsiteX2" fmla="*/ 585848 w 585848"/>
                <a:gd name="connsiteY2" fmla="*/ 457200 h 457200"/>
                <a:gd name="connsiteX0" fmla="*/ 21879 w 598821"/>
                <a:gd name="connsiteY0" fmla="*/ 0 h 598714"/>
                <a:gd name="connsiteX1" fmla="*/ 76307 w 598821"/>
                <a:gd name="connsiteY1" fmla="*/ 500743 h 598714"/>
                <a:gd name="connsiteX2" fmla="*/ 598821 w 598821"/>
                <a:gd name="connsiteY2" fmla="*/ 598714 h 598714"/>
                <a:gd name="connsiteX0" fmla="*/ 21879 w 598821"/>
                <a:gd name="connsiteY0" fmla="*/ 0 h 598714"/>
                <a:gd name="connsiteX1" fmla="*/ 76307 w 598821"/>
                <a:gd name="connsiteY1" fmla="*/ 500743 h 598714"/>
                <a:gd name="connsiteX2" fmla="*/ 598821 w 598821"/>
                <a:gd name="connsiteY2" fmla="*/ 598714 h 598714"/>
                <a:gd name="connsiteX0" fmla="*/ 7825 w 584767"/>
                <a:gd name="connsiteY0" fmla="*/ 0 h 602133"/>
                <a:gd name="connsiteX1" fmla="*/ 149339 w 584767"/>
                <a:gd name="connsiteY1" fmla="*/ 533400 h 602133"/>
                <a:gd name="connsiteX2" fmla="*/ 584767 w 584767"/>
                <a:gd name="connsiteY2" fmla="*/ 598714 h 602133"/>
                <a:gd name="connsiteX0" fmla="*/ 0 w 576942"/>
                <a:gd name="connsiteY0" fmla="*/ 0 h 598714"/>
                <a:gd name="connsiteX1" fmla="*/ 576942 w 576942"/>
                <a:gd name="connsiteY1" fmla="*/ 598714 h 598714"/>
                <a:gd name="connsiteX0" fmla="*/ 0 w 827313"/>
                <a:gd name="connsiteY0" fmla="*/ 0 h 620485"/>
                <a:gd name="connsiteX1" fmla="*/ 827313 w 827313"/>
                <a:gd name="connsiteY1" fmla="*/ 620485 h 620485"/>
                <a:gd name="connsiteX0" fmla="*/ 0 w 827313"/>
                <a:gd name="connsiteY0" fmla="*/ 0 h 620485"/>
                <a:gd name="connsiteX1" fmla="*/ 827313 w 827313"/>
                <a:gd name="connsiteY1" fmla="*/ 620485 h 620485"/>
                <a:gd name="connsiteX0" fmla="*/ 0 w 827313"/>
                <a:gd name="connsiteY0" fmla="*/ 0 h 620485"/>
                <a:gd name="connsiteX1" fmla="*/ 827313 w 827313"/>
                <a:gd name="connsiteY1" fmla="*/ 620485 h 620485"/>
                <a:gd name="connsiteX0" fmla="*/ 0 w 914399"/>
                <a:gd name="connsiteY0" fmla="*/ 0 h 381000"/>
                <a:gd name="connsiteX1" fmla="*/ 914399 w 914399"/>
                <a:gd name="connsiteY1" fmla="*/ 381000 h 381000"/>
                <a:gd name="connsiteX0" fmla="*/ 0 w 914399"/>
                <a:gd name="connsiteY0" fmla="*/ 0 h 381000"/>
                <a:gd name="connsiteX1" fmla="*/ 914399 w 914399"/>
                <a:gd name="connsiteY1" fmla="*/ 381000 h 381000"/>
                <a:gd name="connsiteX0" fmla="*/ 0 w 914399"/>
                <a:gd name="connsiteY0" fmla="*/ 0 h 381000"/>
                <a:gd name="connsiteX1" fmla="*/ 914399 w 914399"/>
                <a:gd name="connsiteY1" fmla="*/ 381000 h 381000"/>
                <a:gd name="connsiteX0" fmla="*/ 0 w 914399"/>
                <a:gd name="connsiteY0" fmla="*/ 0 h 381000"/>
                <a:gd name="connsiteX1" fmla="*/ 914399 w 914399"/>
                <a:gd name="connsiteY1" fmla="*/ 3810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14399" h="381000">
                  <a:moveTo>
                    <a:pt x="0" y="0"/>
                  </a:moveTo>
                  <a:cubicBezTo>
                    <a:pt x="384629" y="21771"/>
                    <a:pt x="899885" y="54430"/>
                    <a:pt x="914399" y="381000"/>
                  </a:cubicBezTo>
                </a:path>
              </a:pathLst>
            </a:custGeom>
            <a:noFill/>
            <a:ln w="635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51BCDBA-FB4E-D015-6D28-E436C5EE9433}"/>
                  </a:ext>
                </a:extLst>
              </p:cNvPr>
              <p:cNvSpPr txBox="1"/>
              <p:nvPr/>
            </p:nvSpPr>
            <p:spPr>
              <a:xfrm>
                <a:off x="8324850" y="3429000"/>
                <a:ext cx="1495425" cy="13442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✔️= Accept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❌= Reject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6D5EAB"/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US" dirty="0"/>
                  <a:t> = Loop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51BCDBA-FB4E-D015-6D28-E436C5EE94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850" y="3429000"/>
                <a:ext cx="1495425" cy="1344279"/>
              </a:xfrm>
              <a:prstGeom prst="rect">
                <a:avLst/>
              </a:prstGeom>
              <a:blipFill>
                <a:blip r:embed="rId3"/>
                <a:stretch>
                  <a:fillRect l="-3673" t="-3182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FA51D453-CA14-FB4A-21AE-12FE89ABFF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8863742"/>
                  </p:ext>
                </p:extLst>
              </p:nvPr>
            </p:nvGraphicFramePr>
            <p:xfrm>
              <a:off x="4049712" y="3282950"/>
              <a:ext cx="3389315" cy="2286000"/>
            </p:xfrm>
            <a:graphic>
              <a:graphicData uri="http://schemas.openxmlformats.org/drawingml/2006/table">
                <a:tbl>
                  <a:tblPr firstRow="1" firstCol="1">
                    <a:tableStyleId>{8799B23B-EC83-4686-B30A-512413B5E67A}</a:tableStyleId>
                  </a:tblPr>
                  <a:tblGrid>
                    <a:gridCol w="677863">
                      <a:extLst>
                        <a:ext uri="{9D8B030D-6E8A-4147-A177-3AD203B41FA5}">
                          <a16:colId xmlns:a16="http://schemas.microsoft.com/office/drawing/2014/main" val="2070895171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061714183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788472658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836173513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74537585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solidFill>
                                      <a:srgbClr val="6D5EAB"/>
                                    </a:solidFill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9890756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416670814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5326473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solidFill>
                                      <a:srgbClr val="6D5EAB"/>
                                    </a:solidFill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solidFill>
                                      <a:srgbClr val="6D5EAB"/>
                                    </a:solidFill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3506887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29669396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FA51D453-CA14-FB4A-21AE-12FE89ABFF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8863742"/>
                  </p:ext>
                </p:extLst>
              </p:nvPr>
            </p:nvGraphicFramePr>
            <p:xfrm>
              <a:off x="4049712" y="3282950"/>
              <a:ext cx="3389315" cy="2286000"/>
            </p:xfrm>
            <a:graphic>
              <a:graphicData uri="http://schemas.openxmlformats.org/drawingml/2006/table">
                <a:tbl>
                  <a:tblPr firstRow="1" firstCol="1">
                    <a:tableStyleId>{8799B23B-EC83-4686-B30A-512413B5E67A}</a:tableStyleId>
                  </a:tblPr>
                  <a:tblGrid>
                    <a:gridCol w="677863">
                      <a:extLst>
                        <a:ext uri="{9D8B030D-6E8A-4147-A177-3AD203B41FA5}">
                          <a16:colId xmlns:a16="http://schemas.microsoft.com/office/drawing/2014/main" val="2070895171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061714183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788472658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836173513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745375859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98214" r="-99107" b="-4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01802" b="-401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075607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54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01802" t="-100000" b="-301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6670814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01802" t="-197368" b="-1973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3264733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301333" r="-401802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98214" t="-301333" r="-99107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01802" t="-301333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068879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401333" r="-4018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99107" t="-401333" r="-298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00901" t="-401333" r="-200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98214" t="-401333" r="-991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01802" t="-401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669396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0023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99E370B5-7592-D4F7-B39C-0666A8B23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5759A-D389-0297-74AA-2ECE9B2DC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proof: “Diagonalization”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6F7C7FFD-4273-E42D-EEEF-885873085FC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67573036"/>
                  </p:ext>
                </p:extLst>
              </p:nvPr>
            </p:nvGraphicFramePr>
            <p:xfrm>
              <a:off x="3371849" y="2825750"/>
              <a:ext cx="4067178" cy="2743200"/>
            </p:xfrm>
            <a:graphic>
              <a:graphicData uri="http://schemas.openxmlformats.org/drawingml/2006/table">
                <a:tbl>
                  <a:tblPr firstRow="1" firstCol="1">
                    <a:tableStyleId>{8799B23B-EC83-4686-B30A-512413B5E67A}</a:tableStyleId>
                  </a:tblPr>
                  <a:tblGrid>
                    <a:gridCol w="677863">
                      <a:extLst>
                        <a:ext uri="{9D8B030D-6E8A-4147-A177-3AD203B41FA5}">
                          <a16:colId xmlns:a16="http://schemas.microsoft.com/office/drawing/2014/main" val="2629990295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954005306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793790744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256866951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163996480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2481044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smtClean="0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smtClean="0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smtClean="0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smtClean="0">
                                            <a:latin typeface="Cambria Math" panose="02040503050406030204" pitchFamily="18" charset="0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smtClean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9152963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n-US" b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smtClean="0">
                                    <a:solidFill>
                                      <a:srgbClr val="6D5EAB"/>
                                    </a:solidFill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sz="18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21849695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n-US" b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926675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n-US" b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extLst>
                      <a:ext uri="{0D108BD9-81ED-4DB2-BD59-A6C34878D82A}">
                        <a16:rowId xmlns:a16="http://schemas.microsoft.com/office/drawing/2014/main" val="22534672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</m:e>
                                  <m:sub>
                                    <m:r>
                                      <a:rPr lang="en-US" b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smtClean="0">
                                    <a:solidFill>
                                      <a:srgbClr val="6D5EAB"/>
                                    </a:solidFill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smtClean="0">
                                    <a:solidFill>
                                      <a:srgbClr val="6D5EAB"/>
                                    </a:solidFill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b="0" dirty="0">
                            <a:solidFill>
                              <a:srgbClr val="6D5EAB"/>
                            </a:solidFill>
                          </a:endParaRPr>
                        </a:p>
                      </a:txBody>
                      <a:tcPr marT="0" marB="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607827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8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oMath>
                            </m:oMathPara>
                          </a14:m>
                          <a:endParaRPr lang="en-US" sz="18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endParaRP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934282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6F7C7FFD-4273-E42D-EEEF-885873085FC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67573036"/>
                  </p:ext>
                </p:extLst>
              </p:nvPr>
            </p:nvGraphicFramePr>
            <p:xfrm>
              <a:off x="3371849" y="2825750"/>
              <a:ext cx="4067178" cy="2743200"/>
            </p:xfrm>
            <a:graphic>
              <a:graphicData uri="http://schemas.openxmlformats.org/drawingml/2006/table">
                <a:tbl>
                  <a:tblPr firstRow="1" firstCol="1">
                    <a:tableStyleId>{8799B23B-EC83-4686-B30A-512413B5E67A}</a:tableStyleId>
                  </a:tblPr>
                  <a:tblGrid>
                    <a:gridCol w="677863">
                      <a:extLst>
                        <a:ext uri="{9D8B030D-6E8A-4147-A177-3AD203B41FA5}">
                          <a16:colId xmlns:a16="http://schemas.microsoft.com/office/drawing/2014/main" val="2629990295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954005306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793790744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256866951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163996480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24810445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000" t="-1333" r="-408036" b="-518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201802" t="-1333" r="-311712" b="-518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301802" t="-1333" r="-211712" b="-518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398214" t="-1333" r="-109821" b="-518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502703" t="-1333" r="-10811" b="-518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152963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901" t="-101333" r="-512613" b="-418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0" marB="0">
                        <a:blipFill>
                          <a:blip r:embed="rId2"/>
                          <a:stretch>
                            <a:fillRect l="-398214" t="-101333" r="-109821" b="-418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502703" t="-101333" r="-10811" b="-418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8496956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901" t="-198684" r="-512613" b="-3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502703" t="-198684" r="-10811" b="-31315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6675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901" t="-302667" r="-512613" b="-2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502703" t="-302667" r="-10811" b="-217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5346729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901" t="-402667" r="-512613" b="-1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0" marB="0">
                        <a:blipFill>
                          <a:blip r:embed="rId2"/>
                          <a:stretch>
                            <a:fillRect l="-100000" t="-402667" r="-408036" b="-1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0" marB="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98214" t="-402667" r="-109821" b="-1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2703" t="-402667" r="-10811" b="-117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6078273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901" t="-502667" r="-512613" b="-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100000" t="-502667" r="-408036" b="-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201802" t="-502667" r="-311712" b="-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blipFill>
                          <a:blip r:embed="rId2"/>
                          <a:stretch>
                            <a:fillRect l="-301802" t="-502667" r="-211712" b="-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398214" t="-502667" r="-109821" b="-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76200" cap="flat" cmpd="sng" algn="ctr">
                          <a:solidFill>
                            <a:schemeClr val="accent4">
                              <a:lumMod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2703" t="-502667" r="-10811" b="-17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934282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4E96-B0F2-27DC-8B4D-21B1652D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2462D4-05AE-DBC2-733A-5F7AFA1DABF4}"/>
              </a:ext>
            </a:extLst>
          </p:cNvPr>
          <p:cNvSpPr txBox="1"/>
          <p:nvPr/>
        </p:nvSpPr>
        <p:spPr>
          <a:xfrm>
            <a:off x="762000" y="2209800"/>
            <a:ext cx="22764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What happens when we run this Turing machine…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59B527B-D005-D760-CD53-CEB5991831E8}"/>
              </a:ext>
            </a:extLst>
          </p:cNvPr>
          <p:cNvSpPr/>
          <p:nvPr/>
        </p:nvSpPr>
        <p:spPr>
          <a:xfrm>
            <a:off x="2211162" y="3311979"/>
            <a:ext cx="827313" cy="620485"/>
          </a:xfrm>
          <a:custGeom>
            <a:avLst/>
            <a:gdLst>
              <a:gd name="connsiteX0" fmla="*/ 36178 w 580463"/>
              <a:gd name="connsiteY0" fmla="*/ 0 h 566057"/>
              <a:gd name="connsiteX1" fmla="*/ 57949 w 580463"/>
              <a:gd name="connsiteY1" fmla="*/ 468086 h 566057"/>
              <a:gd name="connsiteX2" fmla="*/ 580463 w 580463"/>
              <a:gd name="connsiteY2" fmla="*/ 566057 h 566057"/>
              <a:gd name="connsiteX0" fmla="*/ 30678 w 585848"/>
              <a:gd name="connsiteY0" fmla="*/ 0 h 457200"/>
              <a:gd name="connsiteX1" fmla="*/ 63334 w 585848"/>
              <a:gd name="connsiteY1" fmla="*/ 359229 h 457200"/>
              <a:gd name="connsiteX2" fmla="*/ 585848 w 585848"/>
              <a:gd name="connsiteY2" fmla="*/ 457200 h 457200"/>
              <a:gd name="connsiteX0" fmla="*/ 21879 w 598821"/>
              <a:gd name="connsiteY0" fmla="*/ 0 h 598714"/>
              <a:gd name="connsiteX1" fmla="*/ 76307 w 598821"/>
              <a:gd name="connsiteY1" fmla="*/ 500743 h 598714"/>
              <a:gd name="connsiteX2" fmla="*/ 598821 w 598821"/>
              <a:gd name="connsiteY2" fmla="*/ 598714 h 598714"/>
              <a:gd name="connsiteX0" fmla="*/ 21879 w 598821"/>
              <a:gd name="connsiteY0" fmla="*/ 0 h 598714"/>
              <a:gd name="connsiteX1" fmla="*/ 76307 w 598821"/>
              <a:gd name="connsiteY1" fmla="*/ 500743 h 598714"/>
              <a:gd name="connsiteX2" fmla="*/ 598821 w 598821"/>
              <a:gd name="connsiteY2" fmla="*/ 598714 h 598714"/>
              <a:gd name="connsiteX0" fmla="*/ 7825 w 584767"/>
              <a:gd name="connsiteY0" fmla="*/ 0 h 602133"/>
              <a:gd name="connsiteX1" fmla="*/ 149339 w 584767"/>
              <a:gd name="connsiteY1" fmla="*/ 533400 h 602133"/>
              <a:gd name="connsiteX2" fmla="*/ 584767 w 584767"/>
              <a:gd name="connsiteY2" fmla="*/ 598714 h 602133"/>
              <a:gd name="connsiteX0" fmla="*/ 0 w 576942"/>
              <a:gd name="connsiteY0" fmla="*/ 0 h 598714"/>
              <a:gd name="connsiteX1" fmla="*/ 576942 w 576942"/>
              <a:gd name="connsiteY1" fmla="*/ 598714 h 598714"/>
              <a:gd name="connsiteX0" fmla="*/ 0 w 827313"/>
              <a:gd name="connsiteY0" fmla="*/ 0 h 620485"/>
              <a:gd name="connsiteX1" fmla="*/ 827313 w 827313"/>
              <a:gd name="connsiteY1" fmla="*/ 620485 h 620485"/>
              <a:gd name="connsiteX0" fmla="*/ 0 w 827313"/>
              <a:gd name="connsiteY0" fmla="*/ 0 h 620485"/>
              <a:gd name="connsiteX1" fmla="*/ 827313 w 827313"/>
              <a:gd name="connsiteY1" fmla="*/ 620485 h 620485"/>
              <a:gd name="connsiteX0" fmla="*/ 0 w 827313"/>
              <a:gd name="connsiteY0" fmla="*/ 0 h 620485"/>
              <a:gd name="connsiteX1" fmla="*/ 827313 w 827313"/>
              <a:gd name="connsiteY1" fmla="*/ 620485 h 620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27313" h="620485">
                <a:moveTo>
                  <a:pt x="0" y="0"/>
                </a:moveTo>
                <a:cubicBezTo>
                  <a:pt x="90714" y="348342"/>
                  <a:pt x="475342" y="620486"/>
                  <a:pt x="827313" y="620485"/>
                </a:cubicBezTo>
              </a:path>
            </a:pathLst>
          </a:custGeom>
          <a:noFill/>
          <a:ln w="63500" cmpd="sng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A267A1-9C12-C625-0EA5-6B3F7B180103}"/>
              </a:ext>
            </a:extLst>
          </p:cNvPr>
          <p:cNvSpPr txBox="1"/>
          <p:nvPr/>
        </p:nvSpPr>
        <p:spPr>
          <a:xfrm>
            <a:off x="3319462" y="2105956"/>
            <a:ext cx="2276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…on this input?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1EDDEA6-C479-59DE-18DA-2A292E525D53}"/>
              </a:ext>
            </a:extLst>
          </p:cNvPr>
          <p:cNvSpPr/>
          <p:nvPr/>
        </p:nvSpPr>
        <p:spPr>
          <a:xfrm>
            <a:off x="5280640" y="2315566"/>
            <a:ext cx="914399" cy="381000"/>
          </a:xfrm>
          <a:custGeom>
            <a:avLst/>
            <a:gdLst>
              <a:gd name="connsiteX0" fmla="*/ 36178 w 580463"/>
              <a:gd name="connsiteY0" fmla="*/ 0 h 566057"/>
              <a:gd name="connsiteX1" fmla="*/ 57949 w 580463"/>
              <a:gd name="connsiteY1" fmla="*/ 468086 h 566057"/>
              <a:gd name="connsiteX2" fmla="*/ 580463 w 580463"/>
              <a:gd name="connsiteY2" fmla="*/ 566057 h 566057"/>
              <a:gd name="connsiteX0" fmla="*/ 30678 w 585848"/>
              <a:gd name="connsiteY0" fmla="*/ 0 h 457200"/>
              <a:gd name="connsiteX1" fmla="*/ 63334 w 585848"/>
              <a:gd name="connsiteY1" fmla="*/ 359229 h 457200"/>
              <a:gd name="connsiteX2" fmla="*/ 585848 w 585848"/>
              <a:gd name="connsiteY2" fmla="*/ 457200 h 457200"/>
              <a:gd name="connsiteX0" fmla="*/ 21879 w 598821"/>
              <a:gd name="connsiteY0" fmla="*/ 0 h 598714"/>
              <a:gd name="connsiteX1" fmla="*/ 76307 w 598821"/>
              <a:gd name="connsiteY1" fmla="*/ 500743 h 598714"/>
              <a:gd name="connsiteX2" fmla="*/ 598821 w 598821"/>
              <a:gd name="connsiteY2" fmla="*/ 598714 h 598714"/>
              <a:gd name="connsiteX0" fmla="*/ 21879 w 598821"/>
              <a:gd name="connsiteY0" fmla="*/ 0 h 598714"/>
              <a:gd name="connsiteX1" fmla="*/ 76307 w 598821"/>
              <a:gd name="connsiteY1" fmla="*/ 500743 h 598714"/>
              <a:gd name="connsiteX2" fmla="*/ 598821 w 598821"/>
              <a:gd name="connsiteY2" fmla="*/ 598714 h 598714"/>
              <a:gd name="connsiteX0" fmla="*/ 7825 w 584767"/>
              <a:gd name="connsiteY0" fmla="*/ 0 h 602133"/>
              <a:gd name="connsiteX1" fmla="*/ 149339 w 584767"/>
              <a:gd name="connsiteY1" fmla="*/ 533400 h 602133"/>
              <a:gd name="connsiteX2" fmla="*/ 584767 w 584767"/>
              <a:gd name="connsiteY2" fmla="*/ 598714 h 602133"/>
              <a:gd name="connsiteX0" fmla="*/ 0 w 576942"/>
              <a:gd name="connsiteY0" fmla="*/ 0 h 598714"/>
              <a:gd name="connsiteX1" fmla="*/ 576942 w 576942"/>
              <a:gd name="connsiteY1" fmla="*/ 598714 h 598714"/>
              <a:gd name="connsiteX0" fmla="*/ 0 w 827313"/>
              <a:gd name="connsiteY0" fmla="*/ 0 h 620485"/>
              <a:gd name="connsiteX1" fmla="*/ 827313 w 827313"/>
              <a:gd name="connsiteY1" fmla="*/ 620485 h 620485"/>
              <a:gd name="connsiteX0" fmla="*/ 0 w 827313"/>
              <a:gd name="connsiteY0" fmla="*/ 0 h 620485"/>
              <a:gd name="connsiteX1" fmla="*/ 827313 w 827313"/>
              <a:gd name="connsiteY1" fmla="*/ 620485 h 620485"/>
              <a:gd name="connsiteX0" fmla="*/ 0 w 827313"/>
              <a:gd name="connsiteY0" fmla="*/ 0 h 620485"/>
              <a:gd name="connsiteX1" fmla="*/ 827313 w 827313"/>
              <a:gd name="connsiteY1" fmla="*/ 620485 h 620485"/>
              <a:gd name="connsiteX0" fmla="*/ 0 w 914399"/>
              <a:gd name="connsiteY0" fmla="*/ 0 h 381000"/>
              <a:gd name="connsiteX1" fmla="*/ 914399 w 914399"/>
              <a:gd name="connsiteY1" fmla="*/ 381000 h 381000"/>
              <a:gd name="connsiteX0" fmla="*/ 0 w 914399"/>
              <a:gd name="connsiteY0" fmla="*/ 0 h 381000"/>
              <a:gd name="connsiteX1" fmla="*/ 914399 w 914399"/>
              <a:gd name="connsiteY1" fmla="*/ 381000 h 381000"/>
              <a:gd name="connsiteX0" fmla="*/ 0 w 914399"/>
              <a:gd name="connsiteY0" fmla="*/ 0 h 381000"/>
              <a:gd name="connsiteX1" fmla="*/ 914399 w 914399"/>
              <a:gd name="connsiteY1" fmla="*/ 381000 h 381000"/>
              <a:gd name="connsiteX0" fmla="*/ 0 w 914399"/>
              <a:gd name="connsiteY0" fmla="*/ 0 h 381000"/>
              <a:gd name="connsiteX1" fmla="*/ 914399 w 914399"/>
              <a:gd name="connsiteY1" fmla="*/ 381000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399" h="381000">
                <a:moveTo>
                  <a:pt x="0" y="0"/>
                </a:moveTo>
                <a:cubicBezTo>
                  <a:pt x="384629" y="21771"/>
                  <a:pt x="899885" y="54430"/>
                  <a:pt x="914399" y="381000"/>
                </a:cubicBezTo>
              </a:path>
            </a:pathLst>
          </a:custGeom>
          <a:noFill/>
          <a:ln w="635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5BEF5C7-875A-1D84-EE3D-1DCC77CC40FE}"/>
                  </a:ext>
                </a:extLst>
              </p:cNvPr>
              <p:cNvSpPr txBox="1"/>
              <p:nvPr/>
            </p:nvSpPr>
            <p:spPr>
              <a:xfrm>
                <a:off x="8324850" y="3429000"/>
                <a:ext cx="1495425" cy="13442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✔️= Accept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❌= Reject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6D5EAB"/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US" dirty="0"/>
                  <a:t> = Loop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5BEF5C7-875A-1D84-EE3D-1DCC77CC40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850" y="3429000"/>
                <a:ext cx="1495425" cy="1344279"/>
              </a:xfrm>
              <a:prstGeom prst="rect">
                <a:avLst/>
              </a:prstGeom>
              <a:blipFill>
                <a:blip r:embed="rId3"/>
                <a:stretch>
                  <a:fillRect l="-3673" t="-3182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F5709D63-52E7-F239-2B13-0906F820E6FF}"/>
              </a:ext>
            </a:extLst>
          </p:cNvPr>
          <p:cNvSpPr txBox="1"/>
          <p:nvPr/>
        </p:nvSpPr>
        <p:spPr>
          <a:xfrm>
            <a:off x="1200150" y="5810280"/>
            <a:ext cx="2977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Undecidable language: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Content Placeholder 4">
                <a:extLst>
                  <a:ext uri="{FF2B5EF4-FFF2-40B4-BE49-F238E27FC236}">
                    <a16:creationId xmlns:a16="http://schemas.microsoft.com/office/drawing/2014/main" id="{60540C43-680B-C588-C4DB-2531754CDBC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471726292"/>
                  </p:ext>
                </p:extLst>
              </p:nvPr>
            </p:nvGraphicFramePr>
            <p:xfrm>
              <a:off x="3371849" y="5781735"/>
              <a:ext cx="4067178" cy="457200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677863">
                      <a:extLst>
                        <a:ext uri="{9D8B030D-6E8A-4147-A177-3AD203B41FA5}">
                          <a16:colId xmlns:a16="http://schemas.microsoft.com/office/drawing/2014/main" val="2629990295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954005306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793790744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256866951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163996480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2481044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18496956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Content Placeholder 4">
                <a:extLst>
                  <a:ext uri="{FF2B5EF4-FFF2-40B4-BE49-F238E27FC236}">
                    <a16:creationId xmlns:a16="http://schemas.microsoft.com/office/drawing/2014/main" id="{60540C43-680B-C588-C4DB-2531754CDBC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471726292"/>
                  </p:ext>
                </p:extLst>
              </p:nvPr>
            </p:nvGraphicFramePr>
            <p:xfrm>
              <a:off x="3371849" y="5781735"/>
              <a:ext cx="4067178" cy="457200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677863">
                      <a:extLst>
                        <a:ext uri="{9D8B030D-6E8A-4147-A177-3AD203B41FA5}">
                          <a16:colId xmlns:a16="http://schemas.microsoft.com/office/drawing/2014/main" val="2629990295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954005306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793790744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1256866951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3163996480"/>
                        </a:ext>
                      </a:extLst>
                    </a:gridCol>
                    <a:gridCol w="677863">
                      <a:extLst>
                        <a:ext uri="{9D8B030D-6E8A-4147-A177-3AD203B41FA5}">
                          <a16:colId xmlns:a16="http://schemas.microsoft.com/office/drawing/2014/main" val="24810445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✔️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/>
                            <a:t>❌</a:t>
                          </a:r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91440" marB="9144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501802" b="-92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8496956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8719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A949E-244D-E752-9873-ADCE6146D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Interpreting the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2CE9E0-0C67-97A9-8287-940F0DE2D6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9100" y="1825625"/>
                <a:ext cx="109347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We proved that there does not exist a </a:t>
                </a:r>
                <a:r>
                  <a:rPr lang="en-US" dirty="0">
                    <a:solidFill>
                      <a:schemeClr val="accent1"/>
                    </a:solidFill>
                  </a:rPr>
                  <a:t>Turing machine</a:t>
                </a:r>
                <a:r>
                  <a:rPr lang="en-US" dirty="0"/>
                  <a:t> that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SELF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REJECTORS</m:t>
                    </m:r>
                  </m:oMath>
                </a14:m>
                <a:endParaRPr lang="en-US" dirty="0"/>
              </a:p>
              <a:p>
                <a:r>
                  <a:rPr lang="en-US" b="1" dirty="0"/>
                  <a:t>OBJECTION:</a:t>
                </a:r>
                <a:r>
                  <a:rPr lang="en-US" dirty="0"/>
                  <a:t> “Yeah, but I don’t particularly care about Turing machines. Is there some </a:t>
                </a:r>
                <a:r>
                  <a:rPr lang="en-US" dirty="0">
                    <a:solidFill>
                      <a:schemeClr val="accent1"/>
                    </a:solidFill>
                  </a:rPr>
                  <a:t>other type of algorithm</a:t>
                </a:r>
                <a:r>
                  <a:rPr lang="en-US" dirty="0"/>
                  <a:t> that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SELF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REJECTORS</m:t>
                    </m:r>
                  </m:oMath>
                </a14:m>
                <a:r>
                  <a:rPr lang="en-US" dirty="0"/>
                  <a:t>?”</a:t>
                </a:r>
              </a:p>
              <a:p>
                <a:r>
                  <a:rPr lang="en-US" b="1" dirty="0"/>
                  <a:t>RESPONSE:</a:t>
                </a:r>
                <a:r>
                  <a:rPr lang="en-US" dirty="0"/>
                  <a:t> The Church-Turing Thesis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2CE9E0-0C67-97A9-8287-940F0DE2D6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9100" y="1825625"/>
                <a:ext cx="10934700" cy="4351338"/>
              </a:xfrm>
              <a:blipFill>
                <a:blip r:embed="rId2"/>
                <a:stretch>
                  <a:fillRect l="-1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80E57-BCD4-295C-F98C-EC93F56A3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845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DD05C-5A16-99A1-5DAF-A72C03A5D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Church-Turing 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A9FCFB9-83A8-F76A-5BEC-D5248CDB59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9125" y="1728280"/>
                <a:ext cx="10515600" cy="2079625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A9FCFB9-83A8-F76A-5BEC-D5248CDB59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9125" y="1728280"/>
                <a:ext cx="10515600" cy="2079625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5A252-0010-A905-0AA6-D5F6E7232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E989D65-8220-FD3C-2158-6676371B388F}"/>
                  </a:ext>
                </a:extLst>
              </p:cNvPr>
              <p:cNvSpPr/>
              <p:nvPr/>
            </p:nvSpPr>
            <p:spPr>
              <a:xfrm>
                <a:off x="448959" y="2895644"/>
                <a:ext cx="8429625" cy="27051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b="1" dirty="0">
                    <a:solidFill>
                      <a:schemeClr val="tx1"/>
                    </a:solidFill>
                  </a:rPr>
                  <a:t>Church-Turing Thesis: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tx1"/>
                    </a:solidFill>
                  </a:rPr>
                  <a:t>There exists an “algorithm” / “procedure” for figuring out whether a given string is in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>
                    <a:solidFill>
                      <a:schemeClr val="accent1"/>
                    </a:solidFill>
                  </a:rPr>
                  <a:t>if and only if</a:t>
                </a:r>
                <a:r>
                  <a:rPr lang="en-US" sz="2800" dirty="0">
                    <a:solidFill>
                      <a:schemeClr val="tx1"/>
                    </a:solidFill>
                  </a:rPr>
                  <a:t> there exists a Turing machine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E989D65-8220-FD3C-2158-6676371B38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959" y="2895644"/>
                <a:ext cx="8429625" cy="2705100"/>
              </a:xfrm>
              <a:prstGeom prst="rect">
                <a:avLst/>
              </a:prstGeom>
              <a:blipFill>
                <a:blip r:embed="rId3"/>
                <a:stretch>
                  <a:fillRect b="-4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B06F6F07-05C8-CCF7-53CB-4034A1EF4F01}"/>
              </a:ext>
            </a:extLst>
          </p:cNvPr>
          <p:cNvSpPr txBox="1"/>
          <p:nvPr/>
        </p:nvSpPr>
        <p:spPr>
          <a:xfrm>
            <a:off x="9877425" y="3848030"/>
            <a:ext cx="1695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Intuitive notion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DE931F-C719-2A95-BAAC-3141BF530534}"/>
              </a:ext>
            </a:extLst>
          </p:cNvPr>
          <p:cNvSpPr txBox="1"/>
          <p:nvPr/>
        </p:nvSpPr>
        <p:spPr>
          <a:xfrm>
            <a:off x="9939070" y="4938605"/>
            <a:ext cx="1695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Mathematically precise notion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EA8A4FB-3BE7-E27E-915B-23441D054363}"/>
              </a:ext>
            </a:extLst>
          </p:cNvPr>
          <p:cNvCxnSpPr/>
          <p:nvPr/>
        </p:nvCxnSpPr>
        <p:spPr>
          <a:xfrm flipH="1">
            <a:off x="9182100" y="4032696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A4B4209-E739-F29E-0403-24BE7D03CCCB}"/>
              </a:ext>
            </a:extLst>
          </p:cNvPr>
          <p:cNvCxnSpPr/>
          <p:nvPr/>
        </p:nvCxnSpPr>
        <p:spPr>
          <a:xfrm flipH="1">
            <a:off x="9205645" y="5254428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114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D7F98-5715-B351-2BE7-6FF87A2B9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B2BBF-121B-A071-383A-8A391D64E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Exercises 1-3 are due </a:t>
            </a:r>
            <a:r>
              <a:rPr lang="en-US" b="1" dirty="0">
                <a:highlight>
                  <a:srgbClr val="FFFF00"/>
                </a:highlight>
              </a:rPr>
              <a:t>today at 11:59pm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If you joined the course late and you need an extension, send me an email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9E10E-298D-2195-B481-2AAC62753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733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7EF59-71D8-CB54-2D25-03C913DF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Church-Turing 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9E97F8-8513-EE4C-8C86-EAA664431F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4375" y="1825625"/>
                <a:ext cx="10906125" cy="435133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The Church-Turing thesis says:</a:t>
                </a:r>
              </a:p>
              <a:p>
                <a:pPr lvl="1"/>
                <a:r>
                  <a:rPr lang="en-US" dirty="0"/>
                  <a:t>The Turing machine model is a </a:t>
                </a:r>
                <a:r>
                  <a:rPr lang="en-US" dirty="0">
                    <a:solidFill>
                      <a:schemeClr val="accent1"/>
                    </a:solidFill>
                  </a:rPr>
                  <a:t>“correct”</a:t>
                </a:r>
                <a:r>
                  <a:rPr lang="en-US" dirty="0"/>
                  <a:t> way of modeling arbitrary computation</a:t>
                </a:r>
              </a:p>
              <a:p>
                <a:pPr lvl="1"/>
                <a:r>
                  <a:rPr lang="en-US" dirty="0"/>
                  <a:t>The informal concept of an “algorithm” is </a:t>
                </a:r>
                <a:r>
                  <a:rPr lang="en-US" dirty="0">
                    <a:solidFill>
                      <a:schemeClr val="accent1"/>
                    </a:solidFill>
                  </a:rPr>
                  <a:t>successfully captured</a:t>
                </a:r>
                <a:r>
                  <a:rPr lang="en-US" dirty="0"/>
                  <a:t> by the rigorous definition of a Turing machine</a:t>
                </a:r>
              </a:p>
              <a:p>
                <a:r>
                  <a:rPr lang="en-US" dirty="0"/>
                  <a:t>Consequence: It is </a:t>
                </a:r>
                <a:r>
                  <a:rPr lang="en-US" dirty="0">
                    <a:solidFill>
                      <a:schemeClr val="accent1"/>
                    </a:solidFill>
                  </a:rPr>
                  <a:t>really, truly impossible </a:t>
                </a:r>
                <a:r>
                  <a:rPr lang="en-US" dirty="0"/>
                  <a:t>to design an algorithm that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mtClean="0">
                        <a:latin typeface="Cambria Math" panose="02040503050406030204" pitchFamily="18" charset="0"/>
                      </a:rPr>
                      <m:t>SELF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REJECTORS</m:t>
                    </m:r>
                  </m:oMath>
                </a14:m>
                <a:r>
                  <a:rPr lang="en-US" dirty="0"/>
                  <a:t> or any other undecidable language!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9E97F8-8513-EE4C-8C86-EAA664431F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4375" y="1825625"/>
                <a:ext cx="10906125" cy="4351338"/>
              </a:xfrm>
              <a:blipFill>
                <a:blip r:embed="rId2"/>
                <a:stretch>
                  <a:fillRect l="-10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083B0-69CB-B40D-43C5-A9B061EEA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88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A5EAB-03D9-9024-91E7-B9D5A13F0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Turing machines powerful enough?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96835E-1127-7CA1-C8BD-5455CF3BB7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1839" y="1690687"/>
                <a:ext cx="11621729" cy="503457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b="1" dirty="0"/>
                  <a:t>OBJECTION:</a:t>
                </a:r>
                <a:r>
                  <a:rPr lang="en-US" dirty="0"/>
                  <a:t> “To encompass all possible algorithms, we should add various </a:t>
                </a:r>
                <a:r>
                  <a:rPr lang="en-US" dirty="0">
                    <a:solidFill>
                      <a:schemeClr val="accent1"/>
                    </a:solidFill>
                  </a:rPr>
                  <a:t>bells and whistles</a:t>
                </a:r>
                <a:r>
                  <a:rPr lang="en-US" dirty="0"/>
                  <a:t> to the Turing machine model.”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Example: </a:t>
                </a:r>
                <a:r>
                  <a:rPr lang="en-US" dirty="0">
                    <a:solidFill>
                      <a:schemeClr val="accent1"/>
                    </a:solidFill>
                  </a:rPr>
                  <a:t>Left-Right-Stationary Turing Machine</a:t>
                </a:r>
                <a:r>
                  <a:rPr lang="en-US" dirty="0"/>
                  <a:t>: Like an ordinary Turing machine, except it has a transition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>
                  <a:solidFill>
                    <a:schemeClr val="accent1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means the head </a:t>
                </a:r>
                <a:r>
                  <a:rPr lang="en-US" dirty="0">
                    <a:solidFill>
                      <a:schemeClr val="accent1"/>
                    </a:solidFill>
                  </a:rPr>
                  <a:t>does not move </a:t>
                </a:r>
                <a:r>
                  <a:rPr lang="en-US" dirty="0"/>
                  <a:t>in this</a:t>
                </a:r>
                <a:r>
                  <a:rPr lang="en-US" dirty="0">
                    <a:solidFill>
                      <a:schemeClr val="accent1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step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(Exercise: Rigorously define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NEXT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accepting, rejecting, etc.)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96835E-1127-7CA1-C8BD-5455CF3BB7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1839" y="1690687"/>
                <a:ext cx="11621729" cy="5034578"/>
              </a:xfrm>
              <a:blipFill>
                <a:blip r:embed="rId2"/>
                <a:stretch>
                  <a:fillRect l="-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0F29F-C483-4749-F260-E7B938471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21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37E5FBB-8CE8-56C6-EEE6-E36563720F26}"/>
              </a:ext>
            </a:extLst>
          </p:cNvPr>
          <p:cNvGrpSpPr/>
          <p:nvPr/>
        </p:nvGrpSpPr>
        <p:grpSpPr>
          <a:xfrm>
            <a:off x="9871295" y="490044"/>
            <a:ext cx="1988866" cy="923330"/>
            <a:chOff x="9871295" y="490044"/>
            <a:chExt cx="1988866" cy="923330"/>
          </a:xfrm>
        </p:grpSpPr>
        <p:pic>
          <p:nvPicPr>
            <p:cNvPr id="7" name="Picture 6" descr="A close-up of a whistle&#10;&#10;AI-generated content may be incorrect.">
              <a:extLst>
                <a:ext uri="{FF2B5EF4-FFF2-40B4-BE49-F238E27FC236}">
                  <a16:creationId xmlns:a16="http://schemas.microsoft.com/office/drawing/2014/main" id="{9890B74D-BDBD-D31F-4D07-71262DAD993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06218" y="633418"/>
              <a:ext cx="1053943" cy="636582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AD0F442-14BA-6515-995C-A3EAD020198C}"/>
                </a:ext>
              </a:extLst>
            </p:cNvPr>
            <p:cNvSpPr txBox="1"/>
            <p:nvPr/>
          </p:nvSpPr>
          <p:spPr>
            <a:xfrm>
              <a:off x="9871295" y="490044"/>
              <a:ext cx="10539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/>
                <a:t>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0991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D2D72-B2CA-F959-337C-9492F3AB2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Left-right-stationary Turing machines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B8E59-FBE0-9F2C-3518-0ADB73872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30" y="1825625"/>
            <a:ext cx="11085816" cy="4351338"/>
          </a:xfrm>
        </p:spPr>
        <p:txBody>
          <a:bodyPr>
            <a:normAutofit/>
          </a:bodyPr>
          <a:lstStyle/>
          <a:p>
            <a:r>
              <a:rPr lang="en-US" dirty="0"/>
              <a:t>The model is </a:t>
            </a:r>
            <a:r>
              <a:rPr lang="en-US" dirty="0">
                <a:solidFill>
                  <a:schemeClr val="accent1"/>
                </a:solidFill>
              </a:rPr>
              <a:t>still realistic</a:t>
            </a:r>
            <a:r>
              <a:rPr lang="en-US" dirty="0"/>
              <a:t>, even though we added an extra feature</a:t>
            </a:r>
          </a:p>
          <a:p>
            <a:r>
              <a:rPr lang="en-US" dirty="0"/>
              <a:t>Is it a counterexample to the Church-Turing thesis?</a:t>
            </a:r>
          </a:p>
          <a:p>
            <a:r>
              <a:rPr lang="en-US" dirty="0"/>
              <a:t>No!</a:t>
            </a:r>
          </a:p>
          <a:p>
            <a:r>
              <a:rPr lang="en-US" dirty="0"/>
              <a:t>Let’s prove that the left-right-stationary Turing machine model is </a:t>
            </a:r>
            <a:r>
              <a:rPr lang="en-US" dirty="0">
                <a:solidFill>
                  <a:schemeClr val="accent1"/>
                </a:solidFill>
              </a:rPr>
              <a:t>equivalent</a:t>
            </a:r>
            <a:r>
              <a:rPr lang="en-US" dirty="0"/>
              <a:t> to the original Turing machine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BE8D8-98F8-DCC3-23FC-472CFA5BF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22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B13450F-D663-21A8-FFBA-8593DC764D5C}"/>
              </a:ext>
            </a:extLst>
          </p:cNvPr>
          <p:cNvGrpSpPr/>
          <p:nvPr/>
        </p:nvGrpSpPr>
        <p:grpSpPr>
          <a:xfrm>
            <a:off x="9871295" y="490044"/>
            <a:ext cx="1988866" cy="923330"/>
            <a:chOff x="9871295" y="490044"/>
            <a:chExt cx="1988866" cy="923330"/>
          </a:xfrm>
        </p:grpSpPr>
        <p:pic>
          <p:nvPicPr>
            <p:cNvPr id="6" name="Picture 5" descr="A close-up of a whistle&#10;&#10;AI-generated content may be incorrect.">
              <a:extLst>
                <a:ext uri="{FF2B5EF4-FFF2-40B4-BE49-F238E27FC236}">
                  <a16:creationId xmlns:a16="http://schemas.microsoft.com/office/drawing/2014/main" id="{18D3B26E-BDFB-CD7B-B460-8C30B67B6B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06218" y="633418"/>
              <a:ext cx="1053943" cy="636582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688A244-5DF8-B533-16B4-81AD9A57CC6B}"/>
                </a:ext>
              </a:extLst>
            </p:cNvPr>
            <p:cNvSpPr txBox="1"/>
            <p:nvPr/>
          </p:nvSpPr>
          <p:spPr>
            <a:xfrm>
              <a:off x="9871295" y="490044"/>
              <a:ext cx="10539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/>
                <a:t>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83051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9693-1A01-F934-8E25-74B00BA16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Left-right-stationary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3A1F83-B7C4-29C9-DF6D-B4E683C0B1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66521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be a language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b="1" dirty="0"/>
                  <a:t>Proof:</a:t>
                </a:r>
                <a:r>
                  <a:rPr lang="en-US" dirty="0"/>
                  <a:t> (3 slides) The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⇐</m:t>
                    </m:r>
                  </m:oMath>
                </a14:m>
                <a:r>
                  <a:rPr lang="en-US" dirty="0"/>
                  <a:t>” direction is trivial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3A1F83-B7C4-29C9-DF6D-B4E683C0B1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665219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E0726-E182-314E-B246-B70037C74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F7D23E7-4608-6A2E-E702-4391F740DEA2}"/>
                  </a:ext>
                </a:extLst>
              </p:cNvPr>
              <p:cNvSpPr/>
              <p:nvPr/>
            </p:nvSpPr>
            <p:spPr>
              <a:xfrm>
                <a:off x="1150706" y="2878416"/>
                <a:ext cx="9340175" cy="1814242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b="1" dirty="0">
                    <a:solidFill>
                      <a:prstClr val="black"/>
                    </a:solidFill>
                  </a:rPr>
                  <a:t>Theorem: </a:t>
                </a:r>
                <a:r>
                  <a:rPr lang="en-US" sz="2800" dirty="0">
                    <a:solidFill>
                      <a:prstClr val="black"/>
                    </a:solidFill>
                  </a:rPr>
                  <a:t>There exists a left-right-stationary TM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dirty="0">
                    <a:solidFill>
                      <a:schemeClr val="accent1"/>
                    </a:solidFill>
                  </a:rPr>
                  <a:t>if and only if</a:t>
                </a:r>
                <a:r>
                  <a:rPr lang="en-US" sz="2800" dirty="0">
                    <a:solidFill>
                      <a:prstClr val="black"/>
                    </a:solidFill>
                  </a:rPr>
                  <a:t> there exists a TM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F7D23E7-4608-6A2E-E702-4391F740DE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706" y="2878416"/>
                <a:ext cx="9340175" cy="1814242"/>
              </a:xfrm>
              <a:prstGeom prst="rect">
                <a:avLst/>
              </a:prstGeom>
              <a:blipFill>
                <a:blip r:embed="rId3"/>
                <a:stretch>
                  <a:fillRect l="-1173" r="-19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FA15F0FB-DD44-D8C1-2300-567C5BB66D95}"/>
              </a:ext>
            </a:extLst>
          </p:cNvPr>
          <p:cNvSpPr txBox="1"/>
          <p:nvPr/>
        </p:nvSpPr>
        <p:spPr>
          <a:xfrm>
            <a:off x="9741738" y="490044"/>
            <a:ext cx="1053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🔔</a:t>
            </a:r>
          </a:p>
        </p:txBody>
      </p:sp>
      <p:pic>
        <p:nvPicPr>
          <p:cNvPr id="9" name="Picture 8" descr="A close-up of a whistle&#10;&#10;AI-generated content may be incorrect.">
            <a:extLst>
              <a:ext uri="{FF2B5EF4-FFF2-40B4-BE49-F238E27FC236}">
                <a16:creationId xmlns:a16="http://schemas.microsoft.com/office/drawing/2014/main" id="{CEDB782B-4DDB-36DE-310B-8CD3B646FB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218" y="633418"/>
            <a:ext cx="1053943" cy="63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9693-1A01-F934-8E25-74B00BA16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Left-right-stationary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3A1F83-B7C4-29C9-DF6D-B4E683C0B1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7609" y="1690688"/>
                <a:ext cx="11006192" cy="480015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Idea of the proof of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” direction: Simulate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dirty="0"/>
                  <a:t> by doing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dirty="0"/>
                  <a:t> followed by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R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Details: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accept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reject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,⊔,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</m:d>
                  </m:oMath>
                </a14:m>
                <a:r>
                  <a:rPr lang="en-US" dirty="0"/>
                  <a:t> be a left‑right‑stationary TM that decides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New TM: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accept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reject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,⊔,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𝛿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New set of states: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ba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</m:oMath>
                </a14:m>
                <a:r>
                  <a:rPr lang="en-US" dirty="0"/>
                  <a:t>, i.e., two disjoint copies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3A1F83-B7C4-29C9-DF6D-B4E683C0B1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7609" y="1690688"/>
                <a:ext cx="11006192" cy="4800155"/>
              </a:xfrm>
              <a:blipFill>
                <a:blip r:embed="rId2"/>
                <a:stretch>
                  <a:fillRect l="-9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E0726-E182-314E-B246-B70037C74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81D259-211C-CD39-B156-2EB6DCED0DF7}"/>
              </a:ext>
            </a:extLst>
          </p:cNvPr>
          <p:cNvSpPr txBox="1"/>
          <p:nvPr/>
        </p:nvSpPr>
        <p:spPr>
          <a:xfrm>
            <a:off x="9741738" y="490044"/>
            <a:ext cx="1053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🔔</a:t>
            </a:r>
          </a:p>
        </p:txBody>
      </p:sp>
      <p:pic>
        <p:nvPicPr>
          <p:cNvPr id="9" name="Picture 8" descr="A close-up of a whistle&#10;&#10;AI-generated content may be incorrect.">
            <a:extLst>
              <a:ext uri="{FF2B5EF4-FFF2-40B4-BE49-F238E27FC236}">
                <a16:creationId xmlns:a16="http://schemas.microsoft.com/office/drawing/2014/main" id="{065F2213-83C3-C742-E704-71352866B1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218" y="633418"/>
            <a:ext cx="1053943" cy="63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048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13F41-FD02-AE87-C54F-18F9D86D8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Left-right-stationary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ED4840-CC16-F1E3-492E-9696DE44D9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13107"/>
                <a:ext cx="10515600" cy="495531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New transition function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</m:t>
                        </m:r>
                      </m:e>
                    </m:d>
                  </m:oMath>
                </a14:m>
                <a:r>
                  <a:rPr lang="en-US" dirty="0"/>
                  <a:t> given by: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</m:e>
                    </m:d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</m:d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ba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</m:e>
                    </m:d>
                  </m:oMath>
                </a14:m>
                <a:endParaRPr lang="en-US" dirty="0"/>
              </a:p>
              <a:p>
                <a:pPr lvl="1">
                  <a:lnSpc>
                    <a:spcPct val="100000"/>
                  </a:lnSpc>
                </a:pPr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, we let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ba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Exercise: Rigorously prove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decides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ED4840-CC16-F1E3-492E-9696DE44D9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13107"/>
                <a:ext cx="10515600" cy="4955319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F59BA6-46BC-1E0B-3C6D-7A346E19A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25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BBD75E0-21D0-F298-D090-90A6435FB71B}"/>
              </a:ext>
            </a:extLst>
          </p:cNvPr>
          <p:cNvGrpSpPr/>
          <p:nvPr/>
        </p:nvGrpSpPr>
        <p:grpSpPr>
          <a:xfrm>
            <a:off x="9871295" y="490044"/>
            <a:ext cx="1988866" cy="923330"/>
            <a:chOff x="9871295" y="490044"/>
            <a:chExt cx="1988866" cy="923330"/>
          </a:xfrm>
        </p:grpSpPr>
        <p:pic>
          <p:nvPicPr>
            <p:cNvPr id="6" name="Picture 5" descr="A close-up of a whistle&#10;&#10;AI-generated content may be incorrect.">
              <a:extLst>
                <a:ext uri="{FF2B5EF4-FFF2-40B4-BE49-F238E27FC236}">
                  <a16:creationId xmlns:a16="http://schemas.microsoft.com/office/drawing/2014/main" id="{F1672957-6F57-64D9-9FC5-D6282675B7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06218" y="633418"/>
              <a:ext cx="1053943" cy="636582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9CCF606-D9AE-08E1-EA49-13742801AA42}"/>
                </a:ext>
              </a:extLst>
            </p:cNvPr>
            <p:cNvSpPr txBox="1"/>
            <p:nvPr/>
          </p:nvSpPr>
          <p:spPr>
            <a:xfrm>
              <a:off x="9871295" y="490044"/>
              <a:ext cx="10539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/>
                <a:t>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747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ABAB2CA2-EBF9-0793-930B-7F9F36969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2F767-4C40-13A5-2C47-D9D01393C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Church-Turing 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7A56B58-F46D-492B-F0E9-76096D6201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9125" y="1728280"/>
                <a:ext cx="10515600" cy="2079625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7A56B58-F46D-492B-F0E9-76096D6201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9125" y="1728280"/>
                <a:ext cx="10515600" cy="2079625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E2603-8679-BC0C-D8FA-806465225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6F0F0A-5F7B-E12C-44FC-D32ABA9B4A63}"/>
                  </a:ext>
                </a:extLst>
              </p:cNvPr>
              <p:cNvSpPr/>
              <p:nvPr/>
            </p:nvSpPr>
            <p:spPr>
              <a:xfrm>
                <a:off x="448959" y="2895644"/>
                <a:ext cx="8429625" cy="27051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b="1" dirty="0">
                    <a:solidFill>
                      <a:schemeClr val="tx1"/>
                    </a:solidFill>
                  </a:rPr>
                  <a:t>Church-Turing Thesis: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tx1"/>
                    </a:solidFill>
                  </a:rPr>
                  <a:t>There exists an “algorithm” / “procedure” for figuring out whether a given string is in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>
                    <a:solidFill>
                      <a:schemeClr val="accent1"/>
                    </a:solidFill>
                  </a:rPr>
                  <a:t>if and only if</a:t>
                </a:r>
                <a:r>
                  <a:rPr lang="en-US" sz="2800" dirty="0">
                    <a:solidFill>
                      <a:schemeClr val="tx1"/>
                    </a:solidFill>
                  </a:rPr>
                  <a:t> there exists a Turing machine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6F0F0A-5F7B-E12C-44FC-D32ABA9B4A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959" y="2895644"/>
                <a:ext cx="8429625" cy="2705100"/>
              </a:xfrm>
              <a:prstGeom prst="rect">
                <a:avLst/>
              </a:prstGeom>
              <a:blipFill>
                <a:blip r:embed="rId3"/>
                <a:stretch>
                  <a:fillRect b="-4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3E3B3984-A1B7-E997-E027-8CF75DC2653E}"/>
              </a:ext>
            </a:extLst>
          </p:cNvPr>
          <p:cNvSpPr txBox="1"/>
          <p:nvPr/>
        </p:nvSpPr>
        <p:spPr>
          <a:xfrm>
            <a:off x="9877425" y="3848030"/>
            <a:ext cx="1695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Intuitive notion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54DCC7-F154-C3D3-48B7-104E92F8374B}"/>
              </a:ext>
            </a:extLst>
          </p:cNvPr>
          <p:cNvSpPr txBox="1"/>
          <p:nvPr/>
        </p:nvSpPr>
        <p:spPr>
          <a:xfrm>
            <a:off x="9939070" y="4938605"/>
            <a:ext cx="1695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Mathematically precise notion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9F9118B-D646-DAE5-094B-F4D917A93C86}"/>
              </a:ext>
            </a:extLst>
          </p:cNvPr>
          <p:cNvCxnSpPr/>
          <p:nvPr/>
        </p:nvCxnSpPr>
        <p:spPr>
          <a:xfrm flipH="1">
            <a:off x="9182100" y="4032696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420AB5B-BDBA-D621-0187-E6E1102CBA3A}"/>
              </a:ext>
            </a:extLst>
          </p:cNvPr>
          <p:cNvCxnSpPr/>
          <p:nvPr/>
        </p:nvCxnSpPr>
        <p:spPr>
          <a:xfrm flipH="1">
            <a:off x="9205645" y="5254428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149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626DD60-96AF-4B24-38DA-933654C6B8C4}"/>
              </a:ext>
            </a:extLst>
          </p:cNvPr>
          <p:cNvGrpSpPr/>
          <p:nvPr/>
        </p:nvGrpSpPr>
        <p:grpSpPr>
          <a:xfrm>
            <a:off x="9871295" y="490044"/>
            <a:ext cx="1988866" cy="923330"/>
            <a:chOff x="9871295" y="490044"/>
            <a:chExt cx="1988866" cy="923330"/>
          </a:xfrm>
        </p:grpSpPr>
        <p:pic>
          <p:nvPicPr>
            <p:cNvPr id="6" name="Picture 5" descr="A close-up of a whistle&#10;&#10;AI-generated content may be incorrect.">
              <a:extLst>
                <a:ext uri="{FF2B5EF4-FFF2-40B4-BE49-F238E27FC236}">
                  <a16:creationId xmlns:a16="http://schemas.microsoft.com/office/drawing/2014/main" id="{0B10F06D-E987-A906-1BF1-2589B89156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06218" y="633418"/>
              <a:ext cx="1053943" cy="636582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AB0908-BCE0-802F-F44C-DD79A86417CD}"/>
                </a:ext>
              </a:extLst>
            </p:cNvPr>
            <p:cNvSpPr txBox="1"/>
            <p:nvPr/>
          </p:nvSpPr>
          <p:spPr>
            <a:xfrm>
              <a:off x="9871295" y="490044"/>
              <a:ext cx="10539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/>
                <a:t>🔔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70A1A25-93C3-6F82-FC0B-04639F6D9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364"/>
            <a:ext cx="10515600" cy="1325563"/>
          </a:xfrm>
        </p:spPr>
        <p:txBody>
          <a:bodyPr/>
          <a:lstStyle/>
          <a:p>
            <a:r>
              <a:rPr lang="en-US" dirty="0"/>
              <a:t>Multi-tape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7448F8B-0CEC-E9BD-3AF5-A26C466101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4293" y="1464560"/>
                <a:ext cx="5610488" cy="4828239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Another TM variant: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-tape TM”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b="0" dirty="0"/>
                  <a:t>Transition function:</a:t>
                </a:r>
                <a:endParaRPr lang="en-US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m:rPr>
                          <m:lit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R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S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lit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(Exercise: Rigorously define acceptance, rejection, etc.)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7448F8B-0CEC-E9BD-3AF5-A26C466101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4293" y="1464560"/>
                <a:ext cx="5610488" cy="4828239"/>
              </a:xfrm>
              <a:blipFill>
                <a:blip r:embed="rId3"/>
                <a:stretch>
                  <a:fillRect l="-1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941FB-19D9-7C6E-6D7B-4FB55E801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27</a:t>
            </a:fld>
            <a:endParaRPr lang="en-US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AFDE918-8CA8-E2C6-B95A-43E41B2E25B3}"/>
              </a:ext>
            </a:extLst>
          </p:cNvPr>
          <p:cNvGrpSpPr/>
          <p:nvPr/>
        </p:nvGrpSpPr>
        <p:grpSpPr>
          <a:xfrm>
            <a:off x="4690444" y="2397531"/>
            <a:ext cx="7501556" cy="4092652"/>
            <a:chOff x="4690444" y="2397531"/>
            <a:chExt cx="7501556" cy="4092652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3761F4C6-F562-6E1E-B5FC-90E9C682F7AE}"/>
                </a:ext>
              </a:extLst>
            </p:cNvPr>
            <p:cNvGrpSpPr/>
            <p:nvPr/>
          </p:nvGrpSpPr>
          <p:grpSpPr>
            <a:xfrm>
              <a:off x="6751320" y="2397531"/>
              <a:ext cx="5440680" cy="1031469"/>
              <a:chOff x="6751320" y="680484"/>
              <a:chExt cx="5440680" cy="1031469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D33DBD1E-DA7E-A2C8-62FF-FAAEF68683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1320" y="701749"/>
                <a:ext cx="54406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311B8681-8CDC-9A42-B37E-8BC516AC78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1320" y="1690688"/>
                <a:ext cx="54406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4C90D786-F3C4-B044-C046-7507DAA24957}"/>
                  </a:ext>
                </a:extLst>
              </p:cNvPr>
              <p:cNvCxnSpPr/>
              <p:nvPr/>
            </p:nvCxnSpPr>
            <p:spPr>
              <a:xfrm>
                <a:off x="7187610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C63E7060-B767-DEF9-889C-9F314F1D89C4}"/>
                  </a:ext>
                </a:extLst>
              </p:cNvPr>
              <p:cNvCxnSpPr/>
              <p:nvPr/>
            </p:nvCxnSpPr>
            <p:spPr>
              <a:xfrm>
                <a:off x="8165805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FCBC3F5E-D91E-EA50-740C-52B7BFFD31FC}"/>
                  </a:ext>
                </a:extLst>
              </p:cNvPr>
              <p:cNvCxnSpPr/>
              <p:nvPr/>
            </p:nvCxnSpPr>
            <p:spPr>
              <a:xfrm>
                <a:off x="9122735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05AECD9A-D98F-D357-10B5-63EAF8A27961}"/>
                  </a:ext>
                </a:extLst>
              </p:cNvPr>
              <p:cNvCxnSpPr/>
              <p:nvPr/>
            </p:nvCxnSpPr>
            <p:spPr>
              <a:xfrm>
                <a:off x="10090298" y="680484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D7405FE6-CFC6-F636-00EA-85F32B8034D2}"/>
                  </a:ext>
                </a:extLst>
              </p:cNvPr>
              <p:cNvCxnSpPr/>
              <p:nvPr/>
            </p:nvCxnSpPr>
            <p:spPr>
              <a:xfrm>
                <a:off x="11100391" y="680484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B5C881CF-8147-436B-A571-FC8A745FA444}"/>
                  </a:ext>
                </a:extLst>
              </p:cNvPr>
              <p:cNvCxnSpPr/>
              <p:nvPr/>
            </p:nvCxnSpPr>
            <p:spPr>
              <a:xfrm>
                <a:off x="12046688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A0">
              <a:extLst>
                <a:ext uri="{FF2B5EF4-FFF2-40B4-BE49-F238E27FC236}">
                  <a16:creationId xmlns:a16="http://schemas.microsoft.com/office/drawing/2014/main" id="{0794A8CE-682D-F74B-A1B2-3FAB7510F14D}"/>
                </a:ext>
              </a:extLst>
            </p:cNvPr>
            <p:cNvSpPr txBox="1"/>
            <p:nvPr/>
          </p:nvSpPr>
          <p:spPr>
            <a:xfrm>
              <a:off x="7432162" y="2610244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1</a:t>
              </a:r>
              <a:endParaRPr lang="en-US" dirty="0"/>
            </a:p>
          </p:txBody>
        </p:sp>
        <p:sp>
          <p:nvSpPr>
            <p:cNvPr id="57" name="B1">
              <a:extLst>
                <a:ext uri="{FF2B5EF4-FFF2-40B4-BE49-F238E27FC236}">
                  <a16:creationId xmlns:a16="http://schemas.microsoft.com/office/drawing/2014/main" id="{DE42D8C5-F113-0E53-23C7-9743DD9E3E78}"/>
                </a:ext>
              </a:extLst>
            </p:cNvPr>
            <p:cNvSpPr txBox="1"/>
            <p:nvPr/>
          </p:nvSpPr>
          <p:spPr>
            <a:xfrm>
              <a:off x="8378458" y="2610245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1</a:t>
              </a:r>
              <a:endParaRPr lang="en-US" dirty="0"/>
            </a:p>
          </p:txBody>
        </p:sp>
        <p:sp>
          <p:nvSpPr>
            <p:cNvPr id="58" name="C1">
              <a:extLst>
                <a:ext uri="{FF2B5EF4-FFF2-40B4-BE49-F238E27FC236}">
                  <a16:creationId xmlns:a16="http://schemas.microsoft.com/office/drawing/2014/main" id="{BDE6CE31-0BD9-0F59-46CD-50C04D22B377}"/>
                </a:ext>
              </a:extLst>
            </p:cNvPr>
            <p:cNvSpPr txBox="1"/>
            <p:nvPr/>
          </p:nvSpPr>
          <p:spPr>
            <a:xfrm>
              <a:off x="9367285" y="2634881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0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A0">
                  <a:extLst>
                    <a:ext uri="{FF2B5EF4-FFF2-40B4-BE49-F238E27FC236}">
                      <a16:creationId xmlns:a16="http://schemas.microsoft.com/office/drawing/2014/main" id="{0FCD2C19-2EFB-FF22-1545-E9367E614A76}"/>
                    </a:ext>
                  </a:extLst>
                </p:cNvPr>
                <p:cNvSpPr txBox="1"/>
                <p:nvPr/>
              </p:nvSpPr>
              <p:spPr>
                <a:xfrm>
                  <a:off x="6491181" y="2617759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59" name="A0">
                  <a:extLst>
                    <a:ext uri="{FF2B5EF4-FFF2-40B4-BE49-F238E27FC236}">
                      <a16:creationId xmlns:a16="http://schemas.microsoft.com/office/drawing/2014/main" id="{0FCD2C19-2EFB-FF22-1545-E9367E614A7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1181" y="2617759"/>
                  <a:ext cx="531627" cy="5847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374561E7-EA27-E770-951A-CF061E1A6332}"/>
                </a:ext>
              </a:extLst>
            </p:cNvPr>
            <p:cNvGrpSpPr/>
            <p:nvPr/>
          </p:nvGrpSpPr>
          <p:grpSpPr>
            <a:xfrm>
              <a:off x="6751320" y="4568459"/>
              <a:ext cx="5440680" cy="1031469"/>
              <a:chOff x="6751320" y="680484"/>
              <a:chExt cx="5440680" cy="1031469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768D9549-F326-D990-3450-70EB22C16E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1320" y="701749"/>
                <a:ext cx="54406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B59E67E4-7BC5-B1FB-0514-EAE2C80192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1320" y="1690688"/>
                <a:ext cx="54406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500E7EC-3501-8783-A416-CD5357F7EBAB}"/>
                  </a:ext>
                </a:extLst>
              </p:cNvPr>
              <p:cNvCxnSpPr/>
              <p:nvPr/>
            </p:nvCxnSpPr>
            <p:spPr>
              <a:xfrm>
                <a:off x="7187610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3D4F19CD-C7F1-750F-AC7A-620718A8AA26}"/>
                  </a:ext>
                </a:extLst>
              </p:cNvPr>
              <p:cNvCxnSpPr/>
              <p:nvPr/>
            </p:nvCxnSpPr>
            <p:spPr>
              <a:xfrm>
                <a:off x="8165805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FB8752EC-C63B-C34F-1C33-7D2267B39309}"/>
                  </a:ext>
                </a:extLst>
              </p:cNvPr>
              <p:cNvCxnSpPr/>
              <p:nvPr/>
            </p:nvCxnSpPr>
            <p:spPr>
              <a:xfrm>
                <a:off x="9122735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D9C827BC-3351-2084-0A41-5CA9881B1292}"/>
                  </a:ext>
                </a:extLst>
              </p:cNvPr>
              <p:cNvCxnSpPr/>
              <p:nvPr/>
            </p:nvCxnSpPr>
            <p:spPr>
              <a:xfrm>
                <a:off x="10090298" y="680484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0A708150-A82B-3B1C-EB42-9187E1E87839}"/>
                  </a:ext>
                </a:extLst>
              </p:cNvPr>
              <p:cNvCxnSpPr/>
              <p:nvPr/>
            </p:nvCxnSpPr>
            <p:spPr>
              <a:xfrm>
                <a:off x="11100391" y="680484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F14A8CD5-4629-BA3B-0E0C-D853BCD3E0CC}"/>
                  </a:ext>
                </a:extLst>
              </p:cNvPr>
              <p:cNvCxnSpPr/>
              <p:nvPr/>
            </p:nvCxnSpPr>
            <p:spPr>
              <a:xfrm>
                <a:off x="12046688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55CEA137-57EE-DC5E-7963-2241610C12FA}"/>
                </a:ext>
              </a:extLst>
            </p:cNvPr>
            <p:cNvSpPr/>
            <p:nvPr/>
          </p:nvSpPr>
          <p:spPr>
            <a:xfrm>
              <a:off x="8222513" y="5385934"/>
              <a:ext cx="832882" cy="729030"/>
            </a:xfrm>
            <a:prstGeom prst="triangle">
              <a:avLst/>
            </a:prstGeom>
            <a:solidFill>
              <a:srgbClr val="FF99FF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B44ECFF-EDDF-34E9-5A59-8A7E6D3E450A}"/>
                </a:ext>
              </a:extLst>
            </p:cNvPr>
            <p:cNvSpPr/>
            <p:nvPr/>
          </p:nvSpPr>
          <p:spPr>
            <a:xfrm>
              <a:off x="5121823" y="3930358"/>
              <a:ext cx="2574133" cy="1940709"/>
            </a:xfrm>
            <a:custGeom>
              <a:avLst/>
              <a:gdLst>
                <a:gd name="connsiteX0" fmla="*/ 2276272 w 2324068"/>
                <a:gd name="connsiteY0" fmla="*/ 0 h 360615"/>
                <a:gd name="connsiteX1" fmla="*/ 2023353 w 2324068"/>
                <a:gd name="connsiteY1" fmla="*/ 340469 h 360615"/>
                <a:gd name="connsiteX2" fmla="*/ 0 w 2324068"/>
                <a:gd name="connsiteY2" fmla="*/ 291830 h 360615"/>
                <a:gd name="connsiteX0" fmla="*/ 2276272 w 2283976"/>
                <a:gd name="connsiteY0" fmla="*/ 0 h 360615"/>
                <a:gd name="connsiteX1" fmla="*/ 1624519 w 2283976"/>
                <a:gd name="connsiteY1" fmla="*/ 340469 h 360615"/>
                <a:gd name="connsiteX2" fmla="*/ 0 w 2283976"/>
                <a:gd name="connsiteY2" fmla="*/ 291830 h 360615"/>
                <a:gd name="connsiteX0" fmla="*/ 2276272 w 2276272"/>
                <a:gd name="connsiteY0" fmla="*/ 0 h 360615"/>
                <a:gd name="connsiteX1" fmla="*/ 1624519 w 2276272"/>
                <a:gd name="connsiteY1" fmla="*/ 340469 h 360615"/>
                <a:gd name="connsiteX2" fmla="*/ 0 w 2276272"/>
                <a:gd name="connsiteY2" fmla="*/ 291830 h 360615"/>
                <a:gd name="connsiteX0" fmla="*/ 2276272 w 2276272"/>
                <a:gd name="connsiteY0" fmla="*/ 0 h 385604"/>
                <a:gd name="connsiteX1" fmla="*/ 1435675 w 2276272"/>
                <a:gd name="connsiteY1" fmla="*/ 370286 h 385604"/>
                <a:gd name="connsiteX2" fmla="*/ 0 w 2276272"/>
                <a:gd name="connsiteY2" fmla="*/ 291830 h 385604"/>
                <a:gd name="connsiteX0" fmla="*/ 1242602 w 1242602"/>
                <a:gd name="connsiteY0" fmla="*/ 0 h 1893171"/>
                <a:gd name="connsiteX1" fmla="*/ 402005 w 1242602"/>
                <a:gd name="connsiteY1" fmla="*/ 370286 h 1893171"/>
                <a:gd name="connsiteX2" fmla="*/ 0 w 1242602"/>
                <a:gd name="connsiteY2" fmla="*/ 1892030 h 1893171"/>
                <a:gd name="connsiteX0" fmla="*/ 1242602 w 1242602"/>
                <a:gd name="connsiteY0" fmla="*/ 0 h 1892030"/>
                <a:gd name="connsiteX1" fmla="*/ 402005 w 1242602"/>
                <a:gd name="connsiteY1" fmla="*/ 370286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620666 w 1242602"/>
                <a:gd name="connsiteY1" fmla="*/ 519373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620666 w 1242602"/>
                <a:gd name="connsiteY1" fmla="*/ 519373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620666 w 1242602"/>
                <a:gd name="connsiteY1" fmla="*/ 519373 h 1892030"/>
                <a:gd name="connsiteX2" fmla="*/ 0 w 1242602"/>
                <a:gd name="connsiteY2" fmla="*/ 1892030 h 1892030"/>
                <a:gd name="connsiteX0" fmla="*/ 1580533 w 1580533"/>
                <a:gd name="connsiteY0" fmla="*/ 0 h 1911909"/>
                <a:gd name="connsiteX1" fmla="*/ 958597 w 1580533"/>
                <a:gd name="connsiteY1" fmla="*/ 519373 h 1911909"/>
                <a:gd name="connsiteX2" fmla="*/ 0 w 1580533"/>
                <a:gd name="connsiteY2" fmla="*/ 1911909 h 1911909"/>
                <a:gd name="connsiteX0" fmla="*/ 1580533 w 1580533"/>
                <a:gd name="connsiteY0" fmla="*/ 0 h 1911909"/>
                <a:gd name="connsiteX1" fmla="*/ 958597 w 1580533"/>
                <a:gd name="connsiteY1" fmla="*/ 519373 h 1911909"/>
                <a:gd name="connsiteX2" fmla="*/ 0 w 1580533"/>
                <a:gd name="connsiteY2" fmla="*/ 1911909 h 1911909"/>
                <a:gd name="connsiteX0" fmla="*/ 1580533 w 1580533"/>
                <a:gd name="connsiteY0" fmla="*/ 0 h 1911909"/>
                <a:gd name="connsiteX1" fmla="*/ 958597 w 1580533"/>
                <a:gd name="connsiteY1" fmla="*/ 519373 h 1911909"/>
                <a:gd name="connsiteX2" fmla="*/ 0 w 1580533"/>
                <a:gd name="connsiteY2" fmla="*/ 1911909 h 1911909"/>
                <a:gd name="connsiteX0" fmla="*/ 2574133 w 2574133"/>
                <a:gd name="connsiteY0" fmla="*/ 0 h 1940709"/>
                <a:gd name="connsiteX1" fmla="*/ 958597 w 2574133"/>
                <a:gd name="connsiteY1" fmla="*/ 5481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74133" h="1940709">
                  <a:moveTo>
                    <a:pt x="2574133" y="0"/>
                  </a:moveTo>
                  <a:cubicBezTo>
                    <a:pt x="2510902" y="399447"/>
                    <a:pt x="1272732" y="275382"/>
                    <a:pt x="972997" y="461773"/>
                  </a:cubicBezTo>
                  <a:cubicBezTo>
                    <a:pt x="673262" y="648164"/>
                    <a:pt x="215702" y="1462575"/>
                    <a:pt x="0" y="1940709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992BE2A5-361A-10BB-6AEF-81DDA6CB584C}"/>
                </a:ext>
              </a:extLst>
            </p:cNvPr>
            <p:cNvSpPr/>
            <p:nvPr/>
          </p:nvSpPr>
          <p:spPr>
            <a:xfrm>
              <a:off x="5171519" y="6116553"/>
              <a:ext cx="3466643" cy="373630"/>
            </a:xfrm>
            <a:custGeom>
              <a:avLst/>
              <a:gdLst>
                <a:gd name="connsiteX0" fmla="*/ 4192622 w 4429764"/>
                <a:gd name="connsiteY0" fmla="*/ 1712068 h 2024265"/>
                <a:gd name="connsiteX1" fmla="*/ 4085617 w 4429764"/>
                <a:gd name="connsiteY1" fmla="*/ 2023353 h 2024265"/>
                <a:gd name="connsiteX2" fmla="*/ 894945 w 4429764"/>
                <a:gd name="connsiteY2" fmla="*/ 1624519 h 2024265"/>
                <a:gd name="connsiteX3" fmla="*/ 1342417 w 4429764"/>
                <a:gd name="connsiteY3" fmla="*/ 379379 h 2024265"/>
                <a:gd name="connsiteX4" fmla="*/ 0 w 4429764"/>
                <a:gd name="connsiteY4" fmla="*/ 0 h 2024265"/>
                <a:gd name="connsiteX0" fmla="*/ 4192622 w 4232318"/>
                <a:gd name="connsiteY0" fmla="*/ 1712068 h 1995260"/>
                <a:gd name="connsiteX1" fmla="*/ 3112851 w 4232318"/>
                <a:gd name="connsiteY1" fmla="*/ 1994170 h 1995260"/>
                <a:gd name="connsiteX2" fmla="*/ 894945 w 4232318"/>
                <a:gd name="connsiteY2" fmla="*/ 1624519 h 1995260"/>
                <a:gd name="connsiteX3" fmla="*/ 1342417 w 4232318"/>
                <a:gd name="connsiteY3" fmla="*/ 379379 h 1995260"/>
                <a:gd name="connsiteX4" fmla="*/ 0 w 4232318"/>
                <a:gd name="connsiteY4" fmla="*/ 0 h 1995260"/>
                <a:gd name="connsiteX0" fmla="*/ 4192622 w 4192622"/>
                <a:gd name="connsiteY0" fmla="*/ 1712068 h 1996589"/>
                <a:gd name="connsiteX1" fmla="*/ 3112851 w 4192622"/>
                <a:gd name="connsiteY1" fmla="*/ 1994170 h 1996589"/>
                <a:gd name="connsiteX2" fmla="*/ 894945 w 4192622"/>
                <a:gd name="connsiteY2" fmla="*/ 1624519 h 1996589"/>
                <a:gd name="connsiteX3" fmla="*/ 1342417 w 4192622"/>
                <a:gd name="connsiteY3" fmla="*/ 379379 h 1996589"/>
                <a:gd name="connsiteX4" fmla="*/ 0 w 4192622"/>
                <a:gd name="connsiteY4" fmla="*/ 0 h 1996589"/>
                <a:gd name="connsiteX0" fmla="*/ 4192622 w 4192622"/>
                <a:gd name="connsiteY0" fmla="*/ 1712068 h 1996589"/>
                <a:gd name="connsiteX1" fmla="*/ 2782111 w 4192622"/>
                <a:gd name="connsiteY1" fmla="*/ 1994170 h 1996589"/>
                <a:gd name="connsiteX2" fmla="*/ 894945 w 4192622"/>
                <a:gd name="connsiteY2" fmla="*/ 1624519 h 1996589"/>
                <a:gd name="connsiteX3" fmla="*/ 1342417 w 4192622"/>
                <a:gd name="connsiteY3" fmla="*/ 379379 h 1996589"/>
                <a:gd name="connsiteX4" fmla="*/ 0 w 4192622"/>
                <a:gd name="connsiteY4" fmla="*/ 0 h 1996589"/>
                <a:gd name="connsiteX0" fmla="*/ 4192622 w 4192622"/>
                <a:gd name="connsiteY0" fmla="*/ 1712068 h 1994420"/>
                <a:gd name="connsiteX1" fmla="*/ 2782111 w 4192622"/>
                <a:gd name="connsiteY1" fmla="*/ 1994170 h 1994420"/>
                <a:gd name="connsiteX2" fmla="*/ 1034093 w 4192622"/>
                <a:gd name="connsiteY2" fmla="*/ 1723910 h 1994420"/>
                <a:gd name="connsiteX3" fmla="*/ 1342417 w 4192622"/>
                <a:gd name="connsiteY3" fmla="*/ 379379 h 1994420"/>
                <a:gd name="connsiteX4" fmla="*/ 0 w 4192622"/>
                <a:gd name="connsiteY4" fmla="*/ 0 h 1994420"/>
                <a:gd name="connsiteX0" fmla="*/ 4192622 w 4192622"/>
                <a:gd name="connsiteY0" fmla="*/ 1712068 h 1999620"/>
                <a:gd name="connsiteX1" fmla="*/ 2782111 w 4192622"/>
                <a:gd name="connsiteY1" fmla="*/ 1994170 h 1999620"/>
                <a:gd name="connsiteX2" fmla="*/ 1034093 w 4192622"/>
                <a:gd name="connsiteY2" fmla="*/ 1723910 h 1999620"/>
                <a:gd name="connsiteX3" fmla="*/ 0 w 4192622"/>
                <a:gd name="connsiteY3" fmla="*/ 0 h 1999620"/>
                <a:gd name="connsiteX0" fmla="*/ 3158529 w 3158529"/>
                <a:gd name="connsiteY0" fmla="*/ 0 h 287552"/>
                <a:gd name="connsiteX1" fmla="*/ 1748018 w 3158529"/>
                <a:gd name="connsiteY1" fmla="*/ 282102 h 287552"/>
                <a:gd name="connsiteX2" fmla="*/ 0 w 3158529"/>
                <a:gd name="connsiteY2" fmla="*/ 11842 h 287552"/>
                <a:gd name="connsiteX0" fmla="*/ 3128712 w 3128712"/>
                <a:gd name="connsiteY0" fmla="*/ 0 h 300583"/>
                <a:gd name="connsiteX1" fmla="*/ 1718201 w 3128712"/>
                <a:gd name="connsiteY1" fmla="*/ 282102 h 300583"/>
                <a:gd name="connsiteX2" fmla="*/ 0 w 3128712"/>
                <a:gd name="connsiteY2" fmla="*/ 51598 h 300583"/>
                <a:gd name="connsiteX0" fmla="*/ 3128712 w 3128712"/>
                <a:gd name="connsiteY0" fmla="*/ 0 h 51598"/>
                <a:gd name="connsiteX1" fmla="*/ 0 w 3128712"/>
                <a:gd name="connsiteY1" fmla="*/ 51598 h 51598"/>
                <a:gd name="connsiteX0" fmla="*/ 3128712 w 3128712"/>
                <a:gd name="connsiteY0" fmla="*/ 0 h 264978"/>
                <a:gd name="connsiteX1" fmla="*/ 0 w 3128712"/>
                <a:gd name="connsiteY1" fmla="*/ 51598 h 264978"/>
                <a:gd name="connsiteX0" fmla="*/ 3128712 w 3128712"/>
                <a:gd name="connsiteY0" fmla="*/ 0 h 377356"/>
                <a:gd name="connsiteX1" fmla="*/ 0 w 3128712"/>
                <a:gd name="connsiteY1" fmla="*/ 51598 h 377356"/>
                <a:gd name="connsiteX0" fmla="*/ 3466643 w 3466643"/>
                <a:gd name="connsiteY0" fmla="*/ 0 h 364082"/>
                <a:gd name="connsiteX1" fmla="*/ 0 w 3466643"/>
                <a:gd name="connsiteY1" fmla="*/ 21781 h 364082"/>
                <a:gd name="connsiteX0" fmla="*/ 3466643 w 3466643"/>
                <a:gd name="connsiteY0" fmla="*/ 0 h 373630"/>
                <a:gd name="connsiteX1" fmla="*/ 0 w 3466643"/>
                <a:gd name="connsiteY1" fmla="*/ 43381 h 373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466643" h="373630">
                  <a:moveTo>
                    <a:pt x="3466643" y="0"/>
                  </a:moveTo>
                  <a:cubicBezTo>
                    <a:pt x="3338139" y="573790"/>
                    <a:pt x="784487" y="403869"/>
                    <a:pt x="0" y="4338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A0">
                  <a:extLst>
                    <a:ext uri="{FF2B5EF4-FFF2-40B4-BE49-F238E27FC236}">
                      <a16:creationId xmlns:a16="http://schemas.microsoft.com/office/drawing/2014/main" id="{D123DE3B-4EC4-6E02-1263-485558D4DB1F}"/>
                    </a:ext>
                  </a:extLst>
                </p:cNvPr>
                <p:cNvSpPr txBox="1"/>
                <p:nvPr/>
              </p:nvSpPr>
              <p:spPr>
                <a:xfrm>
                  <a:off x="10392652" y="2610243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16" name="A0">
                  <a:extLst>
                    <a:ext uri="{FF2B5EF4-FFF2-40B4-BE49-F238E27FC236}">
                      <a16:creationId xmlns:a16="http://schemas.microsoft.com/office/drawing/2014/main" id="{54FB4DBF-C49B-9B06-081A-E15F7F058B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92652" y="2610243"/>
                  <a:ext cx="531627" cy="5847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A0">
                  <a:extLst>
                    <a:ext uri="{FF2B5EF4-FFF2-40B4-BE49-F238E27FC236}">
                      <a16:creationId xmlns:a16="http://schemas.microsoft.com/office/drawing/2014/main" id="{37DE2D23-5B90-A98B-31FE-B92A18C7D1CE}"/>
                    </a:ext>
                  </a:extLst>
                </p:cNvPr>
                <p:cNvSpPr txBox="1"/>
                <p:nvPr/>
              </p:nvSpPr>
              <p:spPr>
                <a:xfrm>
                  <a:off x="11338948" y="2621898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17" name="A0">
                  <a:extLst>
                    <a:ext uri="{FF2B5EF4-FFF2-40B4-BE49-F238E27FC236}">
                      <a16:creationId xmlns:a16="http://schemas.microsoft.com/office/drawing/2014/main" id="{A6B73E79-3542-0489-D09D-35B3B1FF14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38948" y="2621898"/>
                  <a:ext cx="531627" cy="5847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A0">
                  <a:extLst>
                    <a:ext uri="{FF2B5EF4-FFF2-40B4-BE49-F238E27FC236}">
                      <a16:creationId xmlns:a16="http://schemas.microsoft.com/office/drawing/2014/main" id="{514CAEBC-1397-4EE0-35FE-8CF4732B55BF}"/>
                    </a:ext>
                  </a:extLst>
                </p:cNvPr>
                <p:cNvSpPr txBox="1"/>
                <p:nvPr/>
              </p:nvSpPr>
              <p:spPr>
                <a:xfrm>
                  <a:off x="6495408" y="4791806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67" name="A0">
                  <a:extLst>
                    <a:ext uri="{FF2B5EF4-FFF2-40B4-BE49-F238E27FC236}">
                      <a16:creationId xmlns:a16="http://schemas.microsoft.com/office/drawing/2014/main" id="{514CAEBC-1397-4EE0-35FE-8CF4732B55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5408" y="4791806"/>
                  <a:ext cx="531627" cy="5847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A0">
              <a:extLst>
                <a:ext uri="{FF2B5EF4-FFF2-40B4-BE49-F238E27FC236}">
                  <a16:creationId xmlns:a16="http://schemas.microsoft.com/office/drawing/2014/main" id="{08781281-E107-32FE-7FD7-DBC6BF77177B}"/>
                </a:ext>
              </a:extLst>
            </p:cNvPr>
            <p:cNvSpPr txBox="1"/>
            <p:nvPr/>
          </p:nvSpPr>
          <p:spPr>
            <a:xfrm>
              <a:off x="7423298" y="4791806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0</a:t>
              </a:r>
            </a:p>
          </p:txBody>
        </p:sp>
        <p:sp>
          <p:nvSpPr>
            <p:cNvPr id="69" name="A0">
              <a:extLst>
                <a:ext uri="{FF2B5EF4-FFF2-40B4-BE49-F238E27FC236}">
                  <a16:creationId xmlns:a16="http://schemas.microsoft.com/office/drawing/2014/main" id="{5F9DD672-E400-6951-951D-E68CCEE6EA2E}"/>
                </a:ext>
              </a:extLst>
            </p:cNvPr>
            <p:cNvSpPr txBox="1"/>
            <p:nvPr/>
          </p:nvSpPr>
          <p:spPr>
            <a:xfrm>
              <a:off x="8369594" y="4775900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#</a:t>
              </a:r>
            </a:p>
          </p:txBody>
        </p:sp>
        <p:sp>
          <p:nvSpPr>
            <p:cNvPr id="70" name="A0">
              <a:extLst>
                <a:ext uri="{FF2B5EF4-FFF2-40B4-BE49-F238E27FC236}">
                  <a16:creationId xmlns:a16="http://schemas.microsoft.com/office/drawing/2014/main" id="{8D9C0FF6-51D5-58D5-6914-2758B0538936}"/>
                </a:ext>
              </a:extLst>
            </p:cNvPr>
            <p:cNvSpPr txBox="1"/>
            <p:nvPr/>
          </p:nvSpPr>
          <p:spPr>
            <a:xfrm>
              <a:off x="9351337" y="4781175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1</a:t>
              </a:r>
            </a:p>
          </p:txBody>
        </p:sp>
        <p:sp>
          <p:nvSpPr>
            <p:cNvPr id="71" name="A0">
              <a:extLst>
                <a:ext uri="{FF2B5EF4-FFF2-40B4-BE49-F238E27FC236}">
                  <a16:creationId xmlns:a16="http://schemas.microsoft.com/office/drawing/2014/main" id="{3A6646B5-7EE6-966B-F0C3-27EF628AE371}"/>
                </a:ext>
              </a:extLst>
            </p:cNvPr>
            <p:cNvSpPr txBox="1"/>
            <p:nvPr/>
          </p:nvSpPr>
          <p:spPr>
            <a:xfrm>
              <a:off x="10329531" y="4793831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$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A0">
                  <a:extLst>
                    <a:ext uri="{FF2B5EF4-FFF2-40B4-BE49-F238E27FC236}">
                      <a16:creationId xmlns:a16="http://schemas.microsoft.com/office/drawing/2014/main" id="{4726176D-108E-CD3F-4F86-1893B347AC54}"/>
                    </a:ext>
                  </a:extLst>
                </p:cNvPr>
                <p:cNvSpPr txBox="1"/>
                <p:nvPr/>
              </p:nvSpPr>
              <p:spPr>
                <a:xfrm>
                  <a:off x="11395200" y="4779409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23" name="A0">
                  <a:extLst>
                    <a:ext uri="{FF2B5EF4-FFF2-40B4-BE49-F238E27FC236}">
                      <a16:creationId xmlns:a16="http://schemas.microsoft.com/office/drawing/2014/main" id="{8852D6D4-B91E-F5E7-A5DA-60A72195B3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95200" y="4779409"/>
                  <a:ext cx="531627" cy="5847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B2B29E61-6128-9980-54DB-3B73D8F1094E}"/>
                    </a:ext>
                  </a:extLst>
                </p:cNvPr>
                <p:cNvSpPr/>
                <p:nvPr/>
              </p:nvSpPr>
              <p:spPr>
                <a:xfrm>
                  <a:off x="4690444" y="5725203"/>
                  <a:ext cx="603113" cy="623191"/>
                </a:xfrm>
                <a:prstGeom prst="ellips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B2B29E61-6128-9980-54DB-3B73D8F109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0444" y="5725203"/>
                  <a:ext cx="603113" cy="623191"/>
                </a:xfrm>
                <a:prstGeom prst="ellipse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3810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667D70C3-4507-3253-104C-A9875448055C}"/>
                </a:ext>
              </a:extLst>
            </p:cNvPr>
            <p:cNvSpPr/>
            <p:nvPr/>
          </p:nvSpPr>
          <p:spPr>
            <a:xfrm>
              <a:off x="7272671" y="3227235"/>
              <a:ext cx="832882" cy="729030"/>
            </a:xfrm>
            <a:prstGeom prst="triangle">
              <a:avLst/>
            </a:prstGeom>
            <a:solidFill>
              <a:srgbClr val="00FFFF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BEE47D2-DDA2-D8F9-ACA8-7F7273835D0C}"/>
              </a:ext>
            </a:extLst>
          </p:cNvPr>
          <p:cNvGrpSpPr/>
          <p:nvPr/>
        </p:nvGrpSpPr>
        <p:grpSpPr>
          <a:xfrm>
            <a:off x="4779255" y="181330"/>
            <a:ext cx="7267433" cy="2657374"/>
            <a:chOff x="4602804" y="3977893"/>
            <a:chExt cx="7267433" cy="2657374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3842FC88-28C9-AC06-29FF-F379114E21C3}"/>
                </a:ext>
              </a:extLst>
            </p:cNvPr>
            <p:cNvSpPr/>
            <p:nvPr/>
          </p:nvSpPr>
          <p:spPr>
            <a:xfrm>
              <a:off x="4602804" y="3977893"/>
              <a:ext cx="7267433" cy="2657374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>
              <a:outerShdw blurRad="279400" dist="38100" dir="13500000" sx="102000" sy="102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Hexagon 92">
              <a:extLst>
                <a:ext uri="{FF2B5EF4-FFF2-40B4-BE49-F238E27FC236}">
                  <a16:creationId xmlns:a16="http://schemas.microsoft.com/office/drawing/2014/main" id="{04CE39F6-6FBC-8580-4258-83A8D43BC8CC}"/>
                </a:ext>
              </a:extLst>
            </p:cNvPr>
            <p:cNvSpPr/>
            <p:nvPr/>
          </p:nvSpPr>
          <p:spPr>
            <a:xfrm>
              <a:off x="4702115" y="4071809"/>
              <a:ext cx="7053278" cy="606055"/>
            </a:xfrm>
            <a:prstGeom prst="hexagon">
              <a:avLst>
                <a:gd name="adj" fmla="val 60088"/>
                <a:gd name="vf" fmla="val 11547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In each step, w</a:t>
              </a:r>
              <a:r>
                <a:rPr lang="en-US" sz="1800" b="1" dirty="0">
                  <a:solidFill>
                    <a:schemeClr val="tx1"/>
                  </a:solidFill>
                </a:rPr>
                <a:t>hat determines the actions of head 1?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6919085A-A23C-17D1-4A6B-82309F0518D8}"/>
                </a:ext>
              </a:extLst>
            </p:cNvPr>
            <p:cNvSpPr txBox="1"/>
            <p:nvPr/>
          </p:nvSpPr>
          <p:spPr>
            <a:xfrm>
              <a:off x="4702115" y="6254664"/>
              <a:ext cx="7085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Respond at PollEv.com/</a:t>
              </a:r>
              <a:r>
                <a:rPr lang="en-US" sz="1600" dirty="0" err="1"/>
                <a:t>whoza</a:t>
              </a:r>
              <a:r>
                <a:rPr lang="en-US" sz="1600" dirty="0"/>
                <a:t> or text “</a:t>
              </a:r>
              <a:r>
                <a:rPr lang="en-US" sz="1600" dirty="0" err="1"/>
                <a:t>whoza</a:t>
              </a:r>
              <a:r>
                <a:rPr lang="en-US" sz="1600" dirty="0"/>
                <a:t>” to 22333 </a:t>
              </a:r>
            </a:p>
          </p:txBody>
        </p:sp>
      </p:grpSp>
      <p:sp>
        <p:nvSpPr>
          <p:cNvPr id="95" name="Hexagon 94">
            <a:extLst>
              <a:ext uri="{FF2B5EF4-FFF2-40B4-BE49-F238E27FC236}">
                <a16:creationId xmlns:a16="http://schemas.microsoft.com/office/drawing/2014/main" id="{FEEF492E-F7F6-B9E6-7C7B-B9177A71A6A7}"/>
              </a:ext>
            </a:extLst>
          </p:cNvPr>
          <p:cNvSpPr/>
          <p:nvPr/>
        </p:nvSpPr>
        <p:spPr>
          <a:xfrm>
            <a:off x="4865448" y="1734675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C:</a:t>
            </a:r>
            <a:r>
              <a:rPr lang="en-US" sz="1600" dirty="0">
                <a:solidFill>
                  <a:schemeClr val="tx1"/>
                </a:solidFill>
              </a:rPr>
              <a:t> Head 1’s state and the symbols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observed by all heads</a:t>
            </a:r>
          </a:p>
        </p:txBody>
      </p:sp>
      <p:sp>
        <p:nvSpPr>
          <p:cNvPr id="96" name="Hexagon 95">
            <a:extLst>
              <a:ext uri="{FF2B5EF4-FFF2-40B4-BE49-F238E27FC236}">
                <a16:creationId xmlns:a16="http://schemas.microsoft.com/office/drawing/2014/main" id="{881AA2EB-062D-43F6-9E0B-49CFA3605BBF}"/>
              </a:ext>
            </a:extLst>
          </p:cNvPr>
          <p:cNvSpPr/>
          <p:nvPr/>
        </p:nvSpPr>
        <p:spPr>
          <a:xfrm>
            <a:off x="4865448" y="1011249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A:</a:t>
            </a:r>
            <a:r>
              <a:rPr lang="en-US" sz="1600" dirty="0">
                <a:solidFill>
                  <a:schemeClr val="tx1"/>
                </a:solidFill>
              </a:rPr>
              <a:t> Head 1’s state and the symbol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observed by head 1</a:t>
            </a:r>
          </a:p>
        </p:txBody>
      </p:sp>
      <p:sp>
        <p:nvSpPr>
          <p:cNvPr id="97" name="Hexagon 96">
            <a:extLst>
              <a:ext uri="{FF2B5EF4-FFF2-40B4-BE49-F238E27FC236}">
                <a16:creationId xmlns:a16="http://schemas.microsoft.com/office/drawing/2014/main" id="{C7A3463F-1704-9FDD-D661-48C1C7F905F9}"/>
              </a:ext>
            </a:extLst>
          </p:cNvPr>
          <p:cNvSpPr/>
          <p:nvPr/>
        </p:nvSpPr>
        <p:spPr>
          <a:xfrm>
            <a:off x="8414595" y="1734675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D:</a:t>
            </a:r>
            <a:r>
              <a:rPr lang="en-US" sz="1600" dirty="0">
                <a:solidFill>
                  <a:schemeClr val="tx1"/>
                </a:solidFill>
              </a:rPr>
              <a:t> The machine’s state and the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symbol observed by head 1</a:t>
            </a:r>
          </a:p>
        </p:txBody>
      </p:sp>
      <p:sp>
        <p:nvSpPr>
          <p:cNvPr id="98" name="Hexagon 97">
            <a:extLst>
              <a:ext uri="{FF2B5EF4-FFF2-40B4-BE49-F238E27FC236}">
                <a16:creationId xmlns:a16="http://schemas.microsoft.com/office/drawing/2014/main" id="{D8C37908-F63B-DD85-2F1F-2B11C75AB387}"/>
              </a:ext>
            </a:extLst>
          </p:cNvPr>
          <p:cNvSpPr/>
          <p:nvPr/>
        </p:nvSpPr>
        <p:spPr>
          <a:xfrm>
            <a:off x="8414595" y="1011249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B:</a:t>
            </a:r>
            <a:r>
              <a:rPr lang="en-US" sz="1600" dirty="0">
                <a:solidFill>
                  <a:schemeClr val="tx1"/>
                </a:solidFill>
              </a:rPr>
              <a:t> The machine’s state and the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symbols observed by all heads</a:t>
            </a:r>
          </a:p>
        </p:txBody>
      </p:sp>
    </p:spTree>
    <p:extLst>
      <p:ext uri="{BB962C8B-B14F-4D97-AF65-F5344CB8AC3E}">
        <p14:creationId xmlns:p14="http://schemas.microsoft.com/office/powerpoint/2010/main" val="336677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33189-67A2-F908-8972-EF42921F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901"/>
            <a:ext cx="10515600" cy="398019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/>
              <a:t>Which problems</a:t>
            </a:r>
            <a:br>
              <a:rPr lang="en-US" sz="5400" b="1" dirty="0"/>
            </a:br>
            <a:r>
              <a:rPr lang="en-US" sz="5400" b="1" dirty="0"/>
              <a:t>can be solved</a:t>
            </a:r>
            <a:br>
              <a:rPr lang="en-US" sz="5400" b="1" dirty="0"/>
            </a:br>
            <a:r>
              <a:rPr lang="en-US" sz="5400" b="1" dirty="0"/>
              <a:t>through computation?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2E194-1D63-C891-073A-210B682C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8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65275-BE8B-35FB-08DC-6B03BC343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Deciding a language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765B10-805D-C649-CE7C-7F17607479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be a Turing machine and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olidFill>
                      <a:schemeClr val="accent1"/>
                    </a:solidFill>
                  </a:rPr>
                  <a:t>decides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if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accepts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, and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rejects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765B10-805D-C649-CE7C-7F17607479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CF22C5-ABC5-315D-CCA7-DF04614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559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85AF2-FAC1-9749-ECBE-883E0E938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Decidable and undecidable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34A427-FEAF-053F-4C24-55502625DD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chemeClr val="accent1"/>
                    </a:solidFill>
                  </a:rPr>
                  <a:t>decidable</a:t>
                </a:r>
                <a:r>
                  <a:rPr lang="en-US" dirty="0"/>
                  <a:t> if there exists a Turing machine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that decides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Otherwise, 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chemeClr val="accent1"/>
                    </a:solidFill>
                  </a:rPr>
                  <a:t>undecidable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34A427-FEAF-053F-4C24-55502625DD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CBAFC-B355-450D-7FF6-0F0B6137B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523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33189-67A2-F908-8972-EF42921F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901"/>
            <a:ext cx="10515600" cy="398019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/>
              <a:t>Which problems</a:t>
            </a:r>
            <a:br>
              <a:rPr lang="en-US" sz="5400" b="1" dirty="0"/>
            </a:br>
            <a:r>
              <a:rPr lang="en-US" sz="5400" b="1" dirty="0"/>
              <a:t>can be solved</a:t>
            </a:r>
            <a:br>
              <a:rPr lang="en-US" sz="5400" b="1" dirty="0"/>
            </a:br>
            <a:r>
              <a:rPr lang="en-US" sz="5400" b="1" dirty="0"/>
              <a:t>through computation?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2E194-1D63-C891-073A-210B682C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504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AE8A8-F767-8302-7538-D96D95934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54951-2DB3-596E-504E-2264FF375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901"/>
            <a:ext cx="10515600" cy="398019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/>
              <a:t>Which languages are decidable?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B758A2-88B1-2B3C-44CE-F8EE676CA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548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6DE14-1912-605F-F722-04A4FB765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2951"/>
            <a:ext cx="10515600" cy="1325563"/>
          </a:xfrm>
        </p:spPr>
        <p:txBody>
          <a:bodyPr/>
          <a:lstStyle/>
          <a:p>
            <a:r>
              <a:rPr lang="en-US" dirty="0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94CBE0-CB37-8F58-B0CB-2A79B521AF0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2366" y="1538515"/>
                <a:ext cx="11267267" cy="495233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PALINDROMES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0, 1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is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the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same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forward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and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backward</m:t>
                        </m:r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PARITY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0, 1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has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an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odd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number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of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ones</m:t>
                        </m:r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p>
                        </m:sSup>
                        <m:d>
                          <m:dPr>
                            <m:begChr m:val="⟨"/>
                            <m:endChr m:val="⟩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is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positive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integer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94CBE0-CB37-8F58-B0CB-2A79B521AF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2366" y="1538515"/>
                <a:ext cx="11267267" cy="495233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BCF527-46C6-2CD5-A889-80249A62E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2869283-CF98-BCF8-0569-3F4267D891A9}"/>
              </a:ext>
            </a:extLst>
          </p:cNvPr>
          <p:cNvGrpSpPr/>
          <p:nvPr/>
        </p:nvGrpSpPr>
        <p:grpSpPr>
          <a:xfrm>
            <a:off x="2767809" y="3987675"/>
            <a:ext cx="7267433" cy="2657374"/>
            <a:chOff x="4602804" y="3977893"/>
            <a:chExt cx="7267433" cy="265737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CEDE1E5-1ADE-1E9D-EE91-1BA893FC609B}"/>
                </a:ext>
              </a:extLst>
            </p:cNvPr>
            <p:cNvSpPr/>
            <p:nvPr/>
          </p:nvSpPr>
          <p:spPr>
            <a:xfrm>
              <a:off x="4602804" y="3977893"/>
              <a:ext cx="7267433" cy="2657374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>
              <a:outerShdw blurRad="279400" dist="38100" dir="13500000" sx="102000" sy="102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EF2AF7A2-1E9F-832D-663A-B5B22F37EBFD}"/>
                </a:ext>
              </a:extLst>
            </p:cNvPr>
            <p:cNvSpPr/>
            <p:nvPr/>
          </p:nvSpPr>
          <p:spPr>
            <a:xfrm>
              <a:off x="4702115" y="4071809"/>
              <a:ext cx="7053278" cy="606055"/>
            </a:xfrm>
            <a:prstGeom prst="hexagon">
              <a:avLst>
                <a:gd name="adj" fmla="val 60088"/>
                <a:gd name="vf" fmla="val 11547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/>
            <a:lstStyle/>
            <a:p>
              <a:pPr algn="ctr"/>
              <a:r>
                <a:rPr lang="en-US" sz="1800" b="1" dirty="0">
                  <a:solidFill>
                    <a:schemeClr val="tx1"/>
                  </a:solidFill>
                </a:rPr>
                <a:t>Out of those three languages, how many are decidable?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12F4EB6-64ED-BF84-445A-0DB702B5FAF9}"/>
                </a:ext>
              </a:extLst>
            </p:cNvPr>
            <p:cNvSpPr txBox="1"/>
            <p:nvPr/>
          </p:nvSpPr>
          <p:spPr>
            <a:xfrm>
              <a:off x="4702115" y="6254664"/>
              <a:ext cx="7085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Respond at PollEv.com/</a:t>
              </a:r>
              <a:r>
                <a:rPr lang="en-US" sz="1600" dirty="0" err="1"/>
                <a:t>whoza</a:t>
              </a:r>
              <a:r>
                <a:rPr lang="en-US" sz="1600" dirty="0"/>
                <a:t> or text “</a:t>
              </a:r>
              <a:r>
                <a:rPr lang="en-US" sz="1600" dirty="0" err="1"/>
                <a:t>whoza</a:t>
              </a:r>
              <a:r>
                <a:rPr lang="en-US" sz="1600" dirty="0"/>
                <a:t>” to 22333 </a:t>
              </a:r>
            </a:p>
          </p:txBody>
        </p:sp>
      </p:grpSp>
      <p:sp>
        <p:nvSpPr>
          <p:cNvPr id="17" name="Hexagon 16">
            <a:extLst>
              <a:ext uri="{FF2B5EF4-FFF2-40B4-BE49-F238E27FC236}">
                <a16:creationId xmlns:a16="http://schemas.microsoft.com/office/drawing/2014/main" id="{C3BD6129-8CC6-6843-EEEC-E40B08FC645C}"/>
              </a:ext>
            </a:extLst>
          </p:cNvPr>
          <p:cNvSpPr/>
          <p:nvPr/>
        </p:nvSpPr>
        <p:spPr>
          <a:xfrm>
            <a:off x="2854002" y="5541020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C:</a:t>
            </a:r>
            <a:r>
              <a:rPr lang="en-US" sz="1600" dirty="0">
                <a:solidFill>
                  <a:schemeClr val="tx1"/>
                </a:solidFill>
              </a:rPr>
              <a:t> Two</a:t>
            </a: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D5C6E55F-8A92-C0A3-028D-A05FEDE81519}"/>
              </a:ext>
            </a:extLst>
          </p:cNvPr>
          <p:cNvSpPr/>
          <p:nvPr/>
        </p:nvSpPr>
        <p:spPr>
          <a:xfrm>
            <a:off x="2854002" y="4817594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A:</a:t>
            </a:r>
            <a:r>
              <a:rPr lang="en-US" sz="1600" dirty="0">
                <a:solidFill>
                  <a:schemeClr val="tx1"/>
                </a:solidFill>
              </a:rPr>
              <a:t> Zero</a:t>
            </a: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BBC9B7F3-A275-98FC-F890-70F535CFFE0B}"/>
              </a:ext>
            </a:extLst>
          </p:cNvPr>
          <p:cNvSpPr/>
          <p:nvPr/>
        </p:nvSpPr>
        <p:spPr>
          <a:xfrm>
            <a:off x="6409708" y="4817594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B:</a:t>
            </a:r>
            <a:r>
              <a:rPr lang="en-US" sz="1600" dirty="0">
                <a:solidFill>
                  <a:schemeClr val="tx1"/>
                </a:solidFill>
              </a:rPr>
              <a:t> One</a:t>
            </a: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91F17366-CBF5-3B31-F09C-534B987787B3}"/>
              </a:ext>
            </a:extLst>
          </p:cNvPr>
          <p:cNvSpPr/>
          <p:nvPr/>
        </p:nvSpPr>
        <p:spPr>
          <a:xfrm>
            <a:off x="6409708" y="5541020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D:</a:t>
            </a:r>
            <a:r>
              <a:rPr lang="en-US" sz="1600" dirty="0">
                <a:solidFill>
                  <a:schemeClr val="tx1"/>
                </a:solidFill>
              </a:rPr>
              <a:t> Three</a:t>
            </a:r>
          </a:p>
        </p:txBody>
      </p:sp>
    </p:spTree>
    <p:extLst>
      <p:ext uri="{BB962C8B-B14F-4D97-AF65-F5344CB8AC3E}">
        <p14:creationId xmlns:p14="http://schemas.microsoft.com/office/powerpoint/2010/main" val="1609694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33189-67A2-F908-8972-EF42921F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901"/>
            <a:ext cx="10515600" cy="398019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/>
              <a:t>Is </a:t>
            </a:r>
            <a:r>
              <a:rPr lang="en-US" sz="5400" b="1" dirty="0">
                <a:solidFill>
                  <a:schemeClr val="accent1"/>
                </a:solidFill>
              </a:rPr>
              <a:t>every</a:t>
            </a:r>
            <a:r>
              <a:rPr lang="en-US" sz="5400" b="1" dirty="0"/>
              <a:t> language decidable?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2E194-1D63-C891-073A-210B682C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3827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VIOUS_ACTIVE_SLIDE" val="64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202282</TotalTime>
  <Words>1277</Words>
  <Application>Microsoft Office PowerPoint</Application>
  <PresentationFormat>Widescreen</PresentationFormat>
  <Paragraphs>258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Office Theme</vt:lpstr>
      <vt:lpstr>CMSC 28100  Introduction to Complexity Theory  Autumn 2025 Instructor: William Hoza</vt:lpstr>
      <vt:lpstr>Homework reminder</vt:lpstr>
      <vt:lpstr>Which problems can be solved through computation?</vt:lpstr>
      <vt:lpstr>Deciding a language</vt:lpstr>
      <vt:lpstr>Decidable and undecidable</vt:lpstr>
      <vt:lpstr>Which problems can be solved through computation?</vt:lpstr>
      <vt:lpstr>Which languages are decidable?</vt:lpstr>
      <vt:lpstr>Examples</vt:lpstr>
      <vt:lpstr>Is every language decidable?</vt:lpstr>
      <vt:lpstr>Undecidability</vt:lpstr>
      <vt:lpstr>The liar paradox</vt:lpstr>
      <vt:lpstr>Code as data</vt:lpstr>
      <vt:lpstr>Turing machines analyzing Turing machines</vt:lpstr>
      <vt:lpstr>Self-rejecting Turing machines</vt:lpstr>
      <vt:lpstr>Self-rejecting Turing machines</vt:lpstr>
      <vt:lpstr>Visualizing the proof: “Diagonalization”</vt:lpstr>
      <vt:lpstr>Visualizing the proof: “Diagonalization”</vt:lpstr>
      <vt:lpstr>Interpreting the theorem</vt:lpstr>
      <vt:lpstr>The Church-Turing Thesis</vt:lpstr>
      <vt:lpstr>The Church-Turing Thesis</vt:lpstr>
      <vt:lpstr>Are Turing machines powerful enough?</vt:lpstr>
      <vt:lpstr>Left-right-stationary Turing machines</vt:lpstr>
      <vt:lpstr>Left-right-stationary Turing machines</vt:lpstr>
      <vt:lpstr>Left-right-stationary Turing machines</vt:lpstr>
      <vt:lpstr>Left-right-stationary Turing machines</vt:lpstr>
      <vt:lpstr>The Church-Turing Thesis</vt:lpstr>
      <vt:lpstr>Multi-tape Turing machines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Complexity Theory</dc:title>
  <dc:creator>William Hoza</dc:creator>
  <cp:lastModifiedBy>William Hoza</cp:lastModifiedBy>
  <cp:revision>760</cp:revision>
  <dcterms:created xsi:type="dcterms:W3CDTF">2022-12-12T23:26:37Z</dcterms:created>
  <dcterms:modified xsi:type="dcterms:W3CDTF">2025-10-03T20:37:16Z</dcterms:modified>
</cp:coreProperties>
</file>