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910" r:id="rId2"/>
    <p:sldId id="911" r:id="rId3"/>
    <p:sldId id="912" r:id="rId4"/>
    <p:sldId id="423" r:id="rId5"/>
    <p:sldId id="758" r:id="rId6"/>
    <p:sldId id="437" r:id="rId7"/>
    <p:sldId id="765" r:id="rId8"/>
    <p:sldId id="438" r:id="rId9"/>
    <p:sldId id="768" r:id="rId10"/>
    <p:sldId id="439" r:id="rId11"/>
    <p:sldId id="770" r:id="rId12"/>
    <p:sldId id="771" r:id="rId13"/>
    <p:sldId id="772" r:id="rId14"/>
    <p:sldId id="909" r:id="rId15"/>
    <p:sldId id="773" r:id="rId16"/>
    <p:sldId id="774" r:id="rId17"/>
    <p:sldId id="775" r:id="rId18"/>
    <p:sldId id="776" r:id="rId19"/>
    <p:sldId id="825" r:id="rId20"/>
    <p:sldId id="913" r:id="rId21"/>
    <p:sldId id="835" r:id="rId22"/>
    <p:sldId id="914" r:id="rId23"/>
    <p:sldId id="799" r:id="rId24"/>
    <p:sldId id="812" r:id="rId25"/>
    <p:sldId id="836" r:id="rId26"/>
    <p:sldId id="837" r:id="rId27"/>
    <p:sldId id="418" r:id="rId28"/>
  </p:sldIdLst>
  <p:sldSz cx="12192000" cy="6858000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5EAB"/>
    <a:srgbClr val="FF99FF"/>
    <a:srgbClr val="00FFFF"/>
    <a:srgbClr val="FFF2CC"/>
    <a:srgbClr val="4472C4"/>
    <a:srgbClr val="FFCCFF"/>
    <a:srgbClr val="8A3500"/>
    <a:srgbClr val="444444"/>
    <a:srgbClr val="B1953A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8" autoAdjust="0"/>
    <p:restoredTop sz="90166" autoAdjust="0"/>
  </p:normalViewPr>
  <p:slideViewPr>
    <p:cSldViewPr snapToGrid="0">
      <p:cViewPr varScale="1">
        <p:scale>
          <a:sx n="106" d="100"/>
          <a:sy n="106" d="100"/>
        </p:scale>
        <p:origin x="96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C89D9-4143-4CE6-8C54-F02D74289DB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6803F-40F5-437E-BE1A-AAEA2518A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4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0DE4-FF9C-80CF-C5CC-74A127A4BA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64B6A-43CC-BC88-2615-C72CE1750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F18CE-EB28-5DD6-B11F-C69C0BB2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2DF79-D6C2-44B3-8742-A22E7E2B2DFC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2A965-1956-CB40-F7D8-41BA1941E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86D55-6856-8978-D386-5F0DC01A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095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00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BEAB7-07EC-1EA5-53F3-8F4275E4B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24E0C-DA48-06AA-BA2E-49DDBCA76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F0FE-25F2-F159-1B9E-3CE051D0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F0D43-1401-4BC0-A39D-A766495ECF36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5A323-6743-3F78-3350-91557D22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EFC33-9C19-3F3B-CC37-11CD52F70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6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51E061-43B9-715E-10A1-43924C056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54F26-8700-5286-046A-F18D1D71C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5B5C2-B43D-EDEA-E6AC-0E7A5EFA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14FD-A691-403F-8A1F-9E3EDE8FE8F0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D3D-3C48-B69E-8B2E-A73197BE5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94E5E-E577-449C-B1E5-FED04977E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1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19E84-60CD-2150-A370-2D916ABCF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FFB9B-E796-4A75-E099-81EE16B66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DB585-9E6C-6EB7-EF7D-115EDC85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C3CF-17B5-4FE7-A6C3-1E55F63BBB29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2B97E-968F-0FDD-921C-6846DE861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1786B-4A9A-5DD9-FFE4-54BF3377A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084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4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1E31E-5737-97AE-B548-C476F399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B9689-C3A0-666A-C71B-F0DE27D34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4547B-E9B5-8BCE-E253-08A353B9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81A7A-1332-4B30-AF4F-8BCB3CC4E7B6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6709A-57B6-02BB-4C18-2E008E5E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117F1-3E92-F3D9-78F3-9326FCB14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22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FE794-A894-D40F-64BE-8D410705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CF2C6-A7E3-B9F1-4014-740D27098D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3E3D2-C77F-FBD4-344E-9F8F1EFBC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1D8CC-203D-1A00-3272-5C9F97939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C27B-0845-452C-9314-A19F69723BBD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40A68-87AE-D0B8-9C75-9538D0C9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014080-4E51-77B1-DE7C-35B79A84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6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46F28-653C-43CC-0F34-2CE78FEB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06BFB-CED3-31FF-C336-633076F7C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0558B5-2476-BE98-66C3-D309FCDD9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869734-910F-007D-4002-F9D362914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B49EA7-3FB0-7A34-DE17-C2F34303A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7B5B7C-620E-B71B-6E6B-739508348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BF1A3-5A5F-4792-B78C-6135637B9452}" type="datetime1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180EAE-C2DA-429E-2856-E9A39FCE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E1E504-838C-DA70-B564-044F08805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0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89578-BA9A-92B8-A46F-FA8D931FC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43D9A0-FA24-33DC-6CBE-DB1E4A2DB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D9451-D3D4-4E42-BABA-51ED05BC4A7B}" type="datetime1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81BF0-0DE8-96DB-7CEC-E1B839CD6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BFE14-C8B0-F638-FFB8-3AE6132C4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0323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460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EB7E2C-525A-20B9-5ABD-B1F52212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536A-191E-4FD3-9217-AC0125948861}" type="datetime1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9A35DC-A81D-D970-E468-E6E7B757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3F316-B2B0-A721-09FC-6CF0F365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969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42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3158-EA36-B587-0F1E-F8F8A4F1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4835D-F4EB-9C46-9D4D-9767BE30B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D17DB-6CBC-E581-B2D4-E4EBC1115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07D0D-F212-A2D4-82A7-5EC7440B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3400-7673-4D56-AFCD-41352542AA5B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36903-15A5-473D-5C6E-162F415BF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E457D-CA0C-E56D-EDCA-5301AC1FD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9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6514E-03CF-9826-EE9B-7ACFB127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61131C-326F-042B-16D4-A65F9D0F21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4A72E3-AD5B-5CD6-4991-51F45174F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87A13-CE50-8513-985C-D2C7D862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DF79-0AD1-4A96-B09E-944AF8ACECDD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61B45-13B0-76C7-8BAC-96EBF79D3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A6D0D-C224-73DC-0143-0881479E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7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6C8D14-FE37-35F9-6FC5-1BBE5802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BFB97-4B6A-F842-15DB-F6915CC92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76798-148C-2E16-43F6-3E69880A9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0B097-4004-4718-A94A-9D119BA8F2F4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B81AC-BEE3-A42E-6ACF-BDFF7D14A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3639E-8602-86E4-86A5-EF2B46162F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6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0.png"/><Relationship Id="rId18" Type="http://schemas.openxmlformats.org/officeDocument/2006/relationships/image" Target="../media/image12.png"/><Relationship Id="rId3" Type="http://schemas.openxmlformats.org/officeDocument/2006/relationships/image" Target="../media/image52.png"/><Relationship Id="rId7" Type="http://schemas.openxmlformats.org/officeDocument/2006/relationships/image" Target="../media/image370.png"/><Relationship Id="rId17" Type="http://schemas.openxmlformats.org/officeDocument/2006/relationships/image" Target="../media/image11.png"/><Relationship Id="rId2" Type="http://schemas.openxmlformats.org/officeDocument/2006/relationships/image" Target="../media/image8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0.png"/><Relationship Id="rId11" Type="http://schemas.openxmlformats.org/officeDocument/2006/relationships/image" Target="../media/image410.png"/><Relationship Id="rId15" Type="http://schemas.openxmlformats.org/officeDocument/2006/relationships/image" Target="../media/image9.png"/><Relationship Id="rId10" Type="http://schemas.openxmlformats.org/officeDocument/2006/relationships/image" Target="../media/image400.png"/><Relationship Id="rId19" Type="http://schemas.openxmlformats.org/officeDocument/2006/relationships/image" Target="../media/image13.png"/><Relationship Id="rId4" Type="http://schemas.openxmlformats.org/officeDocument/2006/relationships/image" Target="../media/image53.png"/><Relationship Id="rId9" Type="http://schemas.openxmlformats.org/officeDocument/2006/relationships/image" Target="../media/image390.png"/><Relationship Id="rId14" Type="http://schemas.openxmlformats.org/officeDocument/2006/relationships/image" Target="../media/image44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374BE-0883-4AF8-5BC1-5A60CADC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92E8B08-1E80-5F58-574F-304F8486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9908"/>
            <a:ext cx="5026269" cy="6110936"/>
          </a:xfrm>
        </p:spPr>
        <p:txBody>
          <a:bodyPr>
            <a:normAutofit/>
          </a:bodyPr>
          <a:lstStyle/>
          <a:p>
            <a:pPr marL="0" indent="0"/>
            <a:r>
              <a:rPr lang="en-US" sz="4400" dirty="0"/>
              <a:t>CMSC 28100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Introduction to </a:t>
            </a:r>
            <a:r>
              <a:rPr lang="en-US" sz="4400" b="1" dirty="0">
                <a:solidFill>
                  <a:schemeClr val="accent1"/>
                </a:solidFill>
              </a:rPr>
              <a:t>Complexity Theory</a:t>
            </a:r>
            <a:br>
              <a:rPr lang="en-US" sz="4400" dirty="0"/>
            </a:br>
            <a:br>
              <a:rPr lang="en-US" sz="4400" dirty="0"/>
            </a:br>
            <a:r>
              <a:rPr lang="en-US" sz="2800" dirty="0"/>
              <a:t>Autumn 2025</a:t>
            </a:r>
            <a:br>
              <a:rPr lang="en-US" sz="2800" dirty="0"/>
            </a:br>
            <a:r>
              <a:rPr lang="en-US" sz="2800" dirty="0"/>
              <a:t>Instructor: William Hoza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3BD8EF-803A-BE43-CA67-9D61EA6BA713}"/>
              </a:ext>
            </a:extLst>
          </p:cNvPr>
          <p:cNvSpPr txBox="1"/>
          <p:nvPr/>
        </p:nvSpPr>
        <p:spPr>
          <a:xfrm>
            <a:off x="6096000" y="1174536"/>
            <a:ext cx="5257800" cy="4508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700" dirty="0"/>
              <a:t>⏳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7822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7C6E1-8D04-3A77-8E2F-A6B3D20B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initial configuration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843BEA-B127-C8B0-6116-0F39EC516E1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be an input</a:t>
                </a:r>
              </a:p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chemeClr val="accent1"/>
                    </a:solidFill>
                  </a:rPr>
                  <a:t>initial configuration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843BEA-B127-C8B0-6116-0F39EC516E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FDF3F1-BE5B-954D-4A30-1A78929D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55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EA121-974A-FC82-E290-76D1C4A27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193"/>
            <a:ext cx="10515600" cy="1325563"/>
          </a:xfrm>
        </p:spPr>
        <p:txBody>
          <a:bodyPr/>
          <a:lstStyle/>
          <a:p>
            <a:r>
              <a:rPr lang="en-US" dirty="0"/>
              <a:t>The “next” configuration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E7EFDE-8731-D337-69C8-289993D0EB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00976"/>
                <a:ext cx="10515600" cy="539718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For any configuration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𝑢𝑞𝑣</m:t>
                    </m:r>
                  </m:oMath>
                </a14:m>
                <a:r>
                  <a:rPr lang="en-US" dirty="0"/>
                  <a:t>, we define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NEXT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𝑢𝑞𝑣</m:t>
                        </m:r>
                      </m:e>
                    </m:d>
                  </m:oMath>
                </a14:m>
                <a:r>
                  <a:rPr lang="en-US" dirty="0"/>
                  <a:t> as follows:</a:t>
                </a:r>
              </a:p>
              <a:p>
                <a:pPr lvl="1"/>
                <a:r>
                  <a:rPr lang="en-US" dirty="0"/>
                  <a:t>Break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𝑢𝑞𝑣</m:t>
                    </m:r>
                  </m:oMath>
                </a14:m>
                <a:r>
                  <a:rPr lang="en-US" dirty="0"/>
                  <a:t> into individual symbols: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𝑢𝑞𝑣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</m:d>
                  </m:oMath>
                </a14:m>
                <a:r>
                  <a:rPr lang="en-US" dirty="0"/>
                  <a:t>, then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NEXT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𝑢𝑞𝑣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𝑏𝑞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′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:r>
                  <a:rPr lang="en-US" sz="2400" dirty="0"/>
                  <a:t>Edge case: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/>
                  <a:t>, then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NEXT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𝑢𝑞𝑣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⊔</m:t>
                    </m:r>
                  </m:oMath>
                </a14:m>
                <a:endParaRPr lang="en-US" sz="2400" dirty="0"/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</m:e>
                    </m:d>
                  </m:oMath>
                </a14:m>
                <a:r>
                  <a:rPr lang="en-US" dirty="0"/>
                  <a:t>, then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NEXT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𝑢𝑞𝑣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:r>
                  <a:rPr lang="en-US" sz="2400" dirty="0"/>
                  <a:t>Edge case: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400" dirty="0"/>
                  <a:t>, then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NEXT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𝑢𝑞𝑣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sz="2400" dirty="0"/>
              </a:p>
              <a:p>
                <a:r>
                  <a:rPr lang="en-US" dirty="0"/>
                  <a:t>We write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NEXT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𝑢𝑞𝑣</m:t>
                        </m:r>
                      </m:e>
                    </m:d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is not clear from context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E7EFDE-8731-D337-69C8-289993D0EB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00976"/>
                <a:ext cx="10515600" cy="5397189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5009BB-C9AD-3373-88EA-DB58D8A5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699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8F6CB-7EE0-5BBA-1005-42F73B8C0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Halting configurations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FF23E0-4C8A-15D5-3186-A56360A4ED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120899"/>
                <a:ext cx="10515600" cy="4056063"/>
              </a:xfrm>
            </p:spPr>
            <p:txBody>
              <a:bodyPr/>
              <a:lstStyle/>
              <a:p>
                <a:r>
                  <a:rPr lang="en-US" dirty="0"/>
                  <a:t>An </a:t>
                </a:r>
                <a:r>
                  <a:rPr lang="en-US" dirty="0">
                    <a:solidFill>
                      <a:schemeClr val="accent1"/>
                    </a:solidFill>
                  </a:rPr>
                  <a:t>accepting configuration </a:t>
                </a:r>
                <a:r>
                  <a:rPr lang="en-US" dirty="0"/>
                  <a:t>is a configuration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accept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 </a:t>
                </a:r>
                <a:r>
                  <a:rPr lang="en-US" dirty="0">
                    <a:solidFill>
                      <a:schemeClr val="accent1"/>
                    </a:solidFill>
                  </a:rPr>
                  <a:t>rejecting configuration </a:t>
                </a:r>
                <a:r>
                  <a:rPr lang="en-US" dirty="0"/>
                  <a:t>is a configuration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reject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 </a:t>
                </a:r>
                <a:r>
                  <a:rPr lang="en-US" dirty="0">
                    <a:solidFill>
                      <a:schemeClr val="accent1"/>
                    </a:solidFill>
                  </a:rPr>
                  <a:t>halting configuration</a:t>
                </a:r>
                <a:r>
                  <a:rPr lang="en-US" dirty="0"/>
                  <a:t> is an accepting or rejecting configuration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FF23E0-4C8A-15D5-3186-A56360A4ED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120899"/>
                <a:ext cx="10515600" cy="4056063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CF72B-5714-E0AD-AE0F-C6FE8596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Octagon 4">
            <a:extLst>
              <a:ext uri="{FF2B5EF4-FFF2-40B4-BE49-F238E27FC236}">
                <a16:creationId xmlns:a16="http://schemas.microsoft.com/office/drawing/2014/main" id="{A410DB4F-CAE9-AA80-0FC7-288CC0563AF6}"/>
              </a:ext>
            </a:extLst>
          </p:cNvPr>
          <p:cNvSpPr/>
          <p:nvPr/>
        </p:nvSpPr>
        <p:spPr>
          <a:xfrm>
            <a:off x="10364215" y="681037"/>
            <a:ext cx="912369" cy="912369"/>
          </a:xfrm>
          <a:prstGeom prst="octagon">
            <a:avLst/>
          </a:prstGeom>
          <a:solidFill>
            <a:srgbClr val="FF0000"/>
          </a:solidFill>
          <a:ln w="254000" cmpd="thinThick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0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40C8C-7016-1D66-6221-C697952F6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389"/>
            <a:ext cx="10515600" cy="1325563"/>
          </a:xfrm>
        </p:spPr>
        <p:txBody>
          <a:bodyPr/>
          <a:lstStyle/>
          <a:p>
            <a:r>
              <a:rPr lang="en-US" dirty="0"/>
              <a:t>Computation history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6AFCF-EDE4-BB72-C822-F3F7FADF93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7029" y="1595336"/>
                <a:ext cx="11436724" cy="489550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be an input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be the initial configuration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, 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Inductively, 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NEXT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chemeClr val="accent1"/>
                    </a:solidFill>
                  </a:rPr>
                  <a:t>computation history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the sequence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/>
                  <a:t> is the first </a:t>
                </a:r>
                <a:r>
                  <a:rPr lang="en-US" dirty="0">
                    <a:solidFill>
                      <a:schemeClr val="accent1"/>
                    </a:solidFill>
                  </a:rPr>
                  <a:t>halting</a:t>
                </a:r>
                <a:r>
                  <a:rPr lang="en-US" dirty="0"/>
                  <a:t> configuration in the sequence</a:t>
                </a:r>
              </a:p>
              <a:p>
                <a:r>
                  <a:rPr lang="en-US" dirty="0"/>
                  <a:t>If there is no such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/>
                  <a:t>, then the computation history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</m:oMath>
                </a14:m>
                <a:r>
                  <a:rPr lang="en-US" dirty="0"/>
                  <a:t> (infinite)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6AFCF-EDE4-BB72-C822-F3F7FADF93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7029" y="1595336"/>
                <a:ext cx="11436724" cy="4895507"/>
              </a:xfrm>
              <a:blipFill>
                <a:blip r:embed="rId2"/>
                <a:stretch>
                  <a:fillRect l="-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B261D0-5162-502F-36F2-6A11712C1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107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1AB4B-494B-0711-1980-8027C40B9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8E6B3-C4C6-06E7-3340-D07E9066A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Halting and looping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28F5B2-5949-A5FD-77BB-EB0A45AD6F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006601"/>
                <a:ext cx="10515600" cy="4386962"/>
              </a:xfrm>
            </p:spPr>
            <p:txBody>
              <a:bodyPr/>
              <a:lstStyle/>
              <a:p>
                <a:r>
                  <a:rPr lang="en-US" dirty="0"/>
                  <a:t>If the computation history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finite,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1"/>
                    </a:solidFill>
                  </a:rPr>
                  <a:t>halts</a:t>
                </a:r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  <a:p>
                <a:r>
                  <a:rPr lang="en-US" dirty="0"/>
                  <a:t>Otherwise,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1"/>
                    </a:solidFill>
                  </a:rPr>
                  <a:t>loops</a:t>
                </a:r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28F5B2-5949-A5FD-77BB-EB0A45AD6F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006601"/>
                <a:ext cx="10515600" cy="4386962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DDBD3-D701-B6AF-6D60-807D0E65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Octagon 4">
            <a:extLst>
              <a:ext uri="{FF2B5EF4-FFF2-40B4-BE49-F238E27FC236}">
                <a16:creationId xmlns:a16="http://schemas.microsoft.com/office/drawing/2014/main" id="{829E128C-0494-0133-CC17-F2609B155F7F}"/>
              </a:ext>
            </a:extLst>
          </p:cNvPr>
          <p:cNvSpPr/>
          <p:nvPr/>
        </p:nvSpPr>
        <p:spPr>
          <a:xfrm>
            <a:off x="10364215" y="681037"/>
            <a:ext cx="912369" cy="912369"/>
          </a:xfrm>
          <a:prstGeom prst="octagon">
            <a:avLst/>
          </a:prstGeom>
          <a:solidFill>
            <a:srgbClr val="FF0000"/>
          </a:solidFill>
          <a:ln w="254000" cmpd="thinThick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76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372AB-F1DC-679D-71E0-DB6BB06A7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Accepting and rejecting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DFFA12-3314-D1F0-5DB3-3D4C3F9A02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8017" y="1825625"/>
                <a:ext cx="11060349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halts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The computation history is finite,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/>
                  <a:t> is an accepting configuration,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accepts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>
                  <a:solidFill>
                    <a:schemeClr val="accent1"/>
                  </a:solidFill>
                </a:endParaRP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/>
                  <a:t> is a rejecting configuration,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rejects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DFFA12-3314-D1F0-5DB3-3D4C3F9A02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8017" y="1825625"/>
                <a:ext cx="11060349" cy="4351338"/>
              </a:xfrm>
              <a:blipFill>
                <a:blip r:embed="rId2"/>
                <a:stretch>
                  <a:fillRect l="-9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597E8C-EC05-CA66-457B-94B441C7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81055B-BE51-AA7E-CCB7-E7973129C585}"/>
              </a:ext>
            </a:extLst>
          </p:cNvPr>
          <p:cNvSpPr txBox="1"/>
          <p:nvPr/>
        </p:nvSpPr>
        <p:spPr>
          <a:xfrm>
            <a:off x="9015167" y="560689"/>
            <a:ext cx="27371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/>
              <a:t>👍👎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462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D83C5-9FA0-7395-86AB-47BFC323F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681B77-4019-AE23-932C-BCBB08651F5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105417" cy="4351338"/>
              </a:xfrm>
            </p:spPr>
            <p:txBody>
              <a:bodyPr/>
              <a:lstStyle/>
              <a:p>
                <a:r>
                  <a:rPr lang="en-US" dirty="0"/>
                  <a:t>Suppose the computation history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is the </a:t>
                </a:r>
                <a:r>
                  <a:rPr lang="en-US" dirty="0">
                    <a:solidFill>
                      <a:schemeClr val="accent1"/>
                    </a:solidFill>
                  </a:rPr>
                  <a:t>running time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loops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, then its running time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halts 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within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steps </a:t>
                </a:r>
                <a:r>
                  <a:rPr lang="en-US" dirty="0"/>
                  <a:t>if the running time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at most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681B77-4019-AE23-932C-BCBB08651F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105417" cy="4351338"/>
              </a:xfrm>
              <a:blipFill>
                <a:blip r:embed="rId2"/>
                <a:stretch>
                  <a:fillRect l="-1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482EF-6CEE-1787-EA54-624E27495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Picture 4" descr="A picture containing clock&#10;&#10;Description automatically generated">
            <a:extLst>
              <a:ext uri="{FF2B5EF4-FFF2-40B4-BE49-F238E27FC236}">
                <a16:creationId xmlns:a16="http://schemas.microsoft.com/office/drawing/2014/main" id="{C2CAD532-F7A4-C23A-B089-5FFC903FEF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5846" y="367156"/>
            <a:ext cx="1078185" cy="1078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945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A1F8D-EFC5-9D7D-4A13-EC0678805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B85E58-20E6-2C15-467E-5E880D1980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7161" y="1818372"/>
                <a:ext cx="11700668" cy="5214024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chemeClr val="accent1"/>
                    </a:solidFill>
                  </a:rPr>
                  <a:t>space used</a:t>
                </a:r>
                <a:r>
                  <a:rPr lang="en-US" dirty="0"/>
                  <a:t>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the number of cells that are used</a:t>
                </a:r>
              </a:p>
              <a:p>
                <a:pPr lvl="1"/>
                <a:r>
                  <a:rPr lang="en-US" dirty="0"/>
                  <a:t>(Can be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Formally,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</m:oMath>
                </a14:m>
                <a:r>
                  <a:rPr lang="en-US" dirty="0"/>
                  <a:t> be the (finite or infinite) computation history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Write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The space used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B85E58-20E6-2C15-467E-5E880D1980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7161" y="1818372"/>
                <a:ext cx="11700668" cy="5214024"/>
              </a:xfrm>
              <a:blipFill>
                <a:blip r:embed="rId2"/>
                <a:stretch>
                  <a:fillRect l="-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F95E9-D3E2-E496-B5C1-75769AEF2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E3BDFF1-F554-B55B-9B55-440AE59B5257}"/>
              </a:ext>
            </a:extLst>
          </p:cNvPr>
          <p:cNvGrpSpPr/>
          <p:nvPr/>
        </p:nvGrpSpPr>
        <p:grpSpPr>
          <a:xfrm>
            <a:off x="4750396" y="143525"/>
            <a:ext cx="7267433" cy="2657374"/>
            <a:chOff x="4602804" y="3977893"/>
            <a:chExt cx="7267433" cy="265737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C4405F1-D4FE-51A9-D5E1-BEB9489F2835}"/>
                </a:ext>
              </a:extLst>
            </p:cNvPr>
            <p:cNvSpPr/>
            <p:nvPr/>
          </p:nvSpPr>
          <p:spPr>
            <a:xfrm>
              <a:off x="4602804" y="3977893"/>
              <a:ext cx="7267433" cy="2657374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ffectLst>
              <a:outerShdw blurRad="279400" dist="38100" dir="13500000" sx="102000" sy="102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E4D24831-1230-DDCD-0569-923056DE18CA}"/>
                </a:ext>
              </a:extLst>
            </p:cNvPr>
            <p:cNvSpPr/>
            <p:nvPr/>
          </p:nvSpPr>
          <p:spPr>
            <a:xfrm>
              <a:off x="4702115" y="4071809"/>
              <a:ext cx="7053278" cy="606055"/>
            </a:xfrm>
            <a:prstGeom prst="hexagon">
              <a:avLst>
                <a:gd name="adj" fmla="val 60088"/>
                <a:gd name="vf" fmla="val 11547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solidFill>
                    <a:schemeClr val="tx1"/>
                  </a:solidFill>
                </a:rPr>
                <a:t>Which of the following statements is </a:t>
              </a:r>
              <a:r>
                <a:rPr lang="en-US" sz="1800" b="1" u="sng" dirty="0">
                  <a:solidFill>
                    <a:schemeClr val="tx1"/>
                  </a:solidFill>
                </a:rPr>
                <a:t>false</a:t>
              </a:r>
              <a:r>
                <a:rPr lang="en-US" sz="1800" b="1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71DE440-73C6-DA4F-EDCF-C22A68D53663}"/>
                </a:ext>
              </a:extLst>
            </p:cNvPr>
            <p:cNvSpPr txBox="1"/>
            <p:nvPr/>
          </p:nvSpPr>
          <p:spPr>
            <a:xfrm>
              <a:off x="4702115" y="6254664"/>
              <a:ext cx="7085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Respond at PollEv.com/</a:t>
              </a:r>
              <a:r>
                <a:rPr lang="en-US" sz="1600" dirty="0" err="1"/>
                <a:t>whoza</a:t>
              </a:r>
              <a:r>
                <a:rPr lang="en-US" sz="1600" dirty="0"/>
                <a:t> or text “</a:t>
              </a:r>
              <a:r>
                <a:rPr lang="en-US" sz="1600" dirty="0" err="1"/>
                <a:t>whoza</a:t>
              </a:r>
              <a:r>
                <a:rPr lang="en-US" sz="1600" dirty="0"/>
                <a:t>” to 22333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exagon 12">
                <a:extLst>
                  <a:ext uri="{FF2B5EF4-FFF2-40B4-BE49-F238E27FC236}">
                    <a16:creationId xmlns:a16="http://schemas.microsoft.com/office/drawing/2014/main" id="{AC97BB94-1277-BDED-AF89-E38E725EDDF6}"/>
                  </a:ext>
                </a:extLst>
              </p:cNvPr>
              <p:cNvSpPr/>
              <p:nvPr/>
            </p:nvSpPr>
            <p:spPr>
              <a:xfrm>
                <a:off x="4836589" y="1696870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r>
                  <a:rPr lang="en-US" sz="1600" b="1" dirty="0">
                    <a:solidFill>
                      <a:schemeClr val="accent1"/>
                    </a:solidFill>
                  </a:rPr>
                  <a:t>C:</a:t>
                </a:r>
                <a:r>
                  <a:rPr lang="en-US" sz="1600" dirty="0">
                    <a:solidFill>
                      <a:schemeClr val="tx1"/>
                    </a:solidFill>
                  </a:rPr>
                  <a:t> If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halts 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, then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uses a</a:t>
                </a:r>
                <a:br>
                  <a:rPr lang="en-US" sz="1600" dirty="0">
                    <a:solidFill>
                      <a:schemeClr val="tx1"/>
                    </a:solidFill>
                  </a:rPr>
                </a:br>
                <a:r>
                  <a:rPr lang="en-US" sz="1600" dirty="0">
                    <a:solidFill>
                      <a:schemeClr val="tx1"/>
                    </a:solidFill>
                  </a:rPr>
                  <a:t>finite amount of space 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Hexagon 12">
                <a:extLst>
                  <a:ext uri="{FF2B5EF4-FFF2-40B4-BE49-F238E27FC236}">
                    <a16:creationId xmlns:a16="http://schemas.microsoft.com/office/drawing/2014/main" id="{AC97BB94-1277-BDED-AF89-E38E725EDD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589" y="1696870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blipFill>
                <a:blip r:embed="rId3"/>
                <a:stretch>
                  <a:fillRect b="-7547"/>
                </a:stretch>
              </a:blipFill>
              <a:ln w="381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exagon 13">
                <a:extLst>
                  <a:ext uri="{FF2B5EF4-FFF2-40B4-BE49-F238E27FC236}">
                    <a16:creationId xmlns:a16="http://schemas.microsoft.com/office/drawing/2014/main" id="{BA1CE2E2-83B8-7B78-C320-13941DE8F07B}"/>
                  </a:ext>
                </a:extLst>
              </p:cNvPr>
              <p:cNvSpPr/>
              <p:nvPr/>
            </p:nvSpPr>
            <p:spPr>
              <a:xfrm>
                <a:off x="4836589" y="973444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r>
                  <a:rPr lang="en-US" sz="1600" b="1" dirty="0">
                    <a:solidFill>
                      <a:schemeClr val="accent1"/>
                    </a:solidFill>
                  </a:rPr>
                  <a:t>A:</a:t>
                </a:r>
                <a:r>
                  <a:rPr lang="en-US" sz="1600" dirty="0">
                    <a:solidFill>
                      <a:schemeClr val="tx1"/>
                    </a:solidFill>
                  </a:rPr>
                  <a:t> Space used 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is at most</a:t>
                </a:r>
                <a:br>
                  <a:rPr lang="en-US" sz="1600" dirty="0">
                    <a:solidFill>
                      <a:schemeClr val="tx1"/>
                    </a:solidFill>
                  </a:rPr>
                </a:b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running time 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Hexagon 13">
                <a:extLst>
                  <a:ext uri="{FF2B5EF4-FFF2-40B4-BE49-F238E27FC236}">
                    <a16:creationId xmlns:a16="http://schemas.microsoft.com/office/drawing/2014/main" id="{BA1CE2E2-83B8-7B78-C320-13941DE8F0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589" y="973444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blipFill>
                <a:blip r:embed="rId4"/>
                <a:stretch>
                  <a:fillRect b="-7619"/>
                </a:stretch>
              </a:blipFill>
              <a:ln w="381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exagon 14">
                <a:extLst>
                  <a:ext uri="{FF2B5EF4-FFF2-40B4-BE49-F238E27FC236}">
                    <a16:creationId xmlns:a16="http://schemas.microsoft.com/office/drawing/2014/main" id="{0E912C5A-3D20-682E-E690-30A7980C93DB}"/>
                  </a:ext>
                </a:extLst>
              </p:cNvPr>
              <p:cNvSpPr/>
              <p:nvPr/>
            </p:nvSpPr>
            <p:spPr>
              <a:xfrm>
                <a:off x="8392295" y="973444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r>
                  <a:rPr lang="en-US" sz="1600" b="1" dirty="0">
                    <a:solidFill>
                      <a:schemeClr val="accent1"/>
                    </a:solidFill>
                  </a:rPr>
                  <a:t>B: </a:t>
                </a:r>
                <a:r>
                  <a:rPr lang="en-US" sz="1600" dirty="0">
                    <a:solidFill>
                      <a:schemeClr val="tx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halts on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within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steps,</a:t>
                </a:r>
                <a:br>
                  <a:rPr lang="en-US" sz="1600" dirty="0">
                    <a:solidFill>
                      <a:schemeClr val="tx1"/>
                    </a:solidFill>
                  </a:rPr>
                </a:br>
                <a:r>
                  <a:rPr lang="en-US" sz="1600" dirty="0">
                    <a:solidFill>
                      <a:schemeClr val="tx1"/>
                    </a:solidFill>
                  </a:rPr>
                  <a:t>then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halts on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𝑤𝑤</m:t>
                    </m:r>
                  </m:oMath>
                </a14:m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Hexagon 14">
                <a:extLst>
                  <a:ext uri="{FF2B5EF4-FFF2-40B4-BE49-F238E27FC236}">
                    <a16:creationId xmlns:a16="http://schemas.microsoft.com/office/drawing/2014/main" id="{0E912C5A-3D20-682E-E690-30A7980C93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2295" y="973444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blipFill>
                <a:blip r:embed="rId5"/>
                <a:stretch>
                  <a:fillRect b="-7619"/>
                </a:stretch>
              </a:blipFill>
              <a:ln w="381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exagon 15">
                <a:extLst>
                  <a:ext uri="{FF2B5EF4-FFF2-40B4-BE49-F238E27FC236}">
                    <a16:creationId xmlns:a16="http://schemas.microsoft.com/office/drawing/2014/main" id="{AC6B3658-3195-131F-B0E7-983AFCFFF48D}"/>
                  </a:ext>
                </a:extLst>
              </p:cNvPr>
              <p:cNvSpPr/>
              <p:nvPr/>
            </p:nvSpPr>
            <p:spPr>
              <a:xfrm>
                <a:off x="8392295" y="1696870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r>
                  <a:rPr lang="en-US" sz="1600" b="1" dirty="0">
                    <a:solidFill>
                      <a:schemeClr val="accent1"/>
                    </a:solidFill>
                  </a:rPr>
                  <a:t>D:</a:t>
                </a:r>
                <a:r>
                  <a:rPr lang="en-US" sz="1600" dirty="0">
                    <a:solidFill>
                      <a:schemeClr val="tx1"/>
                    </a:solidFill>
                  </a:rPr>
                  <a:t> If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uses a finite amount of</a:t>
                </a:r>
                <a:br>
                  <a:rPr lang="en-US" sz="1600" dirty="0">
                    <a:solidFill>
                      <a:schemeClr val="tx1"/>
                    </a:solidFill>
                  </a:rPr>
                </a:br>
                <a:r>
                  <a:rPr lang="en-US" sz="1600" dirty="0">
                    <a:solidFill>
                      <a:schemeClr val="tx1"/>
                    </a:solidFill>
                  </a:rPr>
                  <a:t>space 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, then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 halts 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Hexagon 15">
                <a:extLst>
                  <a:ext uri="{FF2B5EF4-FFF2-40B4-BE49-F238E27FC236}">
                    <a16:creationId xmlns:a16="http://schemas.microsoft.com/office/drawing/2014/main" id="{AC6B3658-3195-131F-B0E7-983AFCFFF4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2295" y="1696870"/>
                <a:ext cx="3549147" cy="606055"/>
              </a:xfrm>
              <a:prstGeom prst="hexagon">
                <a:avLst>
                  <a:gd name="adj" fmla="val 60088"/>
                  <a:gd name="vf" fmla="val 115470"/>
                </a:avLst>
              </a:prstGeom>
              <a:blipFill>
                <a:blip r:embed="rId6"/>
                <a:stretch>
                  <a:fillRect b="-7547"/>
                </a:stretch>
              </a:blipFill>
              <a:ln w="381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25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E070754E-375E-F777-503C-7F72DC927CC3}"/>
              </a:ext>
            </a:extLst>
          </p:cNvPr>
          <p:cNvSpPr/>
          <p:nvPr/>
        </p:nvSpPr>
        <p:spPr>
          <a:xfrm>
            <a:off x="6096000" y="3086254"/>
            <a:ext cx="2006009" cy="940777"/>
          </a:xfrm>
          <a:prstGeom prst="parallelogram">
            <a:avLst>
              <a:gd name="adj" fmla="val 9112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7EA034AA-95D2-C1EF-84EE-0F454B6FF7BA}"/>
              </a:ext>
            </a:extLst>
          </p:cNvPr>
          <p:cNvSpPr/>
          <p:nvPr/>
        </p:nvSpPr>
        <p:spPr>
          <a:xfrm>
            <a:off x="5697740" y="1890193"/>
            <a:ext cx="2712614" cy="940777"/>
          </a:xfrm>
          <a:prstGeom prst="parallelogram">
            <a:avLst>
              <a:gd name="adj" fmla="val 9112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E33189-67A2-F908-8972-EF42921F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901"/>
            <a:ext cx="10515600" cy="398019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/>
              <a:t>Which problems</a:t>
            </a:r>
            <a:br>
              <a:rPr lang="en-US" sz="5400" b="1" dirty="0"/>
            </a:br>
            <a:r>
              <a:rPr lang="en-US" sz="5400" b="1" dirty="0"/>
              <a:t>can be solved</a:t>
            </a:r>
            <a:br>
              <a:rPr lang="en-US" sz="5400" b="1" dirty="0"/>
            </a:br>
            <a:r>
              <a:rPr lang="en-US" sz="5400" b="1" dirty="0"/>
              <a:t>through computation?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2E194-1D63-C891-073A-210B682C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321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65275-BE8B-35FB-08DC-6B03BC343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Deciding a language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765B10-805D-C649-CE7C-7F17607479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be a Turing machine and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1"/>
                    </a:solidFill>
                  </a:rPr>
                  <a:t>decides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if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accepts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, and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rejects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This is a mathematical model of what it means to “</a:t>
                </a:r>
                <a:r>
                  <a:rPr lang="en-US" dirty="0">
                    <a:solidFill>
                      <a:schemeClr val="accent1"/>
                    </a:solidFill>
                  </a:rPr>
                  <a:t>solve a problem</a:t>
                </a:r>
                <a:r>
                  <a:rPr lang="en-US" dirty="0"/>
                  <a:t>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765B10-805D-C649-CE7C-7F17607479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CF22C5-ABC5-315D-CCA7-DF04614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559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D7F98-5715-B351-2BE7-6FF87A2B9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B2BBF-121B-A071-383A-8A391D64E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Exercises 1-3 are due </a:t>
            </a:r>
            <a:r>
              <a:rPr lang="en-US" b="1" dirty="0">
                <a:highlight>
                  <a:srgbClr val="FFFF00"/>
                </a:highlight>
              </a:rPr>
              <a:t>this Friday (October 3) at 11:59pm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If you joined the course late and you need an extension, send me an email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9E10E-298D-2195-B481-2AAC62753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733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F1015-7A63-CCFE-CA8F-F46E212D7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Palindromes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E7823-8931-F78B-6EA3-5B497E498E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8799" y="2394857"/>
                <a:ext cx="11067143" cy="3782106"/>
              </a:xfrm>
            </p:spPr>
            <p:txBody>
              <a:bodyPr/>
              <a:lstStyle/>
              <a:p>
                <a:r>
                  <a:rPr lang="en-US" b="1" dirty="0"/>
                  <a:t>Informal problem statement:</a:t>
                </a:r>
                <a:r>
                  <a:rPr lang="en-US" dirty="0"/>
                  <a:t> “Given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, determine whether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the same forward and backward.”</a:t>
                </a:r>
              </a:p>
              <a:p>
                <a:r>
                  <a:rPr lang="en-US" b="1" dirty="0"/>
                  <a:t>The same problem, formulated as a language: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PALINDROMES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0, 1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same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forward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and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backward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There exists a Turing machine that decides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PALINDROMES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E7823-8931-F78B-6EA3-5B497E498E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8799" y="2394857"/>
                <a:ext cx="11067143" cy="3782106"/>
              </a:xfrm>
              <a:blipFill>
                <a:blip r:embed="rId2"/>
                <a:stretch>
                  <a:fillRect l="-9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0D13F-6185-D191-65AC-4CB74E127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83" name="Picture 82">
            <a:extLst>
              <a:ext uri="{FF2B5EF4-FFF2-40B4-BE49-F238E27FC236}">
                <a16:creationId xmlns:a16="http://schemas.microsoft.com/office/drawing/2014/main" id="{3AEEDA20-A705-090D-6E78-BEC438887B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390" y="275915"/>
            <a:ext cx="3506347" cy="2118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84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C34B3-6959-55ED-1345-983A716A9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example: Primality testing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2FEC4D-D271-A4E2-DDB4-957CE42057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26571" y="1825625"/>
                <a:ext cx="11763829" cy="4351338"/>
              </a:xfrm>
            </p:spPr>
            <p:txBody>
              <a:bodyPr/>
              <a:lstStyle/>
              <a:p>
                <a:r>
                  <a:rPr lang="en-US" b="1" dirty="0"/>
                  <a:t>Informal problem statement:</a:t>
                </a:r>
                <a:r>
                  <a:rPr lang="en-US" dirty="0"/>
                  <a:t> “Given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, determine whether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is prime.”</a:t>
                </a:r>
              </a:p>
              <a:p>
                <a:r>
                  <a:rPr lang="en-US" b="1" dirty="0"/>
                  <a:t>Formulating the problem as a language: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d>
                  </m:oMath>
                </a14:m>
                <a:r>
                  <a:rPr lang="en-US" dirty="0"/>
                  <a:t> denote the binary </a:t>
                </a:r>
                <a:r>
                  <a:rPr lang="en-US" dirty="0">
                    <a:solidFill>
                      <a:schemeClr val="accent1"/>
                    </a:solidFill>
                  </a:rPr>
                  <a:t>encoding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, i.e., the standard base-2 representation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Example: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110</m:t>
                    </m:r>
                  </m:oMath>
                </a14:m>
                <a:r>
                  <a:rPr lang="en-US" dirty="0"/>
                  <a:t>. Note that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 whereas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lit/>
                          </m:rPr>
                          <a:rPr lang="en-US" i="1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Language: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PRIMES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prime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2FEC4D-D271-A4E2-DDB4-957CE42057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6571" y="1825625"/>
                <a:ext cx="11763829" cy="4351338"/>
              </a:xfrm>
              <a:blipFill>
                <a:blip r:embed="rId2"/>
                <a:stretch>
                  <a:fillRect l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E4828-344B-BBFC-311B-6F5F48CBC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778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260887A-37D4-6CDC-A27A-BAF6D0194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33E8-F969-1072-1CCE-7B3DCC26C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the input as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80693-A636-855B-E79A-8A934E8FE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34" y="1702274"/>
            <a:ext cx="10602433" cy="4788570"/>
          </a:xfrm>
        </p:spPr>
        <p:txBody>
          <a:bodyPr>
            <a:normAutofit/>
          </a:bodyPr>
          <a:lstStyle/>
          <a:p>
            <a:r>
              <a:rPr lang="en-US" b="1" dirty="0"/>
              <a:t>OBJECTION:</a:t>
            </a:r>
            <a:r>
              <a:rPr lang="en-US" dirty="0"/>
              <a:t> “Why should I have to </a:t>
            </a:r>
            <a:r>
              <a:rPr lang="en-US" dirty="0">
                <a:solidFill>
                  <a:schemeClr val="accent1"/>
                </a:solidFill>
              </a:rPr>
              <a:t>encode</a:t>
            </a:r>
            <a:r>
              <a:rPr lang="en-US" dirty="0"/>
              <a:t> my inputs?”</a:t>
            </a:r>
          </a:p>
          <a:p>
            <a:r>
              <a:rPr lang="en-US" b="1" dirty="0"/>
              <a:t>RESPONSE: </a:t>
            </a:r>
            <a:r>
              <a:rPr lang="en-US" dirty="0"/>
              <a:t>Encoding is necessary even for </a:t>
            </a:r>
            <a:r>
              <a:rPr lang="en-US" dirty="0">
                <a:solidFill>
                  <a:schemeClr val="accent1"/>
                </a:solidFill>
              </a:rPr>
              <a:t>human</a:t>
            </a:r>
            <a:r>
              <a:rPr lang="en-US" dirty="0"/>
              <a:t> computation!</a:t>
            </a:r>
          </a:p>
          <a:p>
            <a:pPr lvl="1"/>
            <a:r>
              <a:rPr lang="en-US" dirty="0"/>
              <a:t>What we say: “Given a nonnegative integer, determine</a:t>
            </a:r>
            <a:br>
              <a:rPr lang="en-US" dirty="0"/>
            </a:br>
            <a:r>
              <a:rPr lang="en-US" dirty="0"/>
              <a:t>whether it is prime”</a:t>
            </a:r>
          </a:p>
          <a:p>
            <a:pPr lvl="1"/>
            <a:r>
              <a:rPr lang="en-US" dirty="0"/>
              <a:t>What we mean: “Given a piece of 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/>
              <a:t>, determine</a:t>
            </a:r>
            <a:br>
              <a:rPr lang="en-US" dirty="0"/>
            </a:br>
            <a:r>
              <a:rPr lang="en-US" dirty="0"/>
              <a:t>whether it </a:t>
            </a:r>
            <a:r>
              <a:rPr lang="en-US" dirty="0">
                <a:solidFill>
                  <a:schemeClr val="accent1"/>
                </a:solidFill>
              </a:rPr>
              <a:t>represents/encodes </a:t>
            </a:r>
            <a:r>
              <a:rPr lang="en-US" dirty="0"/>
              <a:t>a prime number”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A52459-9F92-3817-7977-77611F170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22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F328540-5FC7-45CD-631E-E18FF8F4B028}"/>
              </a:ext>
            </a:extLst>
          </p:cNvPr>
          <p:cNvGrpSpPr/>
          <p:nvPr/>
        </p:nvGrpSpPr>
        <p:grpSpPr>
          <a:xfrm>
            <a:off x="8306728" y="3323346"/>
            <a:ext cx="4035879" cy="3222171"/>
            <a:chOff x="8708571" y="206829"/>
            <a:chExt cx="4035879" cy="322217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11215D2-4652-A5D1-4D8F-BE2CB2E18E64}"/>
                </a:ext>
              </a:extLst>
            </p:cNvPr>
            <p:cNvSpPr/>
            <p:nvPr/>
          </p:nvSpPr>
          <p:spPr>
            <a:xfrm>
              <a:off x="8708571" y="206829"/>
              <a:ext cx="3483429" cy="3222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0F7528B-4293-C4E3-8D04-3301D23DC6E5}"/>
                </a:ext>
              </a:extLst>
            </p:cNvPr>
            <p:cNvGrpSpPr/>
            <p:nvPr/>
          </p:nvGrpSpPr>
          <p:grpSpPr>
            <a:xfrm>
              <a:off x="8896350" y="427417"/>
              <a:ext cx="3848100" cy="2883652"/>
              <a:chOff x="8546445" y="417340"/>
              <a:chExt cx="3848100" cy="2883652"/>
            </a:xfrm>
          </p:grpSpPr>
          <p:pic>
            <p:nvPicPr>
              <p:cNvPr id="5" name="Picture 4" descr="A close-up of a pipe&#10;&#10;Description automatically generated">
                <a:extLst>
                  <a:ext uri="{FF2B5EF4-FFF2-40B4-BE49-F238E27FC236}">
                    <a16:creationId xmlns:a16="http://schemas.microsoft.com/office/drawing/2014/main" id="{3E343182-DEAF-12A3-15C9-2275BBC334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546445" y="417340"/>
                <a:ext cx="3065416" cy="2140925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3E3F85-1ACF-8004-D102-EE202671F401}"/>
                  </a:ext>
                </a:extLst>
              </p:cNvPr>
              <p:cNvSpPr txBox="1"/>
              <p:nvPr/>
            </p:nvSpPr>
            <p:spPr>
              <a:xfrm>
                <a:off x="8546445" y="2654661"/>
                <a:ext cx="38481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“This is not a pipe.”</a:t>
                </a:r>
              </a:p>
              <a:p>
                <a:r>
                  <a:rPr lang="en-US" dirty="0"/>
                  <a:t>(1929 painting by René Magritte)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331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F52C2-4543-DE7D-F30B-1D2973C18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Larger alphabets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34C5B-D4B4-9E92-B1E3-732FC0D54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437" y="1825625"/>
            <a:ext cx="11387797" cy="436416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b="1" dirty="0"/>
              <a:t>OBJECTION:</a:t>
            </a:r>
            <a:r>
              <a:rPr lang="en-US" dirty="0"/>
              <a:t> “Why encode the input in </a:t>
            </a:r>
            <a:r>
              <a:rPr lang="en-US" dirty="0">
                <a:solidFill>
                  <a:schemeClr val="accent1"/>
                </a:solidFill>
              </a:rPr>
              <a:t>binary</a:t>
            </a:r>
            <a:r>
              <a:rPr lang="en-US" dirty="0"/>
              <a:t>? Why not other alphabets?”</a:t>
            </a:r>
          </a:p>
          <a:p>
            <a:pPr>
              <a:lnSpc>
                <a:spcPct val="200000"/>
              </a:lnSpc>
            </a:pPr>
            <a:r>
              <a:rPr lang="en-US" b="1" dirty="0"/>
              <a:t>RESPONSE 1:</a:t>
            </a:r>
            <a:r>
              <a:rPr lang="en-US" dirty="0"/>
              <a:t> The Turing machine definition can be modified to handle inputs over other alphabets</a:t>
            </a:r>
            <a:r>
              <a:rPr lang="en-US" b="1" dirty="0"/>
              <a:t>. </a:t>
            </a:r>
            <a:r>
              <a:rPr lang="en-US" dirty="0"/>
              <a:t>We focus on binary inputs </a:t>
            </a:r>
            <a:r>
              <a:rPr lang="en-US" dirty="0">
                <a:solidFill>
                  <a:schemeClr val="accent1"/>
                </a:solidFill>
              </a:rPr>
              <a:t>for simplicity’s sake</a:t>
            </a:r>
          </a:p>
          <a:p>
            <a:pPr>
              <a:lnSpc>
                <a:spcPct val="200000"/>
              </a:lnSpc>
            </a:pPr>
            <a:r>
              <a:rPr lang="en-US" b="1" dirty="0"/>
              <a:t>RESPONSE 2: </a:t>
            </a:r>
            <a:r>
              <a:rPr lang="en-US" dirty="0"/>
              <a:t>We can </a:t>
            </a:r>
            <a:r>
              <a:rPr lang="en-US" dirty="0">
                <a:solidFill>
                  <a:schemeClr val="accent1"/>
                </a:solidFill>
              </a:rPr>
              <a:t>encode symbols</a:t>
            </a:r>
            <a:r>
              <a:rPr lang="en-US" dirty="0"/>
              <a:t> from other alphabets in binary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B6E648-5C36-60C1-CA3F-EF025D6BC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23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6D101DD-2186-606A-BFB5-59F26A815CD7}"/>
              </a:ext>
            </a:extLst>
          </p:cNvPr>
          <p:cNvGrpSpPr/>
          <p:nvPr/>
        </p:nvGrpSpPr>
        <p:grpSpPr>
          <a:xfrm>
            <a:off x="9113520" y="230188"/>
            <a:ext cx="2364821" cy="1430603"/>
            <a:chOff x="8629426" y="332412"/>
            <a:chExt cx="2364821" cy="143060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16F2FB8-EDBE-ED73-EDB7-9262A37493F6}"/>
                </a:ext>
              </a:extLst>
            </p:cNvPr>
            <p:cNvSpPr txBox="1"/>
            <p:nvPr/>
          </p:nvSpPr>
          <p:spPr>
            <a:xfrm>
              <a:off x="9300848" y="332412"/>
              <a:ext cx="1065007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0" dirty="0">
                  <a:solidFill>
                    <a:srgbClr val="00B050"/>
                  </a:solidFill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6B012EA-1931-1D7C-A588-2B655DF2C0A2}"/>
                </a:ext>
              </a:extLst>
            </p:cNvPr>
            <p:cNvSpPr txBox="1"/>
            <p:nvPr/>
          </p:nvSpPr>
          <p:spPr>
            <a:xfrm>
              <a:off x="8629426" y="593464"/>
              <a:ext cx="1065007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76D70C6-5524-0C0A-1B47-63C6D19C6920}"/>
                </a:ext>
              </a:extLst>
            </p:cNvPr>
            <p:cNvSpPr txBox="1"/>
            <p:nvPr/>
          </p:nvSpPr>
          <p:spPr>
            <a:xfrm>
              <a:off x="9929240" y="583747"/>
              <a:ext cx="1065007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0" dirty="0">
                  <a:solidFill>
                    <a:srgbClr val="00B0F0"/>
                  </a:solidFill>
                  <a:latin typeface="Comic Sans MS" panose="030F0702030302020204" pitchFamily="66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67971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1D316-7F6C-1B78-4BD8-6572EC6A0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2301"/>
            <a:ext cx="10515600" cy="1325563"/>
          </a:xfrm>
        </p:spPr>
        <p:txBody>
          <a:bodyPr/>
          <a:lstStyle/>
          <a:p>
            <a:r>
              <a:rPr lang="en-US" dirty="0"/>
              <a:t>Example: ASCII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58A215-30C6-8CB1-F1E7-2DCDC8A33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1E62ED-AA66-B20B-5F13-46FA04B4EB15}"/>
              </a:ext>
            </a:extLst>
          </p:cNvPr>
          <p:cNvGraphicFramePr>
            <a:graphicFrameLocks noGrp="1"/>
          </p:cNvGraphicFramePr>
          <p:nvPr/>
        </p:nvGraphicFramePr>
        <p:xfrm>
          <a:off x="605976" y="1417864"/>
          <a:ext cx="10980047" cy="4901540"/>
        </p:xfrm>
        <a:graphic>
          <a:graphicData uri="http://schemas.openxmlformats.org/drawingml/2006/table">
            <a:tbl>
              <a:tblPr bandRow="1">
                <a:tableStyleId>{C083E6E3-FA7D-4D7B-A595-EF9225AFEA82}</a:tableStyleId>
              </a:tblPr>
              <a:tblGrid>
                <a:gridCol w="844619">
                  <a:extLst>
                    <a:ext uri="{9D8B030D-6E8A-4147-A177-3AD203B41FA5}">
                      <a16:colId xmlns:a16="http://schemas.microsoft.com/office/drawing/2014/main" val="4208651449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2361175337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1809939098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770019284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1852720367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872354270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1861279563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866692762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2605920526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850714440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3928623008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3183018434"/>
                    </a:ext>
                  </a:extLst>
                </a:gridCol>
                <a:gridCol w="844619">
                  <a:extLst>
                    <a:ext uri="{9D8B030D-6E8A-4147-A177-3AD203B41FA5}">
                      <a16:colId xmlns:a16="http://schemas.microsoft.com/office/drawing/2014/main" val="3332463790"/>
                    </a:ext>
                  </a:extLst>
                </a:gridCol>
              </a:tblGrid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[NUL]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[SOH]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[STX]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[ETX]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[EOT]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[ENQ]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[ACK]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[BEL]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[BS]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[HT]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[LF]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[VT]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[FF]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13181558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0000000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0000001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0000010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0000011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0000100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0000101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0000110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0000111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0001000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0001001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0001010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0001011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0001100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36757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[CR]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[SO]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[SI]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[DLE]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[DC1]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[DC2]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[DC3]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[DC4]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[NAK]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[SYN]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[ETB]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[CAN]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[EM]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2867473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0001101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0001110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0001111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0010000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0010001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0010010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0010011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0010100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0010101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0010110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0010111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0011000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0011001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586856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[SS]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[ESC]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[FS]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[GS]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[RS]</a:t>
                      </a:r>
                      <a:endParaRPr lang="en-US" sz="1400" i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[US]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[SPACE]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!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"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#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$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%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&amp;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01667890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0011010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0011011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0011100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0011101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0011110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0011111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0100000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0100001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0100010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0100011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0100100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0100101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0100110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6898650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'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(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)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*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+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,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-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.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/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0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1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2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3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49121904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0100111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0101000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0101001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0101010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0101011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0101100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0101101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0101110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0101111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0110000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0110001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0110010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0110011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285919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5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6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7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8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9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: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;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&lt;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=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&gt;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?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@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5424504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0110100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0110101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0110110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0110111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0111000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0111001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0111010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0111011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0111100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0111101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0111110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0111111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1000000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829992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B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C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D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E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F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G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H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I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J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K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L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59710087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1000001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1000010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1000011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1000100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1000101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1000110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1000111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1001000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1001001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1001010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1001011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1001100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1001101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407062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O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P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Q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R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S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T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U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V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W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X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Y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Z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87913431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1001110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1001111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1010000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1010001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1010010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1010011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1010100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1010101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1010110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1010111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1011000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1011001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1011010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04464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[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\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]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^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_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`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a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b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c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d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e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f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g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51613195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1011011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1011100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1011101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1011110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1011111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1100000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1100001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1100010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1100011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1100100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1100101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1100110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1100111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353627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h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i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j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k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l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m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n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o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p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q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r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s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t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66122761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1101000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1101001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1101010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1101011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1101100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1101101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1101110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1101111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1110000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1110001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1110010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1110011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1110100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538484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u</a:t>
                      </a: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v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w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x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y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z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{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|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}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~</a:t>
                      </a:r>
                      <a:endParaRPr lang="en-US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[DEL]</a:t>
                      </a:r>
                      <a:endParaRPr lang="en-US" sz="1400" i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70030680"/>
                  </a:ext>
                </a:extLst>
              </a:tr>
              <a:tr h="2450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1110101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1110110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1110111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1111000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1111001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1111010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1111011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1111100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1111101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1111110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1111111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45139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6549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C4D2D-7F59-0264-9AB8-7666D95E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encoding example: Connectivity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A15E43-3767-7501-F4AC-D70D825E8E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773649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Informal problem statement:</a:t>
                </a:r>
                <a:r>
                  <a:rPr lang="en-US" dirty="0"/>
                  <a:t> “Given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-vertex graph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, determine whether it is connected”</a:t>
                </a:r>
              </a:p>
              <a:p>
                <a:r>
                  <a:rPr lang="en-US" b="1" dirty="0"/>
                  <a:t>Formulating the problem as a language: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dirty="0"/>
                  <a:t> denote the </a:t>
                </a:r>
                <a:r>
                  <a:rPr lang="en-US" dirty="0">
                    <a:solidFill>
                      <a:schemeClr val="accent1"/>
                    </a:solidFill>
                  </a:rPr>
                  <a:t>adjacency matrix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Language: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CONNECTED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connected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graph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A15E43-3767-7501-F4AC-D70D825E8E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773649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4B7114-E2C1-A774-C07F-C68BAEC0D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25</a:t>
            </a:fld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AB250D3-38D9-1B7C-B694-6993094FD02E}"/>
              </a:ext>
            </a:extLst>
          </p:cNvPr>
          <p:cNvGrpSpPr/>
          <p:nvPr/>
        </p:nvGrpSpPr>
        <p:grpSpPr>
          <a:xfrm>
            <a:off x="8882743" y="2917371"/>
            <a:ext cx="2278743" cy="2208904"/>
            <a:chOff x="8882743" y="2917371"/>
            <a:chExt cx="2278743" cy="2208904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3F7C493-C2FB-EB9E-E49E-F59C80F90C05}"/>
                </a:ext>
              </a:extLst>
            </p:cNvPr>
            <p:cNvSpPr/>
            <p:nvPr/>
          </p:nvSpPr>
          <p:spPr>
            <a:xfrm>
              <a:off x="8882743" y="3171371"/>
              <a:ext cx="137886" cy="137886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A6F4FB2-4590-81EA-33C6-6818752E582E}"/>
                </a:ext>
              </a:extLst>
            </p:cNvPr>
            <p:cNvSpPr/>
            <p:nvPr/>
          </p:nvSpPr>
          <p:spPr>
            <a:xfrm>
              <a:off x="9688286" y="4448628"/>
              <a:ext cx="137886" cy="137886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EB2546E-ED06-8D35-98FF-D6278D2B58D1}"/>
                </a:ext>
              </a:extLst>
            </p:cNvPr>
            <p:cNvSpPr/>
            <p:nvPr/>
          </p:nvSpPr>
          <p:spPr>
            <a:xfrm>
              <a:off x="10580914" y="2917371"/>
              <a:ext cx="137886" cy="137886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26CDCE5-AD4C-2070-E785-9964DCCB1413}"/>
                </a:ext>
              </a:extLst>
            </p:cNvPr>
            <p:cNvSpPr/>
            <p:nvPr/>
          </p:nvSpPr>
          <p:spPr>
            <a:xfrm>
              <a:off x="11023600" y="3766457"/>
              <a:ext cx="137886" cy="137886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24AFA92-17C4-5007-CBB0-99BE1B34C6DA}"/>
                </a:ext>
              </a:extLst>
            </p:cNvPr>
            <p:cNvSpPr/>
            <p:nvPr/>
          </p:nvSpPr>
          <p:spPr>
            <a:xfrm>
              <a:off x="10820400" y="4988389"/>
              <a:ext cx="137886" cy="137886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55B2AFD-441A-56DC-B6DB-A5ED3D1E24BD}"/>
                </a:ext>
              </a:extLst>
            </p:cNvPr>
            <p:cNvCxnSpPr>
              <a:cxnSpLocks/>
              <a:stCxn id="5" idx="7"/>
              <a:endCxn id="7" idx="2"/>
            </p:cNvCxnSpPr>
            <p:nvPr/>
          </p:nvCxnSpPr>
          <p:spPr>
            <a:xfrm flipV="1">
              <a:off x="9000436" y="2986314"/>
              <a:ext cx="1580478" cy="2052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01FE31A-041B-5F73-0610-8001279303B6}"/>
                </a:ext>
              </a:extLst>
            </p:cNvPr>
            <p:cNvCxnSpPr>
              <a:cxnSpLocks/>
              <a:stCxn id="7" idx="3"/>
              <a:endCxn id="6" idx="7"/>
            </p:cNvCxnSpPr>
            <p:nvPr/>
          </p:nvCxnSpPr>
          <p:spPr>
            <a:xfrm flipH="1">
              <a:off x="9805979" y="3035064"/>
              <a:ext cx="795128" cy="143375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1D380E8-C83E-5A5E-24EB-44B0555B295E}"/>
                </a:ext>
              </a:extLst>
            </p:cNvPr>
            <p:cNvCxnSpPr>
              <a:cxnSpLocks/>
              <a:stCxn id="8" idx="2"/>
              <a:endCxn id="5" idx="6"/>
            </p:cNvCxnSpPr>
            <p:nvPr/>
          </p:nvCxnSpPr>
          <p:spPr>
            <a:xfrm flipH="1" flipV="1">
              <a:off x="9020629" y="3240314"/>
              <a:ext cx="2002971" cy="5950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DC5860A-F358-67A9-49D5-9FE18B861F8D}"/>
                </a:ext>
              </a:extLst>
            </p:cNvPr>
            <p:cNvCxnSpPr>
              <a:cxnSpLocks/>
              <a:stCxn id="9" idx="0"/>
              <a:endCxn id="7" idx="4"/>
            </p:cNvCxnSpPr>
            <p:nvPr/>
          </p:nvCxnSpPr>
          <p:spPr>
            <a:xfrm flipH="1" flipV="1">
              <a:off x="10649857" y="3055257"/>
              <a:ext cx="239486" cy="19331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9556D7F-9CBD-5D94-B017-6442659DA522}"/>
                </a:ext>
              </a:extLst>
            </p:cNvPr>
            <p:cNvCxnSpPr>
              <a:cxnSpLocks/>
              <a:stCxn id="9" idx="7"/>
              <a:endCxn id="8" idx="4"/>
            </p:cNvCxnSpPr>
            <p:nvPr/>
          </p:nvCxnSpPr>
          <p:spPr>
            <a:xfrm flipV="1">
              <a:off x="10938093" y="3904343"/>
              <a:ext cx="154450" cy="110423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B259C81-5F45-E31F-1AA3-3C7965267ECF}"/>
                </a:ext>
              </a:extLst>
            </p:cNvPr>
            <p:cNvCxnSpPr>
              <a:cxnSpLocks/>
              <a:stCxn id="9" idx="1"/>
              <a:endCxn id="5" idx="5"/>
            </p:cNvCxnSpPr>
            <p:nvPr/>
          </p:nvCxnSpPr>
          <p:spPr>
            <a:xfrm flipH="1" flipV="1">
              <a:off x="9000436" y="3289064"/>
              <a:ext cx="1840157" cy="17195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7758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28B4F-F830-899C-6F0F-4F643E89E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possible encodings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0E725-A096-FD42-BFD1-3DCA30C91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OBJECTION:</a:t>
            </a:r>
            <a:r>
              <a:rPr lang="en-US" dirty="0"/>
              <a:t> “Why are we using adjacency </a:t>
            </a:r>
            <a:r>
              <a:rPr lang="en-US" dirty="0">
                <a:solidFill>
                  <a:schemeClr val="accent1"/>
                </a:solidFill>
              </a:rPr>
              <a:t>matrices</a:t>
            </a:r>
            <a:r>
              <a:rPr lang="en-US" dirty="0"/>
              <a:t> instead of adjacency </a:t>
            </a:r>
            <a:r>
              <a:rPr lang="en-US" dirty="0">
                <a:solidFill>
                  <a:schemeClr val="accent1"/>
                </a:solidFill>
              </a:rPr>
              <a:t>lists</a:t>
            </a:r>
            <a:r>
              <a:rPr lang="en-US" dirty="0"/>
              <a:t>?”</a:t>
            </a:r>
          </a:p>
          <a:p>
            <a:r>
              <a:rPr lang="en-US" b="1" dirty="0"/>
              <a:t>RESPONSE:</a:t>
            </a:r>
            <a:r>
              <a:rPr lang="en-US" dirty="0"/>
              <a:t> It doesn’t matter much which encoding we use, because it is not hard to </a:t>
            </a:r>
            <a:r>
              <a:rPr lang="en-US" dirty="0">
                <a:solidFill>
                  <a:schemeClr val="accent1"/>
                </a:solidFill>
              </a:rPr>
              <a:t>convert between </a:t>
            </a:r>
            <a:r>
              <a:rPr lang="en-US" dirty="0"/>
              <a:t>the two encodings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B66C1-9098-5773-F6C1-50214D642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812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BE1B1-7BE9-F1E2-18DF-FFB496FA4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4216"/>
            <a:ext cx="10515600" cy="1325563"/>
          </a:xfrm>
        </p:spPr>
        <p:txBody>
          <a:bodyPr/>
          <a:lstStyle/>
          <a:p>
            <a:r>
              <a:rPr lang="en-US" dirty="0"/>
              <a:t>Encoding other things as strings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C3B489-1A0D-C8FF-291A-B7E71F404E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2513" y="1910353"/>
                <a:ext cx="11321143" cy="4580491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If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is </a:t>
                </a:r>
                <a:r>
                  <a:rPr lang="en-US" dirty="0">
                    <a:solidFill>
                      <a:schemeClr val="accent1"/>
                    </a:solidFill>
                  </a:rPr>
                  <a:t>any mathematical object that can be written down </a:t>
                </a:r>
                <a:r>
                  <a:rPr lang="en-US" dirty="0"/>
                  <a:t>(a number, a graph, a polynomial, …), then we use the notation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⟨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r>
                  <a:rPr lang="en-US" dirty="0"/>
                  <a:t> to denote some “reasonable” encoding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as a binary string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It typically doesn’t matter which specific encoding we use, provided we choose something </a:t>
                </a:r>
                <a:r>
                  <a:rPr lang="en-US" dirty="0">
                    <a:solidFill>
                      <a:schemeClr val="accent1"/>
                    </a:solidFill>
                  </a:rPr>
                  <a:t>reasonable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If you are unsure 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⟨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r>
                  <a:rPr lang="en-US" dirty="0"/>
                  <a:t> should be defined in a particular case, </a:t>
                </a:r>
                <a:r>
                  <a:rPr lang="en-US" dirty="0">
                    <a:solidFill>
                      <a:schemeClr val="accent1"/>
                    </a:solidFill>
                  </a:rPr>
                  <a:t>ask</a:t>
                </a:r>
                <a:r>
                  <a:rPr lang="en-US" dirty="0"/>
                  <a:t>!</a:t>
                </a:r>
              </a:p>
              <a:p>
                <a:pPr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C3B489-1A0D-C8FF-291A-B7E71F404E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2513" y="1910353"/>
                <a:ext cx="11321143" cy="4580491"/>
              </a:xfrm>
              <a:blipFill>
                <a:blip r:embed="rId2"/>
                <a:stretch>
                  <a:fillRect l="-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ED8018-D3B6-09C1-B595-A2DB09F2E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06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A4DA5-CAC9-8149-3D0E-21147EB7A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Office hours / student meet-up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D6941-7610-0EE2-73AA-8811CC300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Thursdays 11am to noon: TA office hours (Mirza)</a:t>
            </a:r>
          </a:p>
          <a:p>
            <a:r>
              <a:rPr lang="en-US" dirty="0"/>
              <a:t>Thursdays 2pm to 3pm: Student meet-up time</a:t>
            </a:r>
          </a:p>
          <a:p>
            <a:r>
              <a:rPr lang="en-US" dirty="0"/>
              <a:t>Thursdays 3pm to 4pm: TA office hours (Zelin)</a:t>
            </a:r>
          </a:p>
          <a:p>
            <a:r>
              <a:rPr lang="en-US" dirty="0"/>
              <a:t>Fridays 9am to 11am: My office hours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3E49CF-A8C8-9827-69AA-2AE76772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89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4">
            <a:extLst>
              <a:ext uri="{FF2B5EF4-FFF2-40B4-BE49-F238E27FC236}">
                <a16:creationId xmlns:a16="http://schemas.microsoft.com/office/drawing/2014/main" id="{7EA034AA-95D2-C1EF-84EE-0F454B6FF7BA}"/>
              </a:ext>
            </a:extLst>
          </p:cNvPr>
          <p:cNvSpPr/>
          <p:nvPr/>
        </p:nvSpPr>
        <p:spPr>
          <a:xfrm>
            <a:off x="5293702" y="4367579"/>
            <a:ext cx="3612173" cy="940777"/>
          </a:xfrm>
          <a:prstGeom prst="parallelogram">
            <a:avLst>
              <a:gd name="adj" fmla="val 9112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E33189-67A2-F908-8972-EF42921F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901"/>
            <a:ext cx="10515600" cy="398019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/>
              <a:t>Which problems</a:t>
            </a:r>
            <a:br>
              <a:rPr lang="en-US" sz="5400" b="1" dirty="0"/>
            </a:br>
            <a:r>
              <a:rPr lang="en-US" sz="5400" b="1" dirty="0"/>
              <a:t>can be solved</a:t>
            </a:r>
            <a:br>
              <a:rPr lang="en-US" sz="5400" b="1" dirty="0"/>
            </a:br>
            <a:r>
              <a:rPr lang="en-US" sz="5400" b="1" dirty="0"/>
              <a:t>through computation?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2E194-1D63-C891-073A-210B682C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86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2C66E-D8DE-9BD2-F798-FDCAA169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591"/>
            <a:ext cx="10515600" cy="1325563"/>
          </a:xfrm>
        </p:spPr>
        <p:txBody>
          <a:bodyPr/>
          <a:lstStyle/>
          <a:p>
            <a:r>
              <a:rPr lang="en-US" dirty="0"/>
              <a:t>The Turing machine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A7E8C-CC00-6D0D-65E2-0915C0C6C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72F71D9-502A-9E41-7C40-6E53B4247AF9}"/>
              </a:ext>
            </a:extLst>
          </p:cNvPr>
          <p:cNvGrpSpPr/>
          <p:nvPr/>
        </p:nvGrpSpPr>
        <p:grpSpPr>
          <a:xfrm>
            <a:off x="5348" y="3429000"/>
            <a:ext cx="12242070" cy="1587869"/>
            <a:chOff x="0" y="1710154"/>
            <a:chExt cx="12242070" cy="1587869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8C6A61A-B278-7AAD-B808-B1C91AE58E5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720358"/>
              <a:ext cx="1224207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6474A15-59F0-6FF6-E262-12E7315C128A}"/>
                </a:ext>
              </a:extLst>
            </p:cNvPr>
            <p:cNvSpPr/>
            <p:nvPr/>
          </p:nvSpPr>
          <p:spPr>
            <a:xfrm>
              <a:off x="2229566" y="1731419"/>
              <a:ext cx="7871682" cy="101020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82AC1B23-DDD6-96C6-1840-AA0713B673A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31419"/>
              <a:ext cx="121920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5D635E1-5D9C-500C-1A74-EFF4513D3169}"/>
                </a:ext>
              </a:extLst>
            </p:cNvPr>
            <p:cNvCxnSpPr/>
            <p:nvPr/>
          </p:nvCxnSpPr>
          <p:spPr>
            <a:xfrm>
              <a:off x="6227135" y="1710154"/>
              <a:ext cx="0" cy="1010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22BAE21-F199-EF52-02D8-3812E8122686}"/>
                </a:ext>
              </a:extLst>
            </p:cNvPr>
            <p:cNvCxnSpPr>
              <a:cxnSpLocks/>
            </p:cNvCxnSpPr>
            <p:nvPr/>
          </p:nvCxnSpPr>
          <p:spPr>
            <a:xfrm>
              <a:off x="2229566" y="1731419"/>
              <a:ext cx="786073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2551608-84FD-CFE4-FCEA-C005C86F2CCB}"/>
                </a:ext>
              </a:extLst>
            </p:cNvPr>
            <p:cNvCxnSpPr>
              <a:cxnSpLocks/>
            </p:cNvCxnSpPr>
            <p:nvPr/>
          </p:nvCxnSpPr>
          <p:spPr>
            <a:xfrm>
              <a:off x="2229566" y="2720358"/>
              <a:ext cx="786073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18E999C-93AB-B6AE-9AC9-D15BDCF618DB}"/>
                </a:ext>
              </a:extLst>
            </p:cNvPr>
            <p:cNvCxnSpPr/>
            <p:nvPr/>
          </p:nvCxnSpPr>
          <p:spPr>
            <a:xfrm>
              <a:off x="7187610" y="1731419"/>
              <a:ext cx="0" cy="1010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8095D7E-0781-40BF-4476-37CB128D0B24}"/>
                </a:ext>
              </a:extLst>
            </p:cNvPr>
            <p:cNvCxnSpPr/>
            <p:nvPr/>
          </p:nvCxnSpPr>
          <p:spPr>
            <a:xfrm>
              <a:off x="8165805" y="1731419"/>
              <a:ext cx="0" cy="1010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0A9B735-085C-B81B-0470-09691723B4CD}"/>
                </a:ext>
              </a:extLst>
            </p:cNvPr>
            <p:cNvCxnSpPr/>
            <p:nvPr/>
          </p:nvCxnSpPr>
          <p:spPr>
            <a:xfrm>
              <a:off x="9122735" y="1731419"/>
              <a:ext cx="0" cy="1010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551B5E4-085C-7080-8046-E3A2F663BCB4}"/>
                </a:ext>
              </a:extLst>
            </p:cNvPr>
            <p:cNvCxnSpPr/>
            <p:nvPr/>
          </p:nvCxnSpPr>
          <p:spPr>
            <a:xfrm>
              <a:off x="10090298" y="1710154"/>
              <a:ext cx="0" cy="1010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01FF2BB-C217-54D6-EF9F-E6014523D3B7}"/>
                </a:ext>
              </a:extLst>
            </p:cNvPr>
            <p:cNvCxnSpPr/>
            <p:nvPr/>
          </p:nvCxnSpPr>
          <p:spPr>
            <a:xfrm>
              <a:off x="11100391" y="1710154"/>
              <a:ext cx="0" cy="101020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4069B74-2C25-F114-4CF9-88F2E1A75B4E}"/>
                </a:ext>
              </a:extLst>
            </p:cNvPr>
            <p:cNvCxnSpPr/>
            <p:nvPr/>
          </p:nvCxnSpPr>
          <p:spPr>
            <a:xfrm>
              <a:off x="12046688" y="1731419"/>
              <a:ext cx="0" cy="101020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A0">
              <a:extLst>
                <a:ext uri="{FF2B5EF4-FFF2-40B4-BE49-F238E27FC236}">
                  <a16:creationId xmlns:a16="http://schemas.microsoft.com/office/drawing/2014/main" id="{D0CC0107-CA9B-C859-FA4D-0D51E92AA122}"/>
                </a:ext>
              </a:extLst>
            </p:cNvPr>
            <p:cNvSpPr txBox="1"/>
            <p:nvPr/>
          </p:nvSpPr>
          <p:spPr>
            <a:xfrm>
              <a:off x="7432162" y="1922867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1</a:t>
              </a:r>
              <a:endParaRPr lang="en-US" dirty="0"/>
            </a:p>
          </p:txBody>
        </p:sp>
        <p:sp>
          <p:nvSpPr>
            <p:cNvPr id="18" name="B1">
              <a:extLst>
                <a:ext uri="{FF2B5EF4-FFF2-40B4-BE49-F238E27FC236}">
                  <a16:creationId xmlns:a16="http://schemas.microsoft.com/office/drawing/2014/main" id="{8D1894DC-8353-6EF0-1EEA-CFC739D69468}"/>
                </a:ext>
              </a:extLst>
            </p:cNvPr>
            <p:cNvSpPr txBox="1"/>
            <p:nvPr/>
          </p:nvSpPr>
          <p:spPr>
            <a:xfrm>
              <a:off x="8378458" y="1922868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0</a:t>
              </a:r>
              <a:endParaRPr lang="en-US" dirty="0"/>
            </a:p>
          </p:txBody>
        </p:sp>
        <p:sp>
          <p:nvSpPr>
            <p:cNvPr id="20" name="A0">
              <a:extLst>
                <a:ext uri="{FF2B5EF4-FFF2-40B4-BE49-F238E27FC236}">
                  <a16:creationId xmlns:a16="http://schemas.microsoft.com/office/drawing/2014/main" id="{B28C2F95-BD9C-C4CF-3560-8BD7833D03FA}"/>
                </a:ext>
              </a:extLst>
            </p:cNvPr>
            <p:cNvSpPr txBox="1"/>
            <p:nvPr/>
          </p:nvSpPr>
          <p:spPr>
            <a:xfrm>
              <a:off x="6459283" y="1898095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@</a:t>
              </a:r>
            </a:p>
          </p:txBody>
        </p:sp>
        <p:sp>
          <p:nvSpPr>
            <p:cNvPr id="21" name="C1">
              <a:extLst>
                <a:ext uri="{FF2B5EF4-FFF2-40B4-BE49-F238E27FC236}">
                  <a16:creationId xmlns:a16="http://schemas.microsoft.com/office/drawing/2014/main" id="{2CAB9F2D-91E8-4D3F-37D1-7FEA6989D9CA}"/>
                </a:ext>
              </a:extLst>
            </p:cNvPr>
            <p:cNvSpPr txBox="1"/>
            <p:nvPr/>
          </p:nvSpPr>
          <p:spPr>
            <a:xfrm>
              <a:off x="5512987" y="1922867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#</a:t>
              </a:r>
              <a:endParaRPr lang="en-US" dirty="0"/>
            </a:p>
          </p:txBody>
        </p:sp>
        <p:sp>
          <p:nvSpPr>
            <p:cNvPr id="22" name="C1">
              <a:extLst>
                <a:ext uri="{FF2B5EF4-FFF2-40B4-BE49-F238E27FC236}">
                  <a16:creationId xmlns:a16="http://schemas.microsoft.com/office/drawing/2014/main" id="{90D0936A-15EC-6CFF-DE06-A7DC3FD68E7E}"/>
                </a:ext>
              </a:extLst>
            </p:cNvPr>
            <p:cNvSpPr txBox="1"/>
            <p:nvPr/>
          </p:nvSpPr>
          <p:spPr>
            <a:xfrm>
              <a:off x="4480785" y="1922867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1</a:t>
              </a:r>
              <a:endParaRPr lang="en-US" dirty="0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2F58F2F3-E33D-118B-4D8A-BC4F42B8FC07}"/>
                </a:ext>
              </a:extLst>
            </p:cNvPr>
            <p:cNvSpPr/>
            <p:nvPr/>
          </p:nvSpPr>
          <p:spPr>
            <a:xfrm>
              <a:off x="7281534" y="2568993"/>
              <a:ext cx="832882" cy="729030"/>
            </a:xfrm>
            <a:prstGeom prst="triangle">
              <a:avLst/>
            </a:prstGeom>
            <a:solidFill>
              <a:srgbClr val="00FFFF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A24ACD4-2F45-C792-0A36-AECCF0FB6514}"/>
                </a:ext>
              </a:extLst>
            </p:cNvPr>
            <p:cNvCxnSpPr/>
            <p:nvPr/>
          </p:nvCxnSpPr>
          <p:spPr>
            <a:xfrm>
              <a:off x="5225984" y="1731419"/>
              <a:ext cx="0" cy="1010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3BF16D2-ABEF-8D2D-E73C-109F5340F9A1}"/>
                </a:ext>
              </a:extLst>
            </p:cNvPr>
            <p:cNvCxnSpPr/>
            <p:nvPr/>
          </p:nvCxnSpPr>
          <p:spPr>
            <a:xfrm>
              <a:off x="4255314" y="1731419"/>
              <a:ext cx="0" cy="1010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92B9269-3B0A-A07D-9258-0F3CDA5ECBB4}"/>
                </a:ext>
              </a:extLst>
            </p:cNvPr>
            <p:cNvCxnSpPr/>
            <p:nvPr/>
          </p:nvCxnSpPr>
          <p:spPr>
            <a:xfrm>
              <a:off x="3235405" y="1710154"/>
              <a:ext cx="0" cy="1010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CA4C038-A386-58E3-E1E7-D13B496CCDF1}"/>
                </a:ext>
              </a:extLst>
            </p:cNvPr>
            <p:cNvCxnSpPr/>
            <p:nvPr/>
          </p:nvCxnSpPr>
          <p:spPr>
            <a:xfrm>
              <a:off x="2229566" y="1710154"/>
              <a:ext cx="0" cy="1010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3779547-9D22-9E01-DF99-3732BE40CDEC}"/>
                </a:ext>
              </a:extLst>
            </p:cNvPr>
            <p:cNvCxnSpPr/>
            <p:nvPr/>
          </p:nvCxnSpPr>
          <p:spPr>
            <a:xfrm>
              <a:off x="1244828" y="1731419"/>
              <a:ext cx="0" cy="101020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605F323-B2B5-4D63-0F18-845F06DC80C1}"/>
                </a:ext>
              </a:extLst>
            </p:cNvPr>
            <p:cNvCxnSpPr/>
            <p:nvPr/>
          </p:nvCxnSpPr>
          <p:spPr>
            <a:xfrm>
              <a:off x="238987" y="1731419"/>
              <a:ext cx="0" cy="101020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C1">
              <a:extLst>
                <a:ext uri="{FF2B5EF4-FFF2-40B4-BE49-F238E27FC236}">
                  <a16:creationId xmlns:a16="http://schemas.microsoft.com/office/drawing/2014/main" id="{48AAD0B6-A890-DF13-C709-30E3F560DD8F}"/>
                </a:ext>
              </a:extLst>
            </p:cNvPr>
            <p:cNvSpPr txBox="1"/>
            <p:nvPr/>
          </p:nvSpPr>
          <p:spPr>
            <a:xfrm>
              <a:off x="3470693" y="1922866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0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C1">
                  <a:extLst>
                    <a:ext uri="{FF2B5EF4-FFF2-40B4-BE49-F238E27FC236}">
                      <a16:creationId xmlns:a16="http://schemas.microsoft.com/office/drawing/2014/main" id="{918F18BA-C4A7-D078-E7BF-5CF4489E2B23}"/>
                    </a:ext>
                  </a:extLst>
                </p:cNvPr>
                <p:cNvSpPr txBox="1"/>
                <p:nvPr/>
              </p:nvSpPr>
              <p:spPr>
                <a:xfrm>
                  <a:off x="1563412" y="1934150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4" name="C1">
                  <a:extLst>
                    <a:ext uri="{FF2B5EF4-FFF2-40B4-BE49-F238E27FC236}">
                      <a16:creationId xmlns:a16="http://schemas.microsoft.com/office/drawing/2014/main" id="{918F18BA-C4A7-D078-E7BF-5CF4489E2B2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3412" y="1934150"/>
                  <a:ext cx="53162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C1">
                  <a:extLst>
                    <a:ext uri="{FF2B5EF4-FFF2-40B4-BE49-F238E27FC236}">
                      <a16:creationId xmlns:a16="http://schemas.microsoft.com/office/drawing/2014/main" id="{7F56D9A6-122D-A9DB-4AA1-3994179783A5}"/>
                    </a:ext>
                  </a:extLst>
                </p:cNvPr>
                <p:cNvSpPr txBox="1"/>
                <p:nvPr/>
              </p:nvSpPr>
              <p:spPr>
                <a:xfrm>
                  <a:off x="541010" y="1944135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5" name="C1">
                  <a:extLst>
                    <a:ext uri="{FF2B5EF4-FFF2-40B4-BE49-F238E27FC236}">
                      <a16:creationId xmlns:a16="http://schemas.microsoft.com/office/drawing/2014/main" id="{7F56D9A6-122D-A9DB-4AA1-3994179783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010" y="1944135"/>
                  <a:ext cx="53162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C1">
                  <a:extLst>
                    <a:ext uri="{FF2B5EF4-FFF2-40B4-BE49-F238E27FC236}">
                      <a16:creationId xmlns:a16="http://schemas.microsoft.com/office/drawing/2014/main" id="{6AAA6BB2-51A1-8A69-A5B6-97D9765068E5}"/>
                    </a:ext>
                  </a:extLst>
                </p:cNvPr>
                <p:cNvSpPr txBox="1"/>
                <p:nvPr/>
              </p:nvSpPr>
              <p:spPr>
                <a:xfrm>
                  <a:off x="10395154" y="1932398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6" name="C1">
                  <a:extLst>
                    <a:ext uri="{FF2B5EF4-FFF2-40B4-BE49-F238E27FC236}">
                      <a16:creationId xmlns:a16="http://schemas.microsoft.com/office/drawing/2014/main" id="{6AAA6BB2-51A1-8A69-A5B6-97D9765068E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95154" y="1932398"/>
                  <a:ext cx="531627" cy="5847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C1">
                  <a:extLst>
                    <a:ext uri="{FF2B5EF4-FFF2-40B4-BE49-F238E27FC236}">
                      <a16:creationId xmlns:a16="http://schemas.microsoft.com/office/drawing/2014/main" id="{831380E4-DD01-04FB-8A9A-6172D13394E2}"/>
                    </a:ext>
                  </a:extLst>
                </p:cNvPr>
                <p:cNvSpPr txBox="1"/>
                <p:nvPr/>
              </p:nvSpPr>
              <p:spPr>
                <a:xfrm>
                  <a:off x="11394298" y="1924060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7" name="C1">
                  <a:extLst>
                    <a:ext uri="{FF2B5EF4-FFF2-40B4-BE49-F238E27FC236}">
                      <a16:creationId xmlns:a16="http://schemas.microsoft.com/office/drawing/2014/main" id="{831380E4-DD01-04FB-8A9A-6172D13394E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94298" y="1924060"/>
                  <a:ext cx="531627" cy="5847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C1">
                  <a:extLst>
                    <a:ext uri="{FF2B5EF4-FFF2-40B4-BE49-F238E27FC236}">
                      <a16:creationId xmlns:a16="http://schemas.microsoft.com/office/drawing/2014/main" id="{0017C2B7-1325-60D7-DF2D-D4FE858E4CC0}"/>
                    </a:ext>
                  </a:extLst>
                </p:cNvPr>
                <p:cNvSpPr txBox="1"/>
                <p:nvPr/>
              </p:nvSpPr>
              <p:spPr>
                <a:xfrm>
                  <a:off x="2532746" y="1911587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16" name="C1">
                  <a:extLst>
                    <a:ext uri="{FF2B5EF4-FFF2-40B4-BE49-F238E27FC236}">
                      <a16:creationId xmlns:a16="http://schemas.microsoft.com/office/drawing/2014/main" id="{0017C2B7-1325-60D7-DF2D-D4FE858E4C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2746" y="1911587"/>
                  <a:ext cx="531627" cy="5847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C1">
                  <a:extLst>
                    <a:ext uri="{FF2B5EF4-FFF2-40B4-BE49-F238E27FC236}">
                      <a16:creationId xmlns:a16="http://schemas.microsoft.com/office/drawing/2014/main" id="{70E3BCA2-D00F-AE0A-7C56-75EBDE9394E8}"/>
                    </a:ext>
                  </a:extLst>
                </p:cNvPr>
                <p:cNvSpPr txBox="1"/>
                <p:nvPr/>
              </p:nvSpPr>
              <p:spPr>
                <a:xfrm>
                  <a:off x="9376149" y="1922865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23" name="C1">
                  <a:extLst>
                    <a:ext uri="{FF2B5EF4-FFF2-40B4-BE49-F238E27FC236}">
                      <a16:creationId xmlns:a16="http://schemas.microsoft.com/office/drawing/2014/main" id="{70E3BCA2-D00F-AE0A-7C56-75EBDE9394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76149" y="1922865"/>
                  <a:ext cx="531627" cy="5847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678336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575ED-B551-653F-9EC0-7F3DDBAA1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84137"/>
            <a:ext cx="11663362" cy="1325563"/>
          </a:xfrm>
        </p:spPr>
        <p:txBody>
          <a:bodyPr/>
          <a:lstStyle/>
          <a:p>
            <a:r>
              <a:rPr lang="en-US" dirty="0"/>
              <a:t>Defining Turing machines rigorously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0A8273-6F3B-A1DD-0CC2-6104BB1564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8942" y="1557115"/>
                <a:ext cx="11663362" cy="521674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Definition</a:t>
                </a:r>
                <a:r>
                  <a:rPr lang="en-US" dirty="0"/>
                  <a:t>: A </a:t>
                </a:r>
                <a:r>
                  <a:rPr lang="en-US" dirty="0">
                    <a:solidFill>
                      <a:schemeClr val="accent1"/>
                    </a:solidFill>
                  </a:rPr>
                  <a:t>Turing machine</a:t>
                </a:r>
                <a:r>
                  <a:rPr lang="en-US" dirty="0"/>
                  <a:t> is a 7-tuple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accept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reject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⊔,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</m:d>
                  </m:oMath>
                </a14:m>
                <a:r>
                  <a:rPr lang="en-US" dirty="0"/>
                  <a:t> such that</a:t>
                </a:r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/>
                  <a:t> is a finite set (the set of “states”)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accept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reject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accept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reject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is a finite set of symbols (the “tape alphabet”)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⊔</m:t>
                    </m:r>
                  </m:oMath>
                </a14:m>
                <a:r>
                  <a:rPr lang="en-US" dirty="0"/>
                  <a:t> is a symbol (the “blank symbol”)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⊔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⊔ ∉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 is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(the “transition function”)</a:t>
                </a:r>
              </a:p>
              <a:p>
                <a:pPr lvl="1"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0A8273-6F3B-A1DD-0CC2-6104BB1564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8942" y="1557115"/>
                <a:ext cx="11663362" cy="5216748"/>
              </a:xfrm>
              <a:blipFill>
                <a:blip r:embed="rId2"/>
                <a:stretch>
                  <a:fillRect l="-941" b="-12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9365BD-8764-8A24-7346-4FA865E50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9C4194-C14D-55DA-6C48-031297783DEB}"/>
              </a:ext>
            </a:extLst>
          </p:cNvPr>
          <p:cNvSpPr/>
          <p:nvPr/>
        </p:nvSpPr>
        <p:spPr>
          <a:xfrm>
            <a:off x="8114628" y="2543534"/>
            <a:ext cx="3808430" cy="14804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⚠️Warning: The definition in the textbook is slightly different. Sorry! (The two models are equivalent.)</a:t>
            </a:r>
          </a:p>
        </p:txBody>
      </p:sp>
    </p:spTree>
    <p:extLst>
      <p:ext uri="{BB962C8B-B14F-4D97-AF65-F5344CB8AC3E}">
        <p14:creationId xmlns:p14="http://schemas.microsoft.com/office/powerpoint/2010/main" val="97047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9E302-EC9E-8C48-2D7F-6BF49AB6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TM computation rigorously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74B574-23F8-F824-2434-ADCD7AE7CEC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Transition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 describes the </a:t>
                </a:r>
                <a:r>
                  <a:rPr lang="en-US" dirty="0">
                    <a:solidFill>
                      <a:schemeClr val="accent1"/>
                    </a:solidFill>
                  </a:rPr>
                  <a:t>local</a:t>
                </a:r>
                <a:r>
                  <a:rPr lang="en-US" dirty="0"/>
                  <a:t> evolution of the computation</a:t>
                </a:r>
              </a:p>
              <a:p>
                <a:r>
                  <a:rPr lang="en-US" dirty="0"/>
                  <a:t>What about the </a:t>
                </a:r>
                <a:r>
                  <a:rPr lang="en-US" dirty="0">
                    <a:solidFill>
                      <a:schemeClr val="accent1"/>
                    </a:solidFill>
                  </a:rPr>
                  <a:t>global</a:t>
                </a:r>
                <a:r>
                  <a:rPr lang="en-US" dirty="0"/>
                  <a:t> evolution?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74B574-23F8-F824-2434-ADCD7AE7CE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9F34EF-5AE1-55AA-0F3D-F20589340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21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FB689-F3DA-09CC-DCF1-D1AD2CD23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86181"/>
            <a:ext cx="11601450" cy="132556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Configurations</a:t>
            </a:r>
            <a:r>
              <a:rPr lang="en-US" dirty="0"/>
              <a:t> of a Turing machine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748E99-36FA-927D-A839-52824E03B7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91178" y="1328487"/>
                <a:ext cx="11521397" cy="5281169"/>
              </a:xfrm>
            </p:spPr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accept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reject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,⊔,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</m:d>
                  </m:oMath>
                </a14:m>
                <a:r>
                  <a:rPr lang="en-US" dirty="0"/>
                  <a:t> be a Turing machine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A </a:t>
                </a:r>
                <a:r>
                  <a:rPr lang="en-US" dirty="0">
                    <a:solidFill>
                      <a:schemeClr val="accent1"/>
                    </a:solidFill>
                  </a:rPr>
                  <a:t>configuration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is a triple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. Interpretation:</a:t>
                </a:r>
              </a:p>
              <a:p>
                <a:pPr lvl="1"/>
                <a:r>
                  <a:rPr lang="en-US" dirty="0"/>
                  <a:t>The tape currently contains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machine is currently in state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and the head is pointing at the first symbol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748E99-36FA-927D-A839-52824E03B7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1178" y="1328487"/>
                <a:ext cx="11521397" cy="5281169"/>
              </a:xfrm>
              <a:blipFill>
                <a:blip r:embed="rId2"/>
                <a:stretch>
                  <a:fillRect l="-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365006-DFAA-1300-5AC2-C636A307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D837829-D30D-9F5A-9E00-2F3D5F2067A2}"/>
              </a:ext>
            </a:extLst>
          </p:cNvPr>
          <p:cNvGrpSpPr/>
          <p:nvPr/>
        </p:nvGrpSpPr>
        <p:grpSpPr>
          <a:xfrm>
            <a:off x="-211864" y="5019074"/>
            <a:ext cx="12481523" cy="1652745"/>
            <a:chOff x="-211864" y="5019074"/>
            <a:chExt cx="12481523" cy="1652745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0CF6808A-F3F4-96B9-49C1-2D8BC06C5CD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029278"/>
              <a:ext cx="12269659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3A9079C-6672-C7A4-1948-1372F32A4C2C}"/>
                </a:ext>
              </a:extLst>
            </p:cNvPr>
            <p:cNvCxnSpPr>
              <a:cxnSpLocks/>
            </p:cNvCxnSpPr>
            <p:nvPr/>
          </p:nvCxnSpPr>
          <p:spPr>
            <a:xfrm>
              <a:off x="-13004" y="5040339"/>
              <a:ext cx="12269659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5DBEEDB-A919-7774-CDB3-7C729817EC96}"/>
                </a:ext>
              </a:extLst>
            </p:cNvPr>
            <p:cNvSpPr/>
            <p:nvPr/>
          </p:nvSpPr>
          <p:spPr>
            <a:xfrm>
              <a:off x="1433001" y="5026588"/>
              <a:ext cx="7871682" cy="101020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88321857-909E-672B-4449-BB1C395531E3}"/>
                </a:ext>
              </a:extLst>
            </p:cNvPr>
            <p:cNvGrpSpPr/>
            <p:nvPr/>
          </p:nvGrpSpPr>
          <p:grpSpPr>
            <a:xfrm>
              <a:off x="1433000" y="5019074"/>
              <a:ext cx="7871683" cy="1652745"/>
              <a:chOff x="1322822" y="5019074"/>
              <a:chExt cx="7871683" cy="1652745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FA864BA0-EBCE-C5C3-8022-0C3BB97EAE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41475" y="5040339"/>
                <a:ext cx="785303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EBF31AB-093E-98C2-B44D-3184EDDD2B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22822" y="6029278"/>
                <a:ext cx="7871683" cy="365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FBD3F7BA-471C-327D-B161-3CCA9763DE56}"/>
                  </a:ext>
                </a:extLst>
              </p:cNvPr>
              <p:cNvCxnSpPr/>
              <p:nvPr/>
            </p:nvCxnSpPr>
            <p:spPr>
              <a:xfrm>
                <a:off x="1341475" y="5022930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88FF5E81-E91D-7818-1FC0-53AA497B0C4F}"/>
                  </a:ext>
                </a:extLst>
              </p:cNvPr>
              <p:cNvCxnSpPr/>
              <p:nvPr/>
            </p:nvCxnSpPr>
            <p:spPr>
              <a:xfrm>
                <a:off x="2319670" y="5022930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302C975F-E3FC-096A-9262-91FFEB2B9F50}"/>
                  </a:ext>
                </a:extLst>
              </p:cNvPr>
              <p:cNvCxnSpPr/>
              <p:nvPr/>
            </p:nvCxnSpPr>
            <p:spPr>
              <a:xfrm>
                <a:off x="3276600" y="5022930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8738D7E3-A133-DA8C-71C1-8DFF1739ED81}"/>
                  </a:ext>
                </a:extLst>
              </p:cNvPr>
              <p:cNvGrpSpPr/>
              <p:nvPr/>
            </p:nvGrpSpPr>
            <p:grpSpPr>
              <a:xfrm>
                <a:off x="1586027" y="5214378"/>
                <a:ext cx="1540833" cy="584775"/>
                <a:chOff x="7432162" y="893197"/>
                <a:chExt cx="1540833" cy="584775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A0">
                      <a:extLst>
                        <a:ext uri="{FF2B5EF4-FFF2-40B4-BE49-F238E27FC236}">
                          <a16:creationId xmlns:a16="http://schemas.microsoft.com/office/drawing/2014/main" id="{A0BC9D21-524C-0178-2D61-19C6A5CAD1C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432162" y="893197"/>
                      <a:ext cx="531627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3200" dirty="0"/>
                    </a:p>
                  </p:txBody>
                </p:sp>
              </mc:Choice>
              <mc:Fallback xmlns="">
                <p:sp>
                  <p:nvSpPr>
                    <p:cNvPr id="35" name="A0">
                      <a:extLst>
                        <a:ext uri="{FF2B5EF4-FFF2-40B4-BE49-F238E27FC236}">
                          <a16:creationId xmlns:a16="http://schemas.microsoft.com/office/drawing/2014/main" id="{A0BC9D21-524C-0178-2D61-19C6A5CAD1CC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432162" y="893197"/>
                      <a:ext cx="531627" cy="584775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6" name="B1">
                      <a:extLst>
                        <a:ext uri="{FF2B5EF4-FFF2-40B4-BE49-F238E27FC236}">
                          <a16:creationId xmlns:a16="http://schemas.microsoft.com/office/drawing/2014/main" id="{6FB36B58-E6EC-949F-B1CE-66DD6B7AB68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441368" y="893197"/>
                      <a:ext cx="531627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3200" dirty="0"/>
                    </a:p>
                  </p:txBody>
                </p:sp>
              </mc:Choice>
              <mc:Fallback xmlns="">
                <p:sp>
                  <p:nvSpPr>
                    <p:cNvPr id="36" name="B1">
                      <a:extLst>
                        <a:ext uri="{FF2B5EF4-FFF2-40B4-BE49-F238E27FC236}">
                          <a16:creationId xmlns:a16="http://schemas.microsoft.com/office/drawing/2014/main" id="{6FB36B58-E6EC-949F-B1CE-66DD6B7AB68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441368" y="893197"/>
                      <a:ext cx="531627" cy="584775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B1">
                    <a:extLst>
                      <a:ext uri="{FF2B5EF4-FFF2-40B4-BE49-F238E27FC236}">
                        <a16:creationId xmlns:a16="http://schemas.microsoft.com/office/drawing/2014/main" id="{229A966C-AD4F-E074-1F32-B604F689C728}"/>
                      </a:ext>
                    </a:extLst>
                  </p:cNvPr>
                  <p:cNvSpPr txBox="1"/>
                  <p:nvPr/>
                </p:nvSpPr>
                <p:spPr>
                  <a:xfrm>
                    <a:off x="3560864" y="5223662"/>
                    <a:ext cx="531627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⋯</m:t>
                          </m:r>
                        </m:oMath>
                      </m:oMathPara>
                    </a14:m>
                    <a:endParaRPr lang="en-US" sz="3200" dirty="0"/>
                  </a:p>
                </p:txBody>
              </p:sp>
            </mc:Choice>
            <mc:Fallback xmlns="">
              <p:sp>
                <p:nvSpPr>
                  <p:cNvPr id="18" name="B1">
                    <a:extLst>
                      <a:ext uri="{FF2B5EF4-FFF2-40B4-BE49-F238E27FC236}">
                        <a16:creationId xmlns:a16="http://schemas.microsoft.com/office/drawing/2014/main" id="{229A966C-AD4F-E074-1F32-B604F689C72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60864" y="5223662"/>
                    <a:ext cx="531627" cy="584775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2C7E1AD9-1480-CDB3-B0EF-D3489808D13A}"/>
                  </a:ext>
                </a:extLst>
              </p:cNvPr>
              <p:cNvCxnSpPr/>
              <p:nvPr/>
            </p:nvCxnSpPr>
            <p:spPr>
              <a:xfrm>
                <a:off x="4278719" y="5026587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B1">
                    <a:extLst>
                      <a:ext uri="{FF2B5EF4-FFF2-40B4-BE49-F238E27FC236}">
                        <a16:creationId xmlns:a16="http://schemas.microsoft.com/office/drawing/2014/main" id="{2F6F5CBB-B002-DF50-0998-53A747106150}"/>
                      </a:ext>
                    </a:extLst>
                  </p:cNvPr>
                  <p:cNvSpPr txBox="1"/>
                  <p:nvPr/>
                </p:nvSpPr>
                <p:spPr>
                  <a:xfrm>
                    <a:off x="4540990" y="5231784"/>
                    <a:ext cx="531627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oMath>
                      </m:oMathPara>
                    </a14:m>
                    <a:endParaRPr lang="en-US" sz="3200" dirty="0"/>
                  </a:p>
                </p:txBody>
              </p:sp>
            </mc:Choice>
            <mc:Fallback xmlns="">
              <p:sp>
                <p:nvSpPr>
                  <p:cNvPr id="22" name="B1">
                    <a:extLst>
                      <a:ext uri="{FF2B5EF4-FFF2-40B4-BE49-F238E27FC236}">
                        <a16:creationId xmlns:a16="http://schemas.microsoft.com/office/drawing/2014/main" id="{2F6F5CBB-B002-DF50-0998-53A74710615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40990" y="5231784"/>
                    <a:ext cx="531627" cy="584775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70EABD6-731A-603E-D4C5-C985A6B02547}"/>
                  </a:ext>
                </a:extLst>
              </p:cNvPr>
              <p:cNvCxnSpPr/>
              <p:nvPr/>
            </p:nvCxnSpPr>
            <p:spPr>
              <a:xfrm>
                <a:off x="5246282" y="5019074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76504A8-A8A1-A8A7-1309-207AE8B1F9E8}"/>
                  </a:ext>
                </a:extLst>
              </p:cNvPr>
              <p:cNvCxnSpPr/>
              <p:nvPr/>
            </p:nvCxnSpPr>
            <p:spPr>
              <a:xfrm>
                <a:off x="6217389" y="504033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8FD4C601-AA32-4F50-ECB6-D37858620F65}"/>
                  </a:ext>
                </a:extLst>
              </p:cNvPr>
              <p:cNvCxnSpPr/>
              <p:nvPr/>
            </p:nvCxnSpPr>
            <p:spPr>
              <a:xfrm>
                <a:off x="7227483" y="504033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F560FD3E-249B-7490-BB15-41D8925B983C}"/>
                  </a:ext>
                </a:extLst>
              </p:cNvPr>
              <p:cNvCxnSpPr/>
              <p:nvPr/>
            </p:nvCxnSpPr>
            <p:spPr>
              <a:xfrm>
                <a:off x="8226942" y="504033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A44FBAD8-F579-223F-3100-D1F7D76C800F}"/>
                  </a:ext>
                </a:extLst>
              </p:cNvPr>
              <p:cNvCxnSpPr/>
              <p:nvPr/>
            </p:nvCxnSpPr>
            <p:spPr>
              <a:xfrm>
                <a:off x="9194505" y="504033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B1">
                    <a:extLst>
                      <a:ext uri="{FF2B5EF4-FFF2-40B4-BE49-F238E27FC236}">
                        <a16:creationId xmlns:a16="http://schemas.microsoft.com/office/drawing/2014/main" id="{AAC4E1D1-E894-E07F-FDF8-BFBB204D8CF1}"/>
                      </a:ext>
                    </a:extLst>
                  </p:cNvPr>
                  <p:cNvSpPr txBox="1"/>
                  <p:nvPr/>
                </p:nvSpPr>
                <p:spPr>
                  <a:xfrm>
                    <a:off x="5508552" y="5243011"/>
                    <a:ext cx="531627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3200" dirty="0"/>
                  </a:p>
                </p:txBody>
              </p:sp>
            </mc:Choice>
            <mc:Fallback xmlns="">
              <p:sp>
                <p:nvSpPr>
                  <p:cNvPr id="29" name="B1">
                    <a:extLst>
                      <a:ext uri="{FF2B5EF4-FFF2-40B4-BE49-F238E27FC236}">
                        <a16:creationId xmlns:a16="http://schemas.microsoft.com/office/drawing/2014/main" id="{AAC4E1D1-E894-E07F-FDF8-BFBB204D8CF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08552" y="5243011"/>
                    <a:ext cx="531627" cy="584775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B1">
                    <a:extLst>
                      <a:ext uri="{FF2B5EF4-FFF2-40B4-BE49-F238E27FC236}">
                        <a16:creationId xmlns:a16="http://schemas.microsoft.com/office/drawing/2014/main" id="{12CB6EE2-4F5F-2EDA-288B-E5F03DF6DE46}"/>
                      </a:ext>
                    </a:extLst>
                  </p:cNvPr>
                  <p:cNvSpPr txBox="1"/>
                  <p:nvPr/>
                </p:nvSpPr>
                <p:spPr>
                  <a:xfrm>
                    <a:off x="6499155" y="5231783"/>
                    <a:ext cx="531627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3200" dirty="0"/>
                  </a:p>
                </p:txBody>
              </p:sp>
            </mc:Choice>
            <mc:Fallback xmlns="">
              <p:sp>
                <p:nvSpPr>
                  <p:cNvPr id="30" name="B1">
                    <a:extLst>
                      <a:ext uri="{FF2B5EF4-FFF2-40B4-BE49-F238E27FC236}">
                        <a16:creationId xmlns:a16="http://schemas.microsoft.com/office/drawing/2014/main" id="{12CB6EE2-4F5F-2EDA-288B-E5F03DF6DE4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99155" y="5231783"/>
                    <a:ext cx="531627" cy="584775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B1">
                    <a:extLst>
                      <a:ext uri="{FF2B5EF4-FFF2-40B4-BE49-F238E27FC236}">
                        <a16:creationId xmlns:a16="http://schemas.microsoft.com/office/drawing/2014/main" id="{19616BAA-EF70-A70E-81E7-3354C458BAE9}"/>
                      </a:ext>
                    </a:extLst>
                  </p:cNvPr>
                  <p:cNvSpPr txBox="1"/>
                  <p:nvPr/>
                </p:nvSpPr>
                <p:spPr>
                  <a:xfrm>
                    <a:off x="7503926" y="5231783"/>
                    <a:ext cx="531627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⋯</m:t>
                          </m:r>
                        </m:oMath>
                      </m:oMathPara>
                    </a14:m>
                    <a:endParaRPr lang="en-US" sz="3200" dirty="0"/>
                  </a:p>
                </p:txBody>
              </p:sp>
            </mc:Choice>
            <mc:Fallback xmlns="">
              <p:sp>
                <p:nvSpPr>
                  <p:cNvPr id="31" name="B1">
                    <a:extLst>
                      <a:ext uri="{FF2B5EF4-FFF2-40B4-BE49-F238E27FC236}">
                        <a16:creationId xmlns:a16="http://schemas.microsoft.com/office/drawing/2014/main" id="{19616BAA-EF70-A70E-81E7-3354C458BAE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03926" y="5231783"/>
                    <a:ext cx="531627" cy="584775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B1">
                    <a:extLst>
                      <a:ext uri="{FF2B5EF4-FFF2-40B4-BE49-F238E27FC236}">
                        <a16:creationId xmlns:a16="http://schemas.microsoft.com/office/drawing/2014/main" id="{725A6189-5CB3-7BEA-9828-490F7FE6ACBD}"/>
                      </a:ext>
                    </a:extLst>
                  </p:cNvPr>
                  <p:cNvSpPr txBox="1"/>
                  <p:nvPr/>
                </p:nvSpPr>
                <p:spPr>
                  <a:xfrm>
                    <a:off x="8503384" y="5231782"/>
                    <a:ext cx="531627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oMath>
                      </m:oMathPara>
                    </a14:m>
                    <a:endParaRPr lang="en-US" sz="3200" dirty="0"/>
                  </a:p>
                </p:txBody>
              </p:sp>
            </mc:Choice>
            <mc:Fallback xmlns="">
              <p:sp>
                <p:nvSpPr>
                  <p:cNvPr id="32" name="B1">
                    <a:extLst>
                      <a:ext uri="{FF2B5EF4-FFF2-40B4-BE49-F238E27FC236}">
                        <a16:creationId xmlns:a16="http://schemas.microsoft.com/office/drawing/2014/main" id="{725A6189-5CB3-7BEA-9828-490F7FE6ACB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503384" y="5231782"/>
                    <a:ext cx="531627" cy="584775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l="-344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5D3F253E-3BAF-2603-0786-0A7A712C258B}"/>
                  </a:ext>
                </a:extLst>
              </p:cNvPr>
              <p:cNvSpPr/>
              <p:nvPr/>
            </p:nvSpPr>
            <p:spPr>
              <a:xfrm>
                <a:off x="5273884" y="5942789"/>
                <a:ext cx="832882" cy="729030"/>
              </a:xfrm>
              <a:prstGeom prst="triangle">
                <a:avLst/>
              </a:prstGeom>
              <a:solidFill>
                <a:srgbClr val="00FFFF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A0">
                    <a:extLst>
                      <a:ext uri="{FF2B5EF4-FFF2-40B4-BE49-F238E27FC236}">
                        <a16:creationId xmlns:a16="http://schemas.microsoft.com/office/drawing/2014/main" id="{B82DDF3B-503F-CE7A-CEA9-57FE601DC2AF}"/>
                      </a:ext>
                    </a:extLst>
                  </p:cNvPr>
                  <p:cNvSpPr txBox="1"/>
                  <p:nvPr/>
                </p:nvSpPr>
                <p:spPr>
                  <a:xfrm>
                    <a:off x="5441191" y="6156795"/>
                    <a:ext cx="531627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oMath>
                      </m:oMathPara>
                    </a14:m>
                    <a:endParaRPr lang="en-US" sz="3200" dirty="0"/>
                  </a:p>
                </p:txBody>
              </p:sp>
            </mc:Choice>
            <mc:Fallback xmlns="">
              <p:sp>
                <p:nvSpPr>
                  <p:cNvPr id="8" name="A0">
                    <a:extLst>
                      <a:ext uri="{FF2B5EF4-FFF2-40B4-BE49-F238E27FC236}">
                        <a16:creationId xmlns:a16="http://schemas.microsoft.com/office/drawing/2014/main" id="{B82DDF3B-503F-CE7A-CEA9-57FE601DC2A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41191" y="6156795"/>
                    <a:ext cx="531627" cy="461665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b="-9211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30462E21-C375-11B3-51E5-9DA7982F128C}"/>
                </a:ext>
              </a:extLst>
            </p:cNvPr>
            <p:cNvCxnSpPr/>
            <p:nvPr/>
          </p:nvCxnSpPr>
          <p:spPr>
            <a:xfrm>
              <a:off x="10348358" y="5040339"/>
              <a:ext cx="0" cy="101020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73EACF1-CA36-F494-027D-BA59294218E9}"/>
                </a:ext>
              </a:extLst>
            </p:cNvPr>
            <p:cNvCxnSpPr/>
            <p:nvPr/>
          </p:nvCxnSpPr>
          <p:spPr>
            <a:xfrm>
              <a:off x="11392066" y="5040339"/>
              <a:ext cx="0" cy="101020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7077F99C-817E-81B9-902A-81F1DE996152}"/>
                </a:ext>
              </a:extLst>
            </p:cNvPr>
            <p:cNvCxnSpPr/>
            <p:nvPr/>
          </p:nvCxnSpPr>
          <p:spPr>
            <a:xfrm>
              <a:off x="504044" y="5040339"/>
              <a:ext cx="0" cy="101020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C1">
                  <a:extLst>
                    <a:ext uri="{FF2B5EF4-FFF2-40B4-BE49-F238E27FC236}">
                      <a16:creationId xmlns:a16="http://schemas.microsoft.com/office/drawing/2014/main" id="{24DECBBF-AB22-5EF2-68AC-BE63FC3C339A}"/>
                    </a:ext>
                  </a:extLst>
                </p:cNvPr>
                <p:cNvSpPr txBox="1"/>
                <p:nvPr/>
              </p:nvSpPr>
              <p:spPr>
                <a:xfrm>
                  <a:off x="759242" y="5231781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3" name="C1">
                  <a:extLst>
                    <a:ext uri="{FF2B5EF4-FFF2-40B4-BE49-F238E27FC236}">
                      <a16:creationId xmlns:a16="http://schemas.microsoft.com/office/drawing/2014/main" id="{24DECBBF-AB22-5EF2-68AC-BE63FC3C339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242" y="5231781"/>
                  <a:ext cx="531627" cy="584775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C1">
                  <a:extLst>
                    <a:ext uri="{FF2B5EF4-FFF2-40B4-BE49-F238E27FC236}">
                      <a16:creationId xmlns:a16="http://schemas.microsoft.com/office/drawing/2014/main" id="{FCEDD66C-8B26-0320-EAF6-558325C03A5B}"/>
                    </a:ext>
                  </a:extLst>
                </p:cNvPr>
                <p:cNvSpPr txBox="1"/>
                <p:nvPr/>
              </p:nvSpPr>
              <p:spPr>
                <a:xfrm>
                  <a:off x="-211864" y="5239301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4" name="C1">
                  <a:extLst>
                    <a:ext uri="{FF2B5EF4-FFF2-40B4-BE49-F238E27FC236}">
                      <a16:creationId xmlns:a16="http://schemas.microsoft.com/office/drawing/2014/main" id="{FCEDD66C-8B26-0320-EAF6-558325C03A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211864" y="5239301"/>
                  <a:ext cx="531627" cy="584775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C1">
                  <a:extLst>
                    <a:ext uri="{FF2B5EF4-FFF2-40B4-BE49-F238E27FC236}">
                      <a16:creationId xmlns:a16="http://schemas.microsoft.com/office/drawing/2014/main" id="{3A50C77E-9EE9-C3A1-9321-7EEA1E681D27}"/>
                    </a:ext>
                  </a:extLst>
                </p:cNvPr>
                <p:cNvSpPr txBox="1"/>
                <p:nvPr/>
              </p:nvSpPr>
              <p:spPr>
                <a:xfrm>
                  <a:off x="9566450" y="5239301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5" name="C1">
                  <a:extLst>
                    <a:ext uri="{FF2B5EF4-FFF2-40B4-BE49-F238E27FC236}">
                      <a16:creationId xmlns:a16="http://schemas.microsoft.com/office/drawing/2014/main" id="{3A50C77E-9EE9-C3A1-9321-7EEA1E681D2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66450" y="5239301"/>
                  <a:ext cx="531627" cy="584775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C1">
                  <a:extLst>
                    <a:ext uri="{FF2B5EF4-FFF2-40B4-BE49-F238E27FC236}">
                      <a16:creationId xmlns:a16="http://schemas.microsoft.com/office/drawing/2014/main" id="{1C01EE40-AC03-AF30-4157-16F108C48542}"/>
                    </a:ext>
                  </a:extLst>
                </p:cNvPr>
                <p:cNvSpPr txBox="1"/>
                <p:nvPr/>
              </p:nvSpPr>
              <p:spPr>
                <a:xfrm>
                  <a:off x="10642250" y="5223662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6" name="C1">
                  <a:extLst>
                    <a:ext uri="{FF2B5EF4-FFF2-40B4-BE49-F238E27FC236}">
                      <a16:creationId xmlns:a16="http://schemas.microsoft.com/office/drawing/2014/main" id="{1C01EE40-AC03-AF30-4157-16F108C485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42250" y="5223662"/>
                  <a:ext cx="531627" cy="584775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C1">
                  <a:extLst>
                    <a:ext uri="{FF2B5EF4-FFF2-40B4-BE49-F238E27FC236}">
                      <a16:creationId xmlns:a16="http://schemas.microsoft.com/office/drawing/2014/main" id="{946E915F-A05D-D53E-612E-0DFBC616AEEC}"/>
                    </a:ext>
                  </a:extLst>
                </p:cNvPr>
                <p:cNvSpPr txBox="1"/>
                <p:nvPr/>
              </p:nvSpPr>
              <p:spPr>
                <a:xfrm>
                  <a:off x="11674139" y="5223662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7" name="C1">
                  <a:extLst>
                    <a:ext uri="{FF2B5EF4-FFF2-40B4-BE49-F238E27FC236}">
                      <a16:creationId xmlns:a16="http://schemas.microsoft.com/office/drawing/2014/main" id="{946E915F-A05D-D53E-612E-0DFBC616AE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674139" y="5223662"/>
                  <a:ext cx="531627" cy="584775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78641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05AF6-BE74-20C8-981C-75C7FB340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shorthand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92E8B88-8614-194F-D762-D3C36F14BD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Instead of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r>
                  <a:rPr lang="en-US" dirty="0"/>
                  <a:t>, we often write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𝑢𝑞𝑣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Think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𝑢𝑞𝑣</m:t>
                    </m:r>
                  </m:oMath>
                </a14:m>
                <a:r>
                  <a:rPr lang="en-US" dirty="0"/>
                  <a:t> as a string over the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endParaRPr lang="en-US" dirty="0"/>
              </a:p>
              <a:p>
                <a:r>
                  <a:rPr lang="en-US" dirty="0"/>
                  <a:t>Only works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∩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∅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Can assume without loss of generality (rename states if necessary)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92E8B88-8614-194F-D762-D3C36F14BD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0699C-4AE4-D654-9E07-AFFAAA900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7128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VIOUS_ACTIVE_SLIDE" val="64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202051</TotalTime>
  <Words>1784</Words>
  <Application>Microsoft Office PowerPoint</Application>
  <PresentationFormat>Widescreen</PresentationFormat>
  <Paragraphs>437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Comic Sans MS</vt:lpstr>
      <vt:lpstr>Office Theme</vt:lpstr>
      <vt:lpstr>CMSC 28100  Introduction to Complexity Theory  Autumn 2025 Instructor: William Hoza</vt:lpstr>
      <vt:lpstr>Homework reminder</vt:lpstr>
      <vt:lpstr>Office hours / student meet-up time</vt:lpstr>
      <vt:lpstr>Which problems can be solved through computation?</vt:lpstr>
      <vt:lpstr>The Turing machine model</vt:lpstr>
      <vt:lpstr>Defining Turing machines rigorously</vt:lpstr>
      <vt:lpstr>Defining TM computation rigorously</vt:lpstr>
      <vt:lpstr>Configurations of a Turing machine</vt:lpstr>
      <vt:lpstr>Configuration shorthand</vt:lpstr>
      <vt:lpstr>The initial configuration</vt:lpstr>
      <vt:lpstr>The “next” configuration</vt:lpstr>
      <vt:lpstr>Halting configurations</vt:lpstr>
      <vt:lpstr>Computation history</vt:lpstr>
      <vt:lpstr>Halting and looping</vt:lpstr>
      <vt:lpstr>Accepting and rejecting</vt:lpstr>
      <vt:lpstr>Time</vt:lpstr>
      <vt:lpstr>Space</vt:lpstr>
      <vt:lpstr>Which problems can be solved through computation?</vt:lpstr>
      <vt:lpstr>Deciding a language</vt:lpstr>
      <vt:lpstr>Example: Palindromes</vt:lpstr>
      <vt:lpstr>Another example: Primality testing</vt:lpstr>
      <vt:lpstr>Encoding the input as a string</vt:lpstr>
      <vt:lpstr>Larger alphabets</vt:lpstr>
      <vt:lpstr>Example: ASCII</vt:lpstr>
      <vt:lpstr>Another encoding example: Connectivity</vt:lpstr>
      <vt:lpstr>Multiple possible encodings</vt:lpstr>
      <vt:lpstr>Encoding other things as strings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Complexity Theory</dc:title>
  <dc:creator>William Hoza</dc:creator>
  <cp:lastModifiedBy>William Hoza</cp:lastModifiedBy>
  <cp:revision>755</cp:revision>
  <dcterms:created xsi:type="dcterms:W3CDTF">2022-12-12T23:26:37Z</dcterms:created>
  <dcterms:modified xsi:type="dcterms:W3CDTF">2025-10-01T20:45:30Z</dcterms:modified>
</cp:coreProperties>
</file>