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21" r:id="rId2"/>
    <p:sldId id="393" r:id="rId3"/>
    <p:sldId id="423" r:id="rId4"/>
    <p:sldId id="397" r:id="rId5"/>
    <p:sldId id="424" r:id="rId6"/>
    <p:sldId id="425" r:id="rId7"/>
    <p:sldId id="426" r:id="rId8"/>
    <p:sldId id="427" r:id="rId9"/>
    <p:sldId id="437" r:id="rId10"/>
    <p:sldId id="428" r:id="rId11"/>
    <p:sldId id="429" r:id="rId12"/>
    <p:sldId id="433" r:id="rId13"/>
    <p:sldId id="430" r:id="rId14"/>
    <p:sldId id="431" r:id="rId15"/>
    <p:sldId id="432" r:id="rId16"/>
    <p:sldId id="434" r:id="rId17"/>
    <p:sldId id="438" r:id="rId18"/>
    <p:sldId id="436" r:id="rId19"/>
    <p:sldId id="435" r:id="rId20"/>
    <p:sldId id="442" r:id="rId21"/>
    <p:sldId id="441" r:id="rId22"/>
    <p:sldId id="439" r:id="rId23"/>
    <p:sldId id="440" r:id="rId24"/>
    <p:sldId id="445" r:id="rId25"/>
    <p:sldId id="444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45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6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4A9D4-7934-BA31-6EB9-84A7C1B35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402030"/>
          </a:xfrm>
        </p:spPr>
        <p:txBody>
          <a:bodyPr/>
          <a:lstStyle/>
          <a:p>
            <a:r>
              <a:rPr lang="en-US" dirty="0"/>
              <a:t>Course Summary &amp;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6DA1B-B4FA-D94B-1FD8-8D5309479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Pseudorandomness</a:t>
            </a:r>
            <a:endParaRPr lang="en-US" dirty="0"/>
          </a:p>
          <a:p>
            <a:r>
              <a:rPr lang="en-US" dirty="0"/>
              <a:t>Autumn 2023</a:t>
            </a:r>
          </a:p>
          <a:p>
            <a:r>
              <a:rPr lang="en-US" dirty="0"/>
              <a:t>University of Chicago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29CC5-63E4-F1AD-C847-888FA6F4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1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F126-6E65-D324-6F70-2A2C89310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6371"/>
            <a:ext cx="9144000" cy="1252341"/>
          </a:xfrm>
        </p:spPr>
        <p:txBody>
          <a:bodyPr/>
          <a:lstStyle/>
          <a:p>
            <a:r>
              <a:rPr lang="en-US" dirty="0"/>
              <a:t>Part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AE43E-A24E-C6B8-FBAB-1B266F1B8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09" y="3503657"/>
            <a:ext cx="11767382" cy="1655762"/>
          </a:xfrm>
        </p:spPr>
        <p:txBody>
          <a:bodyPr>
            <a:normAutofit/>
          </a:bodyPr>
          <a:lstStyle/>
          <a:p>
            <a:r>
              <a:rPr lang="en-US" sz="4000" dirty="0"/>
              <a:t>Expander 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E2650-034E-6F74-64CB-49A26D05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3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16B0-CA1C-7708-D8EB-F03F1ACB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3C6A1-6544-C6EA-9C29-6559FDFF9F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803" y="1825625"/>
                <a:ext cx="10985412" cy="472652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an undirected regular graph with transition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Definition: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a probability vector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3C6A1-6544-C6EA-9C29-6559FDFF9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803" y="1825625"/>
                <a:ext cx="10985412" cy="4726524"/>
              </a:xfrm>
              <a:blipFill>
                <a:blip r:embed="rId2"/>
                <a:stretch>
                  <a:fillRect l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23B8-3884-0E0A-FA77-F7164B3A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6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3D4A-7F4B-F54C-51F2-B6849F14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in undirected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72CD2F-2C55-209F-30DB-8B5B63185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454" y="1937744"/>
                <a:ext cx="6061364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Theorem: </a:t>
                </a:r>
                <a:r>
                  <a:rPr lang="en-US" dirty="0"/>
                  <a:t>Undirected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connectivity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Proof based on analyzing random walk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72CD2F-2C55-209F-30DB-8B5B63185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454" y="1937744"/>
                <a:ext cx="6061364" cy="4351338"/>
              </a:xfrm>
              <a:blipFill>
                <a:blip r:embed="rId2"/>
                <a:stretch>
                  <a:fillRect l="-1809" r="-1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7FC41-DEEB-AB16-2C01-17FCC03F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8106D5-8040-E023-89B5-88ECAB99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457" y="1387584"/>
            <a:ext cx="3538581" cy="4901498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1BF004ED-4089-A729-DC60-B1FD1CCBC5B9}"/>
              </a:ext>
            </a:extLst>
          </p:cNvPr>
          <p:cNvSpPr/>
          <p:nvPr/>
        </p:nvSpPr>
        <p:spPr>
          <a:xfrm>
            <a:off x="8943033" y="5828895"/>
            <a:ext cx="404518" cy="404518"/>
          </a:xfrm>
          <a:prstGeom prst="star5">
            <a:avLst/>
          </a:prstGeom>
          <a:solidFill>
            <a:srgbClr val="FFFF0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L 0.04492 -0.10556 C 0.0319 -0.12107 0.01732 -0.14931 0.00365 -0.16528 C 0.00273 -0.10949 0.00182 -0.05394 -0.00026 0.00162 C 0.00078 -0.05394 0.00221 -0.1081 0.00234 -0.16181 L -0.03529 -0.29051 L 0.03776 -0.32685 L 0.08815 -0.03079 L 0.17643 -0.01343 C 0.16797 -0.04746 0.15938 -0.07778 0.1513 -0.11273 C 0.11758 -0.16991 0.06849 -0.26621 0.0349 -0.32477 C 0.00378 -0.30857 -0.00729 -0.29306 -0.03802 -0.29051 L 0.00365 -0.15718 C 0.01029 -0.16412 0.0013 -0.04028 0.00026 -0.00486 C 0.00078 -0.03773 0.00365 -0.08357 0.00534 -0.15255 C -0.0168 -0.21343 -0.02031 -0.24491 -0.03737 -0.28611 C -0.00273 -0.30023 0.00833 -0.31412 0.03086 -0.32917 C 0.02344 -0.35625 0.00365 -0.39236 -0.00573 -0.42662 C 0.03242 -0.38403 0.07005 -0.32801 0.10859 -0.28357 C 0.07109 -0.36204 -0.02487 -0.51898 -0.0263 -0.54445 L -0.00638 -0.42662 L 0.0349 -0.32917 L 0.10065 -0.43704 L 0.13372 -0.32454 C 0.13724 -0.39491 0.13984 -0.4581 0.14427 -0.52709 C 0.11094 -0.54375 0.07995 -0.56273 0.04648 -0.5794 L 0.1888 -0.60718 " pathEditMode="relative" rAng="0" ptsTypes="AAAAAAAAAAAAAAAAAAAAAAAAAAA">
                                      <p:cBhvr>
                                        <p:cTn id="12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17B6-C227-0F73-7C2C-4A8F183D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expander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ED3B1-DDC9-42D0-85CF-C6A7FF09C4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3915" y="1825625"/>
                <a:ext cx="11051931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-spectral </a:t>
                </a:r>
                <a:r>
                  <a:rPr lang="en-US" dirty="0">
                    <a:solidFill>
                      <a:schemeClr val="accent1"/>
                    </a:solidFill>
                  </a:rPr>
                  <a:t>expander</a:t>
                </a:r>
                <a:r>
                  <a:rPr lang="en-US" dirty="0"/>
                  <a:t> is an undirected regular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Theorem: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there exists an explicit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-explicit expander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vertices with degree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Expander graphs are </a:t>
                </a:r>
                <a:r>
                  <a:rPr lang="en-US" dirty="0">
                    <a:solidFill>
                      <a:schemeClr val="accent1"/>
                    </a:solidFill>
                  </a:rPr>
                  <a:t>well-connected, yet sparse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ED3B1-DDC9-42D0-85CF-C6A7FF09C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915" y="1825625"/>
                <a:ext cx="11051931" cy="4351338"/>
              </a:xfr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EBB70-75E5-B8F3-6C90-8BEA6BCD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6F74-8638-1BD3-B597-9814961C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 Mixing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92820-F0CD-56FD-36B1-65064CDF4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2066" y="1690688"/>
                <a:ext cx="11338560" cy="488668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</a:t>
                </a:r>
                <a:r>
                  <a:rPr lang="en-US" dirty="0">
                    <a:solidFill>
                      <a:schemeClr val="accent1"/>
                    </a:solidFill>
                  </a:rPr>
                  <a:t>two-dimensional combinatorial rectangle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Sample a uniform random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 uniform random neighbor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-spectral expander on vertex set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Expander Mixing Lemma: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fools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Generalization: “PRG Characterization of Expander Graphs”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92820-F0CD-56FD-36B1-65064CDF4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066" y="1690688"/>
                <a:ext cx="11338560" cy="4886685"/>
              </a:xfrm>
              <a:blipFill>
                <a:blip r:embed="rId2"/>
                <a:stretch>
                  <a:fillRect l="-968" r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70AAE-3CDE-59D0-1B56-771EF526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3D4A-7F4B-F54C-51F2-B6849F14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Fooling space-bounded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72CD2F-2C55-209F-30DB-8B5B63185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8190" y="1620695"/>
                <a:ext cx="10855610" cy="480648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Theorem: There is an explicit PRG (the “INW generator”)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that generates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pseudorandom bits that can be used to simulate space-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randomized algorithms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(Equivalent: The PRG fools </a:t>
                </a:r>
                <a:r>
                  <a:rPr lang="en-US" dirty="0">
                    <a:solidFill>
                      <a:schemeClr val="accent1"/>
                    </a:solidFill>
                  </a:rPr>
                  <a:t>standard-order ROBPs</a:t>
                </a:r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Recursive construction based on expander graphs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72CD2F-2C55-209F-30DB-8B5B63185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190" y="1620695"/>
                <a:ext cx="10855610" cy="4806482"/>
              </a:xfrm>
              <a:blipFill>
                <a:blip r:embed="rId2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7FC41-DEEB-AB16-2C01-17FCC03F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3E23D-9A5C-1960-6EEF-58982DBB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Reingold’s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4A3DE4-9205-FB4D-A8FB-B02180FBBB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1" dirty="0" err="1"/>
                  <a:t>Reingold’s</a:t>
                </a:r>
                <a:r>
                  <a:rPr lang="en-US" b="1" dirty="0"/>
                  <a:t> Theorem:</a:t>
                </a:r>
                <a:r>
                  <a:rPr lang="en-US" dirty="0"/>
                  <a:t> There is a </a:t>
                </a:r>
                <a:r>
                  <a:rPr lang="en-US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dirty="0"/>
                  <a:t> log-space algorithm for undirected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connectivity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Algorithm: Try all seeds to the INW generator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Analysis in terms of the </a:t>
                </a:r>
                <a:r>
                  <a:rPr lang="en-US" dirty="0">
                    <a:solidFill>
                      <a:schemeClr val="accent1"/>
                    </a:solidFill>
                  </a:rPr>
                  <a:t>derandomized squaring</a:t>
                </a:r>
                <a:r>
                  <a:rPr lang="en-US" dirty="0"/>
                  <a:t> operation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4A3DE4-9205-FB4D-A8FB-B02180FBB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E9455-47DD-744C-42B3-423BC635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6E63-6AD9-35CE-EB38-9120BC60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CCB44-8DAA-EE48-4A2A-14CAF2647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7956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If you enjoyed Part II of this course, consider studying </a:t>
            </a:r>
            <a:r>
              <a:rPr lang="en-US" dirty="0">
                <a:solidFill>
                  <a:schemeClr val="accent1"/>
                </a:solidFill>
              </a:rPr>
              <a:t>Spectral Graph Theory </a:t>
            </a:r>
            <a:r>
              <a:rPr lang="en-US" dirty="0"/>
              <a:t>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A8700-210C-3C55-862E-3B36D21E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F126-6E65-D324-6F70-2A2C89310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6371"/>
            <a:ext cx="9144000" cy="1252341"/>
          </a:xfrm>
        </p:spPr>
        <p:txBody>
          <a:bodyPr/>
          <a:lstStyle/>
          <a:p>
            <a:r>
              <a:rPr lang="en-US" dirty="0"/>
              <a:t>Part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AE43E-A24E-C6B8-FBAB-1B266F1B8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09" y="3503657"/>
            <a:ext cx="11767382" cy="1655762"/>
          </a:xfrm>
        </p:spPr>
        <p:txBody>
          <a:bodyPr>
            <a:normAutofit/>
          </a:bodyPr>
          <a:lstStyle/>
          <a:p>
            <a:r>
              <a:rPr lang="en-US" sz="4000" dirty="0"/>
              <a:t>Randomness Extractors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E2650-034E-6F74-64CB-49A26D05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13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2276-0435-A7F3-D030-051777F0A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184"/>
            <a:ext cx="10515600" cy="1325563"/>
          </a:xfrm>
        </p:spPr>
        <p:txBody>
          <a:bodyPr/>
          <a:lstStyle/>
          <a:p>
            <a:r>
              <a:rPr lang="en-US" dirty="0"/>
              <a:t>Seeded extractors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6ED34-2BF8-2E30-CF7C-A1FF2D99D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6135" y="1533747"/>
                <a:ext cx="10997666" cy="495709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-source</a:t>
                </a:r>
                <a:r>
                  <a:rPr lang="en-US" dirty="0"/>
                  <a:t>: Random variable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-extractor</a:t>
                </a:r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-source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/>
                  <a:t> Boolean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Ext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6ED34-2BF8-2E30-CF7C-A1FF2D99D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135" y="1533747"/>
                <a:ext cx="10997666" cy="4957097"/>
              </a:xfrm>
              <a:blipFill>
                <a:blip r:embed="rId2"/>
                <a:stretch>
                  <a:fillRect l="-997" r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F3A33-4918-C287-00D9-7A4E4803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4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ED61-A271-BBA6-49F9-1C32E0D6C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47" y="176449"/>
            <a:ext cx="11937253" cy="1325563"/>
          </a:xfrm>
        </p:spPr>
        <p:txBody>
          <a:bodyPr/>
          <a:lstStyle/>
          <a:p>
            <a:r>
              <a:rPr lang="en-US" dirty="0"/>
              <a:t>Randomness: An </a:t>
            </a:r>
            <a:r>
              <a:rPr lang="en-US" dirty="0">
                <a:solidFill>
                  <a:schemeClr val="accent1"/>
                </a:solidFill>
              </a:rPr>
              <a:t>expensive computational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AD8C8-502D-108D-48AA-3EEFBFC60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5" y="2106273"/>
            <a:ext cx="6642072" cy="41958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Treat randomness like time or space</a:t>
            </a:r>
          </a:p>
          <a:p>
            <a:pPr>
              <a:lnSpc>
                <a:spcPct val="150000"/>
              </a:lnSpc>
            </a:pPr>
            <a:r>
              <a:rPr lang="en-US" dirty="0"/>
              <a:t>Try to </a:t>
            </a:r>
            <a:r>
              <a:rPr lang="en-US" dirty="0">
                <a:solidFill>
                  <a:schemeClr val="accent1"/>
                </a:solidFill>
              </a:rPr>
              <a:t>use as little as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06D63-13B3-3B13-792D-56B6775C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71C1795-95C3-FA63-88E6-2AE80BC44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64" y="1690688"/>
            <a:ext cx="3947073" cy="46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1DBB-A2F6-7DD9-B924-3F3BAE67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BPP using low-quality random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EC121-4C92-30A8-2F22-5812B1D0AB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9389" y="1825625"/>
                <a:ext cx="9654139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 (GUV): </a:t>
                </a:r>
                <a:r>
                  <a:rPr lang="en-US" dirty="0"/>
                  <a:t>There exists an explicit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-extractor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Consequence: If a BPP algorithm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random bits and has failure probability 0.1, then we can efficiently simulate it using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-source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EC121-4C92-30A8-2F22-5812B1D0AB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389" y="1825625"/>
                <a:ext cx="9654139" cy="4351338"/>
              </a:xfrm>
              <a:blipFill>
                <a:blip r:embed="rId2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0A636-B929-E281-7775-1D422C78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3774-A379-679E-F491-26F36AAB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Nisan-Zuckerman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B0FBE-5672-2516-2C01-8C6AE0C9A5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013" y="1825625"/>
                <a:ext cx="11059427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Theorem: If a language can be decided by a randomized algorithm that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bits of space </a:t>
                </a:r>
                <a:r>
                  <a:rPr lang="en-US" dirty="0">
                    <a:solidFill>
                      <a:schemeClr val="accent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random bits</a:t>
                </a:r>
                <a:r>
                  <a:rPr lang="en-US" dirty="0"/>
                  <a:t>, then the language can also be decided by a </a:t>
                </a:r>
                <a:r>
                  <a:rPr lang="en-US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dirty="0"/>
                  <a:t> algorithm that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bits of space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Proof uses a PRG based on extractors and </a:t>
                </a:r>
                <a:r>
                  <a:rPr lang="en-US" dirty="0">
                    <a:solidFill>
                      <a:schemeClr val="accent1"/>
                    </a:solidFill>
                  </a:rPr>
                  <a:t>conditional min-entropy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B0FBE-5672-2516-2C01-8C6AE0C9A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013" y="1825625"/>
                <a:ext cx="11059427" cy="4351338"/>
              </a:xfrm>
              <a:blipFill>
                <a:blip r:embed="rId2"/>
                <a:stretch>
                  <a:fillRect l="-992" r="-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20BF7-F008-B19B-DC15-6D008FCA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F420-89FA-BFB7-D4FB-0265603C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Randomness-efficient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EDE34-DA2F-6953-A643-706209F278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44739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Definition: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-sampler for Boolean 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bits is a function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Samp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we have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Samp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Motivation: Trying to decrease the failure probability of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algorithm without significantly increasing the randomness complexity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EDE34-DA2F-6953-A643-706209F278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44739" cy="4351338"/>
              </a:xfrm>
              <a:blipFill>
                <a:blip r:embed="rId2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B3747-5304-D499-BF16-FD4B95B4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8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D849-E9A2-815E-75F9-964917C2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between extractors and samplers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1FF95-B542-FCF6-FF8C-DD37828EA9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766" y="1819175"/>
                <a:ext cx="10757034" cy="449499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-extractor induces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-sampler: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Samp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Ext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There is also a connection the other way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Extractors are essentially </a:t>
                </a:r>
                <a:r>
                  <a:rPr lang="en-US" dirty="0">
                    <a:solidFill>
                      <a:schemeClr val="accent1"/>
                    </a:solidFill>
                  </a:rPr>
                  <a:t>equivalent</a:t>
                </a:r>
                <a:r>
                  <a:rPr lang="en-US" dirty="0"/>
                  <a:t> to “averaging” samplers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1FF95-B542-FCF6-FF8C-DD37828EA9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766" y="1819175"/>
                <a:ext cx="10757034" cy="4494998"/>
              </a:xfrm>
              <a:blipFill>
                <a:blip r:embed="rId2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BBA22-3753-AAA8-1B7F-D682D87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F3CD-4C2F-E396-17F8-5ED511B7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96"/>
            <a:ext cx="10515600" cy="1325563"/>
          </a:xfrm>
        </p:spPr>
        <p:txBody>
          <a:bodyPr/>
          <a:lstStyle/>
          <a:p>
            <a:r>
              <a:rPr lang="en-US" dirty="0"/>
              <a:t>Random walks on 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244C67-0A27-4D23-9587-217B53F10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3256" y="1383258"/>
                <a:ext cx="11646568" cy="52966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be the vertices visited by a </a:t>
                </a:r>
                <a:r>
                  <a:rPr lang="en-US" dirty="0">
                    <a:solidFill>
                      <a:schemeClr val="accent1"/>
                    </a:solidFill>
                  </a:rPr>
                  <a:t>random walk</a:t>
                </a:r>
                <a:r>
                  <a:rPr lang="en-US" dirty="0"/>
                  <a:t> through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-expander, starting from a uniform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function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Hitting Property of Expander Walks: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⋀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1 −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Expander Chernoff Bound (didn’t discuss): </a:t>
                </a:r>
                <a:r>
                  <a:rPr lang="en-US" dirty="0" err="1"/>
                  <a:t>W.h.p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Expander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Sampler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244C67-0A27-4D23-9587-217B53F10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256" y="1383258"/>
                <a:ext cx="11646568" cy="5296675"/>
              </a:xfrm>
              <a:blipFill>
                <a:blip r:embed="rId2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14117-4C67-6F42-DE05-A6A4AEB3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6E63-6AD9-35CE-EB38-9120BC60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CCB44-8DAA-EE48-4A2A-14CAF2647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7956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If you enjoyed Part III of this course, consider studying </a:t>
            </a:r>
            <a:r>
              <a:rPr lang="en-US" dirty="0">
                <a:solidFill>
                  <a:schemeClr val="accent1"/>
                </a:solidFill>
              </a:rPr>
              <a:t>Information Theory </a:t>
            </a:r>
            <a:r>
              <a:rPr lang="en-US" dirty="0"/>
              <a:t>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A8700-210C-3C55-862E-3B36D21E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F126-6E65-D324-6F70-2A2C89310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6371"/>
            <a:ext cx="9144000" cy="1252341"/>
          </a:xfrm>
        </p:spPr>
        <p:txBody>
          <a:bodyPr/>
          <a:lstStyle/>
          <a:p>
            <a:r>
              <a:rPr lang="en-US" dirty="0"/>
              <a:t>Part IV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AE43E-A24E-C6B8-FBAB-1B266F1B8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09" y="3503657"/>
            <a:ext cx="11767382" cy="1655762"/>
          </a:xfrm>
        </p:spPr>
        <p:txBody>
          <a:bodyPr>
            <a:normAutofit/>
          </a:bodyPr>
          <a:lstStyle/>
          <a:p>
            <a:r>
              <a:rPr lang="en-US" sz="4000" dirty="0"/>
              <a:t>Hardness vs. Randomness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E2650-034E-6F74-64CB-49A26D05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95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DCA6-120B-EC57-AB7A-DF447571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89"/>
            <a:ext cx="10515600" cy="1325563"/>
          </a:xfrm>
        </p:spPr>
        <p:txBody>
          <a:bodyPr/>
          <a:lstStyle/>
          <a:p>
            <a:r>
              <a:rPr lang="en-US" dirty="0"/>
              <a:t>Adleman’s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093C9B-1B4F-6F97-82A6-2BE9282E23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392" y="1559293"/>
                <a:ext cx="9644513" cy="461767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Randomized poly-time algorithms can be simulated by deterministic poly-size circuits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093C9B-1B4F-6F97-82A6-2BE9282E2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392" y="1559293"/>
                <a:ext cx="9644513" cy="4617670"/>
              </a:xfrm>
              <a:blipFill>
                <a:blip r:embed="rId2"/>
                <a:stretch>
                  <a:fillRect l="-1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CA6F1-E16F-BFA0-4AF8-CCA162E3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8B48A6-C827-655E-C1CE-49CBBF869C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hardness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8B48A6-C827-655E-C1CE-49CBBF869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EA849B-05E0-20E2-314A-D27A960B1C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270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Any PRG that fools a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can be converted into a function that cannot be computed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Conventional wisdom: Prove lower bounds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before</a:t>
                </a:r>
                <a:r>
                  <a:rPr lang="en-US" dirty="0"/>
                  <a:t> trying to design a PRG that fools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EA849B-05E0-20E2-314A-D27A960B1C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27049"/>
              </a:xfrm>
              <a:blipFill>
                <a:blip r:embed="rId3"/>
                <a:stretch>
                  <a:fillRect l="-1043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03205-1E03-CD4B-35A1-56A52E18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471FF-9B79-B1A5-7DD5-AD137283F0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 difference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471FF-9B79-B1A5-7DD5-AD137283F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C0099-402A-F47C-F23F-C4058EE12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783" y="1690688"/>
                <a:ext cx="11243912" cy="457517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Constructing an explicit PRG that fools general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circuits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would require proving </a:t>
                </a:r>
                <a:r>
                  <a:rPr lang="en-US" dirty="0">
                    <a:solidFill>
                      <a:schemeClr val="accent1"/>
                    </a:solidFill>
                  </a:rPr>
                  <a:t>breakthrough lower bounds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Proving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seems to be quite </a:t>
                </a:r>
                <a:r>
                  <a:rPr lang="en-US" dirty="0">
                    <a:solidFill>
                      <a:schemeClr val="accent1"/>
                    </a:solidFill>
                  </a:rPr>
                  <a:t>difficult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 contrast, optimal explicit PRGs for standard-order ROBPs would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imply any new lower bounds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We can be more </a:t>
                </a:r>
                <a:r>
                  <a:rPr lang="en-US" dirty="0">
                    <a:solidFill>
                      <a:schemeClr val="accent1"/>
                    </a:solidFill>
                  </a:rPr>
                  <a:t>optimistic</a:t>
                </a:r>
                <a:r>
                  <a:rPr lang="en-US" dirty="0"/>
                  <a:t> about proving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C0099-402A-F47C-F23F-C4058EE12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783" y="1690688"/>
                <a:ext cx="11243912" cy="4575175"/>
              </a:xfrm>
              <a:blipFill>
                <a:blip r:embed="rId3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1FBA5-7F4F-9429-45A6-5984CC5D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F126-6E65-D324-6F70-2A2C89310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6371"/>
            <a:ext cx="9144000" cy="1252341"/>
          </a:xfrm>
        </p:spPr>
        <p:txBody>
          <a:bodyPr/>
          <a:lstStyle/>
          <a:p>
            <a:r>
              <a:rPr lang="en-US" dirty="0"/>
              <a:t>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AE43E-A24E-C6B8-FBAB-1B266F1B8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09" y="3503657"/>
            <a:ext cx="11767382" cy="1655762"/>
          </a:xfrm>
        </p:spPr>
        <p:txBody>
          <a:bodyPr>
            <a:normAutofit/>
          </a:bodyPr>
          <a:lstStyle/>
          <a:p>
            <a:r>
              <a:rPr lang="en-US" sz="4000" dirty="0"/>
              <a:t>Small-Bias Distributions and</a:t>
            </a:r>
          </a:p>
          <a:p>
            <a:r>
              <a:rPr lang="en-US" sz="4000" dirty="0"/>
              <a:t>Limited Independence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E2650-034E-6F74-64CB-49A26D05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6C9C8A-C32D-E4AE-FEE4-C7D0548F22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Hardness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PRG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6C9C8A-C32D-E4AE-FEE4-C7D0548F22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F9E37-B62C-ECA6-D3C4-607AA0B92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139" y="1825625"/>
                <a:ext cx="11213432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Nisan-</a:t>
                </a:r>
                <a:r>
                  <a:rPr lang="en-US" dirty="0" err="1"/>
                  <a:t>Wigderson</a:t>
                </a:r>
                <a:r>
                  <a:rPr lang="en-US" dirty="0"/>
                  <a:t> PRG: Any function that is </a:t>
                </a:r>
                <a:r>
                  <a:rPr lang="en-US" dirty="0">
                    <a:solidFill>
                      <a:schemeClr val="accent1"/>
                    </a:solidFill>
                  </a:rPr>
                  <a:t>average-case</a:t>
                </a:r>
                <a:r>
                  <a:rPr lang="en-US" dirty="0"/>
                  <a:t> hard for compositions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chemeClr val="accent1"/>
                    </a:solidFill>
                  </a:rPr>
                  <a:t>juntas</a:t>
                </a:r>
                <a:r>
                  <a:rPr lang="en-US" dirty="0"/>
                  <a:t> can be converted into a PRG that fools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Example: There is an explicit PRG that fools constant-depth polynomial-size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circuits</a:t>
                </a:r>
                <a:r>
                  <a:rPr lang="en-US" dirty="0"/>
                  <a:t> with seed length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(Based on the hardness of the parity function)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F9E37-B62C-ECA6-D3C4-607AA0B92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139" y="1825625"/>
                <a:ext cx="11213432" cy="4351338"/>
              </a:xfrm>
              <a:blipFill>
                <a:blip r:embed="rId3"/>
                <a:stretch>
                  <a:fillRect l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E4247-CA6D-4312-C8AB-C05AA63F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AA51-2D61-3F9A-D905-27DE812B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497"/>
            <a:ext cx="10515600" cy="1325563"/>
          </a:xfrm>
        </p:spPr>
        <p:txBody>
          <a:bodyPr/>
          <a:lstStyle/>
          <a:p>
            <a:r>
              <a:rPr lang="en-US" dirty="0" err="1"/>
              <a:t>Impagliazzo</a:t>
            </a:r>
            <a:r>
              <a:rPr lang="en-US" dirty="0"/>
              <a:t>-</a:t>
            </a:r>
            <a:r>
              <a:rPr lang="en-US" dirty="0" err="1"/>
              <a:t>Meka</a:t>
            </a:r>
            <a:r>
              <a:rPr lang="en-US" dirty="0"/>
              <a:t>-Zuckerman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F6CD2-9121-6B20-0EF5-4009AEC56B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7891" y="1690688"/>
                <a:ext cx="11107553" cy="480015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restriction</a:t>
                </a:r>
                <a:r>
                  <a:rPr lang="en-US" dirty="0"/>
                  <a:t> is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1, 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IMZ requirements: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Design an algorithm for sampling a </a:t>
                </a:r>
                <a:r>
                  <a:rPr lang="en-US" dirty="0">
                    <a:solidFill>
                      <a:schemeClr val="accent1"/>
                    </a:solidFill>
                  </a:rPr>
                  <a:t>pseudorandom</a:t>
                </a:r>
                <a:r>
                  <a:rPr lang="en-US" dirty="0"/>
                  <a:t> restriction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Show that </a:t>
                </a:r>
                <a:r>
                  <a:rPr lang="en-US" dirty="0" err="1"/>
                  <a:t>w.h.p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/>
                  <a:t> has a short description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Under these assumptions, the IMZ framework gives a PRG that fools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Example: PRG for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branching programs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F6CD2-9121-6B20-0EF5-4009AEC56B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891" y="1690688"/>
                <a:ext cx="11107553" cy="4800155"/>
              </a:xfrm>
              <a:blipFill>
                <a:blip r:embed="rId2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1749D-9703-807C-7A86-4899C00A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0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6E63-6AD9-35CE-EB38-9120BC60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CCB44-8DAA-EE48-4A2A-14CAF2647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7956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If you enjoyed Part IV of this course, consider studying </a:t>
            </a:r>
            <a:r>
              <a:rPr lang="en-US" dirty="0">
                <a:solidFill>
                  <a:schemeClr val="accent1"/>
                </a:solidFill>
              </a:rPr>
              <a:t>Circuit Complexity </a:t>
            </a:r>
            <a:r>
              <a:rPr lang="en-US" dirty="0"/>
              <a:t>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A8700-210C-3C55-862E-3B36D21E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ED7C-454A-C48B-A5C1-804EC0E5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7F68-AD49-B619-14D6-A772DF17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1" y="1797269"/>
            <a:ext cx="10876547" cy="48936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It has been a privilege teaching you</a:t>
            </a:r>
          </a:p>
          <a:p>
            <a:pPr>
              <a:lnSpc>
                <a:spcPct val="150000"/>
              </a:lnSpc>
            </a:pPr>
            <a:r>
              <a:rPr lang="en-US" dirty="0"/>
              <a:t>I look forward to reading your expositions</a:t>
            </a:r>
          </a:p>
          <a:p>
            <a:pPr>
              <a:lnSpc>
                <a:spcPct val="150000"/>
              </a:lnSpc>
            </a:pPr>
            <a:r>
              <a:rPr lang="en-US" dirty="0"/>
              <a:t>Please fill out the Graduate Course Feedback Form using </a:t>
            </a:r>
            <a:r>
              <a:rPr lang="en-US" dirty="0" err="1"/>
              <a:t>My.UChicago</a:t>
            </a:r>
            <a:r>
              <a:rPr lang="en-US" dirty="0"/>
              <a:t> (deadline is December 10)</a:t>
            </a:r>
          </a:p>
          <a:p>
            <a:pPr>
              <a:lnSpc>
                <a:spcPct val="150000"/>
              </a:lnSpc>
            </a:pPr>
            <a:r>
              <a:rPr lang="en-US" dirty="0"/>
              <a:t>Please send me any mistakes you found in the HH text</a:t>
            </a:r>
          </a:p>
          <a:p>
            <a:pPr>
              <a:lnSpc>
                <a:spcPct val="150000"/>
              </a:lnSpc>
            </a:pPr>
            <a:r>
              <a:rPr lang="en-US" dirty="0"/>
              <a:t>See you around!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8D232-8FCE-FB02-92BE-8224BCE1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3BAE-1F70-4A37-95F4-A91B402C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99" y="73080"/>
            <a:ext cx="10515600" cy="1242386"/>
          </a:xfrm>
        </p:spPr>
        <p:txBody>
          <a:bodyPr>
            <a:normAutofit/>
          </a:bodyPr>
          <a:lstStyle/>
          <a:p>
            <a:r>
              <a:rPr lang="en-US" sz="4000" dirty="0"/>
              <a:t>Pseudorandom generators (PRGs)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334BD-87F1-E4DA-B025-D72284B3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8F9BCB86-A697-B849-7D69-2B1EAC506022}"/>
                  </a:ext>
                </a:extLst>
              </p:cNvPr>
              <p:cNvSpPr txBox="1"/>
              <p:nvPr/>
            </p:nvSpPr>
            <p:spPr>
              <a:xfrm>
                <a:off x="6096000" y="5224733"/>
                <a:ext cx="97756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8F9BCB86-A697-B849-7D69-2B1EAC506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24733"/>
                <a:ext cx="977567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TextBox 241">
            <a:extLst>
              <a:ext uri="{FF2B5EF4-FFF2-40B4-BE49-F238E27FC236}">
                <a16:creationId xmlns:a16="http://schemas.microsoft.com/office/drawing/2014/main" id="{01449168-3702-DD81-829D-0A21CE150E67}"/>
              </a:ext>
            </a:extLst>
          </p:cNvPr>
          <p:cNvSpPr txBox="1"/>
          <p:nvPr/>
        </p:nvSpPr>
        <p:spPr>
          <a:xfrm>
            <a:off x="354725" y="1352894"/>
            <a:ext cx="684617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/>
                </a:solidFill>
              </a:rPr>
              <a:t>For every “sufficiently-efficient” observer</a:t>
            </a:r>
            <a:r>
              <a:rPr lang="en-US" sz="2400" dirty="0"/>
              <a:t>, the PRG can replace random bits with no significant impact.</a:t>
            </a: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4559F298-74C8-F0E2-6CF5-D341B33FD955}"/>
              </a:ext>
            </a:extLst>
          </p:cNvPr>
          <p:cNvGrpSpPr/>
          <p:nvPr/>
        </p:nvGrpSpPr>
        <p:grpSpPr>
          <a:xfrm>
            <a:off x="1265281" y="3707655"/>
            <a:ext cx="4470773" cy="567666"/>
            <a:chOff x="1265281" y="3707655"/>
            <a:chExt cx="4470773" cy="567666"/>
          </a:xfrm>
        </p:grpSpPr>
        <p:pic>
          <p:nvPicPr>
            <p:cNvPr id="71" name="Picture 70" descr="A close up of a coin&#10;&#10;Description automatically generated">
              <a:extLst>
                <a:ext uri="{FF2B5EF4-FFF2-40B4-BE49-F238E27FC236}">
                  <a16:creationId xmlns:a16="http://schemas.microsoft.com/office/drawing/2014/main" id="{0112FE1F-45FB-36FF-63BA-2834402BD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281" y="3717496"/>
              <a:ext cx="557825" cy="557825"/>
            </a:xfrm>
            <a:prstGeom prst="rect">
              <a:avLst/>
            </a:prstGeom>
          </p:spPr>
        </p:pic>
        <p:pic>
          <p:nvPicPr>
            <p:cNvPr id="75" name="Picture 74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C31D87B-183E-3472-8049-F601CF088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172" y="3717494"/>
              <a:ext cx="557825" cy="557825"/>
            </a:xfrm>
            <a:prstGeom prst="rect">
              <a:avLst/>
            </a:prstGeom>
          </p:spPr>
        </p:pic>
        <p:pic>
          <p:nvPicPr>
            <p:cNvPr id="283" name="Picture 282" descr="A close up of a coin&#10;&#10;Description automatically generated">
              <a:extLst>
                <a:ext uri="{FF2B5EF4-FFF2-40B4-BE49-F238E27FC236}">
                  <a16:creationId xmlns:a16="http://schemas.microsoft.com/office/drawing/2014/main" id="{F05526BD-0FC3-F1B8-1765-9BD1F9C85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418" y="3713591"/>
              <a:ext cx="557825" cy="557825"/>
            </a:xfrm>
            <a:prstGeom prst="rect">
              <a:avLst/>
            </a:prstGeom>
          </p:spPr>
        </p:pic>
        <p:pic>
          <p:nvPicPr>
            <p:cNvPr id="284" name="Picture 283" descr="A close up of a coin&#10;&#10;Description automatically generated">
              <a:extLst>
                <a:ext uri="{FF2B5EF4-FFF2-40B4-BE49-F238E27FC236}">
                  <a16:creationId xmlns:a16="http://schemas.microsoft.com/office/drawing/2014/main" id="{39312D80-E369-D5F4-0B20-C0FC4F9FD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3190" y="3717496"/>
              <a:ext cx="557825" cy="557825"/>
            </a:xfrm>
            <a:prstGeom prst="rect">
              <a:avLst/>
            </a:prstGeom>
          </p:spPr>
        </p:pic>
        <p:pic>
          <p:nvPicPr>
            <p:cNvPr id="285" name="Picture 284" descr="A close up of a coin&#10;&#10;Description automatically generated">
              <a:extLst>
                <a:ext uri="{FF2B5EF4-FFF2-40B4-BE49-F238E27FC236}">
                  <a16:creationId xmlns:a16="http://schemas.microsoft.com/office/drawing/2014/main" id="{16E4D456-F1BE-DEE3-9855-42107895D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815" y="3707655"/>
              <a:ext cx="557825" cy="557825"/>
            </a:xfrm>
            <a:prstGeom prst="rect">
              <a:avLst/>
            </a:prstGeom>
          </p:spPr>
        </p:pic>
        <p:pic>
          <p:nvPicPr>
            <p:cNvPr id="286" name="Picture 28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BB274BBC-D0F5-70CB-D9C3-838D5FFF6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952" y="3717495"/>
              <a:ext cx="557825" cy="557825"/>
            </a:xfrm>
            <a:prstGeom prst="rect">
              <a:avLst/>
            </a:prstGeom>
          </p:spPr>
        </p:pic>
        <p:pic>
          <p:nvPicPr>
            <p:cNvPr id="287" name="Picture 286" descr="A close up of a coin&#10;&#10;Description automatically generated">
              <a:extLst>
                <a:ext uri="{FF2B5EF4-FFF2-40B4-BE49-F238E27FC236}">
                  <a16:creationId xmlns:a16="http://schemas.microsoft.com/office/drawing/2014/main" id="{B12F8675-7630-303F-D880-06F6302A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805" y="3717495"/>
              <a:ext cx="557825" cy="557825"/>
            </a:xfrm>
            <a:prstGeom prst="rect">
              <a:avLst/>
            </a:prstGeom>
          </p:spPr>
        </p:pic>
        <p:pic>
          <p:nvPicPr>
            <p:cNvPr id="288" name="Picture 287" descr="A close up of a coin&#10;&#10;Description automatically generated">
              <a:extLst>
                <a:ext uri="{FF2B5EF4-FFF2-40B4-BE49-F238E27FC236}">
                  <a16:creationId xmlns:a16="http://schemas.microsoft.com/office/drawing/2014/main" id="{3598874E-AED0-C154-D7B5-3D292CF65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229" y="3717495"/>
              <a:ext cx="557825" cy="557825"/>
            </a:xfrm>
            <a:prstGeom prst="rect">
              <a:avLst/>
            </a:prstGeom>
          </p:spPr>
        </p:pic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FA75A215-C9CB-9055-1D08-AFC2AD6E957A}"/>
              </a:ext>
            </a:extLst>
          </p:cNvPr>
          <p:cNvGrpSpPr/>
          <p:nvPr/>
        </p:nvGrpSpPr>
        <p:grpSpPr>
          <a:xfrm>
            <a:off x="7447365" y="1105348"/>
            <a:ext cx="4453280" cy="3131908"/>
            <a:chOff x="7447365" y="1105348"/>
            <a:chExt cx="4453280" cy="3131908"/>
          </a:xfrm>
        </p:grpSpPr>
        <p:pic>
          <p:nvPicPr>
            <p:cNvPr id="236" name="Picture 235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320024F6-48DB-345F-2F58-26CFFAA33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51" y="3677732"/>
              <a:ext cx="557825" cy="557825"/>
            </a:xfrm>
            <a:prstGeom prst="rect">
              <a:avLst/>
            </a:prstGeom>
          </p:spPr>
        </p:pic>
        <p:pic>
          <p:nvPicPr>
            <p:cNvPr id="237" name="Picture 236" descr="A coin next to a sign&#10;&#10;Description automatically generated">
              <a:extLst>
                <a:ext uri="{FF2B5EF4-FFF2-40B4-BE49-F238E27FC236}">
                  <a16:creationId xmlns:a16="http://schemas.microsoft.com/office/drawing/2014/main" id="{A3CB7049-BB6B-73FC-1E2E-EDC7D12FD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190" y="3670031"/>
              <a:ext cx="557825" cy="557825"/>
            </a:xfrm>
            <a:prstGeom prst="rect">
              <a:avLst/>
            </a:prstGeom>
          </p:spPr>
        </p:pic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C8F00762-39CC-CE85-8D61-CB6FD99B890E}"/>
                </a:ext>
              </a:extLst>
            </p:cNvPr>
            <p:cNvCxnSpPr/>
            <p:nvPr/>
          </p:nvCxnSpPr>
          <p:spPr>
            <a:xfrm>
              <a:off x="8796829" y="1745560"/>
              <a:ext cx="0" cy="39947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E5BC2309-1E72-A304-48C1-0F9EFFD93930}"/>
                </a:ext>
              </a:extLst>
            </p:cNvPr>
            <p:cNvCxnSpPr/>
            <p:nvPr/>
          </p:nvCxnSpPr>
          <p:spPr>
            <a:xfrm>
              <a:off x="9348963" y="1745560"/>
              <a:ext cx="0" cy="39947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2E868D8D-A135-2BDC-32F2-C26AD81E1264}"/>
                </a:ext>
              </a:extLst>
            </p:cNvPr>
            <p:cNvCxnSpPr/>
            <p:nvPr/>
          </p:nvCxnSpPr>
          <p:spPr>
            <a:xfrm>
              <a:off x="10447342" y="1745560"/>
              <a:ext cx="0" cy="39947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65341AD8-7719-AEFF-6065-33F51D59D2EA}"/>
                </a:ext>
              </a:extLst>
            </p:cNvPr>
            <p:cNvCxnSpPr/>
            <p:nvPr/>
          </p:nvCxnSpPr>
          <p:spPr>
            <a:xfrm>
              <a:off x="9916176" y="1745560"/>
              <a:ext cx="0" cy="39947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9" name="Picture 288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A738C7B6-EB99-C28D-611C-9A78CB473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917" y="1105348"/>
              <a:ext cx="557825" cy="557825"/>
            </a:xfrm>
            <a:prstGeom prst="rect">
              <a:avLst/>
            </a:prstGeom>
          </p:spPr>
        </p:pic>
        <p:pic>
          <p:nvPicPr>
            <p:cNvPr id="290" name="Picture 28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3FE6DEDC-3CFA-696E-62F1-A4238AB9E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742" y="1113950"/>
              <a:ext cx="557825" cy="557825"/>
            </a:xfrm>
            <a:prstGeom prst="rect">
              <a:avLst/>
            </a:prstGeom>
          </p:spPr>
        </p:pic>
        <p:pic>
          <p:nvPicPr>
            <p:cNvPr id="291" name="Picture 290" descr="A close up of a coin&#10;&#10;Description automatically generated">
              <a:extLst>
                <a:ext uri="{FF2B5EF4-FFF2-40B4-BE49-F238E27FC236}">
                  <a16:creationId xmlns:a16="http://schemas.microsoft.com/office/drawing/2014/main" id="{7439F595-CE1A-5506-4BAF-739E44436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264" y="1105348"/>
              <a:ext cx="557825" cy="557825"/>
            </a:xfrm>
            <a:prstGeom prst="rect">
              <a:avLst/>
            </a:prstGeom>
          </p:spPr>
        </p:pic>
        <p:pic>
          <p:nvPicPr>
            <p:cNvPr id="292" name="Picture 291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83BE32D1-D704-362C-4AF7-5573FD446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917" y="1105348"/>
              <a:ext cx="557825" cy="557825"/>
            </a:xfrm>
            <a:prstGeom prst="rect">
              <a:avLst/>
            </a:prstGeom>
          </p:spPr>
        </p:pic>
        <p:pic>
          <p:nvPicPr>
            <p:cNvPr id="293" name="Picture 292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6FD25C89-4CE3-F46E-868F-10C2795E1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1925" y="3666260"/>
              <a:ext cx="557825" cy="557825"/>
            </a:xfrm>
            <a:prstGeom prst="rect">
              <a:avLst/>
            </a:prstGeom>
          </p:spPr>
        </p:pic>
        <p:pic>
          <p:nvPicPr>
            <p:cNvPr id="294" name="Picture 293" descr="A coin next to a sign&#10;&#10;Description automatically generated">
              <a:extLst>
                <a:ext uri="{FF2B5EF4-FFF2-40B4-BE49-F238E27FC236}">
                  <a16:creationId xmlns:a16="http://schemas.microsoft.com/office/drawing/2014/main" id="{B13E2224-26D9-2804-4836-787E05AF7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3073" y="3670031"/>
              <a:ext cx="557825" cy="557825"/>
            </a:xfrm>
            <a:prstGeom prst="rect">
              <a:avLst/>
            </a:prstGeom>
          </p:spPr>
        </p:pic>
        <p:pic>
          <p:nvPicPr>
            <p:cNvPr id="295" name="Picture 294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A3D408F1-6C39-F89B-1D4E-EB3EA8C28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034" y="3667805"/>
              <a:ext cx="557825" cy="557825"/>
            </a:xfrm>
            <a:prstGeom prst="rect">
              <a:avLst/>
            </a:prstGeom>
          </p:spPr>
        </p:pic>
        <p:pic>
          <p:nvPicPr>
            <p:cNvPr id="296" name="Picture 295" descr="A coin next to a sign&#10;&#10;Description automatically generated">
              <a:extLst>
                <a:ext uri="{FF2B5EF4-FFF2-40B4-BE49-F238E27FC236}">
                  <a16:creationId xmlns:a16="http://schemas.microsoft.com/office/drawing/2014/main" id="{6FFAA6A4-815B-F739-B0D7-9F26C3CE1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3991" y="3665579"/>
              <a:ext cx="557825" cy="557825"/>
            </a:xfrm>
            <a:prstGeom prst="rect">
              <a:avLst/>
            </a:prstGeom>
          </p:spPr>
        </p:pic>
        <p:pic>
          <p:nvPicPr>
            <p:cNvPr id="297" name="Picture 296" descr="A coin next to a sign&#10;&#10;Description automatically generated">
              <a:extLst>
                <a:ext uri="{FF2B5EF4-FFF2-40B4-BE49-F238E27FC236}">
                  <a16:creationId xmlns:a16="http://schemas.microsoft.com/office/drawing/2014/main" id="{E31EC65B-9956-37A0-2B73-814F71F1A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20" y="3677731"/>
              <a:ext cx="557825" cy="557825"/>
            </a:xfrm>
            <a:prstGeom prst="rect">
              <a:avLst/>
            </a:prstGeom>
          </p:spPr>
        </p:pic>
        <p:pic>
          <p:nvPicPr>
            <p:cNvPr id="298" name="Picture 297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A1392C0B-C095-D10A-E484-F8E23DB70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365" y="3679431"/>
              <a:ext cx="557825" cy="557825"/>
            </a:xfrm>
            <a:prstGeom prst="rect">
              <a:avLst/>
            </a:prstGeom>
          </p:spPr>
        </p:pic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98072586-D042-C3CC-02A2-66C1E9E058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6988" y="3010473"/>
              <a:ext cx="246270" cy="618266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id="{E34A687B-F307-207C-EE9B-741D595CB7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4376" y="2997562"/>
              <a:ext cx="161027" cy="62737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>
              <a:extLst>
                <a:ext uri="{FF2B5EF4-FFF2-40B4-BE49-F238E27FC236}">
                  <a16:creationId xmlns:a16="http://schemas.microsoft.com/office/drawing/2014/main" id="{B489A453-9983-34FB-9D6E-EC8892467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7791" y="2997562"/>
              <a:ext cx="62787" cy="631177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3236C2F0-B129-DE36-A9EF-C5E5A2742120}"/>
                </a:ext>
              </a:extLst>
            </p:cNvPr>
            <p:cNvCxnSpPr>
              <a:cxnSpLocks/>
            </p:cNvCxnSpPr>
            <p:nvPr/>
          </p:nvCxnSpPr>
          <p:spPr>
            <a:xfrm>
              <a:off x="9401190" y="2997562"/>
              <a:ext cx="0" cy="614580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FCC569DD-7FEC-C241-2369-0D029A58F6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2820" y="2997562"/>
              <a:ext cx="223367" cy="631177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2A032733-80EC-63A5-28A2-D5E461FF9E81}"/>
                </a:ext>
              </a:extLst>
            </p:cNvPr>
            <p:cNvCxnSpPr>
              <a:cxnSpLocks/>
            </p:cNvCxnSpPr>
            <p:nvPr/>
          </p:nvCxnSpPr>
          <p:spPr>
            <a:xfrm>
              <a:off x="10895103" y="3010473"/>
              <a:ext cx="134208" cy="618266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37D90E68-6F49-90E3-CB1C-E57D453E1D82}"/>
                </a:ext>
              </a:extLst>
            </p:cNvPr>
            <p:cNvCxnSpPr>
              <a:cxnSpLocks/>
            </p:cNvCxnSpPr>
            <p:nvPr/>
          </p:nvCxnSpPr>
          <p:spPr>
            <a:xfrm>
              <a:off x="10447342" y="3010473"/>
              <a:ext cx="60186" cy="604152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88C53AAF-DA34-7561-6EAF-9AB231284BD7}"/>
                </a:ext>
              </a:extLst>
            </p:cNvPr>
            <p:cNvCxnSpPr>
              <a:cxnSpLocks/>
            </p:cNvCxnSpPr>
            <p:nvPr/>
          </p:nvCxnSpPr>
          <p:spPr>
            <a:xfrm>
              <a:off x="9931641" y="3010473"/>
              <a:ext cx="20344" cy="601669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19E96090-9937-662A-5EFF-EEED225FD019}"/>
                    </a:ext>
                  </a:extLst>
                </p:cNvPr>
                <p:cNvSpPr/>
                <p:nvPr/>
              </p:nvSpPr>
              <p:spPr>
                <a:xfrm>
                  <a:off x="7844273" y="2233743"/>
                  <a:ext cx="3657600" cy="829339"/>
                </a:xfrm>
                <a:custGeom>
                  <a:avLst/>
                  <a:gdLst>
                    <a:gd name="connsiteX0" fmla="*/ 1286539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34856 w 3657600"/>
                    <a:gd name="connsiteY3" fmla="*/ 10633 h 829339"/>
                    <a:gd name="connsiteX4" fmla="*/ 1286539 w 3657600"/>
                    <a:gd name="connsiteY4" fmla="*/ 0 h 829339"/>
                    <a:gd name="connsiteX0" fmla="*/ 1286539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24224 w 3657600"/>
                    <a:gd name="connsiteY3" fmla="*/ 1 h 829339"/>
                    <a:gd name="connsiteX4" fmla="*/ 1286539 w 3657600"/>
                    <a:gd name="connsiteY4" fmla="*/ 0 h 829339"/>
                    <a:gd name="connsiteX0" fmla="*/ 119084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24224 w 3657600"/>
                    <a:gd name="connsiteY3" fmla="*/ 1 h 829339"/>
                    <a:gd name="connsiteX4" fmla="*/ 1190846 w 3657600"/>
                    <a:gd name="connsiteY4" fmla="*/ 0 h 829339"/>
                    <a:gd name="connsiteX0" fmla="*/ 119084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98652 w 3657600"/>
                    <a:gd name="connsiteY3" fmla="*/ 1 h 829339"/>
                    <a:gd name="connsiteX4" fmla="*/ 1190846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98652 w 3657600"/>
                    <a:gd name="connsiteY3" fmla="*/ 1 h 829339"/>
                    <a:gd name="connsiteX4" fmla="*/ 1031357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604977 w 3657600"/>
                    <a:gd name="connsiteY3" fmla="*/ 10633 h 829339"/>
                    <a:gd name="connsiteX4" fmla="*/ 1031357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817628 w 3657600"/>
                    <a:gd name="connsiteY3" fmla="*/ 10633 h 829339"/>
                    <a:gd name="connsiteX4" fmla="*/ 1031357 w 3657600"/>
                    <a:gd name="connsiteY4" fmla="*/ 0 h 829339"/>
                    <a:gd name="connsiteX0" fmla="*/ 86123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817628 w 3657600"/>
                    <a:gd name="connsiteY3" fmla="*/ 10633 h 829339"/>
                    <a:gd name="connsiteX4" fmla="*/ 861236 w 3657600"/>
                    <a:gd name="connsiteY4" fmla="*/ 0 h 82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7600" h="829339">
                      <a:moveTo>
                        <a:pt x="861236" y="0"/>
                      </a:moveTo>
                      <a:lnTo>
                        <a:pt x="0" y="829339"/>
                      </a:lnTo>
                      <a:lnTo>
                        <a:pt x="3657600" y="829339"/>
                      </a:lnTo>
                      <a:lnTo>
                        <a:pt x="2817628" y="10633"/>
                      </a:lnTo>
                      <a:lnTo>
                        <a:pt x="86123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19E96090-9937-662A-5EFF-EEED225FD0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4273" y="2233743"/>
                  <a:ext cx="3657600" cy="829339"/>
                </a:xfrm>
                <a:custGeom>
                  <a:avLst/>
                  <a:gdLst>
                    <a:gd name="connsiteX0" fmla="*/ 1286539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34856 w 3657600"/>
                    <a:gd name="connsiteY3" fmla="*/ 10633 h 829339"/>
                    <a:gd name="connsiteX4" fmla="*/ 1286539 w 3657600"/>
                    <a:gd name="connsiteY4" fmla="*/ 0 h 829339"/>
                    <a:gd name="connsiteX0" fmla="*/ 1286539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24224 w 3657600"/>
                    <a:gd name="connsiteY3" fmla="*/ 1 h 829339"/>
                    <a:gd name="connsiteX4" fmla="*/ 1286539 w 3657600"/>
                    <a:gd name="connsiteY4" fmla="*/ 0 h 829339"/>
                    <a:gd name="connsiteX0" fmla="*/ 119084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24224 w 3657600"/>
                    <a:gd name="connsiteY3" fmla="*/ 1 h 829339"/>
                    <a:gd name="connsiteX4" fmla="*/ 1190846 w 3657600"/>
                    <a:gd name="connsiteY4" fmla="*/ 0 h 829339"/>
                    <a:gd name="connsiteX0" fmla="*/ 119084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98652 w 3657600"/>
                    <a:gd name="connsiteY3" fmla="*/ 1 h 829339"/>
                    <a:gd name="connsiteX4" fmla="*/ 1190846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98652 w 3657600"/>
                    <a:gd name="connsiteY3" fmla="*/ 1 h 829339"/>
                    <a:gd name="connsiteX4" fmla="*/ 1031357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604977 w 3657600"/>
                    <a:gd name="connsiteY3" fmla="*/ 10633 h 829339"/>
                    <a:gd name="connsiteX4" fmla="*/ 1031357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817628 w 3657600"/>
                    <a:gd name="connsiteY3" fmla="*/ 10633 h 829339"/>
                    <a:gd name="connsiteX4" fmla="*/ 1031357 w 3657600"/>
                    <a:gd name="connsiteY4" fmla="*/ 0 h 829339"/>
                    <a:gd name="connsiteX0" fmla="*/ 86123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817628 w 3657600"/>
                    <a:gd name="connsiteY3" fmla="*/ 10633 h 829339"/>
                    <a:gd name="connsiteX4" fmla="*/ 861236 w 3657600"/>
                    <a:gd name="connsiteY4" fmla="*/ 0 h 82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7600" h="829339">
                      <a:moveTo>
                        <a:pt x="861236" y="0"/>
                      </a:moveTo>
                      <a:lnTo>
                        <a:pt x="0" y="829339"/>
                      </a:lnTo>
                      <a:lnTo>
                        <a:pt x="3657600" y="829339"/>
                      </a:lnTo>
                      <a:lnTo>
                        <a:pt x="2817628" y="10633"/>
                      </a:lnTo>
                      <a:lnTo>
                        <a:pt x="861236" y="0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FA30DE-2F28-038A-B506-82190637C9DC}"/>
              </a:ext>
            </a:extLst>
          </p:cNvPr>
          <p:cNvGrpSpPr/>
          <p:nvPr/>
        </p:nvGrpSpPr>
        <p:grpSpPr>
          <a:xfrm>
            <a:off x="3018213" y="5097326"/>
            <a:ext cx="977567" cy="1143070"/>
            <a:chOff x="2864191" y="5019027"/>
            <a:chExt cx="977567" cy="114307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A350B0E-53B9-648E-E51B-F886859CECDF}"/>
                </a:ext>
              </a:extLst>
            </p:cNvPr>
            <p:cNvSpPr/>
            <p:nvPr/>
          </p:nvSpPr>
          <p:spPr>
            <a:xfrm>
              <a:off x="2864191" y="5019027"/>
              <a:ext cx="977567" cy="114307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29E061-1521-0BB9-ABB8-A399AEE26B89}"/>
                </a:ext>
              </a:extLst>
            </p:cNvPr>
            <p:cNvGrpSpPr/>
            <p:nvPr/>
          </p:nvGrpSpPr>
          <p:grpSpPr>
            <a:xfrm>
              <a:off x="3070062" y="5217075"/>
              <a:ext cx="574930" cy="373487"/>
              <a:chOff x="1997416" y="5617955"/>
              <a:chExt cx="574930" cy="37348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2ABFB67-8B24-2A7C-A3A8-DFAFD725A4DB}"/>
                  </a:ext>
                </a:extLst>
              </p:cNvPr>
              <p:cNvSpPr/>
              <p:nvPr/>
            </p:nvSpPr>
            <p:spPr>
              <a:xfrm flipH="1">
                <a:off x="1997416" y="5617955"/>
                <a:ext cx="282913" cy="373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A872154-8B2D-04F4-71C9-906FCA669CA5}"/>
                  </a:ext>
                </a:extLst>
              </p:cNvPr>
              <p:cNvSpPr/>
              <p:nvPr/>
            </p:nvSpPr>
            <p:spPr>
              <a:xfrm flipH="1">
                <a:off x="2061211" y="5622938"/>
                <a:ext cx="146942" cy="1939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AAB4B61-6770-C090-0543-A2B92B0BB058}"/>
                  </a:ext>
                </a:extLst>
              </p:cNvPr>
              <p:cNvSpPr/>
              <p:nvPr/>
            </p:nvSpPr>
            <p:spPr>
              <a:xfrm flipH="1">
                <a:off x="2289433" y="5617955"/>
                <a:ext cx="282913" cy="373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E137F1A-6B17-FBDC-FCDA-2D4DEA3CDB5E}"/>
                  </a:ext>
                </a:extLst>
              </p:cNvPr>
              <p:cNvSpPr/>
              <p:nvPr/>
            </p:nvSpPr>
            <p:spPr>
              <a:xfrm flipH="1">
                <a:off x="2353228" y="5622938"/>
                <a:ext cx="146942" cy="1939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9A1D91-8A1F-CBF4-BEBC-3CFCC90CBA18}"/>
              </a:ext>
            </a:extLst>
          </p:cNvPr>
          <p:cNvGrpSpPr/>
          <p:nvPr/>
        </p:nvGrpSpPr>
        <p:grpSpPr>
          <a:xfrm>
            <a:off x="9118976" y="5090935"/>
            <a:ext cx="977567" cy="1143070"/>
            <a:chOff x="2864191" y="5019027"/>
            <a:chExt cx="977567" cy="114307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F24635E-B8EE-FD3E-8A2B-DA65FDD79D2C}"/>
                </a:ext>
              </a:extLst>
            </p:cNvPr>
            <p:cNvSpPr/>
            <p:nvPr/>
          </p:nvSpPr>
          <p:spPr>
            <a:xfrm>
              <a:off x="2864191" y="5019027"/>
              <a:ext cx="977567" cy="114307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AA3B2A-A8FB-CE2A-85BD-A22C48B32770}"/>
                </a:ext>
              </a:extLst>
            </p:cNvPr>
            <p:cNvGrpSpPr/>
            <p:nvPr/>
          </p:nvGrpSpPr>
          <p:grpSpPr>
            <a:xfrm>
              <a:off x="3070062" y="5217075"/>
              <a:ext cx="574930" cy="373487"/>
              <a:chOff x="1997416" y="5617955"/>
              <a:chExt cx="574930" cy="37348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627BAA-BBCB-0FEA-0305-4CAE8D557770}"/>
                  </a:ext>
                </a:extLst>
              </p:cNvPr>
              <p:cNvSpPr/>
              <p:nvPr/>
            </p:nvSpPr>
            <p:spPr>
              <a:xfrm flipH="1">
                <a:off x="1997416" y="5617955"/>
                <a:ext cx="282913" cy="373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3998BFD-CC82-0B41-B415-5E1CDE39F0D3}"/>
                  </a:ext>
                </a:extLst>
              </p:cNvPr>
              <p:cNvSpPr/>
              <p:nvPr/>
            </p:nvSpPr>
            <p:spPr>
              <a:xfrm flipH="1">
                <a:off x="2061211" y="5622938"/>
                <a:ext cx="146942" cy="1939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2FC2AE6-A73C-45A4-D00C-D599F60BBE97}"/>
                  </a:ext>
                </a:extLst>
              </p:cNvPr>
              <p:cNvSpPr/>
              <p:nvPr/>
            </p:nvSpPr>
            <p:spPr>
              <a:xfrm flipH="1">
                <a:off x="2289433" y="5617955"/>
                <a:ext cx="282913" cy="373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1036CC9-D4D3-550E-865A-EC45CAABA1EB}"/>
                  </a:ext>
                </a:extLst>
              </p:cNvPr>
              <p:cNvSpPr/>
              <p:nvPr/>
            </p:nvSpPr>
            <p:spPr>
              <a:xfrm flipH="1">
                <a:off x="2353228" y="5622938"/>
                <a:ext cx="146942" cy="1939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3231803-4040-B30A-AAA2-058FAC940DC6}"/>
              </a:ext>
            </a:extLst>
          </p:cNvPr>
          <p:cNvSpPr txBox="1"/>
          <p:nvPr/>
        </p:nvSpPr>
        <p:spPr>
          <a:xfrm>
            <a:off x="8547362" y="358714"/>
            <a:ext cx="212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“Truly random seed”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9F60D855-B35C-D1AF-432C-F3789C8FDD75}"/>
              </a:ext>
            </a:extLst>
          </p:cNvPr>
          <p:cNvSpPr/>
          <p:nvPr/>
        </p:nvSpPr>
        <p:spPr>
          <a:xfrm rot="16200000">
            <a:off x="9454206" y="-180418"/>
            <a:ext cx="325315" cy="2173060"/>
          </a:xfrm>
          <a:prstGeom prst="rightBrace">
            <a:avLst>
              <a:gd name="adj1" fmla="val 8130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24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F419-415F-E5EC-9831-ACB55210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348DB-1880-DE4E-D777-9E26D0A02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485" y="1690688"/>
                <a:ext cx="11359661" cy="448627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be a class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-PRG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There is a generic nonconstructive proof of the </a:t>
                </a:r>
                <a:r>
                  <a:rPr lang="en-US" dirty="0">
                    <a:solidFill>
                      <a:schemeClr val="accent1"/>
                    </a:solidFill>
                  </a:rPr>
                  <a:t>existence</a:t>
                </a:r>
                <a:r>
                  <a:rPr lang="en-US" dirty="0"/>
                  <a:t> of PRGs with small seed lengths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want </a:t>
                </a:r>
                <a:r>
                  <a:rPr lang="en-US" dirty="0">
                    <a:solidFill>
                      <a:schemeClr val="accent1"/>
                    </a:solidFill>
                  </a:rPr>
                  <a:t>explicit</a:t>
                </a:r>
                <a:r>
                  <a:rPr lang="en-US" dirty="0"/>
                  <a:t> constructions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348DB-1880-DE4E-D777-9E26D0A02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485" y="1690688"/>
                <a:ext cx="11359661" cy="4486275"/>
              </a:xfrm>
              <a:blipFill>
                <a:blip r:embed="rId2"/>
                <a:stretch>
                  <a:fillRect l="-966" r="-1663" b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D4F94-56B8-B891-EFA1-BCCBCD73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3C1A24-A5BC-0F57-7183-80E1500A374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uniformity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3C1A24-A5BC-0F57-7183-80E1500A37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516C6-45F3-762A-D135-989A1566F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Theorem:</a:t>
                </a:r>
                <a:r>
                  <a:rPr lang="en-US" dirty="0"/>
                  <a:t> There is an explicit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-wise uniform</a:t>
                </a:r>
                <a:r>
                  <a:rPr lang="en-US" dirty="0"/>
                  <a:t> generator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coordinates are perfectly random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516C6-45F3-762A-D135-989A1566F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6B3EE-5FA6-124C-98D3-A1F9C873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D5EB89-A336-8C70-68C5-AA23173471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-biased distributions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D5EB89-A336-8C70-68C5-AA2317347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3A65B-5706-8CF7-5DE3-B8E25959C5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1343" y="1825625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Theorem:</a:t>
                </a:r>
                <a:r>
                  <a:rPr lang="en-US" dirty="0"/>
                  <a:t> There is an explicit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-biased generator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Fools </a:t>
                </a:r>
                <a:r>
                  <a:rPr lang="en-US" dirty="0">
                    <a:solidFill>
                      <a:schemeClr val="accent1"/>
                    </a:solidFill>
                  </a:rPr>
                  <a:t>parity 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3A65B-5706-8CF7-5DE3-B8E25959C5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343" y="1825625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78395-F946-405B-2A11-277E6DBB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1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041989-3B00-D4C2-0721-91CC7979A1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58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Fourier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norm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041989-3B00-D4C2-0721-91CC7979A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58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898F8C-2D37-FF18-1C00-5B63676F8A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9913" y="1411188"/>
                <a:ext cx="10515600" cy="5169877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Fourier expansion: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can be written as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-biased distribution,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fools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One can use this approach to construct optimal PRGs for </a:t>
                </a:r>
                <a:r>
                  <a:rPr lang="en-US" dirty="0">
                    <a:solidFill>
                      <a:schemeClr val="accent1"/>
                    </a:solidFill>
                  </a:rPr>
                  <a:t>juntas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decision trees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1"/>
                    </a:solidFill>
                  </a:rPr>
                  <a:t>width-2 branching programs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898F8C-2D37-FF18-1C00-5B63676F8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9913" y="1411188"/>
                <a:ext cx="10515600" cy="5169877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89223-3BBE-DD05-BDF7-C1C18ED6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0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8C35-3F7C-3E8C-CD60-4EAFD99F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9802B-50A1-6D9A-1E2D-0B6C0FEA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937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If you enjoyed Part I of this course, consider studying </a:t>
            </a:r>
            <a:r>
              <a:rPr lang="en-US" dirty="0">
                <a:solidFill>
                  <a:schemeClr val="accent1"/>
                </a:solidFill>
              </a:rPr>
              <a:t>Analysis of Boolean Functions </a:t>
            </a:r>
            <a:r>
              <a:rPr lang="en-US" dirty="0"/>
              <a:t>next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7DB3A-C8C1-66E6-36FF-4BECADEB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90992</TotalTime>
  <Words>1298</Words>
  <Application>Microsoft Office PowerPoint</Application>
  <PresentationFormat>Widescreen</PresentationFormat>
  <Paragraphs>157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Course Summary &amp; Review</vt:lpstr>
      <vt:lpstr>Randomness: An expensive computational resource</vt:lpstr>
      <vt:lpstr>Part I</vt:lpstr>
      <vt:lpstr>Pseudorandom generators (PRGs)</vt:lpstr>
      <vt:lpstr>Pseudorandom generators (PRGs)</vt:lpstr>
      <vt:lpstr>k-wise uniformity</vt:lpstr>
      <vt:lpstr>ε-biased distributions</vt:lpstr>
      <vt:lpstr>Fourier L_1 norm</vt:lpstr>
      <vt:lpstr>What next?</vt:lpstr>
      <vt:lpstr>Part II</vt:lpstr>
      <vt:lpstr>Spectral expansion</vt:lpstr>
      <vt:lpstr>Random walks in undirected graphs</vt:lpstr>
      <vt:lpstr>Explicit expander graphs</vt:lpstr>
      <vt:lpstr>Expander Mixing Lemma</vt:lpstr>
      <vt:lpstr>Fooling space-bounded computation</vt:lpstr>
      <vt:lpstr>Reingold’s theorem</vt:lpstr>
      <vt:lpstr>What next?</vt:lpstr>
      <vt:lpstr>Part III</vt:lpstr>
      <vt:lpstr>Seeded extractors</vt:lpstr>
      <vt:lpstr>Simulating BPP using low-quality random bits</vt:lpstr>
      <vt:lpstr>Nisan-Zuckerman PRG</vt:lpstr>
      <vt:lpstr>Randomness-efficient sampling</vt:lpstr>
      <vt:lpstr>Equivalence between extractors and samplers</vt:lpstr>
      <vt:lpstr>Random walks on expanders</vt:lpstr>
      <vt:lpstr>What next?</vt:lpstr>
      <vt:lpstr>Part IV</vt:lpstr>
      <vt:lpstr>Adleman’s theorem</vt:lpstr>
      <vt:lpstr>PRG ⇒ hardness</vt:lpstr>
      <vt:lpstr>Big difference between "BPL" and "BPP"</vt:lpstr>
      <vt:lpstr>Hardness ⇒ PRG</vt:lpstr>
      <vt:lpstr>Impagliazzo-Meka-Zuckerman PRG</vt:lpstr>
      <vt:lpstr>What next?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Pseudorandomness and Space Complexity</dc:title>
  <dc:creator>William Hoza</dc:creator>
  <cp:lastModifiedBy>William Hoza</cp:lastModifiedBy>
  <cp:revision>158</cp:revision>
  <dcterms:created xsi:type="dcterms:W3CDTF">2022-12-12T23:26:37Z</dcterms:created>
  <dcterms:modified xsi:type="dcterms:W3CDTF">2023-11-30T17:01:09Z</dcterms:modified>
</cp:coreProperties>
</file>