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00" r:id="rId2"/>
    <p:sldId id="404" r:id="rId3"/>
    <p:sldId id="406" r:id="rId4"/>
    <p:sldId id="315" r:id="rId5"/>
    <p:sldId id="278" r:id="rId6"/>
    <p:sldId id="393" r:id="rId7"/>
    <p:sldId id="417" r:id="rId8"/>
    <p:sldId id="408" r:id="rId9"/>
    <p:sldId id="409" r:id="rId10"/>
    <p:sldId id="397" r:id="rId11"/>
    <p:sldId id="412" r:id="rId12"/>
    <p:sldId id="411" r:id="rId13"/>
    <p:sldId id="413" r:id="rId14"/>
    <p:sldId id="414" r:id="rId15"/>
    <p:sldId id="415" r:id="rId16"/>
    <p:sldId id="416" r:id="rId17"/>
    <p:sldId id="418" r:id="rId18"/>
    <p:sldId id="407" r:id="rId19"/>
    <p:sldId id="41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953A"/>
    <a:srgbClr val="E7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moko-m/art/Dice-Illusion-17037219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3" Type="http://schemas.openxmlformats.org/officeDocument/2006/relationships/image" Target="../media/image7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70.png"/><Relationship Id="rId18" Type="http://schemas.openxmlformats.org/officeDocument/2006/relationships/image" Target="../media/image221.png"/><Relationship Id="rId21" Type="http://schemas.openxmlformats.org/officeDocument/2006/relationships/image" Target="../media/image250.png"/><Relationship Id="rId7" Type="http://schemas.openxmlformats.org/officeDocument/2006/relationships/image" Target="../media/image21.png"/><Relationship Id="rId12" Type="http://schemas.openxmlformats.org/officeDocument/2006/relationships/image" Target="../media/image160.png"/><Relationship Id="rId17" Type="http://schemas.openxmlformats.org/officeDocument/2006/relationships/image" Target="../media/image211.png"/><Relationship Id="rId16" Type="http://schemas.openxmlformats.org/officeDocument/2006/relationships/image" Target="../media/image200.png"/><Relationship Id="rId20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24" Type="http://schemas.openxmlformats.org/officeDocument/2006/relationships/image" Target="../media/image51.png"/><Relationship Id="rId5" Type="http://schemas.openxmlformats.org/officeDocument/2006/relationships/image" Target="../media/image44.png"/><Relationship Id="rId15" Type="http://schemas.openxmlformats.org/officeDocument/2006/relationships/image" Target="../media/image190.png"/><Relationship Id="rId23" Type="http://schemas.openxmlformats.org/officeDocument/2006/relationships/image" Target="../media/image50.png"/><Relationship Id="rId10" Type="http://schemas.openxmlformats.org/officeDocument/2006/relationships/image" Target="../media/image24.png"/><Relationship Id="rId19" Type="http://schemas.openxmlformats.org/officeDocument/2006/relationships/image" Target="../media/image230.png"/><Relationship Id="rId9" Type="http://schemas.openxmlformats.org/officeDocument/2006/relationships/image" Target="../media/image23.png"/><Relationship Id="rId14" Type="http://schemas.openxmlformats.org/officeDocument/2006/relationships/image" Target="../media/image180.png"/><Relationship Id="rId22" Type="http://schemas.openxmlformats.org/officeDocument/2006/relationships/image" Target="../media/image2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illiamhoza.com/teaching/autumn2023-pseudorandomnes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39600-1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Topics in Theoretical Computer Science:</a:t>
            </a:r>
            <a:br>
              <a:rPr lang="en-US" sz="4400" dirty="0"/>
            </a:br>
            <a:br>
              <a:rPr lang="en-US" sz="4400" dirty="0"/>
            </a:br>
            <a:r>
              <a:rPr lang="en-US" sz="4400" b="1" dirty="0" err="1">
                <a:solidFill>
                  <a:schemeClr val="accent1"/>
                </a:solidFill>
                <a:latin typeface="+mn-lt"/>
              </a:rPr>
              <a:t>Pseudorandomness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Class 1</a:t>
            </a:r>
            <a:br>
              <a:rPr lang="en-US" sz="2800" dirty="0"/>
            </a:br>
            <a:r>
              <a:rPr lang="en-US" sz="2800" dirty="0"/>
              <a:t>September 26, 2023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580C4CC-5A53-AA4C-419D-258A5931CA71}"/>
              </a:ext>
            </a:extLst>
          </p:cNvPr>
          <p:cNvGrpSpPr/>
          <p:nvPr/>
        </p:nvGrpSpPr>
        <p:grpSpPr>
          <a:xfrm>
            <a:off x="6603023" y="474502"/>
            <a:ext cx="4750777" cy="5908996"/>
            <a:chOff x="7981950" y="123825"/>
            <a:chExt cx="3943350" cy="490472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4BE1063-9581-BF93-996B-1501C22C5B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10" b="9929"/>
            <a:stretch/>
          </p:blipFill>
          <p:spPr bwMode="auto">
            <a:xfrm>
              <a:off x="7981950" y="123825"/>
              <a:ext cx="3810000" cy="4381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81DB92-7645-77D5-03DA-3F677876D6C5}"/>
                </a:ext>
              </a:extLst>
            </p:cNvPr>
            <p:cNvSpPr txBox="1"/>
            <p:nvPr/>
          </p:nvSpPr>
          <p:spPr>
            <a:xfrm>
              <a:off x="8467725" y="4505326"/>
              <a:ext cx="34575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hlinkClick r:id="rId3"/>
                </a:rPr>
                <a:t>“Dice Illusion”</a:t>
              </a:r>
              <a:r>
                <a:rPr lang="en-US" sz="1400" dirty="0"/>
                <a:t> by DeviantArt user </a:t>
              </a:r>
              <a:r>
                <a:rPr lang="en-US" sz="1400" dirty="0" err="1"/>
                <a:t>Moko</a:t>
              </a:r>
              <a:r>
                <a:rPr lang="en-US" sz="1400" dirty="0"/>
                <a:t>-m. (License: </a:t>
              </a:r>
              <a:r>
                <a:rPr lang="en-US" sz="1400" dirty="0">
                  <a:hlinkClick r:id="rId4"/>
                </a:rPr>
                <a:t>CC BY-NC-ND 3.0</a:t>
              </a:r>
              <a:r>
                <a:rPr lang="en-US" sz="14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93BAE-1F70-4A37-95F4-A91B402C3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199" y="73080"/>
            <a:ext cx="10515600" cy="1242386"/>
          </a:xfrm>
        </p:spPr>
        <p:txBody>
          <a:bodyPr>
            <a:normAutofit/>
          </a:bodyPr>
          <a:lstStyle/>
          <a:p>
            <a:r>
              <a:rPr lang="en-US" sz="4000" dirty="0"/>
              <a:t>Pseudorandom generators (PRGs)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334BD-87F1-E4DA-B025-D72284B3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8F9BCB86-A697-B849-7D69-2B1EAC506022}"/>
                  </a:ext>
                </a:extLst>
              </p:cNvPr>
              <p:cNvSpPr txBox="1"/>
              <p:nvPr/>
            </p:nvSpPr>
            <p:spPr>
              <a:xfrm>
                <a:off x="6096000" y="5224733"/>
                <a:ext cx="97756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8F9BCB86-A697-B849-7D69-2B1EAC506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224733"/>
                <a:ext cx="977567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2" name="TextBox 241">
            <a:extLst>
              <a:ext uri="{FF2B5EF4-FFF2-40B4-BE49-F238E27FC236}">
                <a16:creationId xmlns:a16="http://schemas.microsoft.com/office/drawing/2014/main" id="{01449168-3702-DD81-829D-0A21CE150E67}"/>
              </a:ext>
            </a:extLst>
          </p:cNvPr>
          <p:cNvSpPr txBox="1"/>
          <p:nvPr/>
        </p:nvSpPr>
        <p:spPr>
          <a:xfrm>
            <a:off x="354725" y="1352894"/>
            <a:ext cx="6846175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/>
                </a:solidFill>
              </a:rPr>
              <a:t>For every “sufficiently-efficient” observer</a:t>
            </a:r>
            <a:r>
              <a:rPr lang="en-US" sz="2400" dirty="0"/>
              <a:t>, the PRG can replace random bits with no significant impact.</a:t>
            </a:r>
          </a:p>
        </p:txBody>
      </p: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4559F298-74C8-F0E2-6CF5-D341B33FD955}"/>
              </a:ext>
            </a:extLst>
          </p:cNvPr>
          <p:cNvGrpSpPr/>
          <p:nvPr/>
        </p:nvGrpSpPr>
        <p:grpSpPr>
          <a:xfrm>
            <a:off x="1265281" y="3707655"/>
            <a:ext cx="4470773" cy="567666"/>
            <a:chOff x="1265281" y="3707655"/>
            <a:chExt cx="4470773" cy="567666"/>
          </a:xfrm>
        </p:grpSpPr>
        <p:pic>
          <p:nvPicPr>
            <p:cNvPr id="71" name="Picture 70" descr="A close up of a coin&#10;&#10;Description automatically generated">
              <a:extLst>
                <a:ext uri="{FF2B5EF4-FFF2-40B4-BE49-F238E27FC236}">
                  <a16:creationId xmlns:a16="http://schemas.microsoft.com/office/drawing/2014/main" id="{0112FE1F-45FB-36FF-63BA-2834402BD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5281" y="3717496"/>
              <a:ext cx="557825" cy="557825"/>
            </a:xfrm>
            <a:prstGeom prst="rect">
              <a:avLst/>
            </a:prstGeom>
          </p:spPr>
        </p:pic>
        <p:pic>
          <p:nvPicPr>
            <p:cNvPr id="75" name="Picture 74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4C31D87B-183E-3472-8049-F601CF088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172" y="3717494"/>
              <a:ext cx="557825" cy="557825"/>
            </a:xfrm>
            <a:prstGeom prst="rect">
              <a:avLst/>
            </a:prstGeom>
          </p:spPr>
        </p:pic>
        <p:pic>
          <p:nvPicPr>
            <p:cNvPr id="283" name="Picture 282" descr="A close up of a coin&#10;&#10;Description automatically generated">
              <a:extLst>
                <a:ext uri="{FF2B5EF4-FFF2-40B4-BE49-F238E27FC236}">
                  <a16:creationId xmlns:a16="http://schemas.microsoft.com/office/drawing/2014/main" id="{F05526BD-0FC3-F1B8-1765-9BD1F9C85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418" y="3713591"/>
              <a:ext cx="557825" cy="557825"/>
            </a:xfrm>
            <a:prstGeom prst="rect">
              <a:avLst/>
            </a:prstGeom>
          </p:spPr>
        </p:pic>
        <p:pic>
          <p:nvPicPr>
            <p:cNvPr id="284" name="Picture 283" descr="A close up of a coin&#10;&#10;Description automatically generated">
              <a:extLst>
                <a:ext uri="{FF2B5EF4-FFF2-40B4-BE49-F238E27FC236}">
                  <a16:creationId xmlns:a16="http://schemas.microsoft.com/office/drawing/2014/main" id="{39312D80-E369-D5F4-0B20-C0FC4F9FD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3190" y="3717496"/>
              <a:ext cx="557825" cy="557825"/>
            </a:xfrm>
            <a:prstGeom prst="rect">
              <a:avLst/>
            </a:prstGeom>
          </p:spPr>
        </p:pic>
        <p:pic>
          <p:nvPicPr>
            <p:cNvPr id="285" name="Picture 284" descr="A close up of a coin&#10;&#10;Description automatically generated">
              <a:extLst>
                <a:ext uri="{FF2B5EF4-FFF2-40B4-BE49-F238E27FC236}">
                  <a16:creationId xmlns:a16="http://schemas.microsoft.com/office/drawing/2014/main" id="{16E4D456-F1BE-DEE3-9855-42107895D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5815" y="3707655"/>
              <a:ext cx="557825" cy="557825"/>
            </a:xfrm>
            <a:prstGeom prst="rect">
              <a:avLst/>
            </a:prstGeom>
          </p:spPr>
        </p:pic>
        <p:pic>
          <p:nvPicPr>
            <p:cNvPr id="286" name="Picture 285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BB274BBC-D0F5-70CB-D9C3-838D5FFF6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5952" y="3717495"/>
              <a:ext cx="557825" cy="557825"/>
            </a:xfrm>
            <a:prstGeom prst="rect">
              <a:avLst/>
            </a:prstGeom>
          </p:spPr>
        </p:pic>
        <p:pic>
          <p:nvPicPr>
            <p:cNvPr id="287" name="Picture 286" descr="A close up of a coin&#10;&#10;Description automatically generated">
              <a:extLst>
                <a:ext uri="{FF2B5EF4-FFF2-40B4-BE49-F238E27FC236}">
                  <a16:creationId xmlns:a16="http://schemas.microsoft.com/office/drawing/2014/main" id="{B12F8675-7630-303F-D880-06F6302AC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0805" y="3717495"/>
              <a:ext cx="557825" cy="557825"/>
            </a:xfrm>
            <a:prstGeom prst="rect">
              <a:avLst/>
            </a:prstGeom>
          </p:spPr>
        </p:pic>
        <p:pic>
          <p:nvPicPr>
            <p:cNvPr id="288" name="Picture 287" descr="A close up of a coin&#10;&#10;Description automatically generated">
              <a:extLst>
                <a:ext uri="{FF2B5EF4-FFF2-40B4-BE49-F238E27FC236}">
                  <a16:creationId xmlns:a16="http://schemas.microsoft.com/office/drawing/2014/main" id="{3598874E-AED0-C154-D7B5-3D292CF65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8229" y="3717495"/>
              <a:ext cx="557825" cy="557825"/>
            </a:xfrm>
            <a:prstGeom prst="rect">
              <a:avLst/>
            </a:prstGeom>
          </p:spPr>
        </p:pic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FA75A215-C9CB-9055-1D08-AFC2AD6E957A}"/>
              </a:ext>
            </a:extLst>
          </p:cNvPr>
          <p:cNvGrpSpPr/>
          <p:nvPr/>
        </p:nvGrpSpPr>
        <p:grpSpPr>
          <a:xfrm>
            <a:off x="7447365" y="1105348"/>
            <a:ext cx="4453280" cy="3131908"/>
            <a:chOff x="7447365" y="1105348"/>
            <a:chExt cx="4453280" cy="3131908"/>
          </a:xfrm>
        </p:grpSpPr>
        <p:pic>
          <p:nvPicPr>
            <p:cNvPr id="236" name="Picture 235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320024F6-48DB-345F-2F58-26CFFAA33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151" y="3677732"/>
              <a:ext cx="557825" cy="557825"/>
            </a:xfrm>
            <a:prstGeom prst="rect">
              <a:avLst/>
            </a:prstGeom>
          </p:spPr>
        </p:pic>
        <p:pic>
          <p:nvPicPr>
            <p:cNvPr id="237" name="Picture 236" descr="A coin next to a sign&#10;&#10;Description automatically generated">
              <a:extLst>
                <a:ext uri="{FF2B5EF4-FFF2-40B4-BE49-F238E27FC236}">
                  <a16:creationId xmlns:a16="http://schemas.microsoft.com/office/drawing/2014/main" id="{A3CB7049-BB6B-73FC-1E2E-EDC7D12FD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5190" y="3670031"/>
              <a:ext cx="557825" cy="557825"/>
            </a:xfrm>
            <a:prstGeom prst="rect">
              <a:avLst/>
            </a:prstGeom>
          </p:spPr>
        </p:pic>
        <p:cxnSp>
          <p:nvCxnSpPr>
            <p:cNvPr id="279" name="Straight Arrow Connector 278">
              <a:extLst>
                <a:ext uri="{FF2B5EF4-FFF2-40B4-BE49-F238E27FC236}">
                  <a16:creationId xmlns:a16="http://schemas.microsoft.com/office/drawing/2014/main" id="{C8F00762-39CC-CE85-8D61-CB6FD99B890E}"/>
                </a:ext>
              </a:extLst>
            </p:cNvPr>
            <p:cNvCxnSpPr/>
            <p:nvPr/>
          </p:nvCxnSpPr>
          <p:spPr>
            <a:xfrm>
              <a:off x="8796829" y="1745560"/>
              <a:ext cx="0" cy="399478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Arrow Connector 279">
              <a:extLst>
                <a:ext uri="{FF2B5EF4-FFF2-40B4-BE49-F238E27FC236}">
                  <a16:creationId xmlns:a16="http://schemas.microsoft.com/office/drawing/2014/main" id="{E5BC2309-1E72-A304-48C1-0F9EFFD93930}"/>
                </a:ext>
              </a:extLst>
            </p:cNvPr>
            <p:cNvCxnSpPr/>
            <p:nvPr/>
          </p:nvCxnSpPr>
          <p:spPr>
            <a:xfrm>
              <a:off x="9348963" y="1745560"/>
              <a:ext cx="0" cy="399478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Arrow Connector 280">
              <a:extLst>
                <a:ext uri="{FF2B5EF4-FFF2-40B4-BE49-F238E27FC236}">
                  <a16:creationId xmlns:a16="http://schemas.microsoft.com/office/drawing/2014/main" id="{2E868D8D-A135-2BDC-32F2-C26AD81E1264}"/>
                </a:ext>
              </a:extLst>
            </p:cNvPr>
            <p:cNvCxnSpPr/>
            <p:nvPr/>
          </p:nvCxnSpPr>
          <p:spPr>
            <a:xfrm>
              <a:off x="10447342" y="1745560"/>
              <a:ext cx="0" cy="399478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Arrow Connector 281">
              <a:extLst>
                <a:ext uri="{FF2B5EF4-FFF2-40B4-BE49-F238E27FC236}">
                  <a16:creationId xmlns:a16="http://schemas.microsoft.com/office/drawing/2014/main" id="{65341AD8-7719-AEFF-6065-33F51D59D2EA}"/>
                </a:ext>
              </a:extLst>
            </p:cNvPr>
            <p:cNvCxnSpPr/>
            <p:nvPr/>
          </p:nvCxnSpPr>
          <p:spPr>
            <a:xfrm>
              <a:off x="9916176" y="1745560"/>
              <a:ext cx="0" cy="399478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9" name="Picture 288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A738C7B6-EB99-C28D-611C-9A78CB473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917" y="1105348"/>
              <a:ext cx="557825" cy="557825"/>
            </a:xfrm>
            <a:prstGeom prst="rect">
              <a:avLst/>
            </a:prstGeom>
          </p:spPr>
        </p:pic>
        <p:pic>
          <p:nvPicPr>
            <p:cNvPr id="290" name="Picture 289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3FE6DEDC-3CFA-696E-62F1-A4238AB9E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5742" y="1113950"/>
              <a:ext cx="557825" cy="557825"/>
            </a:xfrm>
            <a:prstGeom prst="rect">
              <a:avLst/>
            </a:prstGeom>
          </p:spPr>
        </p:pic>
        <p:pic>
          <p:nvPicPr>
            <p:cNvPr id="291" name="Picture 290" descr="A close up of a coin&#10;&#10;Description automatically generated">
              <a:extLst>
                <a:ext uri="{FF2B5EF4-FFF2-40B4-BE49-F238E27FC236}">
                  <a16:creationId xmlns:a16="http://schemas.microsoft.com/office/drawing/2014/main" id="{7439F595-CE1A-5506-4BAF-739E44436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7264" y="1105348"/>
              <a:ext cx="557825" cy="557825"/>
            </a:xfrm>
            <a:prstGeom prst="rect">
              <a:avLst/>
            </a:prstGeom>
          </p:spPr>
        </p:pic>
        <p:pic>
          <p:nvPicPr>
            <p:cNvPr id="292" name="Picture 291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83BE32D1-D704-362C-4AF7-5573FD446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917" y="1105348"/>
              <a:ext cx="557825" cy="557825"/>
            </a:xfrm>
            <a:prstGeom prst="rect">
              <a:avLst/>
            </a:prstGeom>
          </p:spPr>
        </p:pic>
        <p:pic>
          <p:nvPicPr>
            <p:cNvPr id="293" name="Picture 292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6FD25C89-4CE3-F46E-868F-10C2795E1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1925" y="3666260"/>
              <a:ext cx="557825" cy="557825"/>
            </a:xfrm>
            <a:prstGeom prst="rect">
              <a:avLst/>
            </a:prstGeom>
          </p:spPr>
        </p:pic>
        <p:pic>
          <p:nvPicPr>
            <p:cNvPr id="294" name="Picture 293" descr="A coin next to a sign&#10;&#10;Description automatically generated">
              <a:extLst>
                <a:ext uri="{FF2B5EF4-FFF2-40B4-BE49-F238E27FC236}">
                  <a16:creationId xmlns:a16="http://schemas.microsoft.com/office/drawing/2014/main" id="{B13E2224-26D9-2804-4836-787E05AF7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3073" y="3670031"/>
              <a:ext cx="557825" cy="557825"/>
            </a:xfrm>
            <a:prstGeom prst="rect">
              <a:avLst/>
            </a:prstGeom>
          </p:spPr>
        </p:pic>
        <p:pic>
          <p:nvPicPr>
            <p:cNvPr id="295" name="Picture 294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A3D408F1-6C39-F89B-1D4E-EB3EA8C28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9034" y="3667805"/>
              <a:ext cx="557825" cy="557825"/>
            </a:xfrm>
            <a:prstGeom prst="rect">
              <a:avLst/>
            </a:prstGeom>
          </p:spPr>
        </p:pic>
        <p:pic>
          <p:nvPicPr>
            <p:cNvPr id="296" name="Picture 295" descr="A coin next to a sign&#10;&#10;Description automatically generated">
              <a:extLst>
                <a:ext uri="{FF2B5EF4-FFF2-40B4-BE49-F238E27FC236}">
                  <a16:creationId xmlns:a16="http://schemas.microsoft.com/office/drawing/2014/main" id="{6FFAA6A4-815B-F739-B0D7-9F26C3CE1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3991" y="3665579"/>
              <a:ext cx="557825" cy="557825"/>
            </a:xfrm>
            <a:prstGeom prst="rect">
              <a:avLst/>
            </a:prstGeom>
          </p:spPr>
        </p:pic>
        <p:pic>
          <p:nvPicPr>
            <p:cNvPr id="297" name="Picture 296" descr="A coin next to a sign&#10;&#10;Description automatically generated">
              <a:extLst>
                <a:ext uri="{FF2B5EF4-FFF2-40B4-BE49-F238E27FC236}">
                  <a16:creationId xmlns:a16="http://schemas.microsoft.com/office/drawing/2014/main" id="{E31EC65B-9956-37A0-2B73-814F71F1A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2820" y="3677731"/>
              <a:ext cx="557825" cy="557825"/>
            </a:xfrm>
            <a:prstGeom prst="rect">
              <a:avLst/>
            </a:prstGeom>
          </p:spPr>
        </p:pic>
        <p:pic>
          <p:nvPicPr>
            <p:cNvPr id="298" name="Picture 297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A1392C0B-C095-D10A-E484-F8E23DB70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7365" y="3679431"/>
              <a:ext cx="557825" cy="557825"/>
            </a:xfrm>
            <a:prstGeom prst="rect">
              <a:avLst/>
            </a:prstGeom>
          </p:spPr>
        </p:pic>
        <p:cxnSp>
          <p:nvCxnSpPr>
            <p:cNvPr id="301" name="Straight Arrow Connector 300">
              <a:extLst>
                <a:ext uri="{FF2B5EF4-FFF2-40B4-BE49-F238E27FC236}">
                  <a16:creationId xmlns:a16="http://schemas.microsoft.com/office/drawing/2014/main" id="{98072586-D042-C3CC-02A2-66C1E9E058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86988" y="3010473"/>
              <a:ext cx="246270" cy="618266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302">
              <a:extLst>
                <a:ext uri="{FF2B5EF4-FFF2-40B4-BE49-F238E27FC236}">
                  <a16:creationId xmlns:a16="http://schemas.microsoft.com/office/drawing/2014/main" id="{E34A687B-F307-207C-EE9B-741D595CB7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4376" y="2997562"/>
              <a:ext cx="161027" cy="627378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Arrow Connector 305">
              <a:extLst>
                <a:ext uri="{FF2B5EF4-FFF2-40B4-BE49-F238E27FC236}">
                  <a16:creationId xmlns:a16="http://schemas.microsoft.com/office/drawing/2014/main" id="{B489A453-9983-34FB-9D6E-EC88924679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57791" y="2997562"/>
              <a:ext cx="62787" cy="631177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Arrow Connector 308">
              <a:extLst>
                <a:ext uri="{FF2B5EF4-FFF2-40B4-BE49-F238E27FC236}">
                  <a16:creationId xmlns:a16="http://schemas.microsoft.com/office/drawing/2014/main" id="{3236C2F0-B129-DE36-A9EF-C5E5A2742120}"/>
                </a:ext>
              </a:extLst>
            </p:cNvPr>
            <p:cNvCxnSpPr>
              <a:cxnSpLocks/>
            </p:cNvCxnSpPr>
            <p:nvPr/>
          </p:nvCxnSpPr>
          <p:spPr>
            <a:xfrm>
              <a:off x="9401190" y="2997562"/>
              <a:ext cx="0" cy="614580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Arrow Connector 312">
              <a:extLst>
                <a:ext uri="{FF2B5EF4-FFF2-40B4-BE49-F238E27FC236}">
                  <a16:creationId xmlns:a16="http://schemas.microsoft.com/office/drawing/2014/main" id="{FCC569DD-7FEC-C241-2369-0D029A58F667}"/>
                </a:ext>
              </a:extLst>
            </p:cNvPr>
            <p:cNvCxnSpPr>
              <a:cxnSpLocks/>
            </p:cNvCxnSpPr>
            <p:nvPr/>
          </p:nvCxnSpPr>
          <p:spPr>
            <a:xfrm>
              <a:off x="11342820" y="2997562"/>
              <a:ext cx="223367" cy="631177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Arrow Connector 313">
              <a:extLst>
                <a:ext uri="{FF2B5EF4-FFF2-40B4-BE49-F238E27FC236}">
                  <a16:creationId xmlns:a16="http://schemas.microsoft.com/office/drawing/2014/main" id="{2A032733-80EC-63A5-28A2-D5E461FF9E81}"/>
                </a:ext>
              </a:extLst>
            </p:cNvPr>
            <p:cNvCxnSpPr>
              <a:cxnSpLocks/>
            </p:cNvCxnSpPr>
            <p:nvPr/>
          </p:nvCxnSpPr>
          <p:spPr>
            <a:xfrm>
              <a:off x="10895103" y="3010473"/>
              <a:ext cx="134208" cy="618266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Arrow Connector 314">
              <a:extLst>
                <a:ext uri="{FF2B5EF4-FFF2-40B4-BE49-F238E27FC236}">
                  <a16:creationId xmlns:a16="http://schemas.microsoft.com/office/drawing/2014/main" id="{37D90E68-6F49-90E3-CB1C-E57D453E1D82}"/>
                </a:ext>
              </a:extLst>
            </p:cNvPr>
            <p:cNvCxnSpPr>
              <a:cxnSpLocks/>
            </p:cNvCxnSpPr>
            <p:nvPr/>
          </p:nvCxnSpPr>
          <p:spPr>
            <a:xfrm>
              <a:off x="10447342" y="3010473"/>
              <a:ext cx="60186" cy="604152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Arrow Connector 315">
              <a:extLst>
                <a:ext uri="{FF2B5EF4-FFF2-40B4-BE49-F238E27FC236}">
                  <a16:creationId xmlns:a16="http://schemas.microsoft.com/office/drawing/2014/main" id="{88C53AAF-DA34-7561-6EAF-9AB231284BD7}"/>
                </a:ext>
              </a:extLst>
            </p:cNvPr>
            <p:cNvCxnSpPr>
              <a:cxnSpLocks/>
            </p:cNvCxnSpPr>
            <p:nvPr/>
          </p:nvCxnSpPr>
          <p:spPr>
            <a:xfrm>
              <a:off x="9931641" y="3010473"/>
              <a:ext cx="20344" cy="601669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19E96090-9937-662A-5EFF-EEED225FD019}"/>
                    </a:ext>
                  </a:extLst>
                </p:cNvPr>
                <p:cNvSpPr/>
                <p:nvPr/>
              </p:nvSpPr>
              <p:spPr>
                <a:xfrm>
                  <a:off x="7844273" y="2233743"/>
                  <a:ext cx="3657600" cy="829339"/>
                </a:xfrm>
                <a:custGeom>
                  <a:avLst/>
                  <a:gdLst>
                    <a:gd name="connsiteX0" fmla="*/ 1286539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434856 w 3657600"/>
                    <a:gd name="connsiteY3" fmla="*/ 10633 h 829339"/>
                    <a:gd name="connsiteX4" fmla="*/ 1286539 w 3657600"/>
                    <a:gd name="connsiteY4" fmla="*/ 0 h 829339"/>
                    <a:gd name="connsiteX0" fmla="*/ 1286539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424224 w 3657600"/>
                    <a:gd name="connsiteY3" fmla="*/ 1 h 829339"/>
                    <a:gd name="connsiteX4" fmla="*/ 1286539 w 3657600"/>
                    <a:gd name="connsiteY4" fmla="*/ 0 h 829339"/>
                    <a:gd name="connsiteX0" fmla="*/ 1190846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424224 w 3657600"/>
                    <a:gd name="connsiteY3" fmla="*/ 1 h 829339"/>
                    <a:gd name="connsiteX4" fmla="*/ 1190846 w 3657600"/>
                    <a:gd name="connsiteY4" fmla="*/ 0 h 829339"/>
                    <a:gd name="connsiteX0" fmla="*/ 1190846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498652 w 3657600"/>
                    <a:gd name="connsiteY3" fmla="*/ 1 h 829339"/>
                    <a:gd name="connsiteX4" fmla="*/ 1190846 w 3657600"/>
                    <a:gd name="connsiteY4" fmla="*/ 0 h 829339"/>
                    <a:gd name="connsiteX0" fmla="*/ 1031357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498652 w 3657600"/>
                    <a:gd name="connsiteY3" fmla="*/ 1 h 829339"/>
                    <a:gd name="connsiteX4" fmla="*/ 1031357 w 3657600"/>
                    <a:gd name="connsiteY4" fmla="*/ 0 h 829339"/>
                    <a:gd name="connsiteX0" fmla="*/ 1031357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604977 w 3657600"/>
                    <a:gd name="connsiteY3" fmla="*/ 10633 h 829339"/>
                    <a:gd name="connsiteX4" fmla="*/ 1031357 w 3657600"/>
                    <a:gd name="connsiteY4" fmla="*/ 0 h 829339"/>
                    <a:gd name="connsiteX0" fmla="*/ 1031357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817628 w 3657600"/>
                    <a:gd name="connsiteY3" fmla="*/ 10633 h 829339"/>
                    <a:gd name="connsiteX4" fmla="*/ 1031357 w 3657600"/>
                    <a:gd name="connsiteY4" fmla="*/ 0 h 829339"/>
                    <a:gd name="connsiteX0" fmla="*/ 861236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817628 w 3657600"/>
                    <a:gd name="connsiteY3" fmla="*/ 10633 h 829339"/>
                    <a:gd name="connsiteX4" fmla="*/ 861236 w 3657600"/>
                    <a:gd name="connsiteY4" fmla="*/ 0 h 829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57600" h="829339">
                      <a:moveTo>
                        <a:pt x="861236" y="0"/>
                      </a:moveTo>
                      <a:lnTo>
                        <a:pt x="0" y="829339"/>
                      </a:lnTo>
                      <a:lnTo>
                        <a:pt x="3657600" y="829339"/>
                      </a:lnTo>
                      <a:lnTo>
                        <a:pt x="2817628" y="10633"/>
                      </a:lnTo>
                      <a:lnTo>
                        <a:pt x="86123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19E96090-9937-662A-5EFF-EEED225FD0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4273" y="2233743"/>
                  <a:ext cx="3657600" cy="829339"/>
                </a:xfrm>
                <a:custGeom>
                  <a:avLst/>
                  <a:gdLst>
                    <a:gd name="connsiteX0" fmla="*/ 1286539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434856 w 3657600"/>
                    <a:gd name="connsiteY3" fmla="*/ 10633 h 829339"/>
                    <a:gd name="connsiteX4" fmla="*/ 1286539 w 3657600"/>
                    <a:gd name="connsiteY4" fmla="*/ 0 h 829339"/>
                    <a:gd name="connsiteX0" fmla="*/ 1286539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424224 w 3657600"/>
                    <a:gd name="connsiteY3" fmla="*/ 1 h 829339"/>
                    <a:gd name="connsiteX4" fmla="*/ 1286539 w 3657600"/>
                    <a:gd name="connsiteY4" fmla="*/ 0 h 829339"/>
                    <a:gd name="connsiteX0" fmla="*/ 1190846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424224 w 3657600"/>
                    <a:gd name="connsiteY3" fmla="*/ 1 h 829339"/>
                    <a:gd name="connsiteX4" fmla="*/ 1190846 w 3657600"/>
                    <a:gd name="connsiteY4" fmla="*/ 0 h 829339"/>
                    <a:gd name="connsiteX0" fmla="*/ 1190846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498652 w 3657600"/>
                    <a:gd name="connsiteY3" fmla="*/ 1 h 829339"/>
                    <a:gd name="connsiteX4" fmla="*/ 1190846 w 3657600"/>
                    <a:gd name="connsiteY4" fmla="*/ 0 h 829339"/>
                    <a:gd name="connsiteX0" fmla="*/ 1031357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498652 w 3657600"/>
                    <a:gd name="connsiteY3" fmla="*/ 1 h 829339"/>
                    <a:gd name="connsiteX4" fmla="*/ 1031357 w 3657600"/>
                    <a:gd name="connsiteY4" fmla="*/ 0 h 829339"/>
                    <a:gd name="connsiteX0" fmla="*/ 1031357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604977 w 3657600"/>
                    <a:gd name="connsiteY3" fmla="*/ 10633 h 829339"/>
                    <a:gd name="connsiteX4" fmla="*/ 1031357 w 3657600"/>
                    <a:gd name="connsiteY4" fmla="*/ 0 h 829339"/>
                    <a:gd name="connsiteX0" fmla="*/ 1031357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817628 w 3657600"/>
                    <a:gd name="connsiteY3" fmla="*/ 10633 h 829339"/>
                    <a:gd name="connsiteX4" fmla="*/ 1031357 w 3657600"/>
                    <a:gd name="connsiteY4" fmla="*/ 0 h 829339"/>
                    <a:gd name="connsiteX0" fmla="*/ 861236 w 3657600"/>
                    <a:gd name="connsiteY0" fmla="*/ 0 h 829339"/>
                    <a:gd name="connsiteX1" fmla="*/ 0 w 3657600"/>
                    <a:gd name="connsiteY1" fmla="*/ 829339 h 829339"/>
                    <a:gd name="connsiteX2" fmla="*/ 3657600 w 3657600"/>
                    <a:gd name="connsiteY2" fmla="*/ 829339 h 829339"/>
                    <a:gd name="connsiteX3" fmla="*/ 2817628 w 3657600"/>
                    <a:gd name="connsiteY3" fmla="*/ 10633 h 829339"/>
                    <a:gd name="connsiteX4" fmla="*/ 861236 w 3657600"/>
                    <a:gd name="connsiteY4" fmla="*/ 0 h 829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57600" h="829339">
                      <a:moveTo>
                        <a:pt x="861236" y="0"/>
                      </a:moveTo>
                      <a:lnTo>
                        <a:pt x="0" y="829339"/>
                      </a:lnTo>
                      <a:lnTo>
                        <a:pt x="3657600" y="829339"/>
                      </a:lnTo>
                      <a:lnTo>
                        <a:pt x="2817628" y="10633"/>
                      </a:lnTo>
                      <a:lnTo>
                        <a:pt x="861236" y="0"/>
                      </a:lnTo>
                      <a:close/>
                    </a:path>
                  </a:pathLst>
                </a:custGeom>
                <a:blipFill>
                  <a:blip r:embed="rId13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FA30DE-2F28-038A-B506-82190637C9DC}"/>
              </a:ext>
            </a:extLst>
          </p:cNvPr>
          <p:cNvGrpSpPr/>
          <p:nvPr/>
        </p:nvGrpSpPr>
        <p:grpSpPr>
          <a:xfrm>
            <a:off x="3018213" y="5097326"/>
            <a:ext cx="977567" cy="1143070"/>
            <a:chOff x="2864191" y="5019027"/>
            <a:chExt cx="977567" cy="114307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A350B0E-53B9-648E-E51B-F886859CECDF}"/>
                </a:ext>
              </a:extLst>
            </p:cNvPr>
            <p:cNvSpPr/>
            <p:nvPr/>
          </p:nvSpPr>
          <p:spPr>
            <a:xfrm>
              <a:off x="2864191" y="5019027"/>
              <a:ext cx="977567" cy="114307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F29E061-1521-0BB9-ABB8-A399AEE26B89}"/>
                </a:ext>
              </a:extLst>
            </p:cNvPr>
            <p:cNvGrpSpPr/>
            <p:nvPr/>
          </p:nvGrpSpPr>
          <p:grpSpPr>
            <a:xfrm>
              <a:off x="3070062" y="5217075"/>
              <a:ext cx="574930" cy="373487"/>
              <a:chOff x="1997416" y="5617955"/>
              <a:chExt cx="574930" cy="37348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2ABFB67-8B24-2A7C-A3A8-DFAFD725A4DB}"/>
                  </a:ext>
                </a:extLst>
              </p:cNvPr>
              <p:cNvSpPr/>
              <p:nvPr/>
            </p:nvSpPr>
            <p:spPr>
              <a:xfrm flipH="1">
                <a:off x="1997416" y="5617955"/>
                <a:ext cx="282913" cy="373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A872154-8B2D-04F4-71C9-906FCA669CA5}"/>
                  </a:ext>
                </a:extLst>
              </p:cNvPr>
              <p:cNvSpPr/>
              <p:nvPr/>
            </p:nvSpPr>
            <p:spPr>
              <a:xfrm flipH="1">
                <a:off x="2061211" y="5622938"/>
                <a:ext cx="146942" cy="1939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AAB4B61-6770-C090-0543-A2B92B0BB058}"/>
                  </a:ext>
                </a:extLst>
              </p:cNvPr>
              <p:cNvSpPr/>
              <p:nvPr/>
            </p:nvSpPr>
            <p:spPr>
              <a:xfrm flipH="1">
                <a:off x="2289433" y="5617955"/>
                <a:ext cx="282913" cy="373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E137F1A-6B17-FBDC-FCDA-2D4DEA3CDB5E}"/>
                  </a:ext>
                </a:extLst>
              </p:cNvPr>
              <p:cNvSpPr/>
              <p:nvPr/>
            </p:nvSpPr>
            <p:spPr>
              <a:xfrm flipH="1">
                <a:off x="2353228" y="5622938"/>
                <a:ext cx="146942" cy="1939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9A1D91-8A1F-CBF4-BEBC-3CFCC90CBA18}"/>
              </a:ext>
            </a:extLst>
          </p:cNvPr>
          <p:cNvGrpSpPr/>
          <p:nvPr/>
        </p:nvGrpSpPr>
        <p:grpSpPr>
          <a:xfrm>
            <a:off x="9118976" y="5090935"/>
            <a:ext cx="977567" cy="1143070"/>
            <a:chOff x="2864191" y="5019027"/>
            <a:chExt cx="977567" cy="114307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F24635E-B8EE-FD3E-8A2B-DA65FDD79D2C}"/>
                </a:ext>
              </a:extLst>
            </p:cNvPr>
            <p:cNvSpPr/>
            <p:nvPr/>
          </p:nvSpPr>
          <p:spPr>
            <a:xfrm>
              <a:off x="2864191" y="5019027"/>
              <a:ext cx="977567" cy="114307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4AA3B2A-A8FB-CE2A-85BD-A22C48B32770}"/>
                </a:ext>
              </a:extLst>
            </p:cNvPr>
            <p:cNvGrpSpPr/>
            <p:nvPr/>
          </p:nvGrpSpPr>
          <p:grpSpPr>
            <a:xfrm>
              <a:off x="3070062" y="5217075"/>
              <a:ext cx="574930" cy="373487"/>
              <a:chOff x="1997416" y="5617955"/>
              <a:chExt cx="574930" cy="373487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E627BAA-BBCB-0FEA-0305-4CAE8D557770}"/>
                  </a:ext>
                </a:extLst>
              </p:cNvPr>
              <p:cNvSpPr/>
              <p:nvPr/>
            </p:nvSpPr>
            <p:spPr>
              <a:xfrm flipH="1">
                <a:off x="1997416" y="5617955"/>
                <a:ext cx="282913" cy="373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3998BFD-CC82-0B41-B415-5E1CDE39F0D3}"/>
                  </a:ext>
                </a:extLst>
              </p:cNvPr>
              <p:cNvSpPr/>
              <p:nvPr/>
            </p:nvSpPr>
            <p:spPr>
              <a:xfrm flipH="1">
                <a:off x="2061211" y="5622938"/>
                <a:ext cx="146942" cy="1939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2FC2AE6-A73C-45A4-D00C-D599F60BBE97}"/>
                  </a:ext>
                </a:extLst>
              </p:cNvPr>
              <p:cNvSpPr/>
              <p:nvPr/>
            </p:nvSpPr>
            <p:spPr>
              <a:xfrm flipH="1">
                <a:off x="2289433" y="5617955"/>
                <a:ext cx="282913" cy="3734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71036CC9-D4D3-550E-865A-EC45CAABA1EB}"/>
                  </a:ext>
                </a:extLst>
              </p:cNvPr>
              <p:cNvSpPr/>
              <p:nvPr/>
            </p:nvSpPr>
            <p:spPr>
              <a:xfrm flipH="1">
                <a:off x="2353228" y="5622938"/>
                <a:ext cx="146942" cy="1939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3231803-4040-B30A-AAA2-058FAC940DC6}"/>
              </a:ext>
            </a:extLst>
          </p:cNvPr>
          <p:cNvSpPr txBox="1"/>
          <p:nvPr/>
        </p:nvSpPr>
        <p:spPr>
          <a:xfrm>
            <a:off x="8547362" y="358714"/>
            <a:ext cx="2120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“Truly random seed”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9F60D855-B35C-D1AF-432C-F3789C8FDD75}"/>
              </a:ext>
            </a:extLst>
          </p:cNvPr>
          <p:cNvSpPr/>
          <p:nvPr/>
        </p:nvSpPr>
        <p:spPr>
          <a:xfrm rot="16200000">
            <a:off x="9454206" y="-180418"/>
            <a:ext cx="325315" cy="2173060"/>
          </a:xfrm>
          <a:prstGeom prst="rightBrace">
            <a:avLst>
              <a:gd name="adj1" fmla="val 8130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0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24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49CE2-BC5C-52DB-5418-3F4C8C7AB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81"/>
            <a:ext cx="10515600" cy="1325563"/>
          </a:xfrm>
        </p:spPr>
        <p:txBody>
          <a:bodyPr/>
          <a:lstStyle/>
          <a:p>
            <a:r>
              <a:rPr lang="en-US" dirty="0"/>
              <a:t>“Sufficiently-efficient observer”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668BC9-C32A-9414-A492-9D3C4EE174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3916" y="1723293"/>
                <a:ext cx="10879015" cy="458555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A PRG’s job is to “fool” all “sufficiently-efficient” observers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 precise </a:t>
                </a:r>
                <a:r>
                  <a:rPr lang="en-US" dirty="0" err="1"/>
                  <a:t>meanng</a:t>
                </a:r>
                <a:r>
                  <a:rPr lang="en-US" dirty="0"/>
                  <a:t> of “sufficiently-efficient” </a:t>
                </a:r>
                <a:r>
                  <a:rPr lang="en-US" dirty="0">
                    <a:solidFill>
                      <a:schemeClr val="accent1"/>
                    </a:solidFill>
                  </a:rPr>
                  <a:t>depends on context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Crytographers</a:t>
                </a:r>
                <a:r>
                  <a:rPr lang="en-US" dirty="0"/>
                  <a:t>: “Let’s fool </a:t>
                </a:r>
                <a:r>
                  <a:rPr lang="en-US" dirty="0">
                    <a:solidFill>
                      <a:schemeClr val="accent1"/>
                    </a:solidFill>
                  </a:rPr>
                  <a:t>all polynomial-time computations</a:t>
                </a:r>
                <a:r>
                  <a:rPr lang="en-US" dirty="0"/>
                  <a:t>!”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This would be amazing… but first we need to prove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!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This course: Let’s fool </a:t>
                </a:r>
                <a:r>
                  <a:rPr lang="en-US" dirty="0">
                    <a:solidFill>
                      <a:schemeClr val="accent1"/>
                    </a:solidFill>
                  </a:rPr>
                  <a:t>restricted models of computation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We will actually </a:t>
                </a:r>
                <a:r>
                  <a:rPr lang="en-US" dirty="0">
                    <a:solidFill>
                      <a:schemeClr val="accent1"/>
                    </a:solidFill>
                  </a:rPr>
                  <a:t>prove</a:t>
                </a:r>
                <a:r>
                  <a:rPr lang="en-US" dirty="0"/>
                  <a:t> that our PRGs work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668BC9-C32A-9414-A492-9D3C4EE174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3916" y="1723293"/>
                <a:ext cx="10879015" cy="4585555"/>
              </a:xfrm>
              <a:blipFill>
                <a:blip r:embed="rId2"/>
                <a:stretch>
                  <a:fillRect l="-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72937-F627-E3EB-69F1-4AF4C02D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0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F31D1-5A1E-0EF1-6D3F-A40A1F866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012"/>
            <a:ext cx="10515600" cy="1325563"/>
          </a:xfrm>
        </p:spPr>
        <p:txBody>
          <a:bodyPr/>
          <a:lstStyle/>
          <a:p>
            <a:r>
              <a:rPr lang="en-US" dirty="0"/>
              <a:t>PRG puzzle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F244D-5895-CE2C-7499-585295C144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6" y="2051475"/>
                <a:ext cx="10515600" cy="443936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“I’d like three random bits, please. I’m only going to look at </a:t>
                </a:r>
                <a:r>
                  <a:rPr lang="en-US" dirty="0">
                    <a:solidFill>
                      <a:schemeClr val="accent1"/>
                    </a:solidFill>
                  </a:rPr>
                  <a:t>two</a:t>
                </a:r>
                <a:r>
                  <a:rPr lang="en-US" dirty="0"/>
                  <a:t> of them — but I’m not telling you which two.”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Challenge: Use </a:t>
                </a:r>
                <a:r>
                  <a:rPr lang="en-US" dirty="0">
                    <a:solidFill>
                      <a:schemeClr val="accent1"/>
                    </a:solidFill>
                  </a:rPr>
                  <a:t>two</a:t>
                </a:r>
                <a:r>
                  <a:rPr lang="en-US" dirty="0"/>
                  <a:t> coin tosses to generate three </a:t>
                </a:r>
                <a:r>
                  <a:rPr lang="en-US" dirty="0">
                    <a:solidFill>
                      <a:schemeClr val="accent1"/>
                    </a:solidFill>
                  </a:rPr>
                  <a:t>pseudorandom</a:t>
                </a:r>
                <a:r>
                  <a:rPr lang="en-US" dirty="0"/>
                  <a:t> bits that fool this observer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Solution: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F244D-5895-CE2C-7499-585295C144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6" y="2051475"/>
                <a:ext cx="10515600" cy="4439369"/>
              </a:xfrm>
              <a:blipFill>
                <a:blip r:embed="rId2"/>
                <a:stretch>
                  <a:fillRect l="-1043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1B496-88C1-4570-FBFC-A17217B74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71F9823-C971-5F88-544F-E7F6C7607A5A}"/>
              </a:ext>
            </a:extLst>
          </p:cNvPr>
          <p:cNvGrpSpPr/>
          <p:nvPr/>
        </p:nvGrpSpPr>
        <p:grpSpPr>
          <a:xfrm>
            <a:off x="7567362" y="346021"/>
            <a:ext cx="4082119" cy="1443426"/>
            <a:chOff x="7581976" y="2150893"/>
            <a:chExt cx="4082119" cy="144342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091009D-506E-5A76-301A-ECADFC1BB1A8}"/>
                </a:ext>
              </a:extLst>
            </p:cNvPr>
            <p:cNvGrpSpPr/>
            <p:nvPr/>
          </p:nvGrpSpPr>
          <p:grpSpPr>
            <a:xfrm>
              <a:off x="9045922" y="2713728"/>
              <a:ext cx="1160734" cy="865959"/>
              <a:chOff x="7075024" y="391007"/>
              <a:chExt cx="1160734" cy="86595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5B5D4FD-06EB-8E11-26EF-22DDAF5A655A}"/>
                  </a:ext>
                </a:extLst>
              </p:cNvPr>
              <p:cNvSpPr/>
              <p:nvPr/>
            </p:nvSpPr>
            <p:spPr>
              <a:xfrm>
                <a:off x="7076154" y="394153"/>
                <a:ext cx="1155560" cy="853577"/>
              </a:xfrm>
              <a:prstGeom prst="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918FA41-1846-9DC9-DE82-38D7BA8B280E}"/>
                  </a:ext>
                </a:extLst>
              </p:cNvPr>
              <p:cNvSpPr/>
              <p:nvPr/>
            </p:nvSpPr>
            <p:spPr>
              <a:xfrm rot="10800000">
                <a:off x="7078103" y="699704"/>
                <a:ext cx="1157655" cy="557262"/>
              </a:xfrm>
              <a:custGeom>
                <a:avLst/>
                <a:gdLst>
                  <a:gd name="connsiteX0" fmla="*/ 11552 w 1182455"/>
                  <a:gd name="connsiteY0" fmla="*/ 66072 h 623334"/>
                  <a:gd name="connsiteX1" fmla="*/ 608836 w 1182455"/>
                  <a:gd name="connsiteY1" fmla="*/ 623333 h 623334"/>
                  <a:gd name="connsiteX2" fmla="*/ 1169176 w 1182455"/>
                  <a:gd name="connsiteY2" fmla="*/ 72230 h 623334"/>
                  <a:gd name="connsiteX3" fmla="*/ 11552 w 1182455"/>
                  <a:gd name="connsiteY3" fmla="*/ 66072 h 623334"/>
                  <a:gd name="connsiteX0" fmla="*/ 11552 w 1182455"/>
                  <a:gd name="connsiteY0" fmla="*/ 66072 h 623334"/>
                  <a:gd name="connsiteX1" fmla="*/ 608836 w 1182455"/>
                  <a:gd name="connsiteY1" fmla="*/ 623333 h 623334"/>
                  <a:gd name="connsiteX2" fmla="*/ 1169176 w 1182455"/>
                  <a:gd name="connsiteY2" fmla="*/ 72230 h 623334"/>
                  <a:gd name="connsiteX3" fmla="*/ 11552 w 1182455"/>
                  <a:gd name="connsiteY3" fmla="*/ 66072 h 623334"/>
                  <a:gd name="connsiteX0" fmla="*/ 11552 w 1169176"/>
                  <a:gd name="connsiteY0" fmla="*/ 66072 h 623334"/>
                  <a:gd name="connsiteX1" fmla="*/ 608836 w 1169176"/>
                  <a:gd name="connsiteY1" fmla="*/ 623333 h 623334"/>
                  <a:gd name="connsiteX2" fmla="*/ 1169176 w 1169176"/>
                  <a:gd name="connsiteY2" fmla="*/ 72230 h 623334"/>
                  <a:gd name="connsiteX3" fmla="*/ 11552 w 1169176"/>
                  <a:gd name="connsiteY3" fmla="*/ 66072 h 623334"/>
                  <a:gd name="connsiteX0" fmla="*/ 11552 w 1169176"/>
                  <a:gd name="connsiteY0" fmla="*/ 37435 h 594697"/>
                  <a:gd name="connsiteX1" fmla="*/ 608836 w 1169176"/>
                  <a:gd name="connsiteY1" fmla="*/ 594696 h 594697"/>
                  <a:gd name="connsiteX2" fmla="*/ 1169176 w 1169176"/>
                  <a:gd name="connsiteY2" fmla="*/ 43593 h 594697"/>
                  <a:gd name="connsiteX3" fmla="*/ 11552 w 1169176"/>
                  <a:gd name="connsiteY3" fmla="*/ 37435 h 594697"/>
                  <a:gd name="connsiteX0" fmla="*/ 11552 w 1169176"/>
                  <a:gd name="connsiteY0" fmla="*/ 37435 h 594697"/>
                  <a:gd name="connsiteX1" fmla="*/ 608836 w 1169176"/>
                  <a:gd name="connsiteY1" fmla="*/ 594696 h 594697"/>
                  <a:gd name="connsiteX2" fmla="*/ 1169176 w 1169176"/>
                  <a:gd name="connsiteY2" fmla="*/ 43593 h 594697"/>
                  <a:gd name="connsiteX3" fmla="*/ 11552 w 1169176"/>
                  <a:gd name="connsiteY3" fmla="*/ 37435 h 594697"/>
                  <a:gd name="connsiteX0" fmla="*/ 11552 w 1169176"/>
                  <a:gd name="connsiteY0" fmla="*/ 37435 h 594697"/>
                  <a:gd name="connsiteX1" fmla="*/ 608836 w 1169176"/>
                  <a:gd name="connsiteY1" fmla="*/ 594696 h 594697"/>
                  <a:gd name="connsiteX2" fmla="*/ 1169176 w 1169176"/>
                  <a:gd name="connsiteY2" fmla="*/ 43593 h 594697"/>
                  <a:gd name="connsiteX3" fmla="*/ 11552 w 1169176"/>
                  <a:gd name="connsiteY3" fmla="*/ 37435 h 594697"/>
                  <a:gd name="connsiteX0" fmla="*/ 31 w 1157655"/>
                  <a:gd name="connsiteY0" fmla="*/ 37435 h 594697"/>
                  <a:gd name="connsiteX1" fmla="*/ 597315 w 1157655"/>
                  <a:gd name="connsiteY1" fmla="*/ 594696 h 594697"/>
                  <a:gd name="connsiteX2" fmla="*/ 1157655 w 1157655"/>
                  <a:gd name="connsiteY2" fmla="*/ 43593 h 594697"/>
                  <a:gd name="connsiteX3" fmla="*/ 31 w 1157655"/>
                  <a:gd name="connsiteY3" fmla="*/ 37435 h 594697"/>
                  <a:gd name="connsiteX0" fmla="*/ 52 w 1157676"/>
                  <a:gd name="connsiteY0" fmla="*/ 0 h 557262"/>
                  <a:gd name="connsiteX1" fmla="*/ 597336 w 1157676"/>
                  <a:gd name="connsiteY1" fmla="*/ 557261 h 557262"/>
                  <a:gd name="connsiteX2" fmla="*/ 1157676 w 1157676"/>
                  <a:gd name="connsiteY2" fmla="*/ 6158 h 557262"/>
                  <a:gd name="connsiteX3" fmla="*/ 52 w 1157676"/>
                  <a:gd name="connsiteY3" fmla="*/ 0 h 557262"/>
                  <a:gd name="connsiteX0" fmla="*/ 52 w 1157676"/>
                  <a:gd name="connsiteY0" fmla="*/ 0 h 557262"/>
                  <a:gd name="connsiteX1" fmla="*/ 597336 w 1157676"/>
                  <a:gd name="connsiteY1" fmla="*/ 557261 h 557262"/>
                  <a:gd name="connsiteX2" fmla="*/ 1157676 w 1157676"/>
                  <a:gd name="connsiteY2" fmla="*/ 6158 h 557262"/>
                  <a:gd name="connsiteX3" fmla="*/ 52 w 1157676"/>
                  <a:gd name="connsiteY3" fmla="*/ 0 h 557262"/>
                  <a:gd name="connsiteX0" fmla="*/ 44 w 1157668"/>
                  <a:gd name="connsiteY0" fmla="*/ 0 h 557262"/>
                  <a:gd name="connsiteX1" fmla="*/ 597328 w 1157668"/>
                  <a:gd name="connsiteY1" fmla="*/ 557261 h 557262"/>
                  <a:gd name="connsiteX2" fmla="*/ 1157668 w 1157668"/>
                  <a:gd name="connsiteY2" fmla="*/ 6158 h 557262"/>
                  <a:gd name="connsiteX3" fmla="*/ 44 w 1157668"/>
                  <a:gd name="connsiteY3" fmla="*/ 0 h 557262"/>
                  <a:gd name="connsiteX0" fmla="*/ 44 w 1157668"/>
                  <a:gd name="connsiteY0" fmla="*/ 0 h 557262"/>
                  <a:gd name="connsiteX1" fmla="*/ 597328 w 1157668"/>
                  <a:gd name="connsiteY1" fmla="*/ 557261 h 557262"/>
                  <a:gd name="connsiteX2" fmla="*/ 1157668 w 1157668"/>
                  <a:gd name="connsiteY2" fmla="*/ 6158 h 557262"/>
                  <a:gd name="connsiteX3" fmla="*/ 44 w 1157668"/>
                  <a:gd name="connsiteY3" fmla="*/ 0 h 557262"/>
                  <a:gd name="connsiteX0" fmla="*/ 44 w 1157720"/>
                  <a:gd name="connsiteY0" fmla="*/ 0 h 557262"/>
                  <a:gd name="connsiteX1" fmla="*/ 597328 w 1157720"/>
                  <a:gd name="connsiteY1" fmla="*/ 557261 h 557262"/>
                  <a:gd name="connsiteX2" fmla="*/ 1157668 w 1157720"/>
                  <a:gd name="connsiteY2" fmla="*/ 6158 h 557262"/>
                  <a:gd name="connsiteX3" fmla="*/ 44 w 1157720"/>
                  <a:gd name="connsiteY3" fmla="*/ 0 h 557262"/>
                  <a:gd name="connsiteX0" fmla="*/ 44 w 1157668"/>
                  <a:gd name="connsiteY0" fmla="*/ 0 h 557262"/>
                  <a:gd name="connsiteX1" fmla="*/ 597328 w 1157668"/>
                  <a:gd name="connsiteY1" fmla="*/ 557261 h 557262"/>
                  <a:gd name="connsiteX2" fmla="*/ 1157668 w 1157668"/>
                  <a:gd name="connsiteY2" fmla="*/ 6158 h 557262"/>
                  <a:gd name="connsiteX3" fmla="*/ 44 w 1157668"/>
                  <a:gd name="connsiteY3" fmla="*/ 0 h 557262"/>
                  <a:gd name="connsiteX0" fmla="*/ 31 w 1157655"/>
                  <a:gd name="connsiteY0" fmla="*/ 0 h 557262"/>
                  <a:gd name="connsiteX1" fmla="*/ 597315 w 1157655"/>
                  <a:gd name="connsiteY1" fmla="*/ 557261 h 557262"/>
                  <a:gd name="connsiteX2" fmla="*/ 1157655 w 1157655"/>
                  <a:gd name="connsiteY2" fmla="*/ 6158 h 557262"/>
                  <a:gd name="connsiteX3" fmla="*/ 31 w 1157655"/>
                  <a:gd name="connsiteY3" fmla="*/ 0 h 557262"/>
                  <a:gd name="connsiteX0" fmla="*/ 31 w 1157655"/>
                  <a:gd name="connsiteY0" fmla="*/ 0 h 557262"/>
                  <a:gd name="connsiteX1" fmla="*/ 597315 w 1157655"/>
                  <a:gd name="connsiteY1" fmla="*/ 557261 h 557262"/>
                  <a:gd name="connsiteX2" fmla="*/ 1157655 w 1157655"/>
                  <a:gd name="connsiteY2" fmla="*/ 6158 h 557262"/>
                  <a:gd name="connsiteX3" fmla="*/ 31 w 1157655"/>
                  <a:gd name="connsiteY3" fmla="*/ 0 h 557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655" h="557262">
                    <a:moveTo>
                      <a:pt x="31" y="0"/>
                    </a:moveTo>
                    <a:cubicBezTo>
                      <a:pt x="-4074" y="5644"/>
                      <a:pt x="404378" y="556235"/>
                      <a:pt x="597315" y="557261"/>
                    </a:cubicBezTo>
                    <a:cubicBezTo>
                      <a:pt x="790252" y="558287"/>
                      <a:pt x="1091975" y="92365"/>
                      <a:pt x="1157655" y="6158"/>
                    </a:cubicBezTo>
                    <a:cubicBezTo>
                      <a:pt x="876459" y="1026"/>
                      <a:pt x="385906" y="2053"/>
                      <a:pt x="3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E5A4FBC-EEC0-32E1-B1BE-9DE0E8B3BBDF}"/>
                  </a:ext>
                </a:extLst>
              </p:cNvPr>
              <p:cNvSpPr/>
              <p:nvPr/>
            </p:nvSpPr>
            <p:spPr>
              <a:xfrm>
                <a:off x="7075024" y="391007"/>
                <a:ext cx="1157655" cy="557262"/>
              </a:xfrm>
              <a:custGeom>
                <a:avLst/>
                <a:gdLst>
                  <a:gd name="connsiteX0" fmla="*/ 11552 w 1182455"/>
                  <a:gd name="connsiteY0" fmla="*/ 66072 h 623334"/>
                  <a:gd name="connsiteX1" fmla="*/ 608836 w 1182455"/>
                  <a:gd name="connsiteY1" fmla="*/ 623333 h 623334"/>
                  <a:gd name="connsiteX2" fmla="*/ 1169176 w 1182455"/>
                  <a:gd name="connsiteY2" fmla="*/ 72230 h 623334"/>
                  <a:gd name="connsiteX3" fmla="*/ 11552 w 1182455"/>
                  <a:gd name="connsiteY3" fmla="*/ 66072 h 623334"/>
                  <a:gd name="connsiteX0" fmla="*/ 11552 w 1182455"/>
                  <a:gd name="connsiteY0" fmla="*/ 66072 h 623334"/>
                  <a:gd name="connsiteX1" fmla="*/ 608836 w 1182455"/>
                  <a:gd name="connsiteY1" fmla="*/ 623333 h 623334"/>
                  <a:gd name="connsiteX2" fmla="*/ 1169176 w 1182455"/>
                  <a:gd name="connsiteY2" fmla="*/ 72230 h 623334"/>
                  <a:gd name="connsiteX3" fmla="*/ 11552 w 1182455"/>
                  <a:gd name="connsiteY3" fmla="*/ 66072 h 623334"/>
                  <a:gd name="connsiteX0" fmla="*/ 11552 w 1169176"/>
                  <a:gd name="connsiteY0" fmla="*/ 66072 h 623334"/>
                  <a:gd name="connsiteX1" fmla="*/ 608836 w 1169176"/>
                  <a:gd name="connsiteY1" fmla="*/ 623333 h 623334"/>
                  <a:gd name="connsiteX2" fmla="*/ 1169176 w 1169176"/>
                  <a:gd name="connsiteY2" fmla="*/ 72230 h 623334"/>
                  <a:gd name="connsiteX3" fmla="*/ 11552 w 1169176"/>
                  <a:gd name="connsiteY3" fmla="*/ 66072 h 623334"/>
                  <a:gd name="connsiteX0" fmla="*/ 11552 w 1169176"/>
                  <a:gd name="connsiteY0" fmla="*/ 37435 h 594697"/>
                  <a:gd name="connsiteX1" fmla="*/ 608836 w 1169176"/>
                  <a:gd name="connsiteY1" fmla="*/ 594696 h 594697"/>
                  <a:gd name="connsiteX2" fmla="*/ 1169176 w 1169176"/>
                  <a:gd name="connsiteY2" fmla="*/ 43593 h 594697"/>
                  <a:gd name="connsiteX3" fmla="*/ 11552 w 1169176"/>
                  <a:gd name="connsiteY3" fmla="*/ 37435 h 594697"/>
                  <a:gd name="connsiteX0" fmla="*/ 11552 w 1169176"/>
                  <a:gd name="connsiteY0" fmla="*/ 37435 h 594697"/>
                  <a:gd name="connsiteX1" fmla="*/ 608836 w 1169176"/>
                  <a:gd name="connsiteY1" fmla="*/ 594696 h 594697"/>
                  <a:gd name="connsiteX2" fmla="*/ 1169176 w 1169176"/>
                  <a:gd name="connsiteY2" fmla="*/ 43593 h 594697"/>
                  <a:gd name="connsiteX3" fmla="*/ 11552 w 1169176"/>
                  <a:gd name="connsiteY3" fmla="*/ 37435 h 594697"/>
                  <a:gd name="connsiteX0" fmla="*/ 11552 w 1169176"/>
                  <a:gd name="connsiteY0" fmla="*/ 37435 h 594697"/>
                  <a:gd name="connsiteX1" fmla="*/ 608836 w 1169176"/>
                  <a:gd name="connsiteY1" fmla="*/ 594696 h 594697"/>
                  <a:gd name="connsiteX2" fmla="*/ 1169176 w 1169176"/>
                  <a:gd name="connsiteY2" fmla="*/ 43593 h 594697"/>
                  <a:gd name="connsiteX3" fmla="*/ 11552 w 1169176"/>
                  <a:gd name="connsiteY3" fmla="*/ 37435 h 594697"/>
                  <a:gd name="connsiteX0" fmla="*/ 31 w 1157655"/>
                  <a:gd name="connsiteY0" fmla="*/ 37435 h 594697"/>
                  <a:gd name="connsiteX1" fmla="*/ 597315 w 1157655"/>
                  <a:gd name="connsiteY1" fmla="*/ 594696 h 594697"/>
                  <a:gd name="connsiteX2" fmla="*/ 1157655 w 1157655"/>
                  <a:gd name="connsiteY2" fmla="*/ 43593 h 594697"/>
                  <a:gd name="connsiteX3" fmla="*/ 31 w 1157655"/>
                  <a:gd name="connsiteY3" fmla="*/ 37435 h 594697"/>
                  <a:gd name="connsiteX0" fmla="*/ 52 w 1157676"/>
                  <a:gd name="connsiteY0" fmla="*/ 0 h 557262"/>
                  <a:gd name="connsiteX1" fmla="*/ 597336 w 1157676"/>
                  <a:gd name="connsiteY1" fmla="*/ 557261 h 557262"/>
                  <a:gd name="connsiteX2" fmla="*/ 1157676 w 1157676"/>
                  <a:gd name="connsiteY2" fmla="*/ 6158 h 557262"/>
                  <a:gd name="connsiteX3" fmla="*/ 52 w 1157676"/>
                  <a:gd name="connsiteY3" fmla="*/ 0 h 557262"/>
                  <a:gd name="connsiteX0" fmla="*/ 52 w 1157676"/>
                  <a:gd name="connsiteY0" fmla="*/ 0 h 557262"/>
                  <a:gd name="connsiteX1" fmla="*/ 597336 w 1157676"/>
                  <a:gd name="connsiteY1" fmla="*/ 557261 h 557262"/>
                  <a:gd name="connsiteX2" fmla="*/ 1157676 w 1157676"/>
                  <a:gd name="connsiteY2" fmla="*/ 6158 h 557262"/>
                  <a:gd name="connsiteX3" fmla="*/ 52 w 1157676"/>
                  <a:gd name="connsiteY3" fmla="*/ 0 h 557262"/>
                  <a:gd name="connsiteX0" fmla="*/ 44 w 1157668"/>
                  <a:gd name="connsiteY0" fmla="*/ 0 h 557262"/>
                  <a:gd name="connsiteX1" fmla="*/ 597328 w 1157668"/>
                  <a:gd name="connsiteY1" fmla="*/ 557261 h 557262"/>
                  <a:gd name="connsiteX2" fmla="*/ 1157668 w 1157668"/>
                  <a:gd name="connsiteY2" fmla="*/ 6158 h 557262"/>
                  <a:gd name="connsiteX3" fmla="*/ 44 w 1157668"/>
                  <a:gd name="connsiteY3" fmla="*/ 0 h 557262"/>
                  <a:gd name="connsiteX0" fmla="*/ 44 w 1157668"/>
                  <a:gd name="connsiteY0" fmla="*/ 0 h 557262"/>
                  <a:gd name="connsiteX1" fmla="*/ 597328 w 1157668"/>
                  <a:gd name="connsiteY1" fmla="*/ 557261 h 557262"/>
                  <a:gd name="connsiteX2" fmla="*/ 1157668 w 1157668"/>
                  <a:gd name="connsiteY2" fmla="*/ 6158 h 557262"/>
                  <a:gd name="connsiteX3" fmla="*/ 44 w 1157668"/>
                  <a:gd name="connsiteY3" fmla="*/ 0 h 557262"/>
                  <a:gd name="connsiteX0" fmla="*/ 44 w 1157720"/>
                  <a:gd name="connsiteY0" fmla="*/ 0 h 557262"/>
                  <a:gd name="connsiteX1" fmla="*/ 597328 w 1157720"/>
                  <a:gd name="connsiteY1" fmla="*/ 557261 h 557262"/>
                  <a:gd name="connsiteX2" fmla="*/ 1157668 w 1157720"/>
                  <a:gd name="connsiteY2" fmla="*/ 6158 h 557262"/>
                  <a:gd name="connsiteX3" fmla="*/ 44 w 1157720"/>
                  <a:gd name="connsiteY3" fmla="*/ 0 h 557262"/>
                  <a:gd name="connsiteX0" fmla="*/ 44 w 1157668"/>
                  <a:gd name="connsiteY0" fmla="*/ 0 h 557262"/>
                  <a:gd name="connsiteX1" fmla="*/ 597328 w 1157668"/>
                  <a:gd name="connsiteY1" fmla="*/ 557261 h 557262"/>
                  <a:gd name="connsiteX2" fmla="*/ 1157668 w 1157668"/>
                  <a:gd name="connsiteY2" fmla="*/ 6158 h 557262"/>
                  <a:gd name="connsiteX3" fmla="*/ 44 w 1157668"/>
                  <a:gd name="connsiteY3" fmla="*/ 0 h 557262"/>
                  <a:gd name="connsiteX0" fmla="*/ 31 w 1157655"/>
                  <a:gd name="connsiteY0" fmla="*/ 0 h 557262"/>
                  <a:gd name="connsiteX1" fmla="*/ 597315 w 1157655"/>
                  <a:gd name="connsiteY1" fmla="*/ 557261 h 557262"/>
                  <a:gd name="connsiteX2" fmla="*/ 1157655 w 1157655"/>
                  <a:gd name="connsiteY2" fmla="*/ 6158 h 557262"/>
                  <a:gd name="connsiteX3" fmla="*/ 31 w 1157655"/>
                  <a:gd name="connsiteY3" fmla="*/ 0 h 557262"/>
                  <a:gd name="connsiteX0" fmla="*/ 31 w 1157655"/>
                  <a:gd name="connsiteY0" fmla="*/ 0 h 557262"/>
                  <a:gd name="connsiteX1" fmla="*/ 597315 w 1157655"/>
                  <a:gd name="connsiteY1" fmla="*/ 557261 h 557262"/>
                  <a:gd name="connsiteX2" fmla="*/ 1157655 w 1157655"/>
                  <a:gd name="connsiteY2" fmla="*/ 6158 h 557262"/>
                  <a:gd name="connsiteX3" fmla="*/ 31 w 1157655"/>
                  <a:gd name="connsiteY3" fmla="*/ 0 h 557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655" h="557262">
                    <a:moveTo>
                      <a:pt x="31" y="0"/>
                    </a:moveTo>
                    <a:cubicBezTo>
                      <a:pt x="-4074" y="5644"/>
                      <a:pt x="404378" y="556235"/>
                      <a:pt x="597315" y="557261"/>
                    </a:cubicBezTo>
                    <a:cubicBezTo>
                      <a:pt x="790252" y="558287"/>
                      <a:pt x="1091975" y="92365"/>
                      <a:pt x="1157655" y="6158"/>
                    </a:cubicBezTo>
                    <a:cubicBezTo>
                      <a:pt x="876459" y="1026"/>
                      <a:pt x="385906" y="2053"/>
                      <a:pt x="3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2EC7586-4781-E2B7-A52A-FF2741F2AAB6}"/>
                </a:ext>
              </a:extLst>
            </p:cNvPr>
            <p:cNvGrpSpPr/>
            <p:nvPr/>
          </p:nvGrpSpPr>
          <p:grpSpPr>
            <a:xfrm>
              <a:off x="7581976" y="2174179"/>
              <a:ext cx="1159604" cy="1420140"/>
              <a:chOff x="8435439" y="-163174"/>
              <a:chExt cx="1159604" cy="1420140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2B28F053-426B-0A5A-05EA-72AAABA01D1C}"/>
                  </a:ext>
                </a:extLst>
              </p:cNvPr>
              <p:cNvGrpSpPr/>
              <p:nvPr/>
            </p:nvGrpSpPr>
            <p:grpSpPr>
              <a:xfrm>
                <a:off x="8435439" y="-163174"/>
                <a:ext cx="1159604" cy="1420140"/>
                <a:chOff x="8435439" y="-163174"/>
                <a:chExt cx="1159604" cy="1420140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58C79FCD-61DF-A341-9E07-FE5EE9682F2F}"/>
                    </a:ext>
                  </a:extLst>
                </p:cNvPr>
                <p:cNvSpPr/>
                <p:nvPr/>
              </p:nvSpPr>
              <p:spPr>
                <a:xfrm>
                  <a:off x="8435439" y="394153"/>
                  <a:ext cx="1155560" cy="853577"/>
                </a:xfrm>
                <a:prstGeom prst="rect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CF6FC52A-C290-541F-13C2-11F0477B346D}"/>
                    </a:ext>
                  </a:extLst>
                </p:cNvPr>
                <p:cNvSpPr/>
                <p:nvPr/>
              </p:nvSpPr>
              <p:spPr>
                <a:xfrm rot="10800000">
                  <a:off x="8437388" y="-163174"/>
                  <a:ext cx="1157655" cy="557262"/>
                </a:xfrm>
                <a:custGeom>
                  <a:avLst/>
                  <a:gdLst>
                    <a:gd name="connsiteX0" fmla="*/ 11552 w 1182455"/>
                    <a:gd name="connsiteY0" fmla="*/ 66072 h 623334"/>
                    <a:gd name="connsiteX1" fmla="*/ 608836 w 1182455"/>
                    <a:gd name="connsiteY1" fmla="*/ 623333 h 623334"/>
                    <a:gd name="connsiteX2" fmla="*/ 1169176 w 1182455"/>
                    <a:gd name="connsiteY2" fmla="*/ 72230 h 623334"/>
                    <a:gd name="connsiteX3" fmla="*/ 11552 w 1182455"/>
                    <a:gd name="connsiteY3" fmla="*/ 66072 h 623334"/>
                    <a:gd name="connsiteX0" fmla="*/ 11552 w 1182455"/>
                    <a:gd name="connsiteY0" fmla="*/ 66072 h 623334"/>
                    <a:gd name="connsiteX1" fmla="*/ 608836 w 1182455"/>
                    <a:gd name="connsiteY1" fmla="*/ 623333 h 623334"/>
                    <a:gd name="connsiteX2" fmla="*/ 1169176 w 1182455"/>
                    <a:gd name="connsiteY2" fmla="*/ 72230 h 623334"/>
                    <a:gd name="connsiteX3" fmla="*/ 11552 w 1182455"/>
                    <a:gd name="connsiteY3" fmla="*/ 66072 h 623334"/>
                    <a:gd name="connsiteX0" fmla="*/ 11552 w 1169176"/>
                    <a:gd name="connsiteY0" fmla="*/ 66072 h 623334"/>
                    <a:gd name="connsiteX1" fmla="*/ 608836 w 1169176"/>
                    <a:gd name="connsiteY1" fmla="*/ 623333 h 623334"/>
                    <a:gd name="connsiteX2" fmla="*/ 1169176 w 1169176"/>
                    <a:gd name="connsiteY2" fmla="*/ 72230 h 623334"/>
                    <a:gd name="connsiteX3" fmla="*/ 11552 w 1169176"/>
                    <a:gd name="connsiteY3" fmla="*/ 66072 h 623334"/>
                    <a:gd name="connsiteX0" fmla="*/ 11552 w 1169176"/>
                    <a:gd name="connsiteY0" fmla="*/ 37435 h 594697"/>
                    <a:gd name="connsiteX1" fmla="*/ 608836 w 1169176"/>
                    <a:gd name="connsiteY1" fmla="*/ 594696 h 594697"/>
                    <a:gd name="connsiteX2" fmla="*/ 1169176 w 1169176"/>
                    <a:gd name="connsiteY2" fmla="*/ 43593 h 594697"/>
                    <a:gd name="connsiteX3" fmla="*/ 11552 w 1169176"/>
                    <a:gd name="connsiteY3" fmla="*/ 37435 h 594697"/>
                    <a:gd name="connsiteX0" fmla="*/ 11552 w 1169176"/>
                    <a:gd name="connsiteY0" fmla="*/ 37435 h 594697"/>
                    <a:gd name="connsiteX1" fmla="*/ 608836 w 1169176"/>
                    <a:gd name="connsiteY1" fmla="*/ 594696 h 594697"/>
                    <a:gd name="connsiteX2" fmla="*/ 1169176 w 1169176"/>
                    <a:gd name="connsiteY2" fmla="*/ 43593 h 594697"/>
                    <a:gd name="connsiteX3" fmla="*/ 11552 w 1169176"/>
                    <a:gd name="connsiteY3" fmla="*/ 37435 h 594697"/>
                    <a:gd name="connsiteX0" fmla="*/ 11552 w 1169176"/>
                    <a:gd name="connsiteY0" fmla="*/ 37435 h 594697"/>
                    <a:gd name="connsiteX1" fmla="*/ 608836 w 1169176"/>
                    <a:gd name="connsiteY1" fmla="*/ 594696 h 594697"/>
                    <a:gd name="connsiteX2" fmla="*/ 1169176 w 1169176"/>
                    <a:gd name="connsiteY2" fmla="*/ 43593 h 594697"/>
                    <a:gd name="connsiteX3" fmla="*/ 11552 w 1169176"/>
                    <a:gd name="connsiteY3" fmla="*/ 37435 h 594697"/>
                    <a:gd name="connsiteX0" fmla="*/ 31 w 1157655"/>
                    <a:gd name="connsiteY0" fmla="*/ 37435 h 594697"/>
                    <a:gd name="connsiteX1" fmla="*/ 597315 w 1157655"/>
                    <a:gd name="connsiteY1" fmla="*/ 594696 h 594697"/>
                    <a:gd name="connsiteX2" fmla="*/ 1157655 w 1157655"/>
                    <a:gd name="connsiteY2" fmla="*/ 43593 h 594697"/>
                    <a:gd name="connsiteX3" fmla="*/ 31 w 1157655"/>
                    <a:gd name="connsiteY3" fmla="*/ 37435 h 594697"/>
                    <a:gd name="connsiteX0" fmla="*/ 52 w 1157676"/>
                    <a:gd name="connsiteY0" fmla="*/ 0 h 557262"/>
                    <a:gd name="connsiteX1" fmla="*/ 597336 w 1157676"/>
                    <a:gd name="connsiteY1" fmla="*/ 557261 h 557262"/>
                    <a:gd name="connsiteX2" fmla="*/ 1157676 w 1157676"/>
                    <a:gd name="connsiteY2" fmla="*/ 6158 h 557262"/>
                    <a:gd name="connsiteX3" fmla="*/ 52 w 1157676"/>
                    <a:gd name="connsiteY3" fmla="*/ 0 h 557262"/>
                    <a:gd name="connsiteX0" fmla="*/ 52 w 1157676"/>
                    <a:gd name="connsiteY0" fmla="*/ 0 h 557262"/>
                    <a:gd name="connsiteX1" fmla="*/ 597336 w 1157676"/>
                    <a:gd name="connsiteY1" fmla="*/ 557261 h 557262"/>
                    <a:gd name="connsiteX2" fmla="*/ 1157676 w 1157676"/>
                    <a:gd name="connsiteY2" fmla="*/ 6158 h 557262"/>
                    <a:gd name="connsiteX3" fmla="*/ 52 w 1157676"/>
                    <a:gd name="connsiteY3" fmla="*/ 0 h 557262"/>
                    <a:gd name="connsiteX0" fmla="*/ 44 w 1157668"/>
                    <a:gd name="connsiteY0" fmla="*/ 0 h 557262"/>
                    <a:gd name="connsiteX1" fmla="*/ 597328 w 1157668"/>
                    <a:gd name="connsiteY1" fmla="*/ 557261 h 557262"/>
                    <a:gd name="connsiteX2" fmla="*/ 1157668 w 1157668"/>
                    <a:gd name="connsiteY2" fmla="*/ 6158 h 557262"/>
                    <a:gd name="connsiteX3" fmla="*/ 44 w 1157668"/>
                    <a:gd name="connsiteY3" fmla="*/ 0 h 557262"/>
                    <a:gd name="connsiteX0" fmla="*/ 44 w 1157668"/>
                    <a:gd name="connsiteY0" fmla="*/ 0 h 557262"/>
                    <a:gd name="connsiteX1" fmla="*/ 597328 w 1157668"/>
                    <a:gd name="connsiteY1" fmla="*/ 557261 h 557262"/>
                    <a:gd name="connsiteX2" fmla="*/ 1157668 w 1157668"/>
                    <a:gd name="connsiteY2" fmla="*/ 6158 h 557262"/>
                    <a:gd name="connsiteX3" fmla="*/ 44 w 1157668"/>
                    <a:gd name="connsiteY3" fmla="*/ 0 h 557262"/>
                    <a:gd name="connsiteX0" fmla="*/ 44 w 1157720"/>
                    <a:gd name="connsiteY0" fmla="*/ 0 h 557262"/>
                    <a:gd name="connsiteX1" fmla="*/ 597328 w 1157720"/>
                    <a:gd name="connsiteY1" fmla="*/ 557261 h 557262"/>
                    <a:gd name="connsiteX2" fmla="*/ 1157668 w 1157720"/>
                    <a:gd name="connsiteY2" fmla="*/ 6158 h 557262"/>
                    <a:gd name="connsiteX3" fmla="*/ 44 w 1157720"/>
                    <a:gd name="connsiteY3" fmla="*/ 0 h 557262"/>
                    <a:gd name="connsiteX0" fmla="*/ 44 w 1157668"/>
                    <a:gd name="connsiteY0" fmla="*/ 0 h 557262"/>
                    <a:gd name="connsiteX1" fmla="*/ 597328 w 1157668"/>
                    <a:gd name="connsiteY1" fmla="*/ 557261 h 557262"/>
                    <a:gd name="connsiteX2" fmla="*/ 1157668 w 1157668"/>
                    <a:gd name="connsiteY2" fmla="*/ 6158 h 557262"/>
                    <a:gd name="connsiteX3" fmla="*/ 44 w 1157668"/>
                    <a:gd name="connsiteY3" fmla="*/ 0 h 557262"/>
                    <a:gd name="connsiteX0" fmla="*/ 31 w 1157655"/>
                    <a:gd name="connsiteY0" fmla="*/ 0 h 557262"/>
                    <a:gd name="connsiteX1" fmla="*/ 597315 w 1157655"/>
                    <a:gd name="connsiteY1" fmla="*/ 557261 h 557262"/>
                    <a:gd name="connsiteX2" fmla="*/ 1157655 w 1157655"/>
                    <a:gd name="connsiteY2" fmla="*/ 6158 h 557262"/>
                    <a:gd name="connsiteX3" fmla="*/ 31 w 1157655"/>
                    <a:gd name="connsiteY3" fmla="*/ 0 h 557262"/>
                    <a:gd name="connsiteX0" fmla="*/ 31 w 1157655"/>
                    <a:gd name="connsiteY0" fmla="*/ 0 h 557262"/>
                    <a:gd name="connsiteX1" fmla="*/ 597315 w 1157655"/>
                    <a:gd name="connsiteY1" fmla="*/ 557261 h 557262"/>
                    <a:gd name="connsiteX2" fmla="*/ 1157655 w 1157655"/>
                    <a:gd name="connsiteY2" fmla="*/ 6158 h 557262"/>
                    <a:gd name="connsiteX3" fmla="*/ 31 w 1157655"/>
                    <a:gd name="connsiteY3" fmla="*/ 0 h 557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7655" h="557262">
                      <a:moveTo>
                        <a:pt x="31" y="0"/>
                      </a:moveTo>
                      <a:cubicBezTo>
                        <a:pt x="-4074" y="5644"/>
                        <a:pt x="404378" y="556235"/>
                        <a:pt x="597315" y="557261"/>
                      </a:cubicBezTo>
                      <a:cubicBezTo>
                        <a:pt x="790252" y="558287"/>
                        <a:pt x="1091975" y="92365"/>
                        <a:pt x="1157655" y="6158"/>
                      </a:cubicBezTo>
                      <a:cubicBezTo>
                        <a:pt x="876459" y="1026"/>
                        <a:pt x="385906" y="2053"/>
                        <a:pt x="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Isosceles Triangle 32">
                  <a:extLst>
                    <a:ext uri="{FF2B5EF4-FFF2-40B4-BE49-F238E27FC236}">
                      <a16:creationId xmlns:a16="http://schemas.microsoft.com/office/drawing/2014/main" id="{364E9317-EF05-0B39-B9A0-D6E32837EB2E}"/>
                    </a:ext>
                  </a:extLst>
                </p:cNvPr>
                <p:cNvSpPr/>
                <p:nvPr/>
              </p:nvSpPr>
              <p:spPr>
                <a:xfrm rot="10800000">
                  <a:off x="8438518" y="394089"/>
                  <a:ext cx="1155560" cy="557262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2BA61D9C-1774-333E-525F-461F2E38995E}"/>
                    </a:ext>
                  </a:extLst>
                </p:cNvPr>
                <p:cNvSpPr/>
                <p:nvPr/>
              </p:nvSpPr>
              <p:spPr>
                <a:xfrm>
                  <a:off x="8740746" y="314531"/>
                  <a:ext cx="544946" cy="446619"/>
                </a:xfrm>
                <a:custGeom>
                  <a:avLst/>
                  <a:gdLst>
                    <a:gd name="connsiteX0" fmla="*/ 0 w 544946"/>
                    <a:gd name="connsiteY0" fmla="*/ 0 h 446619"/>
                    <a:gd name="connsiteX1" fmla="*/ 544946 w 544946"/>
                    <a:gd name="connsiteY1" fmla="*/ 0 h 446619"/>
                    <a:gd name="connsiteX2" fmla="*/ 544946 w 544946"/>
                    <a:gd name="connsiteY2" fmla="*/ 374023 h 446619"/>
                    <a:gd name="connsiteX3" fmla="*/ 469677 w 544946"/>
                    <a:gd name="connsiteY3" fmla="*/ 446619 h 446619"/>
                    <a:gd name="connsiteX4" fmla="*/ 75269 w 544946"/>
                    <a:gd name="connsiteY4" fmla="*/ 446619 h 446619"/>
                    <a:gd name="connsiteX5" fmla="*/ 0 w 544946"/>
                    <a:gd name="connsiteY5" fmla="*/ 374023 h 446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4946" h="446619">
                      <a:moveTo>
                        <a:pt x="0" y="0"/>
                      </a:moveTo>
                      <a:lnTo>
                        <a:pt x="544946" y="0"/>
                      </a:lnTo>
                      <a:lnTo>
                        <a:pt x="544946" y="374023"/>
                      </a:lnTo>
                      <a:lnTo>
                        <a:pt x="469677" y="446619"/>
                      </a:lnTo>
                      <a:lnTo>
                        <a:pt x="75269" y="446619"/>
                      </a:lnTo>
                      <a:lnTo>
                        <a:pt x="0" y="374023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6643505C-EAE4-CB68-037B-7FF94CB38FF6}"/>
                    </a:ext>
                  </a:extLst>
                </p:cNvPr>
                <p:cNvSpPr/>
                <p:nvPr/>
              </p:nvSpPr>
              <p:spPr>
                <a:xfrm rot="10800000">
                  <a:off x="8437388" y="699704"/>
                  <a:ext cx="1157655" cy="557262"/>
                </a:xfrm>
                <a:custGeom>
                  <a:avLst/>
                  <a:gdLst>
                    <a:gd name="connsiteX0" fmla="*/ 11552 w 1182455"/>
                    <a:gd name="connsiteY0" fmla="*/ 66072 h 623334"/>
                    <a:gd name="connsiteX1" fmla="*/ 608836 w 1182455"/>
                    <a:gd name="connsiteY1" fmla="*/ 623333 h 623334"/>
                    <a:gd name="connsiteX2" fmla="*/ 1169176 w 1182455"/>
                    <a:gd name="connsiteY2" fmla="*/ 72230 h 623334"/>
                    <a:gd name="connsiteX3" fmla="*/ 11552 w 1182455"/>
                    <a:gd name="connsiteY3" fmla="*/ 66072 h 623334"/>
                    <a:gd name="connsiteX0" fmla="*/ 11552 w 1182455"/>
                    <a:gd name="connsiteY0" fmla="*/ 66072 h 623334"/>
                    <a:gd name="connsiteX1" fmla="*/ 608836 w 1182455"/>
                    <a:gd name="connsiteY1" fmla="*/ 623333 h 623334"/>
                    <a:gd name="connsiteX2" fmla="*/ 1169176 w 1182455"/>
                    <a:gd name="connsiteY2" fmla="*/ 72230 h 623334"/>
                    <a:gd name="connsiteX3" fmla="*/ 11552 w 1182455"/>
                    <a:gd name="connsiteY3" fmla="*/ 66072 h 623334"/>
                    <a:gd name="connsiteX0" fmla="*/ 11552 w 1169176"/>
                    <a:gd name="connsiteY0" fmla="*/ 66072 h 623334"/>
                    <a:gd name="connsiteX1" fmla="*/ 608836 w 1169176"/>
                    <a:gd name="connsiteY1" fmla="*/ 623333 h 623334"/>
                    <a:gd name="connsiteX2" fmla="*/ 1169176 w 1169176"/>
                    <a:gd name="connsiteY2" fmla="*/ 72230 h 623334"/>
                    <a:gd name="connsiteX3" fmla="*/ 11552 w 1169176"/>
                    <a:gd name="connsiteY3" fmla="*/ 66072 h 623334"/>
                    <a:gd name="connsiteX0" fmla="*/ 11552 w 1169176"/>
                    <a:gd name="connsiteY0" fmla="*/ 37435 h 594697"/>
                    <a:gd name="connsiteX1" fmla="*/ 608836 w 1169176"/>
                    <a:gd name="connsiteY1" fmla="*/ 594696 h 594697"/>
                    <a:gd name="connsiteX2" fmla="*/ 1169176 w 1169176"/>
                    <a:gd name="connsiteY2" fmla="*/ 43593 h 594697"/>
                    <a:gd name="connsiteX3" fmla="*/ 11552 w 1169176"/>
                    <a:gd name="connsiteY3" fmla="*/ 37435 h 594697"/>
                    <a:gd name="connsiteX0" fmla="*/ 11552 w 1169176"/>
                    <a:gd name="connsiteY0" fmla="*/ 37435 h 594697"/>
                    <a:gd name="connsiteX1" fmla="*/ 608836 w 1169176"/>
                    <a:gd name="connsiteY1" fmla="*/ 594696 h 594697"/>
                    <a:gd name="connsiteX2" fmla="*/ 1169176 w 1169176"/>
                    <a:gd name="connsiteY2" fmla="*/ 43593 h 594697"/>
                    <a:gd name="connsiteX3" fmla="*/ 11552 w 1169176"/>
                    <a:gd name="connsiteY3" fmla="*/ 37435 h 594697"/>
                    <a:gd name="connsiteX0" fmla="*/ 11552 w 1169176"/>
                    <a:gd name="connsiteY0" fmla="*/ 37435 h 594697"/>
                    <a:gd name="connsiteX1" fmla="*/ 608836 w 1169176"/>
                    <a:gd name="connsiteY1" fmla="*/ 594696 h 594697"/>
                    <a:gd name="connsiteX2" fmla="*/ 1169176 w 1169176"/>
                    <a:gd name="connsiteY2" fmla="*/ 43593 h 594697"/>
                    <a:gd name="connsiteX3" fmla="*/ 11552 w 1169176"/>
                    <a:gd name="connsiteY3" fmla="*/ 37435 h 594697"/>
                    <a:gd name="connsiteX0" fmla="*/ 31 w 1157655"/>
                    <a:gd name="connsiteY0" fmla="*/ 37435 h 594697"/>
                    <a:gd name="connsiteX1" fmla="*/ 597315 w 1157655"/>
                    <a:gd name="connsiteY1" fmla="*/ 594696 h 594697"/>
                    <a:gd name="connsiteX2" fmla="*/ 1157655 w 1157655"/>
                    <a:gd name="connsiteY2" fmla="*/ 43593 h 594697"/>
                    <a:gd name="connsiteX3" fmla="*/ 31 w 1157655"/>
                    <a:gd name="connsiteY3" fmla="*/ 37435 h 594697"/>
                    <a:gd name="connsiteX0" fmla="*/ 52 w 1157676"/>
                    <a:gd name="connsiteY0" fmla="*/ 0 h 557262"/>
                    <a:gd name="connsiteX1" fmla="*/ 597336 w 1157676"/>
                    <a:gd name="connsiteY1" fmla="*/ 557261 h 557262"/>
                    <a:gd name="connsiteX2" fmla="*/ 1157676 w 1157676"/>
                    <a:gd name="connsiteY2" fmla="*/ 6158 h 557262"/>
                    <a:gd name="connsiteX3" fmla="*/ 52 w 1157676"/>
                    <a:gd name="connsiteY3" fmla="*/ 0 h 557262"/>
                    <a:gd name="connsiteX0" fmla="*/ 52 w 1157676"/>
                    <a:gd name="connsiteY0" fmla="*/ 0 h 557262"/>
                    <a:gd name="connsiteX1" fmla="*/ 597336 w 1157676"/>
                    <a:gd name="connsiteY1" fmla="*/ 557261 h 557262"/>
                    <a:gd name="connsiteX2" fmla="*/ 1157676 w 1157676"/>
                    <a:gd name="connsiteY2" fmla="*/ 6158 h 557262"/>
                    <a:gd name="connsiteX3" fmla="*/ 52 w 1157676"/>
                    <a:gd name="connsiteY3" fmla="*/ 0 h 557262"/>
                    <a:gd name="connsiteX0" fmla="*/ 44 w 1157668"/>
                    <a:gd name="connsiteY0" fmla="*/ 0 h 557262"/>
                    <a:gd name="connsiteX1" fmla="*/ 597328 w 1157668"/>
                    <a:gd name="connsiteY1" fmla="*/ 557261 h 557262"/>
                    <a:gd name="connsiteX2" fmla="*/ 1157668 w 1157668"/>
                    <a:gd name="connsiteY2" fmla="*/ 6158 h 557262"/>
                    <a:gd name="connsiteX3" fmla="*/ 44 w 1157668"/>
                    <a:gd name="connsiteY3" fmla="*/ 0 h 557262"/>
                    <a:gd name="connsiteX0" fmla="*/ 44 w 1157668"/>
                    <a:gd name="connsiteY0" fmla="*/ 0 h 557262"/>
                    <a:gd name="connsiteX1" fmla="*/ 597328 w 1157668"/>
                    <a:gd name="connsiteY1" fmla="*/ 557261 h 557262"/>
                    <a:gd name="connsiteX2" fmla="*/ 1157668 w 1157668"/>
                    <a:gd name="connsiteY2" fmla="*/ 6158 h 557262"/>
                    <a:gd name="connsiteX3" fmla="*/ 44 w 1157668"/>
                    <a:gd name="connsiteY3" fmla="*/ 0 h 557262"/>
                    <a:gd name="connsiteX0" fmla="*/ 44 w 1157720"/>
                    <a:gd name="connsiteY0" fmla="*/ 0 h 557262"/>
                    <a:gd name="connsiteX1" fmla="*/ 597328 w 1157720"/>
                    <a:gd name="connsiteY1" fmla="*/ 557261 h 557262"/>
                    <a:gd name="connsiteX2" fmla="*/ 1157668 w 1157720"/>
                    <a:gd name="connsiteY2" fmla="*/ 6158 h 557262"/>
                    <a:gd name="connsiteX3" fmla="*/ 44 w 1157720"/>
                    <a:gd name="connsiteY3" fmla="*/ 0 h 557262"/>
                    <a:gd name="connsiteX0" fmla="*/ 44 w 1157668"/>
                    <a:gd name="connsiteY0" fmla="*/ 0 h 557262"/>
                    <a:gd name="connsiteX1" fmla="*/ 597328 w 1157668"/>
                    <a:gd name="connsiteY1" fmla="*/ 557261 h 557262"/>
                    <a:gd name="connsiteX2" fmla="*/ 1157668 w 1157668"/>
                    <a:gd name="connsiteY2" fmla="*/ 6158 h 557262"/>
                    <a:gd name="connsiteX3" fmla="*/ 44 w 1157668"/>
                    <a:gd name="connsiteY3" fmla="*/ 0 h 557262"/>
                    <a:gd name="connsiteX0" fmla="*/ 31 w 1157655"/>
                    <a:gd name="connsiteY0" fmla="*/ 0 h 557262"/>
                    <a:gd name="connsiteX1" fmla="*/ 597315 w 1157655"/>
                    <a:gd name="connsiteY1" fmla="*/ 557261 h 557262"/>
                    <a:gd name="connsiteX2" fmla="*/ 1157655 w 1157655"/>
                    <a:gd name="connsiteY2" fmla="*/ 6158 h 557262"/>
                    <a:gd name="connsiteX3" fmla="*/ 31 w 1157655"/>
                    <a:gd name="connsiteY3" fmla="*/ 0 h 557262"/>
                    <a:gd name="connsiteX0" fmla="*/ 31 w 1157655"/>
                    <a:gd name="connsiteY0" fmla="*/ 0 h 557262"/>
                    <a:gd name="connsiteX1" fmla="*/ 597315 w 1157655"/>
                    <a:gd name="connsiteY1" fmla="*/ 557261 h 557262"/>
                    <a:gd name="connsiteX2" fmla="*/ 1157655 w 1157655"/>
                    <a:gd name="connsiteY2" fmla="*/ 6158 h 557262"/>
                    <a:gd name="connsiteX3" fmla="*/ 31 w 1157655"/>
                    <a:gd name="connsiteY3" fmla="*/ 0 h 557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7655" h="557262">
                      <a:moveTo>
                        <a:pt x="31" y="0"/>
                      </a:moveTo>
                      <a:cubicBezTo>
                        <a:pt x="-4074" y="5644"/>
                        <a:pt x="404378" y="556235"/>
                        <a:pt x="597315" y="557261"/>
                      </a:cubicBezTo>
                      <a:cubicBezTo>
                        <a:pt x="790252" y="558287"/>
                        <a:pt x="1091975" y="92365"/>
                        <a:pt x="1157655" y="6158"/>
                      </a:cubicBezTo>
                      <a:cubicBezTo>
                        <a:pt x="876459" y="1026"/>
                        <a:pt x="385906" y="2053"/>
                        <a:pt x="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AED8F7B-29FD-C704-AE42-424D3C610DDC}"/>
                  </a:ext>
                </a:extLst>
              </p:cNvPr>
              <p:cNvSpPr txBox="1"/>
              <p:nvPr/>
            </p:nvSpPr>
            <p:spPr>
              <a:xfrm>
                <a:off x="8837551" y="355342"/>
                <a:ext cx="2354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0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2DBE13B-EF08-B8C0-D04F-7BD926635EFE}"/>
                </a:ext>
              </a:extLst>
            </p:cNvPr>
            <p:cNvGrpSpPr/>
            <p:nvPr/>
          </p:nvGrpSpPr>
          <p:grpSpPr>
            <a:xfrm>
              <a:off x="10504491" y="2150893"/>
              <a:ext cx="1159604" cy="1420140"/>
              <a:chOff x="8435439" y="-163174"/>
              <a:chExt cx="1159604" cy="1420140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C986ACA0-8D3E-E4B8-D7B2-A583B973080D}"/>
                  </a:ext>
                </a:extLst>
              </p:cNvPr>
              <p:cNvGrpSpPr/>
              <p:nvPr/>
            </p:nvGrpSpPr>
            <p:grpSpPr>
              <a:xfrm>
                <a:off x="8435439" y="-163174"/>
                <a:ext cx="1159604" cy="1420140"/>
                <a:chOff x="8435439" y="-163174"/>
                <a:chExt cx="1159604" cy="1420140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64D6F09E-68B4-5EEE-8887-75BC1C4E75FE}"/>
                    </a:ext>
                  </a:extLst>
                </p:cNvPr>
                <p:cNvSpPr/>
                <p:nvPr/>
              </p:nvSpPr>
              <p:spPr>
                <a:xfrm>
                  <a:off x="8435439" y="394153"/>
                  <a:ext cx="1155560" cy="853577"/>
                </a:xfrm>
                <a:prstGeom prst="rect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AA5156E8-9CA9-B560-E11B-145954CBE182}"/>
                    </a:ext>
                  </a:extLst>
                </p:cNvPr>
                <p:cNvSpPr/>
                <p:nvPr/>
              </p:nvSpPr>
              <p:spPr>
                <a:xfrm rot="10800000">
                  <a:off x="8437388" y="-163174"/>
                  <a:ext cx="1157655" cy="557262"/>
                </a:xfrm>
                <a:custGeom>
                  <a:avLst/>
                  <a:gdLst>
                    <a:gd name="connsiteX0" fmla="*/ 11552 w 1182455"/>
                    <a:gd name="connsiteY0" fmla="*/ 66072 h 623334"/>
                    <a:gd name="connsiteX1" fmla="*/ 608836 w 1182455"/>
                    <a:gd name="connsiteY1" fmla="*/ 623333 h 623334"/>
                    <a:gd name="connsiteX2" fmla="*/ 1169176 w 1182455"/>
                    <a:gd name="connsiteY2" fmla="*/ 72230 h 623334"/>
                    <a:gd name="connsiteX3" fmla="*/ 11552 w 1182455"/>
                    <a:gd name="connsiteY3" fmla="*/ 66072 h 623334"/>
                    <a:gd name="connsiteX0" fmla="*/ 11552 w 1182455"/>
                    <a:gd name="connsiteY0" fmla="*/ 66072 h 623334"/>
                    <a:gd name="connsiteX1" fmla="*/ 608836 w 1182455"/>
                    <a:gd name="connsiteY1" fmla="*/ 623333 h 623334"/>
                    <a:gd name="connsiteX2" fmla="*/ 1169176 w 1182455"/>
                    <a:gd name="connsiteY2" fmla="*/ 72230 h 623334"/>
                    <a:gd name="connsiteX3" fmla="*/ 11552 w 1182455"/>
                    <a:gd name="connsiteY3" fmla="*/ 66072 h 623334"/>
                    <a:gd name="connsiteX0" fmla="*/ 11552 w 1169176"/>
                    <a:gd name="connsiteY0" fmla="*/ 66072 h 623334"/>
                    <a:gd name="connsiteX1" fmla="*/ 608836 w 1169176"/>
                    <a:gd name="connsiteY1" fmla="*/ 623333 h 623334"/>
                    <a:gd name="connsiteX2" fmla="*/ 1169176 w 1169176"/>
                    <a:gd name="connsiteY2" fmla="*/ 72230 h 623334"/>
                    <a:gd name="connsiteX3" fmla="*/ 11552 w 1169176"/>
                    <a:gd name="connsiteY3" fmla="*/ 66072 h 623334"/>
                    <a:gd name="connsiteX0" fmla="*/ 11552 w 1169176"/>
                    <a:gd name="connsiteY0" fmla="*/ 37435 h 594697"/>
                    <a:gd name="connsiteX1" fmla="*/ 608836 w 1169176"/>
                    <a:gd name="connsiteY1" fmla="*/ 594696 h 594697"/>
                    <a:gd name="connsiteX2" fmla="*/ 1169176 w 1169176"/>
                    <a:gd name="connsiteY2" fmla="*/ 43593 h 594697"/>
                    <a:gd name="connsiteX3" fmla="*/ 11552 w 1169176"/>
                    <a:gd name="connsiteY3" fmla="*/ 37435 h 594697"/>
                    <a:gd name="connsiteX0" fmla="*/ 11552 w 1169176"/>
                    <a:gd name="connsiteY0" fmla="*/ 37435 h 594697"/>
                    <a:gd name="connsiteX1" fmla="*/ 608836 w 1169176"/>
                    <a:gd name="connsiteY1" fmla="*/ 594696 h 594697"/>
                    <a:gd name="connsiteX2" fmla="*/ 1169176 w 1169176"/>
                    <a:gd name="connsiteY2" fmla="*/ 43593 h 594697"/>
                    <a:gd name="connsiteX3" fmla="*/ 11552 w 1169176"/>
                    <a:gd name="connsiteY3" fmla="*/ 37435 h 594697"/>
                    <a:gd name="connsiteX0" fmla="*/ 11552 w 1169176"/>
                    <a:gd name="connsiteY0" fmla="*/ 37435 h 594697"/>
                    <a:gd name="connsiteX1" fmla="*/ 608836 w 1169176"/>
                    <a:gd name="connsiteY1" fmla="*/ 594696 h 594697"/>
                    <a:gd name="connsiteX2" fmla="*/ 1169176 w 1169176"/>
                    <a:gd name="connsiteY2" fmla="*/ 43593 h 594697"/>
                    <a:gd name="connsiteX3" fmla="*/ 11552 w 1169176"/>
                    <a:gd name="connsiteY3" fmla="*/ 37435 h 594697"/>
                    <a:gd name="connsiteX0" fmla="*/ 31 w 1157655"/>
                    <a:gd name="connsiteY0" fmla="*/ 37435 h 594697"/>
                    <a:gd name="connsiteX1" fmla="*/ 597315 w 1157655"/>
                    <a:gd name="connsiteY1" fmla="*/ 594696 h 594697"/>
                    <a:gd name="connsiteX2" fmla="*/ 1157655 w 1157655"/>
                    <a:gd name="connsiteY2" fmla="*/ 43593 h 594697"/>
                    <a:gd name="connsiteX3" fmla="*/ 31 w 1157655"/>
                    <a:gd name="connsiteY3" fmla="*/ 37435 h 594697"/>
                    <a:gd name="connsiteX0" fmla="*/ 52 w 1157676"/>
                    <a:gd name="connsiteY0" fmla="*/ 0 h 557262"/>
                    <a:gd name="connsiteX1" fmla="*/ 597336 w 1157676"/>
                    <a:gd name="connsiteY1" fmla="*/ 557261 h 557262"/>
                    <a:gd name="connsiteX2" fmla="*/ 1157676 w 1157676"/>
                    <a:gd name="connsiteY2" fmla="*/ 6158 h 557262"/>
                    <a:gd name="connsiteX3" fmla="*/ 52 w 1157676"/>
                    <a:gd name="connsiteY3" fmla="*/ 0 h 557262"/>
                    <a:gd name="connsiteX0" fmla="*/ 52 w 1157676"/>
                    <a:gd name="connsiteY0" fmla="*/ 0 h 557262"/>
                    <a:gd name="connsiteX1" fmla="*/ 597336 w 1157676"/>
                    <a:gd name="connsiteY1" fmla="*/ 557261 h 557262"/>
                    <a:gd name="connsiteX2" fmla="*/ 1157676 w 1157676"/>
                    <a:gd name="connsiteY2" fmla="*/ 6158 h 557262"/>
                    <a:gd name="connsiteX3" fmla="*/ 52 w 1157676"/>
                    <a:gd name="connsiteY3" fmla="*/ 0 h 557262"/>
                    <a:gd name="connsiteX0" fmla="*/ 44 w 1157668"/>
                    <a:gd name="connsiteY0" fmla="*/ 0 h 557262"/>
                    <a:gd name="connsiteX1" fmla="*/ 597328 w 1157668"/>
                    <a:gd name="connsiteY1" fmla="*/ 557261 h 557262"/>
                    <a:gd name="connsiteX2" fmla="*/ 1157668 w 1157668"/>
                    <a:gd name="connsiteY2" fmla="*/ 6158 h 557262"/>
                    <a:gd name="connsiteX3" fmla="*/ 44 w 1157668"/>
                    <a:gd name="connsiteY3" fmla="*/ 0 h 557262"/>
                    <a:gd name="connsiteX0" fmla="*/ 44 w 1157668"/>
                    <a:gd name="connsiteY0" fmla="*/ 0 h 557262"/>
                    <a:gd name="connsiteX1" fmla="*/ 597328 w 1157668"/>
                    <a:gd name="connsiteY1" fmla="*/ 557261 h 557262"/>
                    <a:gd name="connsiteX2" fmla="*/ 1157668 w 1157668"/>
                    <a:gd name="connsiteY2" fmla="*/ 6158 h 557262"/>
                    <a:gd name="connsiteX3" fmla="*/ 44 w 1157668"/>
                    <a:gd name="connsiteY3" fmla="*/ 0 h 557262"/>
                    <a:gd name="connsiteX0" fmla="*/ 44 w 1157720"/>
                    <a:gd name="connsiteY0" fmla="*/ 0 h 557262"/>
                    <a:gd name="connsiteX1" fmla="*/ 597328 w 1157720"/>
                    <a:gd name="connsiteY1" fmla="*/ 557261 h 557262"/>
                    <a:gd name="connsiteX2" fmla="*/ 1157668 w 1157720"/>
                    <a:gd name="connsiteY2" fmla="*/ 6158 h 557262"/>
                    <a:gd name="connsiteX3" fmla="*/ 44 w 1157720"/>
                    <a:gd name="connsiteY3" fmla="*/ 0 h 557262"/>
                    <a:gd name="connsiteX0" fmla="*/ 44 w 1157668"/>
                    <a:gd name="connsiteY0" fmla="*/ 0 h 557262"/>
                    <a:gd name="connsiteX1" fmla="*/ 597328 w 1157668"/>
                    <a:gd name="connsiteY1" fmla="*/ 557261 h 557262"/>
                    <a:gd name="connsiteX2" fmla="*/ 1157668 w 1157668"/>
                    <a:gd name="connsiteY2" fmla="*/ 6158 h 557262"/>
                    <a:gd name="connsiteX3" fmla="*/ 44 w 1157668"/>
                    <a:gd name="connsiteY3" fmla="*/ 0 h 557262"/>
                    <a:gd name="connsiteX0" fmla="*/ 31 w 1157655"/>
                    <a:gd name="connsiteY0" fmla="*/ 0 h 557262"/>
                    <a:gd name="connsiteX1" fmla="*/ 597315 w 1157655"/>
                    <a:gd name="connsiteY1" fmla="*/ 557261 h 557262"/>
                    <a:gd name="connsiteX2" fmla="*/ 1157655 w 1157655"/>
                    <a:gd name="connsiteY2" fmla="*/ 6158 h 557262"/>
                    <a:gd name="connsiteX3" fmla="*/ 31 w 1157655"/>
                    <a:gd name="connsiteY3" fmla="*/ 0 h 557262"/>
                    <a:gd name="connsiteX0" fmla="*/ 31 w 1157655"/>
                    <a:gd name="connsiteY0" fmla="*/ 0 h 557262"/>
                    <a:gd name="connsiteX1" fmla="*/ 597315 w 1157655"/>
                    <a:gd name="connsiteY1" fmla="*/ 557261 h 557262"/>
                    <a:gd name="connsiteX2" fmla="*/ 1157655 w 1157655"/>
                    <a:gd name="connsiteY2" fmla="*/ 6158 h 557262"/>
                    <a:gd name="connsiteX3" fmla="*/ 31 w 1157655"/>
                    <a:gd name="connsiteY3" fmla="*/ 0 h 557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7655" h="557262">
                      <a:moveTo>
                        <a:pt x="31" y="0"/>
                      </a:moveTo>
                      <a:cubicBezTo>
                        <a:pt x="-4074" y="5644"/>
                        <a:pt x="404378" y="556235"/>
                        <a:pt x="597315" y="557261"/>
                      </a:cubicBezTo>
                      <a:cubicBezTo>
                        <a:pt x="790252" y="558287"/>
                        <a:pt x="1091975" y="92365"/>
                        <a:pt x="1157655" y="6158"/>
                      </a:cubicBezTo>
                      <a:cubicBezTo>
                        <a:pt x="876459" y="1026"/>
                        <a:pt x="385906" y="2053"/>
                        <a:pt x="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Isosceles Triangle 51">
                  <a:extLst>
                    <a:ext uri="{FF2B5EF4-FFF2-40B4-BE49-F238E27FC236}">
                      <a16:creationId xmlns:a16="http://schemas.microsoft.com/office/drawing/2014/main" id="{0B64CF41-8662-EFE9-9AB6-769E895C23DB}"/>
                    </a:ext>
                  </a:extLst>
                </p:cNvPr>
                <p:cNvSpPr/>
                <p:nvPr/>
              </p:nvSpPr>
              <p:spPr>
                <a:xfrm rot="10800000">
                  <a:off x="8438518" y="394089"/>
                  <a:ext cx="1155560" cy="557262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B3517486-A873-1987-0690-603BA51370BD}"/>
                    </a:ext>
                  </a:extLst>
                </p:cNvPr>
                <p:cNvSpPr/>
                <p:nvPr/>
              </p:nvSpPr>
              <p:spPr>
                <a:xfrm>
                  <a:off x="8740746" y="314531"/>
                  <a:ext cx="544946" cy="446619"/>
                </a:xfrm>
                <a:custGeom>
                  <a:avLst/>
                  <a:gdLst>
                    <a:gd name="connsiteX0" fmla="*/ 0 w 544946"/>
                    <a:gd name="connsiteY0" fmla="*/ 0 h 446619"/>
                    <a:gd name="connsiteX1" fmla="*/ 544946 w 544946"/>
                    <a:gd name="connsiteY1" fmla="*/ 0 h 446619"/>
                    <a:gd name="connsiteX2" fmla="*/ 544946 w 544946"/>
                    <a:gd name="connsiteY2" fmla="*/ 374023 h 446619"/>
                    <a:gd name="connsiteX3" fmla="*/ 469677 w 544946"/>
                    <a:gd name="connsiteY3" fmla="*/ 446619 h 446619"/>
                    <a:gd name="connsiteX4" fmla="*/ 75269 w 544946"/>
                    <a:gd name="connsiteY4" fmla="*/ 446619 h 446619"/>
                    <a:gd name="connsiteX5" fmla="*/ 0 w 544946"/>
                    <a:gd name="connsiteY5" fmla="*/ 374023 h 446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4946" h="446619">
                      <a:moveTo>
                        <a:pt x="0" y="0"/>
                      </a:moveTo>
                      <a:lnTo>
                        <a:pt x="544946" y="0"/>
                      </a:lnTo>
                      <a:lnTo>
                        <a:pt x="544946" y="374023"/>
                      </a:lnTo>
                      <a:lnTo>
                        <a:pt x="469677" y="446619"/>
                      </a:lnTo>
                      <a:lnTo>
                        <a:pt x="75269" y="446619"/>
                      </a:lnTo>
                      <a:lnTo>
                        <a:pt x="0" y="374023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7CDB45D-A948-1FF0-02E3-FE83D1A2D2C2}"/>
                    </a:ext>
                  </a:extLst>
                </p:cNvPr>
                <p:cNvSpPr/>
                <p:nvPr/>
              </p:nvSpPr>
              <p:spPr>
                <a:xfrm rot="10800000">
                  <a:off x="8437388" y="699704"/>
                  <a:ext cx="1157655" cy="557262"/>
                </a:xfrm>
                <a:custGeom>
                  <a:avLst/>
                  <a:gdLst>
                    <a:gd name="connsiteX0" fmla="*/ 11552 w 1182455"/>
                    <a:gd name="connsiteY0" fmla="*/ 66072 h 623334"/>
                    <a:gd name="connsiteX1" fmla="*/ 608836 w 1182455"/>
                    <a:gd name="connsiteY1" fmla="*/ 623333 h 623334"/>
                    <a:gd name="connsiteX2" fmla="*/ 1169176 w 1182455"/>
                    <a:gd name="connsiteY2" fmla="*/ 72230 h 623334"/>
                    <a:gd name="connsiteX3" fmla="*/ 11552 w 1182455"/>
                    <a:gd name="connsiteY3" fmla="*/ 66072 h 623334"/>
                    <a:gd name="connsiteX0" fmla="*/ 11552 w 1182455"/>
                    <a:gd name="connsiteY0" fmla="*/ 66072 h 623334"/>
                    <a:gd name="connsiteX1" fmla="*/ 608836 w 1182455"/>
                    <a:gd name="connsiteY1" fmla="*/ 623333 h 623334"/>
                    <a:gd name="connsiteX2" fmla="*/ 1169176 w 1182455"/>
                    <a:gd name="connsiteY2" fmla="*/ 72230 h 623334"/>
                    <a:gd name="connsiteX3" fmla="*/ 11552 w 1182455"/>
                    <a:gd name="connsiteY3" fmla="*/ 66072 h 623334"/>
                    <a:gd name="connsiteX0" fmla="*/ 11552 w 1169176"/>
                    <a:gd name="connsiteY0" fmla="*/ 66072 h 623334"/>
                    <a:gd name="connsiteX1" fmla="*/ 608836 w 1169176"/>
                    <a:gd name="connsiteY1" fmla="*/ 623333 h 623334"/>
                    <a:gd name="connsiteX2" fmla="*/ 1169176 w 1169176"/>
                    <a:gd name="connsiteY2" fmla="*/ 72230 h 623334"/>
                    <a:gd name="connsiteX3" fmla="*/ 11552 w 1169176"/>
                    <a:gd name="connsiteY3" fmla="*/ 66072 h 623334"/>
                    <a:gd name="connsiteX0" fmla="*/ 11552 w 1169176"/>
                    <a:gd name="connsiteY0" fmla="*/ 37435 h 594697"/>
                    <a:gd name="connsiteX1" fmla="*/ 608836 w 1169176"/>
                    <a:gd name="connsiteY1" fmla="*/ 594696 h 594697"/>
                    <a:gd name="connsiteX2" fmla="*/ 1169176 w 1169176"/>
                    <a:gd name="connsiteY2" fmla="*/ 43593 h 594697"/>
                    <a:gd name="connsiteX3" fmla="*/ 11552 w 1169176"/>
                    <a:gd name="connsiteY3" fmla="*/ 37435 h 594697"/>
                    <a:gd name="connsiteX0" fmla="*/ 11552 w 1169176"/>
                    <a:gd name="connsiteY0" fmla="*/ 37435 h 594697"/>
                    <a:gd name="connsiteX1" fmla="*/ 608836 w 1169176"/>
                    <a:gd name="connsiteY1" fmla="*/ 594696 h 594697"/>
                    <a:gd name="connsiteX2" fmla="*/ 1169176 w 1169176"/>
                    <a:gd name="connsiteY2" fmla="*/ 43593 h 594697"/>
                    <a:gd name="connsiteX3" fmla="*/ 11552 w 1169176"/>
                    <a:gd name="connsiteY3" fmla="*/ 37435 h 594697"/>
                    <a:gd name="connsiteX0" fmla="*/ 11552 w 1169176"/>
                    <a:gd name="connsiteY0" fmla="*/ 37435 h 594697"/>
                    <a:gd name="connsiteX1" fmla="*/ 608836 w 1169176"/>
                    <a:gd name="connsiteY1" fmla="*/ 594696 h 594697"/>
                    <a:gd name="connsiteX2" fmla="*/ 1169176 w 1169176"/>
                    <a:gd name="connsiteY2" fmla="*/ 43593 h 594697"/>
                    <a:gd name="connsiteX3" fmla="*/ 11552 w 1169176"/>
                    <a:gd name="connsiteY3" fmla="*/ 37435 h 594697"/>
                    <a:gd name="connsiteX0" fmla="*/ 31 w 1157655"/>
                    <a:gd name="connsiteY0" fmla="*/ 37435 h 594697"/>
                    <a:gd name="connsiteX1" fmla="*/ 597315 w 1157655"/>
                    <a:gd name="connsiteY1" fmla="*/ 594696 h 594697"/>
                    <a:gd name="connsiteX2" fmla="*/ 1157655 w 1157655"/>
                    <a:gd name="connsiteY2" fmla="*/ 43593 h 594697"/>
                    <a:gd name="connsiteX3" fmla="*/ 31 w 1157655"/>
                    <a:gd name="connsiteY3" fmla="*/ 37435 h 594697"/>
                    <a:gd name="connsiteX0" fmla="*/ 52 w 1157676"/>
                    <a:gd name="connsiteY0" fmla="*/ 0 h 557262"/>
                    <a:gd name="connsiteX1" fmla="*/ 597336 w 1157676"/>
                    <a:gd name="connsiteY1" fmla="*/ 557261 h 557262"/>
                    <a:gd name="connsiteX2" fmla="*/ 1157676 w 1157676"/>
                    <a:gd name="connsiteY2" fmla="*/ 6158 h 557262"/>
                    <a:gd name="connsiteX3" fmla="*/ 52 w 1157676"/>
                    <a:gd name="connsiteY3" fmla="*/ 0 h 557262"/>
                    <a:gd name="connsiteX0" fmla="*/ 52 w 1157676"/>
                    <a:gd name="connsiteY0" fmla="*/ 0 h 557262"/>
                    <a:gd name="connsiteX1" fmla="*/ 597336 w 1157676"/>
                    <a:gd name="connsiteY1" fmla="*/ 557261 h 557262"/>
                    <a:gd name="connsiteX2" fmla="*/ 1157676 w 1157676"/>
                    <a:gd name="connsiteY2" fmla="*/ 6158 h 557262"/>
                    <a:gd name="connsiteX3" fmla="*/ 52 w 1157676"/>
                    <a:gd name="connsiteY3" fmla="*/ 0 h 557262"/>
                    <a:gd name="connsiteX0" fmla="*/ 44 w 1157668"/>
                    <a:gd name="connsiteY0" fmla="*/ 0 h 557262"/>
                    <a:gd name="connsiteX1" fmla="*/ 597328 w 1157668"/>
                    <a:gd name="connsiteY1" fmla="*/ 557261 h 557262"/>
                    <a:gd name="connsiteX2" fmla="*/ 1157668 w 1157668"/>
                    <a:gd name="connsiteY2" fmla="*/ 6158 h 557262"/>
                    <a:gd name="connsiteX3" fmla="*/ 44 w 1157668"/>
                    <a:gd name="connsiteY3" fmla="*/ 0 h 557262"/>
                    <a:gd name="connsiteX0" fmla="*/ 44 w 1157668"/>
                    <a:gd name="connsiteY0" fmla="*/ 0 h 557262"/>
                    <a:gd name="connsiteX1" fmla="*/ 597328 w 1157668"/>
                    <a:gd name="connsiteY1" fmla="*/ 557261 h 557262"/>
                    <a:gd name="connsiteX2" fmla="*/ 1157668 w 1157668"/>
                    <a:gd name="connsiteY2" fmla="*/ 6158 h 557262"/>
                    <a:gd name="connsiteX3" fmla="*/ 44 w 1157668"/>
                    <a:gd name="connsiteY3" fmla="*/ 0 h 557262"/>
                    <a:gd name="connsiteX0" fmla="*/ 44 w 1157720"/>
                    <a:gd name="connsiteY0" fmla="*/ 0 h 557262"/>
                    <a:gd name="connsiteX1" fmla="*/ 597328 w 1157720"/>
                    <a:gd name="connsiteY1" fmla="*/ 557261 h 557262"/>
                    <a:gd name="connsiteX2" fmla="*/ 1157668 w 1157720"/>
                    <a:gd name="connsiteY2" fmla="*/ 6158 h 557262"/>
                    <a:gd name="connsiteX3" fmla="*/ 44 w 1157720"/>
                    <a:gd name="connsiteY3" fmla="*/ 0 h 557262"/>
                    <a:gd name="connsiteX0" fmla="*/ 44 w 1157668"/>
                    <a:gd name="connsiteY0" fmla="*/ 0 h 557262"/>
                    <a:gd name="connsiteX1" fmla="*/ 597328 w 1157668"/>
                    <a:gd name="connsiteY1" fmla="*/ 557261 h 557262"/>
                    <a:gd name="connsiteX2" fmla="*/ 1157668 w 1157668"/>
                    <a:gd name="connsiteY2" fmla="*/ 6158 h 557262"/>
                    <a:gd name="connsiteX3" fmla="*/ 44 w 1157668"/>
                    <a:gd name="connsiteY3" fmla="*/ 0 h 557262"/>
                    <a:gd name="connsiteX0" fmla="*/ 31 w 1157655"/>
                    <a:gd name="connsiteY0" fmla="*/ 0 h 557262"/>
                    <a:gd name="connsiteX1" fmla="*/ 597315 w 1157655"/>
                    <a:gd name="connsiteY1" fmla="*/ 557261 h 557262"/>
                    <a:gd name="connsiteX2" fmla="*/ 1157655 w 1157655"/>
                    <a:gd name="connsiteY2" fmla="*/ 6158 h 557262"/>
                    <a:gd name="connsiteX3" fmla="*/ 31 w 1157655"/>
                    <a:gd name="connsiteY3" fmla="*/ 0 h 557262"/>
                    <a:gd name="connsiteX0" fmla="*/ 31 w 1157655"/>
                    <a:gd name="connsiteY0" fmla="*/ 0 h 557262"/>
                    <a:gd name="connsiteX1" fmla="*/ 597315 w 1157655"/>
                    <a:gd name="connsiteY1" fmla="*/ 557261 h 557262"/>
                    <a:gd name="connsiteX2" fmla="*/ 1157655 w 1157655"/>
                    <a:gd name="connsiteY2" fmla="*/ 6158 h 557262"/>
                    <a:gd name="connsiteX3" fmla="*/ 31 w 1157655"/>
                    <a:gd name="connsiteY3" fmla="*/ 0 h 557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7655" h="557262">
                      <a:moveTo>
                        <a:pt x="31" y="0"/>
                      </a:moveTo>
                      <a:cubicBezTo>
                        <a:pt x="-4074" y="5644"/>
                        <a:pt x="404378" y="556235"/>
                        <a:pt x="597315" y="557261"/>
                      </a:cubicBezTo>
                      <a:cubicBezTo>
                        <a:pt x="790252" y="558287"/>
                        <a:pt x="1091975" y="92365"/>
                        <a:pt x="1157655" y="6158"/>
                      </a:cubicBezTo>
                      <a:cubicBezTo>
                        <a:pt x="876459" y="1026"/>
                        <a:pt x="385906" y="2053"/>
                        <a:pt x="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2658772-F8B8-FB15-D0CC-F29AAE479285}"/>
                  </a:ext>
                </a:extLst>
              </p:cNvPr>
              <p:cNvSpPr txBox="1"/>
              <p:nvPr/>
            </p:nvSpPr>
            <p:spPr>
              <a:xfrm>
                <a:off x="8864221" y="365070"/>
                <a:ext cx="2354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1</a:t>
                </a: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D84B452-4727-18B7-5771-E7564F43B423}"/>
              </a:ext>
            </a:extLst>
          </p:cNvPr>
          <p:cNvGrpSpPr/>
          <p:nvPr/>
        </p:nvGrpSpPr>
        <p:grpSpPr>
          <a:xfrm>
            <a:off x="6028444" y="4791301"/>
            <a:ext cx="3688450" cy="564854"/>
            <a:chOff x="5488075" y="4706452"/>
            <a:chExt cx="3688450" cy="564854"/>
          </a:xfrm>
        </p:grpSpPr>
        <p:pic>
          <p:nvPicPr>
            <p:cNvPr id="57" name="Picture 56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ED828CC7-AEFD-38B3-406B-483D41C48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8075" y="4713481"/>
              <a:ext cx="557825" cy="557825"/>
            </a:xfrm>
            <a:prstGeom prst="rect">
              <a:avLst/>
            </a:prstGeom>
          </p:spPr>
        </p:pic>
        <p:pic>
          <p:nvPicPr>
            <p:cNvPr id="60" name="Picture 59" descr="A close up of a coin&#10;&#10;Description automatically generated">
              <a:extLst>
                <a:ext uri="{FF2B5EF4-FFF2-40B4-BE49-F238E27FC236}">
                  <a16:creationId xmlns:a16="http://schemas.microsoft.com/office/drawing/2014/main" id="{E84E6777-5589-BC30-8D97-07F69FC98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2611" y="4706452"/>
              <a:ext cx="557825" cy="5578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887A73FE-7499-2E75-DC5C-2F422C8C1F15}"/>
                    </a:ext>
                  </a:extLst>
                </p:cNvPr>
                <p:cNvSpPr txBox="1"/>
                <p:nvPr/>
              </p:nvSpPr>
              <p:spPr>
                <a:xfrm>
                  <a:off x="6543885" y="4706452"/>
                  <a:ext cx="80962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↦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887A73FE-7499-2E75-DC5C-2F422C8C1F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3885" y="4706452"/>
                  <a:ext cx="809625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A3D926DA-6563-B8C5-3631-FEB92CB64ABD}"/>
                </a:ext>
              </a:extLst>
            </p:cNvPr>
            <p:cNvGrpSpPr/>
            <p:nvPr/>
          </p:nvGrpSpPr>
          <p:grpSpPr>
            <a:xfrm>
              <a:off x="8631579" y="4766243"/>
              <a:ext cx="544946" cy="446619"/>
              <a:chOff x="8608292" y="4649310"/>
              <a:chExt cx="544946" cy="446619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C2A1F6A-D14D-0457-1D95-3FA20604CC2A}"/>
                  </a:ext>
                </a:extLst>
              </p:cNvPr>
              <p:cNvSpPr/>
              <p:nvPr/>
            </p:nvSpPr>
            <p:spPr>
              <a:xfrm>
                <a:off x="8608292" y="4649310"/>
                <a:ext cx="544946" cy="44661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9A70AC7-9EFF-1C60-DE27-58E1F6AD1D41}"/>
                  </a:ext>
                </a:extLst>
              </p:cNvPr>
              <p:cNvSpPr txBox="1"/>
              <p:nvPr/>
            </p:nvSpPr>
            <p:spPr>
              <a:xfrm>
                <a:off x="8741580" y="4695968"/>
                <a:ext cx="2354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1</a:t>
                </a: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AB58808F-3376-92FD-DCDC-59C27EFD1672}"/>
                </a:ext>
              </a:extLst>
            </p:cNvPr>
            <p:cNvGrpSpPr/>
            <p:nvPr/>
          </p:nvGrpSpPr>
          <p:grpSpPr>
            <a:xfrm>
              <a:off x="7274344" y="4769086"/>
              <a:ext cx="544946" cy="446619"/>
              <a:chOff x="8608292" y="4649310"/>
              <a:chExt cx="544946" cy="44661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B5C38DBC-0057-95D3-BE5C-D6E44C8199C6}"/>
                  </a:ext>
                </a:extLst>
              </p:cNvPr>
              <p:cNvSpPr/>
              <p:nvPr/>
            </p:nvSpPr>
            <p:spPr>
              <a:xfrm>
                <a:off x="8608292" y="4649310"/>
                <a:ext cx="544946" cy="44661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1B85571-4FD4-4B86-9068-2844C2B178C1}"/>
                  </a:ext>
                </a:extLst>
              </p:cNvPr>
              <p:cNvSpPr txBox="1"/>
              <p:nvPr/>
            </p:nvSpPr>
            <p:spPr>
              <a:xfrm>
                <a:off x="8741580" y="4695968"/>
                <a:ext cx="2354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0</a:t>
                </a: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B66F41B9-4BDB-72AB-BA3E-493FC7F82EB7}"/>
                </a:ext>
              </a:extLst>
            </p:cNvPr>
            <p:cNvGrpSpPr/>
            <p:nvPr/>
          </p:nvGrpSpPr>
          <p:grpSpPr>
            <a:xfrm>
              <a:off x="7943501" y="4769085"/>
              <a:ext cx="544946" cy="446619"/>
              <a:chOff x="8608292" y="4649310"/>
              <a:chExt cx="544946" cy="44661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8F14CA7F-ACAA-ADD2-2C44-D7FC5C51F6F7}"/>
                  </a:ext>
                </a:extLst>
              </p:cNvPr>
              <p:cNvSpPr/>
              <p:nvPr/>
            </p:nvSpPr>
            <p:spPr>
              <a:xfrm>
                <a:off x="8608292" y="4649310"/>
                <a:ext cx="544946" cy="44661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59782D2E-4690-18AF-58BE-1BB088BF87A0}"/>
                  </a:ext>
                </a:extLst>
              </p:cNvPr>
              <p:cNvSpPr txBox="1"/>
              <p:nvPr/>
            </p:nvSpPr>
            <p:spPr>
              <a:xfrm>
                <a:off x="8741580" y="4695968"/>
                <a:ext cx="2354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526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F33AE-BE33-3A69-6C0F-65642C7DF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PRGs in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751DD-16DA-2D43-C673-6F2100C93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963" y="1509785"/>
            <a:ext cx="8724687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In this course, we will construct PRGs that fool </a:t>
            </a:r>
            <a:r>
              <a:rPr lang="en-US" dirty="0">
                <a:solidFill>
                  <a:schemeClr val="accent1"/>
                </a:solidFill>
              </a:rPr>
              <a:t>powerful and interesting</a:t>
            </a:r>
            <a:r>
              <a:rPr lang="en-US" dirty="0"/>
              <a:t> models of computation, such as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Space-bounded computation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Bounded-depth Boolean circuits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83E28-233A-B035-8FF5-8A7F23762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2954A7B-818B-7971-B534-B98425248EDC}"/>
              </a:ext>
            </a:extLst>
          </p:cNvPr>
          <p:cNvGrpSpPr/>
          <p:nvPr/>
        </p:nvGrpSpPr>
        <p:grpSpPr>
          <a:xfrm>
            <a:off x="6473624" y="424196"/>
            <a:ext cx="4972052" cy="848753"/>
            <a:chOff x="5364253" y="1373185"/>
            <a:chExt cx="6410125" cy="109423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91F05D5-2178-70DD-5A9F-0EFAC6B3C26B}"/>
                </a:ext>
              </a:extLst>
            </p:cNvPr>
            <p:cNvSpPr/>
            <p:nvPr/>
          </p:nvSpPr>
          <p:spPr>
            <a:xfrm>
              <a:off x="5364253" y="1373185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1B8A3FF-340B-84C0-7811-736A5B107116}"/>
                </a:ext>
              </a:extLst>
            </p:cNvPr>
            <p:cNvSpPr/>
            <p:nvPr/>
          </p:nvSpPr>
          <p:spPr>
            <a:xfrm>
              <a:off x="5364253" y="1820697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F0EB60E-8F19-90BF-075B-67FDF3CFA5FE}"/>
                </a:ext>
              </a:extLst>
            </p:cNvPr>
            <p:cNvSpPr/>
            <p:nvPr/>
          </p:nvSpPr>
          <p:spPr>
            <a:xfrm>
              <a:off x="5364253" y="2290141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5BB2FBE-26A4-9B42-9EFF-BBF3B90922C1}"/>
                </a:ext>
              </a:extLst>
            </p:cNvPr>
            <p:cNvSpPr/>
            <p:nvPr/>
          </p:nvSpPr>
          <p:spPr>
            <a:xfrm>
              <a:off x="6403061" y="1373185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6C07F90-69CC-021D-1963-A6D7471D56DD}"/>
                </a:ext>
              </a:extLst>
            </p:cNvPr>
            <p:cNvSpPr/>
            <p:nvPr/>
          </p:nvSpPr>
          <p:spPr>
            <a:xfrm>
              <a:off x="6403061" y="1820697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7C5B9EF-C23A-279F-ABC5-104CEA931358}"/>
                </a:ext>
              </a:extLst>
            </p:cNvPr>
            <p:cNvSpPr/>
            <p:nvPr/>
          </p:nvSpPr>
          <p:spPr>
            <a:xfrm>
              <a:off x="6403061" y="2290141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8FC12CB-9B30-762D-27EC-EC381879AC72}"/>
                </a:ext>
              </a:extLst>
            </p:cNvPr>
            <p:cNvSpPr/>
            <p:nvPr/>
          </p:nvSpPr>
          <p:spPr>
            <a:xfrm>
              <a:off x="7441869" y="1373185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2D3246B-90E1-0412-5BD1-6D9C20A95C65}"/>
                </a:ext>
              </a:extLst>
            </p:cNvPr>
            <p:cNvSpPr/>
            <p:nvPr/>
          </p:nvSpPr>
          <p:spPr>
            <a:xfrm>
              <a:off x="7441869" y="1820697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2C45B58-0F89-D9DE-B3EA-180167166D0A}"/>
                </a:ext>
              </a:extLst>
            </p:cNvPr>
            <p:cNvSpPr/>
            <p:nvPr/>
          </p:nvSpPr>
          <p:spPr>
            <a:xfrm>
              <a:off x="7441869" y="2290141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5FB0694-05D2-39E3-0D24-2094A8649344}"/>
                </a:ext>
              </a:extLst>
            </p:cNvPr>
            <p:cNvSpPr/>
            <p:nvPr/>
          </p:nvSpPr>
          <p:spPr>
            <a:xfrm>
              <a:off x="8480677" y="1373185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38F62B3-B81B-88D4-7E11-3FF1D0370B78}"/>
                </a:ext>
              </a:extLst>
            </p:cNvPr>
            <p:cNvSpPr/>
            <p:nvPr/>
          </p:nvSpPr>
          <p:spPr>
            <a:xfrm>
              <a:off x="8480677" y="1820697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5859811-0C39-AFC8-1F3D-D75FA42EB627}"/>
                </a:ext>
              </a:extLst>
            </p:cNvPr>
            <p:cNvSpPr/>
            <p:nvPr/>
          </p:nvSpPr>
          <p:spPr>
            <a:xfrm>
              <a:off x="8480677" y="2290141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023F9A5-DCB4-47B3-C322-FE5D0FD08388}"/>
                </a:ext>
              </a:extLst>
            </p:cNvPr>
            <p:cNvSpPr/>
            <p:nvPr/>
          </p:nvSpPr>
          <p:spPr>
            <a:xfrm>
              <a:off x="9519484" y="1373185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6A4D598-4C9D-2B13-DEC6-E033CE77B905}"/>
                </a:ext>
              </a:extLst>
            </p:cNvPr>
            <p:cNvSpPr/>
            <p:nvPr/>
          </p:nvSpPr>
          <p:spPr>
            <a:xfrm>
              <a:off x="9519484" y="1820697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511F9DD-6297-3E37-E068-3E96ABF3AC11}"/>
                </a:ext>
              </a:extLst>
            </p:cNvPr>
            <p:cNvSpPr/>
            <p:nvPr/>
          </p:nvSpPr>
          <p:spPr>
            <a:xfrm>
              <a:off x="9519484" y="2290141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362D5AA-1B0F-06C0-D6C9-F584A4B6E614}"/>
                </a:ext>
              </a:extLst>
            </p:cNvPr>
            <p:cNvSpPr/>
            <p:nvPr/>
          </p:nvSpPr>
          <p:spPr>
            <a:xfrm>
              <a:off x="10558290" y="1373185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B715038-4292-A2D9-E7CB-168378BD8A76}"/>
                </a:ext>
              </a:extLst>
            </p:cNvPr>
            <p:cNvSpPr/>
            <p:nvPr/>
          </p:nvSpPr>
          <p:spPr>
            <a:xfrm>
              <a:off x="10558290" y="1820697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7362E54-4CCD-97ED-0341-DE93BB8CD02E}"/>
                </a:ext>
              </a:extLst>
            </p:cNvPr>
            <p:cNvSpPr/>
            <p:nvPr/>
          </p:nvSpPr>
          <p:spPr>
            <a:xfrm>
              <a:off x="10558290" y="2290141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D75375B-A48A-9496-0E48-3EB64802DE31}"/>
                </a:ext>
              </a:extLst>
            </p:cNvPr>
            <p:cNvSpPr/>
            <p:nvPr/>
          </p:nvSpPr>
          <p:spPr>
            <a:xfrm>
              <a:off x="11597095" y="1373185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2054714-16C2-6FE6-191A-0A47CD78BDF8}"/>
                </a:ext>
              </a:extLst>
            </p:cNvPr>
            <p:cNvSpPr/>
            <p:nvPr/>
          </p:nvSpPr>
          <p:spPr>
            <a:xfrm>
              <a:off x="11597095" y="1820697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6D961BE-4052-891F-4A7B-DC15AEC9D120}"/>
                </a:ext>
              </a:extLst>
            </p:cNvPr>
            <p:cNvSpPr/>
            <p:nvPr/>
          </p:nvSpPr>
          <p:spPr>
            <a:xfrm>
              <a:off x="11597095" y="2290141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7CF381A5-EF94-D04E-EE5C-214B1D9CDF82}"/>
                </a:ext>
              </a:extLst>
            </p:cNvPr>
            <p:cNvCxnSpPr>
              <a:cxnSpLocks/>
              <a:stCxn id="26" idx="6"/>
              <a:endCxn id="29" idx="2"/>
            </p:cNvCxnSpPr>
            <p:nvPr/>
          </p:nvCxnSpPr>
          <p:spPr>
            <a:xfrm>
              <a:off x="5541536" y="1461827"/>
              <a:ext cx="861525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A6AD56A6-FF62-30D9-A54B-98235AE99746}"/>
                </a:ext>
              </a:extLst>
            </p:cNvPr>
            <p:cNvCxnSpPr>
              <a:cxnSpLocks/>
              <a:stCxn id="26" idx="5"/>
              <a:endCxn id="30" idx="1"/>
            </p:cNvCxnSpPr>
            <p:nvPr/>
          </p:nvCxnSpPr>
          <p:spPr>
            <a:xfrm>
              <a:off x="5515574" y="1524506"/>
              <a:ext cx="913449" cy="322153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10827C4-FD46-145B-85D5-03D4632CBE66}"/>
                </a:ext>
              </a:extLst>
            </p:cNvPr>
            <p:cNvCxnSpPr>
              <a:cxnSpLocks/>
              <a:stCxn id="30" idx="7"/>
              <a:endCxn id="32" idx="3"/>
            </p:cNvCxnSpPr>
            <p:nvPr/>
          </p:nvCxnSpPr>
          <p:spPr>
            <a:xfrm flipV="1">
              <a:off x="6554382" y="1524506"/>
              <a:ext cx="913449" cy="322153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EC8B966F-D559-E8DC-E89A-E3B5968E5CEF}"/>
                </a:ext>
              </a:extLst>
            </p:cNvPr>
            <p:cNvCxnSpPr>
              <a:cxnSpLocks/>
              <a:stCxn id="30" idx="5"/>
              <a:endCxn id="34" idx="1"/>
            </p:cNvCxnSpPr>
            <p:nvPr/>
          </p:nvCxnSpPr>
          <p:spPr>
            <a:xfrm>
              <a:off x="6554382" y="1972018"/>
              <a:ext cx="913449" cy="34408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9D02D1AA-9388-6879-4849-BD96BF287380}"/>
                </a:ext>
              </a:extLst>
            </p:cNvPr>
            <p:cNvCxnSpPr>
              <a:cxnSpLocks/>
              <a:stCxn id="29" idx="5"/>
              <a:endCxn id="33" idx="1"/>
            </p:cNvCxnSpPr>
            <p:nvPr/>
          </p:nvCxnSpPr>
          <p:spPr>
            <a:xfrm>
              <a:off x="6554382" y="1524506"/>
              <a:ext cx="913449" cy="322153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C92B217A-9B3E-1FE3-531D-83628204F1B8}"/>
                </a:ext>
              </a:extLst>
            </p:cNvPr>
            <p:cNvCxnSpPr>
              <a:cxnSpLocks/>
              <a:stCxn id="29" idx="6"/>
              <a:endCxn id="32" idx="2"/>
            </p:cNvCxnSpPr>
            <p:nvPr/>
          </p:nvCxnSpPr>
          <p:spPr>
            <a:xfrm>
              <a:off x="6580344" y="1461827"/>
              <a:ext cx="861525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67AAA750-73A3-8453-AC65-2F5F7A45C61F}"/>
                </a:ext>
              </a:extLst>
            </p:cNvPr>
            <p:cNvCxnSpPr>
              <a:cxnSpLocks/>
              <a:stCxn id="32" idx="5"/>
              <a:endCxn id="37" idx="1"/>
            </p:cNvCxnSpPr>
            <p:nvPr/>
          </p:nvCxnSpPr>
          <p:spPr>
            <a:xfrm>
              <a:off x="7593190" y="1524506"/>
              <a:ext cx="913449" cy="79159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BF392D3A-83F5-E32D-886D-ADB6311664CF}"/>
                </a:ext>
              </a:extLst>
            </p:cNvPr>
            <p:cNvCxnSpPr>
              <a:cxnSpLocks/>
              <a:stCxn id="32" idx="6"/>
              <a:endCxn id="36" idx="1"/>
            </p:cNvCxnSpPr>
            <p:nvPr/>
          </p:nvCxnSpPr>
          <p:spPr>
            <a:xfrm>
              <a:off x="7619152" y="1461827"/>
              <a:ext cx="887487" cy="384832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863D82B9-90F2-ED39-8ABF-5D4BF13FA351}"/>
                </a:ext>
              </a:extLst>
            </p:cNvPr>
            <p:cNvCxnSpPr>
              <a:cxnSpLocks/>
              <a:stCxn id="34" idx="7"/>
              <a:endCxn id="35" idx="3"/>
            </p:cNvCxnSpPr>
            <p:nvPr/>
          </p:nvCxnSpPr>
          <p:spPr>
            <a:xfrm flipV="1">
              <a:off x="7593190" y="1524506"/>
              <a:ext cx="913449" cy="79159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967E4555-AFD4-7BF4-0EBD-46B2E5BD4D2A}"/>
                </a:ext>
              </a:extLst>
            </p:cNvPr>
            <p:cNvCxnSpPr>
              <a:cxnSpLocks/>
              <a:stCxn id="34" idx="6"/>
              <a:endCxn id="37" idx="2"/>
            </p:cNvCxnSpPr>
            <p:nvPr/>
          </p:nvCxnSpPr>
          <p:spPr>
            <a:xfrm>
              <a:off x="7619152" y="2378783"/>
              <a:ext cx="861525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22F26B3C-9BD4-6627-7E0A-C12108797569}"/>
                </a:ext>
              </a:extLst>
            </p:cNvPr>
            <p:cNvCxnSpPr>
              <a:cxnSpLocks/>
              <a:stCxn id="33" idx="6"/>
              <a:endCxn id="36" idx="2"/>
            </p:cNvCxnSpPr>
            <p:nvPr/>
          </p:nvCxnSpPr>
          <p:spPr>
            <a:xfrm>
              <a:off x="7619152" y="1909339"/>
              <a:ext cx="861525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D14886B-1804-7CFE-2E1D-6DFF7145AF7F}"/>
                </a:ext>
              </a:extLst>
            </p:cNvPr>
            <p:cNvCxnSpPr>
              <a:cxnSpLocks/>
              <a:stCxn id="33" idx="5"/>
              <a:endCxn id="37" idx="1"/>
            </p:cNvCxnSpPr>
            <p:nvPr/>
          </p:nvCxnSpPr>
          <p:spPr>
            <a:xfrm>
              <a:off x="7593190" y="1972018"/>
              <a:ext cx="913449" cy="34408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BD54F2F9-9AB8-9E2C-1EF9-B754145FA253}"/>
                </a:ext>
              </a:extLst>
            </p:cNvPr>
            <p:cNvCxnSpPr>
              <a:cxnSpLocks/>
              <a:stCxn id="37" idx="6"/>
              <a:endCxn id="39" idx="3"/>
            </p:cNvCxnSpPr>
            <p:nvPr/>
          </p:nvCxnSpPr>
          <p:spPr>
            <a:xfrm flipV="1">
              <a:off x="8657960" y="1972018"/>
              <a:ext cx="887486" cy="40676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5DECC78F-6D1F-4104-B5A4-140F2C0FB6F2}"/>
                </a:ext>
              </a:extLst>
            </p:cNvPr>
            <p:cNvCxnSpPr>
              <a:cxnSpLocks/>
              <a:stCxn id="37" idx="7"/>
              <a:endCxn id="38" idx="3"/>
            </p:cNvCxnSpPr>
            <p:nvPr/>
          </p:nvCxnSpPr>
          <p:spPr>
            <a:xfrm flipV="1">
              <a:off x="8631998" y="1524506"/>
              <a:ext cx="913448" cy="79159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DA525B29-8139-D459-A526-31C5654DB0F5}"/>
                </a:ext>
              </a:extLst>
            </p:cNvPr>
            <p:cNvCxnSpPr>
              <a:cxnSpLocks/>
              <a:stCxn id="36" idx="7"/>
              <a:endCxn id="38" idx="3"/>
            </p:cNvCxnSpPr>
            <p:nvPr/>
          </p:nvCxnSpPr>
          <p:spPr>
            <a:xfrm flipV="1">
              <a:off x="8631998" y="1524506"/>
              <a:ext cx="913448" cy="322153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E9843E97-65FF-ADE3-30B2-371877AB5C24}"/>
                </a:ext>
              </a:extLst>
            </p:cNvPr>
            <p:cNvCxnSpPr>
              <a:cxnSpLocks/>
              <a:stCxn id="36" idx="5"/>
              <a:endCxn id="40" idx="1"/>
            </p:cNvCxnSpPr>
            <p:nvPr/>
          </p:nvCxnSpPr>
          <p:spPr>
            <a:xfrm>
              <a:off x="8631998" y="1972018"/>
              <a:ext cx="913448" cy="34408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C650BAE1-4871-FB7C-6C54-0E2B91EE9567}"/>
                </a:ext>
              </a:extLst>
            </p:cNvPr>
            <p:cNvCxnSpPr>
              <a:cxnSpLocks/>
              <a:stCxn id="35" idx="6"/>
              <a:endCxn id="38" idx="2"/>
            </p:cNvCxnSpPr>
            <p:nvPr/>
          </p:nvCxnSpPr>
          <p:spPr>
            <a:xfrm>
              <a:off x="8657960" y="1461827"/>
              <a:ext cx="861524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CA300B6-81F2-CEB6-E8BA-04515BAE23EE}"/>
                </a:ext>
              </a:extLst>
            </p:cNvPr>
            <p:cNvCxnSpPr>
              <a:cxnSpLocks/>
              <a:stCxn id="38" idx="5"/>
              <a:endCxn id="43" idx="1"/>
            </p:cNvCxnSpPr>
            <p:nvPr/>
          </p:nvCxnSpPr>
          <p:spPr>
            <a:xfrm>
              <a:off x="9670805" y="1524506"/>
              <a:ext cx="913447" cy="79159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16C514ED-2D1A-6CBB-2CD3-AC5678FF9212}"/>
                </a:ext>
              </a:extLst>
            </p:cNvPr>
            <p:cNvCxnSpPr>
              <a:cxnSpLocks/>
              <a:stCxn id="38" idx="6"/>
              <a:endCxn id="41" idx="2"/>
            </p:cNvCxnSpPr>
            <p:nvPr/>
          </p:nvCxnSpPr>
          <p:spPr>
            <a:xfrm>
              <a:off x="9696767" y="1461827"/>
              <a:ext cx="861523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EC7C7903-7039-8B7F-8CE9-1364D27E6A90}"/>
                </a:ext>
              </a:extLst>
            </p:cNvPr>
            <p:cNvCxnSpPr>
              <a:cxnSpLocks/>
              <a:stCxn id="39" idx="7"/>
              <a:endCxn id="41" idx="3"/>
            </p:cNvCxnSpPr>
            <p:nvPr/>
          </p:nvCxnSpPr>
          <p:spPr>
            <a:xfrm flipV="1">
              <a:off x="9670805" y="1524506"/>
              <a:ext cx="913447" cy="322153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35F58CE3-EB25-DA33-49F2-BF0FAC2C4848}"/>
                </a:ext>
              </a:extLst>
            </p:cNvPr>
            <p:cNvCxnSpPr>
              <a:cxnSpLocks/>
              <a:stCxn id="39" idx="6"/>
              <a:endCxn id="42" idx="2"/>
            </p:cNvCxnSpPr>
            <p:nvPr/>
          </p:nvCxnSpPr>
          <p:spPr>
            <a:xfrm>
              <a:off x="9696767" y="1909339"/>
              <a:ext cx="861523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7E95E3E-1D87-7B2A-C71F-50182644E475}"/>
                </a:ext>
              </a:extLst>
            </p:cNvPr>
            <p:cNvCxnSpPr>
              <a:cxnSpLocks/>
              <a:stCxn id="40" idx="6"/>
              <a:endCxn id="43" idx="2"/>
            </p:cNvCxnSpPr>
            <p:nvPr/>
          </p:nvCxnSpPr>
          <p:spPr>
            <a:xfrm>
              <a:off x="9696767" y="2378783"/>
              <a:ext cx="861523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15BEDEBA-C7EC-6485-900F-A2E21E8F46D0}"/>
                </a:ext>
              </a:extLst>
            </p:cNvPr>
            <p:cNvCxnSpPr>
              <a:cxnSpLocks/>
              <a:stCxn id="40" idx="7"/>
              <a:endCxn id="42" idx="3"/>
            </p:cNvCxnSpPr>
            <p:nvPr/>
          </p:nvCxnSpPr>
          <p:spPr>
            <a:xfrm flipV="1">
              <a:off x="9670805" y="1972018"/>
              <a:ext cx="913447" cy="34408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1F13ED8E-7CB8-FA27-53BC-6524425FA547}"/>
                </a:ext>
              </a:extLst>
            </p:cNvPr>
            <p:cNvCxnSpPr>
              <a:cxnSpLocks/>
              <a:stCxn id="41" idx="6"/>
              <a:endCxn id="44" idx="2"/>
            </p:cNvCxnSpPr>
            <p:nvPr/>
          </p:nvCxnSpPr>
          <p:spPr>
            <a:xfrm>
              <a:off x="10735573" y="1461827"/>
              <a:ext cx="861522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AA08D113-93AB-6EBE-9B77-7178ED819B24}"/>
                </a:ext>
              </a:extLst>
            </p:cNvPr>
            <p:cNvCxnSpPr>
              <a:cxnSpLocks/>
              <a:stCxn id="41" idx="5"/>
              <a:endCxn id="45" idx="1"/>
            </p:cNvCxnSpPr>
            <p:nvPr/>
          </p:nvCxnSpPr>
          <p:spPr>
            <a:xfrm>
              <a:off x="10709611" y="1524506"/>
              <a:ext cx="913446" cy="322153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1A4DD797-9063-0CC8-D897-181E6CD4BA0F}"/>
                </a:ext>
              </a:extLst>
            </p:cNvPr>
            <p:cNvCxnSpPr>
              <a:cxnSpLocks/>
              <a:stCxn id="42" idx="7"/>
              <a:endCxn id="44" idx="3"/>
            </p:cNvCxnSpPr>
            <p:nvPr/>
          </p:nvCxnSpPr>
          <p:spPr>
            <a:xfrm flipV="1">
              <a:off x="10709611" y="1524506"/>
              <a:ext cx="913446" cy="322153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11A1C8C2-E650-1A21-7996-2BE2CE0F8749}"/>
                </a:ext>
              </a:extLst>
            </p:cNvPr>
            <p:cNvCxnSpPr>
              <a:cxnSpLocks/>
              <a:stCxn id="42" idx="6"/>
              <a:endCxn id="45" idx="2"/>
            </p:cNvCxnSpPr>
            <p:nvPr/>
          </p:nvCxnSpPr>
          <p:spPr>
            <a:xfrm>
              <a:off x="10735573" y="1909339"/>
              <a:ext cx="861522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C1B155A6-A89D-142B-71E6-40E59EE94E96}"/>
                </a:ext>
              </a:extLst>
            </p:cNvPr>
            <p:cNvCxnSpPr>
              <a:cxnSpLocks/>
              <a:stCxn id="43" idx="7"/>
              <a:endCxn id="44" idx="3"/>
            </p:cNvCxnSpPr>
            <p:nvPr/>
          </p:nvCxnSpPr>
          <p:spPr>
            <a:xfrm flipV="1">
              <a:off x="10709611" y="1524506"/>
              <a:ext cx="913446" cy="79159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8520A611-2AC0-6384-698B-0C611DAAFBE1}"/>
                </a:ext>
              </a:extLst>
            </p:cNvPr>
            <p:cNvCxnSpPr>
              <a:cxnSpLocks/>
              <a:stCxn id="43" idx="6"/>
              <a:endCxn id="45" idx="3"/>
            </p:cNvCxnSpPr>
            <p:nvPr/>
          </p:nvCxnSpPr>
          <p:spPr>
            <a:xfrm flipV="1">
              <a:off x="10735573" y="1972018"/>
              <a:ext cx="887484" cy="40676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1538A0AF-4128-6401-ECE4-A59A071EC769}"/>
                </a:ext>
              </a:extLst>
            </p:cNvPr>
            <p:cNvCxnSpPr>
              <a:cxnSpLocks/>
              <a:stCxn id="27" idx="6"/>
              <a:endCxn id="30" idx="2"/>
            </p:cNvCxnSpPr>
            <p:nvPr/>
          </p:nvCxnSpPr>
          <p:spPr>
            <a:xfrm>
              <a:off x="5541536" y="1909339"/>
              <a:ext cx="861525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85E2E4C8-FD52-EB1A-9986-66EAB13062B9}"/>
                </a:ext>
              </a:extLst>
            </p:cNvPr>
            <p:cNvCxnSpPr>
              <a:cxnSpLocks/>
              <a:stCxn id="27" idx="5"/>
              <a:endCxn id="31" idx="1"/>
            </p:cNvCxnSpPr>
            <p:nvPr/>
          </p:nvCxnSpPr>
          <p:spPr>
            <a:xfrm>
              <a:off x="5515574" y="1972018"/>
              <a:ext cx="913449" cy="34408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B025381D-4FCE-9EC6-814C-2793DF0F1252}"/>
                </a:ext>
              </a:extLst>
            </p:cNvPr>
            <p:cNvCxnSpPr>
              <a:cxnSpLocks/>
              <a:stCxn id="28" idx="7"/>
              <a:endCxn id="29" idx="3"/>
            </p:cNvCxnSpPr>
            <p:nvPr/>
          </p:nvCxnSpPr>
          <p:spPr>
            <a:xfrm flipV="1">
              <a:off x="5515574" y="1524506"/>
              <a:ext cx="913449" cy="79159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52DCA65A-8CE5-DD4E-C49F-EDB6159DF4D6}"/>
                </a:ext>
              </a:extLst>
            </p:cNvPr>
            <p:cNvCxnSpPr>
              <a:cxnSpLocks/>
              <a:stCxn id="28" idx="6"/>
              <a:endCxn id="31" idx="2"/>
            </p:cNvCxnSpPr>
            <p:nvPr/>
          </p:nvCxnSpPr>
          <p:spPr>
            <a:xfrm>
              <a:off x="5541536" y="2378783"/>
              <a:ext cx="861525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CA5D52E8-DBF3-7586-8C61-40385ADFFEA1}"/>
                </a:ext>
              </a:extLst>
            </p:cNvPr>
            <p:cNvCxnSpPr>
              <a:cxnSpLocks/>
              <a:stCxn id="31" idx="6"/>
              <a:endCxn id="34" idx="2"/>
            </p:cNvCxnSpPr>
            <p:nvPr/>
          </p:nvCxnSpPr>
          <p:spPr>
            <a:xfrm>
              <a:off x="6580344" y="2378783"/>
              <a:ext cx="861525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8F902CBB-4813-EA8B-AB04-0E81CAC460E3}"/>
                </a:ext>
              </a:extLst>
            </p:cNvPr>
            <p:cNvCxnSpPr>
              <a:cxnSpLocks/>
              <a:stCxn id="31" idx="5"/>
              <a:endCxn id="34" idx="3"/>
            </p:cNvCxnSpPr>
            <p:nvPr/>
          </p:nvCxnSpPr>
          <p:spPr>
            <a:xfrm>
              <a:off x="6554382" y="2441462"/>
              <a:ext cx="913449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D8850C5-B5CB-CC1F-62F7-469576A988AA}"/>
              </a:ext>
            </a:extLst>
          </p:cNvPr>
          <p:cNvGrpSpPr/>
          <p:nvPr/>
        </p:nvGrpSpPr>
        <p:grpSpPr>
          <a:xfrm>
            <a:off x="2843240" y="3623019"/>
            <a:ext cx="8572107" cy="2694316"/>
            <a:chOff x="1281945" y="3282347"/>
            <a:chExt cx="8954890" cy="2814629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C92154D-358E-6252-AF35-DC77E7FDFE98}"/>
                </a:ext>
              </a:extLst>
            </p:cNvPr>
            <p:cNvCxnSpPr>
              <a:cxnSpLocks/>
              <a:stCxn id="146" idx="0"/>
              <a:endCxn id="120" idx="5"/>
            </p:cNvCxnSpPr>
            <p:nvPr/>
          </p:nvCxnSpPr>
          <p:spPr>
            <a:xfrm flipH="1" flipV="1">
              <a:off x="8757772" y="4537307"/>
              <a:ext cx="737324" cy="4270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EB903D5-14F9-69B1-980F-539D49C746CF}"/>
                </a:ext>
              </a:extLst>
            </p:cNvPr>
            <p:cNvCxnSpPr>
              <a:cxnSpLocks/>
              <a:stCxn id="150" idx="1"/>
              <a:endCxn id="122" idx="5"/>
            </p:cNvCxnSpPr>
            <p:nvPr/>
          </p:nvCxnSpPr>
          <p:spPr>
            <a:xfrm flipH="1" flipV="1">
              <a:off x="4106728" y="4430459"/>
              <a:ext cx="1479273" cy="5716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B986E41-A249-DD1B-6BA0-7C53565472AA}"/>
                </a:ext>
              </a:extLst>
            </p:cNvPr>
            <p:cNvCxnSpPr>
              <a:cxnSpLocks/>
              <a:stCxn id="148" idx="0"/>
              <a:endCxn id="120" idx="3"/>
            </p:cNvCxnSpPr>
            <p:nvPr/>
          </p:nvCxnSpPr>
          <p:spPr>
            <a:xfrm flipV="1">
              <a:off x="7729691" y="4537307"/>
              <a:ext cx="681280" cy="3492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4D7FCD9-C14B-5B39-B51D-794A60B32C2B}"/>
                </a:ext>
              </a:extLst>
            </p:cNvPr>
            <p:cNvCxnSpPr>
              <a:cxnSpLocks/>
              <a:stCxn id="154" idx="7"/>
              <a:endCxn id="122" idx="3"/>
            </p:cNvCxnSpPr>
            <p:nvPr/>
          </p:nvCxnSpPr>
          <p:spPr>
            <a:xfrm flipV="1">
              <a:off x="2254133" y="4430459"/>
              <a:ext cx="1505794" cy="5733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4E35AC7F-49D9-588B-1C7C-7D11B5DE4FF3}"/>
                </a:ext>
              </a:extLst>
            </p:cNvPr>
            <p:cNvGrpSpPr/>
            <p:nvPr/>
          </p:nvGrpSpPr>
          <p:grpSpPr>
            <a:xfrm>
              <a:off x="6180859" y="3282347"/>
              <a:ext cx="490451" cy="490451"/>
              <a:chOff x="6180859" y="1690687"/>
              <a:chExt cx="490451" cy="490451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BBD0B8F3-54B7-1B1C-FE50-628E6977AF26}"/>
                  </a:ext>
                </a:extLst>
              </p:cNvPr>
              <p:cNvSpPr/>
              <p:nvPr/>
            </p:nvSpPr>
            <p:spPr>
              <a:xfrm>
                <a:off x="6180859" y="1690687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TextBox 156">
                    <a:extLst>
                      <a:ext uri="{FF2B5EF4-FFF2-40B4-BE49-F238E27FC236}">
                        <a16:creationId xmlns:a16="http://schemas.microsoft.com/office/drawing/2014/main" id="{B2C8898D-63B5-B3CE-DF79-380448D9D4D2}"/>
                      </a:ext>
                    </a:extLst>
                  </p:cNvPr>
                  <p:cNvSpPr txBox="1"/>
                  <p:nvPr/>
                </p:nvSpPr>
                <p:spPr>
                  <a:xfrm>
                    <a:off x="6180859" y="1751246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774D2510-6AF0-481D-A02F-E0731E1B09A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0859" y="1751246"/>
                    <a:ext cx="490451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7C51CC9-61AB-FDC3-93B1-1C549DA7A0DF}"/>
                </a:ext>
              </a:extLst>
            </p:cNvPr>
            <p:cNvGrpSpPr/>
            <p:nvPr/>
          </p:nvGrpSpPr>
          <p:grpSpPr>
            <a:xfrm>
              <a:off x="1835507" y="4931969"/>
              <a:ext cx="490451" cy="735752"/>
              <a:chOff x="5605549" y="1795549"/>
              <a:chExt cx="490451" cy="735752"/>
            </a:xfrm>
          </p:grpSpPr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0C222945-08EC-34D4-DDC8-1E5DF97CDE06}"/>
                  </a:ext>
                </a:extLst>
              </p:cNvPr>
              <p:cNvSpPr/>
              <p:nvPr/>
            </p:nvSpPr>
            <p:spPr>
              <a:xfrm>
                <a:off x="5605549" y="17955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5" name="TextBox 154">
                    <a:extLst>
                      <a:ext uri="{FF2B5EF4-FFF2-40B4-BE49-F238E27FC236}">
                        <a16:creationId xmlns:a16="http://schemas.microsoft.com/office/drawing/2014/main" id="{F7238BD5-8F1D-EF4E-F915-E7C18E2A5222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549" y="1856108"/>
                    <a:ext cx="490451" cy="6751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b="0" dirty="0">
                      <a:solidFill>
                        <a:schemeClr val="accent1"/>
                      </a:solidFill>
                    </a:endParaRPr>
                  </a:p>
                  <a:p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5" name="TextBox 154">
                    <a:extLst>
                      <a:ext uri="{FF2B5EF4-FFF2-40B4-BE49-F238E27FC236}">
                        <a16:creationId xmlns:a16="http://schemas.microsoft.com/office/drawing/2014/main" id="{F7238BD5-8F1D-EF4E-F915-E7C18E2A52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5549" y="1856108"/>
                    <a:ext cx="490451" cy="67519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0EDD23C0-525A-C7E8-965E-EAF3D6A14B7A}"/>
                </a:ext>
              </a:extLst>
            </p:cNvPr>
            <p:cNvGrpSpPr/>
            <p:nvPr/>
          </p:nvGrpSpPr>
          <p:grpSpPr>
            <a:xfrm>
              <a:off x="3510054" y="4930295"/>
              <a:ext cx="490451" cy="735752"/>
              <a:chOff x="5605549" y="1795549"/>
              <a:chExt cx="490451" cy="735752"/>
            </a:xfrm>
          </p:grpSpPr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8334C259-9464-2DD2-0A57-E172B5FA151C}"/>
                  </a:ext>
                </a:extLst>
              </p:cNvPr>
              <p:cNvSpPr/>
              <p:nvPr/>
            </p:nvSpPr>
            <p:spPr>
              <a:xfrm>
                <a:off x="5605549" y="17955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3" name="TextBox 152">
                    <a:extLst>
                      <a:ext uri="{FF2B5EF4-FFF2-40B4-BE49-F238E27FC236}">
                        <a16:creationId xmlns:a16="http://schemas.microsoft.com/office/drawing/2014/main" id="{1FAC0E5C-EEC9-37F9-7BE0-AC1A829DEAF3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549" y="1856108"/>
                    <a:ext cx="490451" cy="6751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b="0" dirty="0">
                      <a:solidFill>
                        <a:schemeClr val="tx1"/>
                      </a:solidFill>
                    </a:endParaRPr>
                  </a:p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3" name="TextBox 152">
                    <a:extLst>
                      <a:ext uri="{FF2B5EF4-FFF2-40B4-BE49-F238E27FC236}">
                        <a16:creationId xmlns:a16="http://schemas.microsoft.com/office/drawing/2014/main" id="{1FAC0E5C-EEC9-37F9-7BE0-AC1A829DEA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5549" y="1856108"/>
                    <a:ext cx="490451" cy="67519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513AB2E-316D-5A7B-1788-B5E575F95C09}"/>
                </a:ext>
              </a:extLst>
            </p:cNvPr>
            <p:cNvGrpSpPr/>
            <p:nvPr/>
          </p:nvGrpSpPr>
          <p:grpSpPr>
            <a:xfrm>
              <a:off x="5514176" y="4930296"/>
              <a:ext cx="490451" cy="735752"/>
              <a:chOff x="5605549" y="1795549"/>
              <a:chExt cx="490451" cy="735752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BF17AAC-BFBA-5B35-33B8-588B0AF66E69}"/>
                  </a:ext>
                </a:extLst>
              </p:cNvPr>
              <p:cNvSpPr/>
              <p:nvPr/>
            </p:nvSpPr>
            <p:spPr>
              <a:xfrm>
                <a:off x="5605549" y="17955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1" name="TextBox 150">
                    <a:extLst>
                      <a:ext uri="{FF2B5EF4-FFF2-40B4-BE49-F238E27FC236}">
                        <a16:creationId xmlns:a16="http://schemas.microsoft.com/office/drawing/2014/main" id="{2B6C2C8F-CDCD-475F-9164-508127917A64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549" y="1856108"/>
                    <a:ext cx="490451" cy="6751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b="0" dirty="0">
                      <a:solidFill>
                        <a:schemeClr val="tx1"/>
                      </a:solidFill>
                    </a:endParaRPr>
                  </a:p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1" name="TextBox 150">
                    <a:extLst>
                      <a:ext uri="{FF2B5EF4-FFF2-40B4-BE49-F238E27FC236}">
                        <a16:creationId xmlns:a16="http://schemas.microsoft.com/office/drawing/2014/main" id="{2B6C2C8F-CDCD-475F-9164-508127917A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5549" y="1856108"/>
                    <a:ext cx="490451" cy="67519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B89A5C4E-5F12-769D-B46F-3FAD4024A6B8}"/>
                </a:ext>
              </a:extLst>
            </p:cNvPr>
            <p:cNvGrpSpPr/>
            <p:nvPr/>
          </p:nvGrpSpPr>
          <p:grpSpPr>
            <a:xfrm>
              <a:off x="7484465" y="4886547"/>
              <a:ext cx="490451" cy="735752"/>
              <a:chOff x="5605549" y="1795549"/>
              <a:chExt cx="490451" cy="735752"/>
            </a:xfrm>
          </p:grpSpPr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09FC0D37-2D44-68A7-06C0-CF15000C57DE}"/>
                  </a:ext>
                </a:extLst>
              </p:cNvPr>
              <p:cNvSpPr/>
              <p:nvPr/>
            </p:nvSpPr>
            <p:spPr>
              <a:xfrm>
                <a:off x="5605549" y="17955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TextBox 148">
                    <a:extLst>
                      <a:ext uri="{FF2B5EF4-FFF2-40B4-BE49-F238E27FC236}">
                        <a16:creationId xmlns:a16="http://schemas.microsoft.com/office/drawing/2014/main" id="{F699D375-8D33-DA2F-A0F8-D3EE6691D81A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549" y="1856108"/>
                    <a:ext cx="490451" cy="6751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b="0" dirty="0">
                      <a:solidFill>
                        <a:schemeClr val="tx1"/>
                      </a:solidFill>
                    </a:endParaRPr>
                  </a:p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9" name="TextBox 148">
                    <a:extLst>
                      <a:ext uri="{FF2B5EF4-FFF2-40B4-BE49-F238E27FC236}">
                        <a16:creationId xmlns:a16="http://schemas.microsoft.com/office/drawing/2014/main" id="{F699D375-8D33-DA2F-A0F8-D3EE6691D81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5549" y="1856108"/>
                    <a:ext cx="490451" cy="67519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FDD23788-A121-F2DC-2F00-6C8B99BC954E}"/>
                </a:ext>
              </a:extLst>
            </p:cNvPr>
            <p:cNvGrpSpPr/>
            <p:nvPr/>
          </p:nvGrpSpPr>
          <p:grpSpPr>
            <a:xfrm>
              <a:off x="9249870" y="4964362"/>
              <a:ext cx="490451" cy="735752"/>
              <a:chOff x="5605549" y="1795549"/>
              <a:chExt cx="490451" cy="735752"/>
            </a:xfrm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0A522781-DF39-17AA-EEA4-74A25522A56C}"/>
                  </a:ext>
                </a:extLst>
              </p:cNvPr>
              <p:cNvSpPr/>
              <p:nvPr/>
            </p:nvSpPr>
            <p:spPr>
              <a:xfrm>
                <a:off x="5605549" y="17955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7" name="TextBox 146">
                    <a:extLst>
                      <a:ext uri="{FF2B5EF4-FFF2-40B4-BE49-F238E27FC236}">
                        <a16:creationId xmlns:a16="http://schemas.microsoft.com/office/drawing/2014/main" id="{54E832A8-478C-5CED-E2C8-78C3899DC0CB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549" y="1856108"/>
                    <a:ext cx="490451" cy="6751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b="0" dirty="0">
                      <a:solidFill>
                        <a:schemeClr val="tx1"/>
                      </a:solidFill>
                    </a:endParaRPr>
                  </a:p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7" name="TextBox 146">
                    <a:extLst>
                      <a:ext uri="{FF2B5EF4-FFF2-40B4-BE49-F238E27FC236}">
                        <a16:creationId xmlns:a16="http://schemas.microsoft.com/office/drawing/2014/main" id="{54E832A8-478C-5CED-E2C8-78C3899DC0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5549" y="1856108"/>
                    <a:ext cx="490451" cy="67519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01327FE-22E1-43CA-6427-D03E80D1408F}"/>
                </a:ext>
              </a:extLst>
            </p:cNvPr>
            <p:cNvCxnSpPr>
              <a:cxnSpLocks/>
              <a:stCxn id="152" idx="0"/>
              <a:endCxn id="122" idx="4"/>
            </p:cNvCxnSpPr>
            <p:nvPr/>
          </p:nvCxnSpPr>
          <p:spPr>
            <a:xfrm flipV="1">
              <a:off x="3755280" y="4502284"/>
              <a:ext cx="178048" cy="4280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785A72D7-F2F0-46CA-8474-30601E1E56C0}"/>
                </a:ext>
              </a:extLst>
            </p:cNvPr>
            <p:cNvGrpSpPr/>
            <p:nvPr/>
          </p:nvGrpSpPr>
          <p:grpSpPr>
            <a:xfrm>
              <a:off x="1281945" y="5592208"/>
              <a:ext cx="490451" cy="490451"/>
              <a:chOff x="2546638" y="3090949"/>
              <a:chExt cx="490451" cy="490451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7B027F17-82B2-7C59-66EA-B365B26DD6CF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TextBox 144">
                    <a:extLst>
                      <a:ext uri="{FF2B5EF4-FFF2-40B4-BE49-F238E27FC236}">
                        <a16:creationId xmlns:a16="http://schemas.microsoft.com/office/drawing/2014/main" id="{C0C866F7-BF1C-5C7A-89F6-700BB650A27F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71CBA31E-70BF-4CB2-A14D-A70DF4EB6C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5AA69BA6-9D9C-394F-9851-775F1FEBCC4E}"/>
                </a:ext>
              </a:extLst>
            </p:cNvPr>
            <p:cNvGrpSpPr/>
            <p:nvPr/>
          </p:nvGrpSpPr>
          <p:grpSpPr>
            <a:xfrm>
              <a:off x="2143843" y="5587950"/>
              <a:ext cx="490451" cy="490451"/>
              <a:chOff x="2546638" y="3090949"/>
              <a:chExt cx="490451" cy="490451"/>
            </a:xfrm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1FE2ADA1-9BC2-8358-FC09-1A00E30E6470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3" name="TextBox 142">
                    <a:extLst>
                      <a:ext uri="{FF2B5EF4-FFF2-40B4-BE49-F238E27FC236}">
                        <a16:creationId xmlns:a16="http://schemas.microsoft.com/office/drawing/2014/main" id="{AFF9189A-7CD0-0417-79E2-7DC9B919E0A8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F0C87DCA-D243-4FF1-B325-DDB498A0A8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3292D092-92E5-599E-2534-AA2D1999CD10}"/>
                </a:ext>
              </a:extLst>
            </p:cNvPr>
            <p:cNvGrpSpPr/>
            <p:nvPr/>
          </p:nvGrpSpPr>
          <p:grpSpPr>
            <a:xfrm>
              <a:off x="2971360" y="5597347"/>
              <a:ext cx="539963" cy="490451"/>
              <a:chOff x="2497126" y="3090949"/>
              <a:chExt cx="539963" cy="490451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45B15308-5298-C024-629D-CC36173653F3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1" name="TextBox 140">
                    <a:extLst>
                      <a:ext uri="{FF2B5EF4-FFF2-40B4-BE49-F238E27FC236}">
                        <a16:creationId xmlns:a16="http://schemas.microsoft.com/office/drawing/2014/main" id="{A2901C90-FEEE-28EC-DFB8-45E5843195DE}"/>
                      </a:ext>
                    </a:extLst>
                  </p:cNvPr>
                  <p:cNvSpPr txBox="1"/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6E78F0A2-1104-42BC-8A38-1D7E4B4A5C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4B5B0F95-BFF2-47E1-B761-DC31339F01B5}"/>
                </a:ext>
              </a:extLst>
            </p:cNvPr>
            <p:cNvGrpSpPr/>
            <p:nvPr/>
          </p:nvGrpSpPr>
          <p:grpSpPr>
            <a:xfrm>
              <a:off x="3897901" y="5597238"/>
              <a:ext cx="490451" cy="490451"/>
              <a:chOff x="2546638" y="3090949"/>
              <a:chExt cx="490451" cy="490451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CB1B6034-B83E-D2B7-59E7-8EC40169CE71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6768DFF5-E032-FBFB-FCD7-B87B8D81A0CB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BDF313AD-9732-4B9C-8F62-F97246475D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3F970C4A-4733-D1C5-E5CC-CBC07DF92619}"/>
                </a:ext>
              </a:extLst>
            </p:cNvPr>
            <p:cNvGrpSpPr/>
            <p:nvPr/>
          </p:nvGrpSpPr>
          <p:grpSpPr>
            <a:xfrm>
              <a:off x="5502906" y="5606525"/>
              <a:ext cx="490451" cy="490451"/>
              <a:chOff x="2546638" y="3090949"/>
              <a:chExt cx="490451" cy="490451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6D60501E-E328-3E87-ADA4-8C50FFC6B9BB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TextBox 136">
                    <a:extLst>
                      <a:ext uri="{FF2B5EF4-FFF2-40B4-BE49-F238E27FC236}">
                        <a16:creationId xmlns:a16="http://schemas.microsoft.com/office/drawing/2014/main" id="{C03FA0C6-DA42-D4F8-9A27-838BCB7B074C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63E4AFC3-AB60-44C4-9F35-E9D6FEE6AE9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C67AD264-04C1-23D0-B669-934FEF26E739}"/>
                </a:ext>
              </a:extLst>
            </p:cNvPr>
            <p:cNvGrpSpPr/>
            <p:nvPr/>
          </p:nvGrpSpPr>
          <p:grpSpPr>
            <a:xfrm>
              <a:off x="4624557" y="5601450"/>
              <a:ext cx="539963" cy="490451"/>
              <a:chOff x="2497126" y="3090949"/>
              <a:chExt cx="539963" cy="490451"/>
            </a:xfrm>
          </p:grpSpPr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F40800CC-58C6-3BCE-20C9-0ED7B9E3D832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5ABA9E76-6924-1780-F9AA-36F25EBA8FEA}"/>
                      </a:ext>
                    </a:extLst>
                  </p:cNvPr>
                  <p:cNvSpPr txBox="1"/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889633D9-04F1-4BDB-A7B1-C20E155832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r="-98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7202AA2B-392C-F8E8-AA66-51B0113F9E77}"/>
                </a:ext>
              </a:extLst>
            </p:cNvPr>
            <p:cNvGrpSpPr/>
            <p:nvPr/>
          </p:nvGrpSpPr>
          <p:grpSpPr>
            <a:xfrm>
              <a:off x="6354260" y="5587949"/>
              <a:ext cx="490451" cy="490451"/>
              <a:chOff x="2546638" y="3090949"/>
              <a:chExt cx="490451" cy="490451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77E33889-F146-2F98-0C4F-86792DEC79CA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TextBox 132">
                    <a:extLst>
                      <a:ext uri="{FF2B5EF4-FFF2-40B4-BE49-F238E27FC236}">
                        <a16:creationId xmlns:a16="http://schemas.microsoft.com/office/drawing/2014/main" id="{5BE37932-4069-9E0D-AA32-29E0DC928908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B09CED91-FCF5-4A22-998A-09EB6F4B32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C89D629E-F56A-2E8A-16B9-B27CFF34DFA4}"/>
                </a:ext>
              </a:extLst>
            </p:cNvPr>
            <p:cNvGrpSpPr/>
            <p:nvPr/>
          </p:nvGrpSpPr>
          <p:grpSpPr>
            <a:xfrm>
              <a:off x="7110916" y="5587949"/>
              <a:ext cx="539963" cy="490451"/>
              <a:chOff x="2497126" y="3090949"/>
              <a:chExt cx="539963" cy="490451"/>
            </a:xfrm>
          </p:grpSpPr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4AE47ADC-9011-7E34-119F-3A33FC049E9A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TextBox 130">
                    <a:extLst>
                      <a:ext uri="{FF2B5EF4-FFF2-40B4-BE49-F238E27FC236}">
                        <a16:creationId xmlns:a16="http://schemas.microsoft.com/office/drawing/2014/main" id="{B65CF2ED-5945-B10F-A87B-B2B19A8DE9CD}"/>
                      </a:ext>
                    </a:extLst>
                  </p:cNvPr>
                  <p:cNvSpPr txBox="1"/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8F313F2C-99C9-4F43-BA62-1284F1EB9A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r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D2C7DFD1-0E9E-A0F4-385B-BEFCDD5448A8}"/>
                </a:ext>
              </a:extLst>
            </p:cNvPr>
            <p:cNvGrpSpPr/>
            <p:nvPr/>
          </p:nvGrpSpPr>
          <p:grpSpPr>
            <a:xfrm>
              <a:off x="7912903" y="5604454"/>
              <a:ext cx="539963" cy="490451"/>
              <a:chOff x="2497126" y="3090949"/>
              <a:chExt cx="539963" cy="490451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0E3299E1-1EE2-D5DD-C78C-A6C878A7265C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TextBox 128">
                    <a:extLst>
                      <a:ext uri="{FF2B5EF4-FFF2-40B4-BE49-F238E27FC236}">
                        <a16:creationId xmlns:a16="http://schemas.microsoft.com/office/drawing/2014/main" id="{9972FF07-2279-3358-3FF5-05BE64A7F582}"/>
                      </a:ext>
                    </a:extLst>
                  </p:cNvPr>
                  <p:cNvSpPr txBox="1"/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381640CD-A30C-4C8C-99C5-BC14C07F5C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r="-87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19F3DD4E-BDC9-27FA-EE14-5811184958CE}"/>
                </a:ext>
              </a:extLst>
            </p:cNvPr>
            <p:cNvGrpSpPr/>
            <p:nvPr/>
          </p:nvGrpSpPr>
          <p:grpSpPr>
            <a:xfrm>
              <a:off x="8769599" y="5597237"/>
              <a:ext cx="490451" cy="490451"/>
              <a:chOff x="2546638" y="3090949"/>
              <a:chExt cx="490451" cy="490451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D5462179-CEAE-BA1B-03E9-B893B15B213D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TextBox 126">
                    <a:extLst>
                      <a:ext uri="{FF2B5EF4-FFF2-40B4-BE49-F238E27FC236}">
                        <a16:creationId xmlns:a16="http://schemas.microsoft.com/office/drawing/2014/main" id="{CEFCDB09-7F89-DF8F-8F8D-C3839F4C027D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007F8498-C994-4866-9264-4C70BF9CD3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CFEA06F-BF03-EF0A-1023-BFA6AC10BB46}"/>
                </a:ext>
              </a:extLst>
            </p:cNvPr>
            <p:cNvGrpSpPr/>
            <p:nvPr/>
          </p:nvGrpSpPr>
          <p:grpSpPr>
            <a:xfrm>
              <a:off x="9746384" y="5604454"/>
              <a:ext cx="490451" cy="490451"/>
              <a:chOff x="2546638" y="3090949"/>
              <a:chExt cx="490451" cy="490451"/>
            </a:xfrm>
          </p:grpSpPr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33FBC7C7-2F1E-A793-AA76-ACBD2BFAB4DF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id="{3F27C0CC-0225-9CBA-2C8A-8E134451C6AA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886F2EFF-64EE-4852-A210-8E8D2AA67D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CF1AA8F-016C-194A-BC17-EEA9B1A74D93}"/>
                </a:ext>
              </a:extLst>
            </p:cNvPr>
            <p:cNvCxnSpPr>
              <a:cxnSpLocks/>
              <a:stCxn id="144" idx="7"/>
              <a:endCxn id="154" idx="3"/>
            </p:cNvCxnSpPr>
            <p:nvPr/>
          </p:nvCxnSpPr>
          <p:spPr>
            <a:xfrm flipV="1">
              <a:off x="1700571" y="5350595"/>
              <a:ext cx="206761" cy="3134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3866EDD-6986-18AE-F3A0-5E9B64FA41D8}"/>
                </a:ext>
              </a:extLst>
            </p:cNvPr>
            <p:cNvCxnSpPr>
              <a:cxnSpLocks/>
              <a:stCxn id="142" idx="0"/>
              <a:endCxn id="154" idx="5"/>
            </p:cNvCxnSpPr>
            <p:nvPr/>
          </p:nvCxnSpPr>
          <p:spPr>
            <a:xfrm flipH="1" flipV="1">
              <a:off x="2254133" y="5350595"/>
              <a:ext cx="134936" cy="2373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8456C7D-61EF-D90E-1150-13AA8043C707}"/>
                </a:ext>
              </a:extLst>
            </p:cNvPr>
            <p:cNvCxnSpPr>
              <a:cxnSpLocks/>
              <a:stCxn id="140" idx="0"/>
              <a:endCxn id="152" idx="3"/>
            </p:cNvCxnSpPr>
            <p:nvPr/>
          </p:nvCxnSpPr>
          <p:spPr>
            <a:xfrm flipV="1">
              <a:off x="3266098" y="5348921"/>
              <a:ext cx="315781" cy="2484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2359C49-C58E-B12C-6F7A-CDAC9792DC9D}"/>
                </a:ext>
              </a:extLst>
            </p:cNvPr>
            <p:cNvCxnSpPr>
              <a:cxnSpLocks/>
              <a:stCxn id="138" idx="0"/>
              <a:endCxn id="152" idx="5"/>
            </p:cNvCxnSpPr>
            <p:nvPr/>
          </p:nvCxnSpPr>
          <p:spPr>
            <a:xfrm flipH="1" flipV="1">
              <a:off x="3928680" y="5348921"/>
              <a:ext cx="214447" cy="24831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8405BD4-DAC4-BC69-C0CC-E1CA336D401A}"/>
                </a:ext>
              </a:extLst>
            </p:cNvPr>
            <p:cNvCxnSpPr>
              <a:cxnSpLocks/>
              <a:stCxn id="134" idx="7"/>
              <a:endCxn id="150" idx="3"/>
            </p:cNvCxnSpPr>
            <p:nvPr/>
          </p:nvCxnSpPr>
          <p:spPr>
            <a:xfrm flipV="1">
              <a:off x="5092695" y="5348922"/>
              <a:ext cx="493306" cy="3243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10A3AAF-2D9F-A986-BD8F-0AC68D207C3D}"/>
                </a:ext>
              </a:extLst>
            </p:cNvPr>
            <p:cNvCxnSpPr>
              <a:cxnSpLocks/>
              <a:stCxn id="136" idx="0"/>
              <a:endCxn id="150" idx="4"/>
            </p:cNvCxnSpPr>
            <p:nvPr/>
          </p:nvCxnSpPr>
          <p:spPr>
            <a:xfrm flipV="1">
              <a:off x="5748132" y="5420747"/>
              <a:ext cx="11270" cy="1857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268CEC90-0CE7-6323-A0C8-48181776AE50}"/>
                </a:ext>
              </a:extLst>
            </p:cNvPr>
            <p:cNvCxnSpPr>
              <a:cxnSpLocks/>
              <a:stCxn id="132" idx="1"/>
              <a:endCxn id="150" idx="5"/>
            </p:cNvCxnSpPr>
            <p:nvPr/>
          </p:nvCxnSpPr>
          <p:spPr>
            <a:xfrm flipH="1" flipV="1">
              <a:off x="5932802" y="5348922"/>
              <a:ext cx="493283" cy="3108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A034EE5-FB74-D049-91D3-33AEFBBC57EB}"/>
                </a:ext>
              </a:extLst>
            </p:cNvPr>
            <p:cNvCxnSpPr>
              <a:cxnSpLocks/>
              <a:stCxn id="130" idx="0"/>
              <a:endCxn id="148" idx="3"/>
            </p:cNvCxnSpPr>
            <p:nvPr/>
          </p:nvCxnSpPr>
          <p:spPr>
            <a:xfrm flipV="1">
              <a:off x="7405654" y="5305173"/>
              <a:ext cx="150636" cy="2827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62FA0FB-0ED4-9011-BD14-8525C8DE45D3}"/>
                </a:ext>
              </a:extLst>
            </p:cNvPr>
            <p:cNvCxnSpPr>
              <a:cxnSpLocks/>
              <a:stCxn id="128" idx="0"/>
              <a:endCxn id="148" idx="5"/>
            </p:cNvCxnSpPr>
            <p:nvPr/>
          </p:nvCxnSpPr>
          <p:spPr>
            <a:xfrm flipH="1" flipV="1">
              <a:off x="7903091" y="5305173"/>
              <a:ext cx="304550" cy="2992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4A9BCCF-913A-EE76-938F-B130D60B79A0}"/>
                </a:ext>
              </a:extLst>
            </p:cNvPr>
            <p:cNvCxnSpPr>
              <a:cxnSpLocks/>
              <a:stCxn id="126" idx="0"/>
              <a:endCxn id="146" idx="3"/>
            </p:cNvCxnSpPr>
            <p:nvPr/>
          </p:nvCxnSpPr>
          <p:spPr>
            <a:xfrm flipV="1">
              <a:off x="9014825" y="5382988"/>
              <a:ext cx="306870" cy="21424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31EAD27-C8EB-B6FD-84B0-940812B68931}"/>
                </a:ext>
              </a:extLst>
            </p:cNvPr>
            <p:cNvCxnSpPr>
              <a:cxnSpLocks/>
              <a:stCxn id="124" idx="0"/>
              <a:endCxn id="146" idx="5"/>
            </p:cNvCxnSpPr>
            <p:nvPr/>
          </p:nvCxnSpPr>
          <p:spPr>
            <a:xfrm flipH="1" flipV="1">
              <a:off x="9668496" y="5382988"/>
              <a:ext cx="323114" cy="2214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EF8FA558-0CED-E58A-9E59-68607A41FBF6}"/>
                </a:ext>
              </a:extLst>
            </p:cNvPr>
            <p:cNvGrpSpPr/>
            <p:nvPr/>
          </p:nvGrpSpPr>
          <p:grpSpPr>
            <a:xfrm>
              <a:off x="3688102" y="4011833"/>
              <a:ext cx="490451" cy="490451"/>
              <a:chOff x="4134106" y="2851677"/>
              <a:chExt cx="490451" cy="490451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D4567928-BF31-F55B-ED07-EA9BC9785063}"/>
                  </a:ext>
                </a:extLst>
              </p:cNvPr>
              <p:cNvSpPr/>
              <p:nvPr/>
            </p:nvSpPr>
            <p:spPr>
              <a:xfrm>
                <a:off x="4134106" y="2851677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70457FBE-8E90-3C17-AA2D-CB94A58DD866}"/>
                      </a:ext>
                    </a:extLst>
                  </p:cNvPr>
                  <p:cNvSpPr txBox="1"/>
                  <p:nvPr/>
                </p:nvSpPr>
                <p:spPr>
                  <a:xfrm>
                    <a:off x="4134106" y="2912236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5DA3D471-958B-4ABA-BFA5-FA6C3EEEED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4106" y="2912236"/>
                    <a:ext cx="490451" cy="36933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1EF674D1-1EA6-CFAE-DFF8-FC5761B3EE66}"/>
                </a:ext>
              </a:extLst>
            </p:cNvPr>
            <p:cNvGrpSpPr/>
            <p:nvPr/>
          </p:nvGrpSpPr>
          <p:grpSpPr>
            <a:xfrm>
              <a:off x="8339146" y="4118681"/>
              <a:ext cx="490451" cy="490451"/>
              <a:chOff x="7912903" y="2810715"/>
              <a:chExt cx="490451" cy="490451"/>
            </a:xfrm>
          </p:grpSpPr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93EA2120-B63A-529B-C944-C2057845B5B7}"/>
                  </a:ext>
                </a:extLst>
              </p:cNvPr>
              <p:cNvSpPr/>
              <p:nvPr/>
            </p:nvSpPr>
            <p:spPr>
              <a:xfrm>
                <a:off x="7912903" y="2810715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id="{963D79CE-E97B-3D19-5092-89BAEFE7ECD8}"/>
                      </a:ext>
                    </a:extLst>
                  </p:cNvPr>
                  <p:cNvSpPr txBox="1"/>
                  <p:nvPr/>
                </p:nvSpPr>
                <p:spPr>
                  <a:xfrm>
                    <a:off x="7912903" y="2871274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8116AD0B-7304-4130-BA88-69E01839F6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12903" y="2871274"/>
                    <a:ext cx="490451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02887BC6-418E-A5C0-7130-F12CCE06EDAD}"/>
                </a:ext>
              </a:extLst>
            </p:cNvPr>
            <p:cNvCxnSpPr>
              <a:cxnSpLocks/>
              <a:stCxn id="122" idx="7"/>
              <a:endCxn id="156" idx="3"/>
            </p:cNvCxnSpPr>
            <p:nvPr/>
          </p:nvCxnSpPr>
          <p:spPr>
            <a:xfrm flipV="1">
              <a:off x="4106728" y="3700973"/>
              <a:ext cx="2145956" cy="3826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8C7E27C0-C3E1-C78E-330E-A659DE19A379}"/>
                </a:ext>
              </a:extLst>
            </p:cNvPr>
            <p:cNvCxnSpPr>
              <a:cxnSpLocks/>
              <a:stCxn id="120" idx="1"/>
              <a:endCxn id="156" idx="5"/>
            </p:cNvCxnSpPr>
            <p:nvPr/>
          </p:nvCxnSpPr>
          <p:spPr>
            <a:xfrm flipH="1" flipV="1">
              <a:off x="6599485" y="3700973"/>
              <a:ext cx="1811486" cy="4895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74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28187-1FE3-8128-F3D5-9BC771515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282364"/>
            <a:ext cx="10515600" cy="1325563"/>
          </a:xfrm>
        </p:spPr>
        <p:txBody>
          <a:bodyPr/>
          <a:lstStyle/>
          <a:p>
            <a:r>
              <a:rPr lang="en-US" dirty="0"/>
              <a:t>Biased coin puzzle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1D313B-FEA0-2983-BE0B-5BF9E15CAB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8822" y="1431510"/>
                <a:ext cx="8112278" cy="505933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How can you generate a fair random bit</a:t>
                </a:r>
                <a:br>
                  <a:rPr lang="en-US" dirty="0"/>
                </a:br>
                <a:r>
                  <a:rPr lang="en-US" dirty="0"/>
                  <a:t>if you only have a </a:t>
                </a:r>
                <a:r>
                  <a:rPr lang="en-US" dirty="0">
                    <a:solidFill>
                      <a:schemeClr val="accent1"/>
                    </a:solidFill>
                  </a:rPr>
                  <a:t>biased coin</a:t>
                </a:r>
                <a:r>
                  <a:rPr lang="en-US" dirty="0"/>
                  <a:t>?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(You don’t know the bias)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Solution: (von Neumann, 1951)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Toss the biased coin </a:t>
                </a:r>
                <a:r>
                  <a:rPr lang="en-US" dirty="0">
                    <a:solidFill>
                      <a:schemeClr val="accent1"/>
                    </a:solidFill>
                  </a:rPr>
                  <a:t>twice</a:t>
                </a:r>
                <a:r>
                  <a:rPr lang="en-US" dirty="0"/>
                  <a:t>, giving two 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halt and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return to step 1 and </a:t>
                </a:r>
                <a:r>
                  <a:rPr lang="en-US" dirty="0">
                    <a:solidFill>
                      <a:schemeClr val="accent1"/>
                    </a:solidFill>
                  </a:rPr>
                  <a:t>try again</a:t>
                </a:r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1D313B-FEA0-2983-BE0B-5BF9E15CAB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8822" y="1431510"/>
                <a:ext cx="8112278" cy="5059334"/>
              </a:xfrm>
              <a:blipFill>
                <a:blip r:embed="rId2"/>
                <a:stretch>
                  <a:fillRect l="-1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DE92C-CB92-5936-1E6D-21E419B76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 descr="A frisbee on the grass&#10;&#10;Description automatically generated">
            <a:extLst>
              <a:ext uri="{FF2B5EF4-FFF2-40B4-BE49-F238E27FC236}">
                <a16:creationId xmlns:a16="http://schemas.microsoft.com/office/drawing/2014/main" id="{4B0B8B18-191D-AE70-8E96-92283183C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92" y="417292"/>
            <a:ext cx="4156063" cy="311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9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0DF31-8999-4C72-2A02-D26CDEAE3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Randomness extractors in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BF561-3F05-337E-8B07-166985392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Von Neumann’s trick addresses unknown </a:t>
            </a:r>
            <a:r>
              <a:rPr lang="en-US" dirty="0">
                <a:solidFill>
                  <a:schemeClr val="accent1"/>
                </a:solidFill>
              </a:rPr>
              <a:t>biases</a:t>
            </a:r>
            <a:r>
              <a:rPr lang="en-US" dirty="0"/>
              <a:t> in random bits</a:t>
            </a:r>
          </a:p>
          <a:p>
            <a:pPr>
              <a:lnSpc>
                <a:spcPct val="150000"/>
              </a:lnSpc>
            </a:pPr>
            <a:r>
              <a:rPr lang="en-US" dirty="0"/>
              <a:t>Much more challenging: unknown </a:t>
            </a:r>
            <a:r>
              <a:rPr lang="en-US" dirty="0">
                <a:solidFill>
                  <a:schemeClr val="accent1"/>
                </a:solidFill>
              </a:rPr>
              <a:t>correlations</a:t>
            </a:r>
            <a:r>
              <a:rPr lang="en-US" dirty="0"/>
              <a:t> between random bits</a:t>
            </a:r>
          </a:p>
          <a:p>
            <a:pPr>
              <a:lnSpc>
                <a:spcPct val="150000"/>
              </a:lnSpc>
            </a:pPr>
            <a:r>
              <a:rPr lang="en-US" dirty="0"/>
              <a:t>We will develop techniques for </a:t>
            </a:r>
            <a:r>
              <a:rPr lang="en-US" dirty="0">
                <a:solidFill>
                  <a:schemeClr val="accent1"/>
                </a:solidFill>
              </a:rPr>
              <a:t>“extracting”</a:t>
            </a:r>
            <a:r>
              <a:rPr lang="en-US" dirty="0"/>
              <a:t> high-quality random bits under minimal assumptions</a:t>
            </a:r>
          </a:p>
          <a:p>
            <a:pPr>
              <a:lnSpc>
                <a:spcPct val="150000"/>
              </a:lnSpc>
            </a:pPr>
            <a:r>
              <a:rPr lang="en-US" dirty="0"/>
              <a:t>We will see how </a:t>
            </a:r>
            <a:r>
              <a:rPr lang="en-US" dirty="0">
                <a:solidFill>
                  <a:schemeClr val="accent1"/>
                </a:solidFill>
              </a:rPr>
              <a:t>extractors can be used to construct PRGs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AB542-90F1-8B06-A65D-9C8EA1AA9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31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605B1-A1E5-F335-26A0-6E5CC08FE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Derandomization</a:t>
            </a:r>
            <a:r>
              <a:rPr lang="en-US" dirty="0"/>
              <a:t>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5535D8-2529-4EAA-4AC5-79446905DD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42497"/>
                <a:ext cx="10515600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Earlier, we saw an algorithm for undirected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connectivity that uses </a:t>
                </a:r>
                <a:r>
                  <a:rPr lang="en-US" dirty="0">
                    <a:solidFill>
                      <a:schemeClr val="accent1"/>
                    </a:solidFill>
                  </a:rPr>
                  <a:t>randomness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bits of space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Is randomness </a:t>
                </a:r>
                <a:r>
                  <a:rPr lang="en-US" dirty="0">
                    <a:solidFill>
                      <a:schemeClr val="accent1"/>
                    </a:solidFill>
                  </a:rPr>
                  <a:t>necessary</a:t>
                </a:r>
                <a:r>
                  <a:rPr lang="en-US" dirty="0"/>
                  <a:t> for this task?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Theorem</a:t>
                </a:r>
                <a:r>
                  <a:rPr lang="en-US" dirty="0"/>
                  <a:t>: There is a </a:t>
                </a:r>
                <a:r>
                  <a:rPr lang="en-US" dirty="0">
                    <a:solidFill>
                      <a:schemeClr val="accent1"/>
                    </a:solidFill>
                  </a:rPr>
                  <a:t>deterministic</a:t>
                </a:r>
                <a:r>
                  <a:rPr lang="en-US" dirty="0"/>
                  <a:t> algorithm for undirected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connectivity that uses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bits of space!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(Proof later in this course)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5535D8-2529-4EAA-4AC5-79446905DD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42497"/>
                <a:ext cx="10515600" cy="4351338"/>
              </a:xfrm>
              <a:blipFill>
                <a:blip r:embed="rId2"/>
                <a:stretch>
                  <a:fillRect l="-1043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AF80C-55F2-ED97-18F2-184C3A9C2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0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47583-8A39-7130-5847-D8176ED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888"/>
            <a:ext cx="10515600" cy="1325563"/>
          </a:xfrm>
        </p:spPr>
        <p:txBody>
          <a:bodyPr/>
          <a:lstStyle/>
          <a:p>
            <a:r>
              <a:rPr lang="en-US" dirty="0"/>
              <a:t>Grand </a:t>
            </a:r>
            <a:r>
              <a:rPr lang="en-US" dirty="0" err="1"/>
              <a:t>derandomization</a:t>
            </a:r>
            <a:r>
              <a:rPr lang="en-US" dirty="0"/>
              <a:t> challenges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30E39A-DD5D-622F-C5CD-53136752D3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2697" y="1427451"/>
                <a:ext cx="9901541" cy="506339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3600"/>
                  </a:spcBef>
                </a:pPr>
                <a:r>
                  <a:rPr lang="en-US" b="1" dirty="0"/>
                  <a:t>Major Open Problem </a:t>
                </a:r>
                <a:r>
                  <a:rPr lang="en-US" dirty="0"/>
                  <a:t>(“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dirty="0"/>
                  <a:t>”): Can </a:t>
                </a:r>
                <a:r>
                  <a:rPr lang="en-US" dirty="0">
                    <a:solidFill>
                      <a:schemeClr val="accent1"/>
                    </a:solidFill>
                  </a:rPr>
                  <a:t>every</a:t>
                </a:r>
                <a:r>
                  <a:rPr lang="en-US" dirty="0"/>
                  <a:t> decision algorithm that uses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bits of space be “derandomized”?</a:t>
                </a:r>
              </a:p>
              <a:p>
                <a:pPr>
                  <a:lnSpc>
                    <a:spcPct val="150000"/>
                  </a:lnSpc>
                  <a:spcBef>
                    <a:spcPts val="3600"/>
                  </a:spcBef>
                </a:pPr>
                <a:r>
                  <a:rPr lang="en-US" b="1" dirty="0"/>
                  <a:t>Major Open Problem </a:t>
                </a:r>
                <a:r>
                  <a:rPr lang="en-US" dirty="0"/>
                  <a:t>(“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”): Can every decision algorithm that runs in polynomial </a:t>
                </a:r>
                <a:r>
                  <a:rPr lang="en-US" dirty="0">
                    <a:solidFill>
                      <a:schemeClr val="accent1"/>
                    </a:solidFill>
                  </a:rPr>
                  <a:t>time</a:t>
                </a:r>
                <a:r>
                  <a:rPr lang="en-US" dirty="0"/>
                  <a:t> be derandomized?</a:t>
                </a:r>
              </a:p>
              <a:p>
                <a:pPr>
                  <a:lnSpc>
                    <a:spcPct val="150000"/>
                  </a:lnSpc>
                  <a:spcBef>
                    <a:spcPts val="3600"/>
                  </a:spcBef>
                </a:pPr>
                <a:r>
                  <a:rPr lang="en-US" dirty="0"/>
                  <a:t>What is the intrinsic relationship between randomness and other </a:t>
                </a:r>
                <a:r>
                  <a:rPr lang="en-US" dirty="0">
                    <a:solidFill>
                      <a:schemeClr val="accent1"/>
                    </a:solidFill>
                  </a:rPr>
                  <a:t>computational resources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30E39A-DD5D-622F-C5CD-53136752D3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697" y="1427451"/>
                <a:ext cx="9901541" cy="5063393"/>
              </a:xfrm>
              <a:blipFill>
                <a:blip r:embed="rId2"/>
                <a:stretch>
                  <a:fillRect l="-1108" r="-1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1EA04-5B6A-1C29-A0B1-92C6A12DB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04F39B07-EC44-E31A-F7C1-50ABB2BD3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026" y="4165667"/>
            <a:ext cx="1078185" cy="107818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CD933B-4722-8AC4-6486-3B68EFC28EDD}"/>
              </a:ext>
            </a:extLst>
          </p:cNvPr>
          <p:cNvGrpSpPr/>
          <p:nvPr/>
        </p:nvGrpSpPr>
        <p:grpSpPr>
          <a:xfrm>
            <a:off x="10530823" y="549886"/>
            <a:ext cx="1206231" cy="1298245"/>
            <a:chOff x="10186591" y="1585225"/>
            <a:chExt cx="1206231" cy="129824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BB7A7F6-2A99-A241-8C7A-C93451E30B33}"/>
                </a:ext>
              </a:extLst>
            </p:cNvPr>
            <p:cNvCxnSpPr>
              <a:cxnSpLocks/>
            </p:cNvCxnSpPr>
            <p:nvPr/>
          </p:nvCxnSpPr>
          <p:spPr>
            <a:xfrm>
              <a:off x="10452864" y="1655075"/>
              <a:ext cx="835545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7001372-0C09-A536-2355-AEE939C7885D}"/>
                </a:ext>
              </a:extLst>
            </p:cNvPr>
            <p:cNvCxnSpPr>
              <a:cxnSpLocks/>
            </p:cNvCxnSpPr>
            <p:nvPr/>
          </p:nvCxnSpPr>
          <p:spPr>
            <a:xfrm>
              <a:off x="11288409" y="1585225"/>
              <a:ext cx="0" cy="1460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A7A44B1-4DB3-877A-CF8E-60D1D7D1F042}"/>
                </a:ext>
              </a:extLst>
            </p:cNvPr>
            <p:cNvCxnSpPr>
              <a:cxnSpLocks/>
            </p:cNvCxnSpPr>
            <p:nvPr/>
          </p:nvCxnSpPr>
          <p:spPr>
            <a:xfrm>
              <a:off x="10453724" y="1585225"/>
              <a:ext cx="0" cy="1460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BC801F7-77D1-818C-E30A-0EF13529A329}"/>
                </a:ext>
              </a:extLst>
            </p:cNvPr>
            <p:cNvGrpSpPr/>
            <p:nvPr/>
          </p:nvGrpSpPr>
          <p:grpSpPr>
            <a:xfrm rot="5400000">
              <a:off x="9740502" y="2282139"/>
              <a:ext cx="1038228" cy="146050"/>
              <a:chOff x="405505" y="2359025"/>
              <a:chExt cx="835545" cy="14605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3B50D1F5-E3EA-8691-8464-86C7E0A0F9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5505" y="2428875"/>
                <a:ext cx="835545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5FC4E93-56AB-2D10-1D6A-EDECEB58F0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1050" y="2359025"/>
                <a:ext cx="0" cy="1460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82276CF-D6DE-EA7A-1F5D-7E8D680D40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365" y="2359025"/>
                <a:ext cx="0" cy="1460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FDB5919-C4F4-D3DC-1F97-541BCF557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39305" y="1822351"/>
              <a:ext cx="858865" cy="1061119"/>
            </a:xfrm>
            <a:prstGeom prst="rect">
              <a:avLst/>
            </a:prstGeom>
          </p:spPr>
        </p:pic>
        <p:pic>
          <p:nvPicPr>
            <p:cNvPr id="12" name="Picture 11" descr="A picture containing dark&#10;&#10;Description automatically generated">
              <a:extLst>
                <a:ext uri="{FF2B5EF4-FFF2-40B4-BE49-F238E27FC236}">
                  <a16:creationId xmlns:a16="http://schemas.microsoft.com/office/drawing/2014/main" id="{BE8D9151-AB8F-8DC6-88B2-5673A8948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6608">
              <a:off x="10581321" y="1979400"/>
              <a:ext cx="811501" cy="735220"/>
            </a:xfrm>
            <a:prstGeom prst="rect">
              <a:avLst/>
            </a:prstGeom>
          </p:spPr>
        </p:pic>
      </p:grpSp>
      <p:pic>
        <p:nvPicPr>
          <p:cNvPr id="16" name="Picture 15" descr="A group of white dice&#10;&#10;Description automatically generated with medium confidence">
            <a:extLst>
              <a:ext uri="{FF2B5EF4-FFF2-40B4-BE49-F238E27FC236}">
                <a16:creationId xmlns:a16="http://schemas.microsoft.com/office/drawing/2014/main" id="{F8AD5BE1-5AE4-F594-5436-CB715F1E47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234" y="2598964"/>
            <a:ext cx="1633362" cy="9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6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E7A43-8B97-7527-D787-4B61E28AA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course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EB239-704E-D844-B748-281E19A59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5" y="1825625"/>
            <a:ext cx="10650415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Pseudorandom generators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How to convert a </a:t>
            </a:r>
            <a:r>
              <a:rPr lang="en-US" dirty="0">
                <a:solidFill>
                  <a:schemeClr val="accent2"/>
                </a:solidFill>
              </a:rPr>
              <a:t>few</a:t>
            </a:r>
            <a:r>
              <a:rPr lang="en-US" dirty="0"/>
              <a:t> random bits into </a:t>
            </a:r>
            <a:r>
              <a:rPr lang="en-US" dirty="0">
                <a:solidFill>
                  <a:schemeClr val="accent1"/>
                </a:solidFill>
              </a:rPr>
              <a:t>many</a:t>
            </a:r>
            <a:r>
              <a:rPr lang="en-US" dirty="0"/>
              <a:t> “random enough” bits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Randomness extractors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How to convert </a:t>
            </a:r>
            <a:r>
              <a:rPr lang="en-US" dirty="0">
                <a:solidFill>
                  <a:schemeClr val="accent2"/>
                </a:solidFill>
              </a:rPr>
              <a:t>low-quality</a:t>
            </a:r>
            <a:r>
              <a:rPr lang="en-US" dirty="0"/>
              <a:t> random bits into </a:t>
            </a:r>
            <a:r>
              <a:rPr lang="en-US" dirty="0">
                <a:solidFill>
                  <a:schemeClr val="accent1"/>
                </a:solidFill>
              </a:rPr>
              <a:t>high-quality</a:t>
            </a:r>
            <a:r>
              <a:rPr lang="en-US" dirty="0"/>
              <a:t> random bits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/>
              <a:t>Derandomization</a:t>
            </a:r>
            <a:r>
              <a:rPr lang="en-US" b="1" dirty="0"/>
              <a:t> of algorithms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How to convert </a:t>
            </a:r>
            <a:r>
              <a:rPr lang="en-US" dirty="0">
                <a:solidFill>
                  <a:schemeClr val="accent2"/>
                </a:solidFill>
              </a:rPr>
              <a:t>randomized</a:t>
            </a:r>
            <a:r>
              <a:rPr lang="en-US" dirty="0"/>
              <a:t> algorithms into </a:t>
            </a:r>
            <a:r>
              <a:rPr lang="en-US" dirty="0">
                <a:solidFill>
                  <a:schemeClr val="accent1"/>
                </a:solidFill>
              </a:rPr>
              <a:t>deterministic</a:t>
            </a:r>
            <a:r>
              <a:rPr lang="en-US" dirty="0"/>
              <a:t>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E0656-12DF-75B4-2D56-5D9A3D80D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917F96-6BBB-2E6E-687C-DBB1B511446D}"/>
              </a:ext>
            </a:extLst>
          </p:cNvPr>
          <p:cNvGrpSpPr/>
          <p:nvPr/>
        </p:nvGrpSpPr>
        <p:grpSpPr>
          <a:xfrm>
            <a:off x="5846884" y="2065887"/>
            <a:ext cx="3930163" cy="386861"/>
            <a:chOff x="6506307" y="1371295"/>
            <a:chExt cx="3930163" cy="386861"/>
          </a:xfrm>
        </p:grpSpPr>
        <p:sp>
          <p:nvSpPr>
            <p:cNvPr id="6" name="Arrow: Left 5">
              <a:extLst>
                <a:ext uri="{FF2B5EF4-FFF2-40B4-BE49-F238E27FC236}">
                  <a16:creationId xmlns:a16="http://schemas.microsoft.com/office/drawing/2014/main" id="{8552CC58-7787-340D-69DE-41C44491AB7C}"/>
                </a:ext>
              </a:extLst>
            </p:cNvPr>
            <p:cNvSpPr/>
            <p:nvPr/>
          </p:nvSpPr>
          <p:spPr>
            <a:xfrm>
              <a:off x="6506307" y="1371295"/>
              <a:ext cx="773724" cy="386861"/>
            </a:xfrm>
            <a:prstGeom prst="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F9ED4D-98E8-02FF-2EF2-6E48394930D3}"/>
                </a:ext>
              </a:extLst>
            </p:cNvPr>
            <p:cNvSpPr txBox="1"/>
            <p:nvPr/>
          </p:nvSpPr>
          <p:spPr>
            <a:xfrm>
              <a:off x="7403124" y="1380059"/>
              <a:ext cx="3033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This will be our main focus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197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596FD-4922-B021-F3A2-107338E4C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4599"/>
            <a:ext cx="10515600" cy="242230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Now let’s move to the whiteboard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24E0B-3F0E-0815-AD72-3C00EA4D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0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A5B0C-2E62-8D79-C65A-14B13EFD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29" y="1582920"/>
            <a:ext cx="11728939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What is the role of 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randomness</a:t>
            </a:r>
            <a:r>
              <a:rPr lang="en-US" b="1" dirty="0">
                <a:latin typeface="+mn-lt"/>
              </a:rPr>
              <a:t> in computing?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433CD-D0FB-741E-25E0-C65C6300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 descr="A group of white dice&#10;&#10;Description automatically generated with medium confidence">
            <a:extLst>
              <a:ext uri="{FF2B5EF4-FFF2-40B4-BE49-F238E27FC236}">
                <a16:creationId xmlns:a16="http://schemas.microsoft.com/office/drawing/2014/main" id="{2270292F-26BD-B712-22AF-A4F6F79A3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622" y="3733831"/>
            <a:ext cx="3646755" cy="20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7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92FBD-81A2-BB58-FF96-01BCAA45E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0365-7EE0-0F44-6382-F507BC308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Algorithm designers often introduce </a:t>
            </a:r>
            <a:r>
              <a:rPr lang="en-US" dirty="0">
                <a:solidFill>
                  <a:schemeClr val="accent1"/>
                </a:solidFill>
              </a:rPr>
              <a:t>random choices </a:t>
            </a:r>
            <a:r>
              <a:rPr lang="en-US" dirty="0"/>
              <a:t>into their algorithms</a:t>
            </a:r>
          </a:p>
          <a:p>
            <a:pPr>
              <a:lnSpc>
                <a:spcPct val="150000"/>
              </a:lnSpc>
            </a:pPr>
            <a:r>
              <a:rPr lang="en-US" dirty="0"/>
              <a:t>Hugely popular and successful paradigm since the 1970s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2753D-F24C-4C5D-F982-80DFF2FD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90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31628A-C257-CFF4-6EDB-948506588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6457" y="1387584"/>
            <a:ext cx="3538581" cy="49014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B42D555-3124-6EFF-62B8-551574C144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24691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Example: Undirected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Connectivity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B42D555-3124-6EFF-62B8-551574C144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24691"/>
                <a:ext cx="10515600" cy="1325563"/>
              </a:xfrm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51A2A-8E60-CAEE-D5AE-B2AA556F8F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2763" y="1438298"/>
                <a:ext cx="8093694" cy="50525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Given: an 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two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Question</a:t>
                </a:r>
                <a:r>
                  <a:rPr lang="en-US" dirty="0"/>
                  <a:t>: Is there a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Theorem</a:t>
                </a:r>
                <a:r>
                  <a:rPr lang="en-US" dirty="0"/>
                  <a:t>: There is a </a:t>
                </a:r>
                <a:r>
                  <a:rPr lang="en-US" dirty="0">
                    <a:solidFill>
                      <a:schemeClr val="accent1"/>
                    </a:solidFill>
                  </a:rPr>
                  <a:t>randomized</a:t>
                </a:r>
                <a:r>
                  <a:rPr lang="en-US" dirty="0"/>
                  <a:t> algorithm for this problem that only uses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bits of space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Algorithm</a:t>
                </a:r>
                <a:r>
                  <a:rPr lang="en-US" dirty="0"/>
                  <a:t>: Take a </a:t>
                </a:r>
                <a:r>
                  <a:rPr lang="en-US" dirty="0">
                    <a:solidFill>
                      <a:schemeClr val="accent1"/>
                    </a:solidFill>
                  </a:rPr>
                  <a:t>random walk</a:t>
                </a:r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of length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check whether we visit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This works! Proof later in this course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51A2A-8E60-CAEE-D5AE-B2AA556F8F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2763" y="1438298"/>
                <a:ext cx="8093694" cy="5052546"/>
              </a:xfrm>
              <a:blipFill>
                <a:blip r:embed="rId4"/>
                <a:stretch>
                  <a:fillRect l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tar: 5 Points 5">
            <a:extLst>
              <a:ext uri="{FF2B5EF4-FFF2-40B4-BE49-F238E27FC236}">
                <a16:creationId xmlns:a16="http://schemas.microsoft.com/office/drawing/2014/main" id="{3595DC8B-188D-F572-61F5-6DE5C93D3009}"/>
              </a:ext>
            </a:extLst>
          </p:cNvPr>
          <p:cNvSpPr/>
          <p:nvPr/>
        </p:nvSpPr>
        <p:spPr>
          <a:xfrm>
            <a:off x="8943033" y="5828895"/>
            <a:ext cx="404518" cy="404518"/>
          </a:xfrm>
          <a:prstGeom prst="star5">
            <a:avLst/>
          </a:prstGeom>
          <a:solidFill>
            <a:srgbClr val="FFFF00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0487F2-2888-ED17-4A24-42EB310C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23 L 0.04492 -0.10556 C 0.0319 -0.12107 0.01732 -0.14931 0.00365 -0.16528 C 0.00273 -0.10949 0.00182 -0.05394 -0.00026 0.00162 C 0.00078 -0.05394 0.00221 -0.1081 0.00234 -0.16181 L -0.03529 -0.29051 L 0.03776 -0.32685 L 0.08815 -0.03079 L 0.17643 -0.01343 C 0.16797 -0.04746 0.15938 -0.07778 0.1513 -0.11273 C 0.11758 -0.16991 0.06849 -0.26621 0.0349 -0.32477 C 0.00378 -0.30857 -0.00729 -0.29306 -0.03802 -0.29051 L 0.00365 -0.15718 C 0.01029 -0.16412 0.0013 -0.04028 0.00026 -0.00486 C 0.00078 -0.03773 0.00365 -0.08357 0.00534 -0.15255 C -0.0168 -0.21343 -0.02031 -0.24491 -0.03737 -0.28611 C -0.00273 -0.30023 0.00833 -0.31412 0.03086 -0.32917 C 0.02344 -0.35625 0.00365 -0.39236 -0.00573 -0.42662 C 0.03242 -0.38403 0.07005 -0.32801 0.10859 -0.28357 C 0.07109 -0.36204 -0.02487 -0.51898 -0.0263 -0.54445 L -0.00638 -0.42662 L 0.0349 -0.32917 L 0.10065 -0.43704 L 0.13372 -0.32454 C 0.13724 -0.39491 0.13984 -0.4581 0.14427 -0.52709 C 0.11094 -0.54375 0.07995 -0.56273 0.04648 -0.5794 L 0.1888 -0.60718 " pathEditMode="relative" rAng="0" ptsTypes="AAAAAAAAAAAAAAAAAAAAAAAAAAA">
                                      <p:cBhvr>
                                        <p:cTn id="28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-3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C3984-49EC-409A-0ED5-3FCF7C7BD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99" y="-12443"/>
            <a:ext cx="10515600" cy="1325563"/>
          </a:xfrm>
        </p:spPr>
        <p:txBody>
          <a:bodyPr/>
          <a:lstStyle/>
          <a:p>
            <a:r>
              <a:rPr lang="en-US" dirty="0"/>
              <a:t>Problem solved?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6AF16-C254-BC69-66C2-535CC17C1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49" y="2152909"/>
            <a:ext cx="10515600" cy="45346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Where will we get random bits from?</a:t>
            </a:r>
            <a:endParaRPr lang="en-US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/>
              <a:t>Practitioners use </a:t>
            </a:r>
            <a:r>
              <a:rPr lang="en-US" dirty="0">
                <a:solidFill>
                  <a:schemeClr val="accent1"/>
                </a:solidFill>
              </a:rPr>
              <a:t>heuristic</a:t>
            </a:r>
            <a:r>
              <a:rPr lang="en-US" dirty="0"/>
              <a:t> methods to run randomized algorithms…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…because producing unbiased and</a:t>
            </a:r>
            <a:br>
              <a:rPr lang="en-US" dirty="0"/>
            </a:br>
            <a:r>
              <a:rPr lang="en-US" dirty="0"/>
              <a:t>	independent random bits is </a:t>
            </a:r>
            <a:r>
              <a:rPr lang="en-US" dirty="0">
                <a:solidFill>
                  <a:schemeClr val="accent1"/>
                </a:solidFill>
              </a:rPr>
              <a:t>difficult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BC1EDEF-B2EA-8601-FA47-F3DE5F9557C9}"/>
              </a:ext>
            </a:extLst>
          </p:cNvPr>
          <p:cNvGrpSpPr/>
          <p:nvPr/>
        </p:nvGrpSpPr>
        <p:grpSpPr>
          <a:xfrm>
            <a:off x="780228" y="1212578"/>
            <a:ext cx="7955424" cy="740529"/>
            <a:chOff x="710012" y="1717336"/>
            <a:chExt cx="10469899" cy="974588"/>
          </a:xfrm>
        </p:grpSpPr>
        <p:pic>
          <p:nvPicPr>
            <p:cNvPr id="4" name="Picture 3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3C82AA39-22BA-1064-BFAC-8586DF8DF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012" y="1740114"/>
              <a:ext cx="951810" cy="951810"/>
            </a:xfrm>
            <a:prstGeom prst="rect">
              <a:avLst/>
            </a:prstGeom>
          </p:spPr>
        </p:pic>
        <p:pic>
          <p:nvPicPr>
            <p:cNvPr id="5" name="Picture 4" descr="A close up of a coin&#10;&#10;Description automatically generated">
              <a:extLst>
                <a:ext uri="{FF2B5EF4-FFF2-40B4-BE49-F238E27FC236}">
                  <a16:creationId xmlns:a16="http://schemas.microsoft.com/office/drawing/2014/main" id="{878CE815-1412-05A9-2C21-8416E617C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1822" y="1740115"/>
              <a:ext cx="951809" cy="951809"/>
            </a:xfrm>
            <a:prstGeom prst="rect">
              <a:avLst/>
            </a:prstGeom>
          </p:spPr>
        </p:pic>
        <p:pic>
          <p:nvPicPr>
            <p:cNvPr id="6" name="Picture 5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264833EE-5E21-022B-B71B-129031BDB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631" y="1717336"/>
              <a:ext cx="951810" cy="951810"/>
            </a:xfrm>
            <a:prstGeom prst="rect">
              <a:avLst/>
            </a:prstGeom>
          </p:spPr>
        </p:pic>
        <p:pic>
          <p:nvPicPr>
            <p:cNvPr id="7" name="Picture 6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1CFAE4C5-D37A-EC2B-8B6C-1D3BBAA9E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5440" y="1740114"/>
              <a:ext cx="951810" cy="951810"/>
            </a:xfrm>
            <a:prstGeom prst="rect">
              <a:avLst/>
            </a:prstGeom>
          </p:spPr>
        </p:pic>
        <p:pic>
          <p:nvPicPr>
            <p:cNvPr id="8" name="Picture 7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37F91EB4-A7D4-6341-EB71-43CF39775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7249" y="1740114"/>
              <a:ext cx="951810" cy="951810"/>
            </a:xfrm>
            <a:prstGeom prst="rect">
              <a:avLst/>
            </a:prstGeom>
          </p:spPr>
        </p:pic>
        <p:pic>
          <p:nvPicPr>
            <p:cNvPr id="9" name="Picture 8" descr="A close up of a coin&#10;&#10;Description automatically generated">
              <a:extLst>
                <a:ext uri="{FF2B5EF4-FFF2-40B4-BE49-F238E27FC236}">
                  <a16:creationId xmlns:a16="http://schemas.microsoft.com/office/drawing/2014/main" id="{1A036F2E-FFB3-05D2-CC3F-353FAF001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9058" y="1740115"/>
              <a:ext cx="951809" cy="951809"/>
            </a:xfrm>
            <a:prstGeom prst="rect">
              <a:avLst/>
            </a:prstGeom>
          </p:spPr>
        </p:pic>
        <p:pic>
          <p:nvPicPr>
            <p:cNvPr id="10" name="Picture 9" descr="A close up of a coin&#10;&#10;Description automatically generated">
              <a:extLst>
                <a:ext uri="{FF2B5EF4-FFF2-40B4-BE49-F238E27FC236}">
                  <a16:creationId xmlns:a16="http://schemas.microsoft.com/office/drawing/2014/main" id="{7BA74E2A-769E-C641-4D37-BDB6A3CBB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0868" y="1717337"/>
              <a:ext cx="951809" cy="951809"/>
            </a:xfrm>
            <a:prstGeom prst="rect">
              <a:avLst/>
            </a:prstGeom>
          </p:spPr>
        </p:pic>
        <p:pic>
          <p:nvPicPr>
            <p:cNvPr id="11" name="Picture 10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A1E5D48E-8F01-3FF2-C044-FAD051D81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676" y="1740114"/>
              <a:ext cx="951810" cy="951810"/>
            </a:xfrm>
            <a:prstGeom prst="rect">
              <a:avLst/>
            </a:prstGeom>
          </p:spPr>
        </p:pic>
        <p:pic>
          <p:nvPicPr>
            <p:cNvPr id="12" name="Picture 11" descr="A close up of a coin&#10;&#10;Description automatically generated">
              <a:extLst>
                <a:ext uri="{FF2B5EF4-FFF2-40B4-BE49-F238E27FC236}">
                  <a16:creationId xmlns:a16="http://schemas.microsoft.com/office/drawing/2014/main" id="{493A5D0B-2622-C3FC-FB38-AB7F87FE4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485" y="1717337"/>
              <a:ext cx="951809" cy="951809"/>
            </a:xfrm>
            <a:prstGeom prst="rect">
              <a:avLst/>
            </a:prstGeom>
          </p:spPr>
        </p:pic>
        <p:pic>
          <p:nvPicPr>
            <p:cNvPr id="13" name="Picture 12" descr="A close up of a coin&#10;&#10;Description automatically generated">
              <a:extLst>
                <a:ext uri="{FF2B5EF4-FFF2-40B4-BE49-F238E27FC236}">
                  <a16:creationId xmlns:a16="http://schemas.microsoft.com/office/drawing/2014/main" id="{82CC0E70-AADE-5102-3B3F-5F20CF884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6294" y="1740115"/>
              <a:ext cx="951809" cy="951809"/>
            </a:xfrm>
            <a:prstGeom prst="rect">
              <a:avLst/>
            </a:prstGeom>
          </p:spPr>
        </p:pic>
        <p:pic>
          <p:nvPicPr>
            <p:cNvPr id="14" name="Picture 13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4E7B13AB-F7B0-8A46-DCC3-7D0FCD51A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8101" y="1717336"/>
              <a:ext cx="951810" cy="951810"/>
            </a:xfrm>
            <a:prstGeom prst="rect">
              <a:avLst/>
            </a:prstGeom>
          </p:spPr>
        </p:pic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1D6BB75A-E9B0-3669-0667-625A2F661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DAC6D1F-8BB2-B2FD-0CFA-83613B46C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6819">
            <a:off x="503536" y="5739649"/>
            <a:ext cx="10065778" cy="5016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764A033-AF66-D4DD-A4C0-F6FDF675D6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983"/>
          <a:stretch/>
        </p:blipFill>
        <p:spPr>
          <a:xfrm rot="21157945">
            <a:off x="7852912" y="3747407"/>
            <a:ext cx="4121536" cy="194597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949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5ED61-A271-BBA6-49F9-1C32E0D6C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47" y="176449"/>
            <a:ext cx="11937253" cy="1325563"/>
          </a:xfrm>
        </p:spPr>
        <p:txBody>
          <a:bodyPr/>
          <a:lstStyle/>
          <a:p>
            <a:r>
              <a:rPr lang="en-US" dirty="0"/>
              <a:t>Randomness: An </a:t>
            </a:r>
            <a:r>
              <a:rPr lang="en-US" dirty="0">
                <a:solidFill>
                  <a:schemeClr val="accent1"/>
                </a:solidFill>
              </a:rPr>
              <a:t>expensive computational resource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AD8C8-502D-108D-48AA-3EEFBFC60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55" y="1400542"/>
            <a:ext cx="6642072" cy="49016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We will approach this subject from the perspective of </a:t>
            </a:r>
            <a:r>
              <a:rPr lang="en-US" dirty="0">
                <a:solidFill>
                  <a:schemeClr val="accent1"/>
                </a:solidFill>
              </a:rPr>
              <a:t>computational complexity theory</a:t>
            </a:r>
          </a:p>
          <a:p>
            <a:pPr>
              <a:lnSpc>
                <a:spcPct val="150000"/>
              </a:lnSpc>
            </a:pPr>
            <a:r>
              <a:rPr lang="en-US" dirty="0"/>
              <a:t>Treat randomness like time or space</a:t>
            </a:r>
          </a:p>
          <a:p>
            <a:pPr>
              <a:lnSpc>
                <a:spcPct val="150000"/>
              </a:lnSpc>
            </a:pPr>
            <a:r>
              <a:rPr lang="en-US" dirty="0"/>
              <a:t>Try to </a:t>
            </a:r>
            <a:r>
              <a:rPr lang="en-US" dirty="0">
                <a:solidFill>
                  <a:schemeClr val="accent1"/>
                </a:solidFill>
              </a:rPr>
              <a:t>use as little as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06D63-13B3-3B13-792D-56B6775C8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2" name="Picture 11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771C1795-95C3-FA63-88E6-2AE80BC44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764" y="1690688"/>
            <a:ext cx="3947073" cy="46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3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1FCE2-C236-1208-7A7C-1CAF1F7C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086"/>
            <a:ext cx="10515600" cy="1325563"/>
          </a:xfrm>
        </p:spPr>
        <p:txBody>
          <a:bodyPr/>
          <a:lstStyle/>
          <a:p>
            <a:r>
              <a:rPr lang="en-US" dirty="0"/>
              <a:t>Course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7DBE1-C690-7BA8-93A9-2326B93E8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591" y="1469184"/>
            <a:ext cx="11230710" cy="485594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/>
              <a:t>Pseudorandomness</a:t>
            </a:r>
            <a:r>
              <a:rPr lang="en-US" dirty="0"/>
              <a:t> is an </a:t>
            </a:r>
            <a:r>
              <a:rPr lang="en-US" dirty="0">
                <a:solidFill>
                  <a:schemeClr val="accent1"/>
                </a:solidFill>
              </a:rPr>
              <a:t>active area of research</a:t>
            </a:r>
          </a:p>
          <a:p>
            <a:pPr>
              <a:lnSpc>
                <a:spcPct val="150000"/>
              </a:lnSpc>
            </a:pPr>
            <a:r>
              <a:rPr lang="en-US" dirty="0"/>
              <a:t>We will encounter many </a:t>
            </a:r>
            <a:r>
              <a:rPr lang="en-US" dirty="0">
                <a:solidFill>
                  <a:schemeClr val="accent1"/>
                </a:solidFill>
              </a:rPr>
              <a:t>open problems</a:t>
            </a:r>
          </a:p>
          <a:p>
            <a:pPr>
              <a:lnSpc>
                <a:spcPct val="150000"/>
              </a:lnSpc>
            </a:pPr>
            <a:r>
              <a:rPr lang="en-US" dirty="0"/>
              <a:t>Maybe </a:t>
            </a:r>
            <a:r>
              <a:rPr lang="en-US" dirty="0">
                <a:solidFill>
                  <a:schemeClr val="accent1"/>
                </a:solidFill>
              </a:rPr>
              <a:t>you</a:t>
            </a:r>
            <a:r>
              <a:rPr lang="en-US" dirty="0"/>
              <a:t> can help solve some of them!</a:t>
            </a:r>
          </a:p>
          <a:p>
            <a:pPr>
              <a:lnSpc>
                <a:spcPct val="150000"/>
              </a:lnSpc>
            </a:pPr>
            <a:r>
              <a:rPr lang="en-US" dirty="0"/>
              <a:t>By the end of this course, you will be in a reasonable position to </a:t>
            </a:r>
            <a:r>
              <a:rPr lang="en-US" dirty="0">
                <a:solidFill>
                  <a:schemeClr val="accent1"/>
                </a:solidFill>
              </a:rPr>
              <a:t>try your hand at original research</a:t>
            </a:r>
            <a:r>
              <a:rPr lang="en-US" dirty="0"/>
              <a:t> on </a:t>
            </a:r>
            <a:r>
              <a:rPr lang="en-US" dirty="0" err="1"/>
              <a:t>pseudorandomness</a:t>
            </a:r>
            <a:r>
              <a:rPr lang="en-US" dirty="0"/>
              <a:t> problems (if you want to)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18707-8D1F-A3EA-05E6-896EA4D9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8ED936-A77B-8999-53DF-C48FC6144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210" y="418460"/>
            <a:ext cx="2743200" cy="30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1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36F68-6217-2B68-3B15-CB2E67821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the rest of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A4760-EB71-EC99-6262-DCDA45D6C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Some logistical information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Sneak peak of course topics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Move to whiteboard and begin in earnest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BA4AF-9BAD-18AB-E7DB-38A012E22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03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CD7B1-80CB-B9FC-175A-803605AC4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160"/>
            <a:ext cx="10515600" cy="1325563"/>
          </a:xfrm>
        </p:spPr>
        <p:txBody>
          <a:bodyPr/>
          <a:lstStyle/>
          <a:p>
            <a:r>
              <a:rPr lang="en-US" dirty="0"/>
              <a:t>Logistical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1D24C-ACB1-CDD7-87D2-D4EB867BB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1579723"/>
            <a:ext cx="6972300" cy="47808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Courier New" panose="02070309020205020404" pitchFamily="49" charset="0"/>
              </a:rPr>
              <a:t>Meetings: Tues/Thurs, 9:30 – 10:50</a:t>
            </a:r>
            <a:r>
              <a:rPr lang="en-US">
                <a:cs typeface="Courier New" panose="02070309020205020404" pitchFamily="49" charset="0"/>
              </a:rPr>
              <a:t>, JCL 354</a:t>
            </a:r>
            <a:endParaRPr lang="en-US" dirty="0"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cs typeface="Courier New" panose="02070309020205020404" pitchFamily="49" charset="0"/>
              </a:rPr>
              <a:t>Office hours: Tues, 11am – 12pm, JCL 311</a:t>
            </a:r>
          </a:p>
          <a:p>
            <a:pPr>
              <a:lnSpc>
                <a:spcPct val="150000"/>
              </a:lnSpc>
            </a:pPr>
            <a:r>
              <a:rPr lang="en-US" dirty="0">
                <a:cs typeface="Courier New" panose="02070309020205020404" pitchFamily="49" charset="0"/>
              </a:rPr>
              <a:t>Four problem sets (proof-based)</a:t>
            </a:r>
          </a:p>
          <a:p>
            <a:pPr>
              <a:lnSpc>
                <a:spcPct val="150000"/>
              </a:lnSpc>
            </a:pPr>
            <a:r>
              <a:rPr lang="en-US" dirty="0">
                <a:cs typeface="Courier New" panose="02070309020205020404" pitchFamily="49" charset="0"/>
              </a:rPr>
              <a:t>Project: You will </a:t>
            </a:r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write an exposition of a theorem</a:t>
            </a:r>
            <a:r>
              <a:rPr lang="en-US" dirty="0">
                <a:cs typeface="Courier New" panose="02070309020205020404" pitchFamily="49" charset="0"/>
              </a:rPr>
              <a:t> that we won’t have time to cover in class. More details later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40F48-7210-0024-C1D0-4537A3F51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0F7C-799D-50C4-D79C-8CF4B7485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686" y="645319"/>
            <a:ext cx="4405515" cy="4418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129C05-E8E6-21A8-544B-F47895FB0FCD}"/>
              </a:ext>
            </a:extLst>
          </p:cNvPr>
          <p:cNvSpPr txBox="1"/>
          <p:nvPr/>
        </p:nvSpPr>
        <p:spPr>
          <a:xfrm>
            <a:off x="7553686" y="5454031"/>
            <a:ext cx="440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https://williamhoza.com/teaching/autumn2023-pseudorandomness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29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80684</TotalTime>
  <Words>860</Words>
  <Application>Microsoft Office PowerPoint</Application>
  <PresentationFormat>Widescreen</PresentationFormat>
  <Paragraphs>130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Comic Sans MS</vt:lpstr>
      <vt:lpstr>Courier New</vt:lpstr>
      <vt:lpstr>Office Theme</vt:lpstr>
      <vt:lpstr>CMSC 39600-1  Topics in Theoretical Computer Science:  Pseudorandomness  Class 1 September 26, 2023 Instructor: William Hoza</vt:lpstr>
      <vt:lpstr>What is the role of randomness in computing?</vt:lpstr>
      <vt:lpstr>Randomized algorithms</vt:lpstr>
      <vt:lpstr>Example: Undirected s-t Connectivity</vt:lpstr>
      <vt:lpstr>Problem solved?</vt:lpstr>
      <vt:lpstr>Randomness: An expensive computational resource</vt:lpstr>
      <vt:lpstr>Course objective</vt:lpstr>
      <vt:lpstr>Plan for the rest of today</vt:lpstr>
      <vt:lpstr>Logistical information</vt:lpstr>
      <vt:lpstr>Pseudorandom generators (PRGs)</vt:lpstr>
      <vt:lpstr>“Sufficiently-efficient observer”</vt:lpstr>
      <vt:lpstr>PRG puzzle</vt:lpstr>
      <vt:lpstr>PRGs in this course</vt:lpstr>
      <vt:lpstr>Biased coin puzzle</vt:lpstr>
      <vt:lpstr>Randomness extractors in this course</vt:lpstr>
      <vt:lpstr>Derandomization of algorithms</vt:lpstr>
      <vt:lpstr>Grand derandomization challenges</vt:lpstr>
      <vt:lpstr>Summary of course topics</vt:lpstr>
      <vt:lpstr>Now let’s move to the whiteboard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Pseudorandomness and Space Complexity</dc:title>
  <dc:creator>William Hoza</dc:creator>
  <cp:lastModifiedBy>William Hoza</cp:lastModifiedBy>
  <cp:revision>150</cp:revision>
  <dcterms:created xsi:type="dcterms:W3CDTF">2022-12-12T23:26:37Z</dcterms:created>
  <dcterms:modified xsi:type="dcterms:W3CDTF">2023-09-22T16:06:43Z</dcterms:modified>
</cp:coreProperties>
</file>