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1142" r:id="rId2"/>
    <p:sldId id="1069" r:id="rId3"/>
    <p:sldId id="257" r:id="rId4"/>
    <p:sldId id="1070" r:id="rId5"/>
    <p:sldId id="1093" r:id="rId6"/>
    <p:sldId id="382" r:id="rId7"/>
    <p:sldId id="1103" r:id="rId8"/>
    <p:sldId id="1140" r:id="rId9"/>
    <p:sldId id="1115" r:id="rId10"/>
    <p:sldId id="1116" r:id="rId11"/>
    <p:sldId id="1143" r:id="rId12"/>
    <p:sldId id="1145" r:id="rId13"/>
    <p:sldId id="1148" r:id="rId14"/>
    <p:sldId id="1119" r:id="rId15"/>
    <p:sldId id="1144" r:id="rId16"/>
    <p:sldId id="1122" r:id="rId17"/>
    <p:sldId id="1095" r:id="rId18"/>
    <p:sldId id="1124" r:id="rId19"/>
    <p:sldId id="1125" r:id="rId20"/>
    <p:sldId id="1127" r:id="rId21"/>
    <p:sldId id="1128" r:id="rId22"/>
    <p:sldId id="1147" r:id="rId23"/>
    <p:sldId id="1130" r:id="rId24"/>
    <p:sldId id="462" r:id="rId25"/>
    <p:sldId id="458" r:id="rId26"/>
    <p:sldId id="113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E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102" autoAdjust="0"/>
    <p:restoredTop sz="94660"/>
  </p:normalViewPr>
  <p:slideViewPr>
    <p:cSldViewPr snapToGrid="0">
      <p:cViewPr>
        <p:scale>
          <a:sx n="70" d="100"/>
          <a:sy n="70" d="100"/>
        </p:scale>
        <p:origin x="38" y="4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8490E-3805-4F33-85D7-61B08D60A1BF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D0E3A7-EB8C-463F-ADB0-597998C385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85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B445D-0710-4BFE-A083-E825171566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6FC203-A982-481A-B97D-0DF6CC90CB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AC84E-E030-4979-9CC5-D0D55D4F8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7D950-1500-466A-B5C4-A7B4FB010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9FBF7-0B4B-408A-A93A-07D09BF97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478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E0ADF-E974-4281-8EB2-AAE008A13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4544D-8541-4AAD-9C90-90EC4A1B8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D1B0D-1235-4D51-BB57-6524A2253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ED955-09BA-48A6-A373-C291B2DFC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4C23B-0808-46D2-8EB6-279392A86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9057" y="6344557"/>
            <a:ext cx="2743200" cy="365125"/>
          </a:xfrm>
        </p:spPr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34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1D29D-ECEB-4AD4-9294-D1CB28DBE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0B1A6-2F55-47C7-86DB-18CE8D2DF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F385F-C904-4855-8D29-D6CF3E7D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F465E-814B-43B1-8006-3B5B39063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103BD-549F-4825-812C-C9A23B0BC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552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A8571-CC77-4DB6-A350-36214A3D8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AD63E-C6A7-4E86-8779-7D9010DF98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EAA49C-E6C7-4E9C-8960-457D1F857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82C99-3CB4-48BB-B9AA-159BE6789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AB82AA-3384-49C9-AAE1-09DC120B4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84A726-84D4-4BE7-9358-0941E1251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64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6321D-D145-4F16-A2B4-E6C080379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1AA20-DEFD-42B1-A60A-1701C1906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6F6DE0-1277-47CC-AF03-9B5E7AFD1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A3AC65-D96F-45C3-84E8-353859DA79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05B278-7FE1-44C2-8615-20021F34B0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CE4D4E-2C76-432E-9597-E1AE0BB6E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0C0FF-C641-41CB-B46D-40EE29F82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2F29F3-9B58-41D0-8EEB-C8CE2EBE9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055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7A56-C695-49A2-83FE-187A9EED9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5148C6-5294-4915-B6C6-1C337EB95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9934B5-7E2F-4358-8E4A-211C5FED9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7E1424-7951-45D0-8FA5-3278A4184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3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E0A00-8D8D-466C-9024-2916A001F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D27E51-774B-4C85-B151-BA1D835D3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C3FD1F-6CAF-472C-AD57-0EFF61E6B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90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C1B3-459C-4C7F-B2E1-03D24B01E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BBF37-F5B7-4EE3-90EF-0A1EFF726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1A3D6-DF7A-4BD9-A8DB-70EBAC258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B3E071-AFAD-48B9-B3B5-C9383791A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E022DD-900E-47FA-AB2A-D1F367595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7566E2-5139-4A75-92F5-13D951548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416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98749-C5AC-4EE0-81F1-12841EA04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1BFFFC-B17E-436E-81F1-C297920704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92B45-C774-4EEB-85DC-2EBDA72814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E6CBFA-3806-4CB4-B951-3D0192461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68151-0EF6-4AC7-9429-946565A0E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6A41AB-F529-4157-9075-B19B94EBE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720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6DDFC-63B7-4FFC-94E0-918225B03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10DCE0-9F4C-4482-B7D1-0B4B921200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7E887-B327-456D-B324-FC4593E34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78F51-C634-443C-9C88-3D0C29590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A59B7-067E-4DF6-BC30-A753C1EF4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16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5B5CA1-5344-4F25-8C04-835B5869D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A88D65-832D-4BFB-A09C-65673C573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5943E-544F-415F-8BE5-EB2660460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FC733-E7EB-41C1-89A0-A05ABE0F8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18A5E-0D92-4109-9632-43EF83802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4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0A03D1-27C7-413E-A77E-640B14AA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AF3F1-B331-48B9-9892-10C18DEFB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06EFA-43A5-43A7-B278-D8C622F1D0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0E207-604F-4CB5-9A6F-E27FCC17081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02A20-24D9-436A-ABBA-DA4088D65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8D174-C77F-439A-BD6B-1BB507065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E2898-0FFE-4E15-B60E-7897DE4CC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71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11.png"/><Relationship Id="rId4" Type="http://schemas.openxmlformats.org/officeDocument/2006/relationships/image" Target="../media/image6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7.png"/><Relationship Id="rId7" Type="http://schemas.openxmlformats.org/officeDocument/2006/relationships/image" Target="../media/image100.png"/><Relationship Id="rId12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9.png"/><Relationship Id="rId5" Type="http://schemas.openxmlformats.org/officeDocument/2006/relationships/image" Target="../media/image85.png"/><Relationship Id="rId10" Type="http://schemas.openxmlformats.org/officeDocument/2006/relationships/image" Target="../media/image8.png"/><Relationship Id="rId4" Type="http://schemas.openxmlformats.org/officeDocument/2006/relationships/image" Target="../media/image710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image" Target="../media/image5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www.deviantart.com/moko-m/art/Dice-Illusion-17037219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220.png"/><Relationship Id="rId3" Type="http://schemas.openxmlformats.org/officeDocument/2006/relationships/image" Target="../media/image76.png"/><Relationship Id="rId7" Type="http://schemas.openxmlformats.org/officeDocument/2006/relationships/image" Target="../media/image162.png"/><Relationship Id="rId12" Type="http://schemas.openxmlformats.org/officeDocument/2006/relationships/image" Target="../media/image212.png"/><Relationship Id="rId2" Type="http://schemas.openxmlformats.org/officeDocument/2006/relationships/image" Target="../media/image70.png"/><Relationship Id="rId16" Type="http://schemas.openxmlformats.org/officeDocument/2006/relationships/image" Target="../media/image2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11" Type="http://schemas.openxmlformats.org/officeDocument/2006/relationships/image" Target="../media/image202.png"/><Relationship Id="rId5" Type="http://schemas.openxmlformats.org/officeDocument/2006/relationships/image" Target="../media/image141.png"/><Relationship Id="rId15" Type="http://schemas.openxmlformats.org/officeDocument/2006/relationships/image" Target="../media/image241.png"/><Relationship Id="rId10" Type="http://schemas.openxmlformats.org/officeDocument/2006/relationships/image" Target="../media/image191.png"/><Relationship Id="rId4" Type="http://schemas.openxmlformats.org/officeDocument/2006/relationships/image" Target="../media/image132.png"/><Relationship Id="rId9" Type="http://schemas.openxmlformats.org/officeDocument/2006/relationships/image" Target="../media/image181.png"/><Relationship Id="rId14" Type="http://schemas.openxmlformats.org/officeDocument/2006/relationships/image" Target="../media/image2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5.png"/><Relationship Id="rId7" Type="http://schemas.openxmlformats.org/officeDocument/2006/relationships/image" Target="../media/image82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222.png"/><Relationship Id="rId18" Type="http://schemas.openxmlformats.org/officeDocument/2006/relationships/image" Target="../media/image252.png"/><Relationship Id="rId3" Type="http://schemas.openxmlformats.org/officeDocument/2006/relationships/image" Target="../media/image32.png"/><Relationship Id="rId21" Type="http://schemas.openxmlformats.org/officeDocument/2006/relationships/image" Target="../media/image93.png"/><Relationship Id="rId7" Type="http://schemas.openxmlformats.org/officeDocument/2006/relationships/image" Target="../media/image88.png"/><Relationship Id="rId12" Type="http://schemas.openxmlformats.org/officeDocument/2006/relationships/image" Target="../media/image210.png"/><Relationship Id="rId17" Type="http://schemas.openxmlformats.org/officeDocument/2006/relationships/image" Target="../media/image7.png"/><Relationship Id="rId25" Type="http://schemas.openxmlformats.org/officeDocument/2006/relationships/image" Target="../media/image95.png"/><Relationship Id="rId2" Type="http://schemas.openxmlformats.org/officeDocument/2006/relationships/image" Target="../media/image31.png"/><Relationship Id="rId16" Type="http://schemas.openxmlformats.org/officeDocument/2006/relationships/image" Target="../media/image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11" Type="http://schemas.openxmlformats.org/officeDocument/2006/relationships/image" Target="../media/image201.png"/><Relationship Id="rId24" Type="http://schemas.openxmlformats.org/officeDocument/2006/relationships/image" Target="../media/image36.png"/><Relationship Id="rId5" Type="http://schemas.openxmlformats.org/officeDocument/2006/relationships/image" Target="../media/image86.png"/><Relationship Id="rId15" Type="http://schemas.openxmlformats.org/officeDocument/2006/relationships/image" Target="../media/image242.png"/><Relationship Id="rId23" Type="http://schemas.openxmlformats.org/officeDocument/2006/relationships/image" Target="../media/image35.png"/><Relationship Id="rId10" Type="http://schemas.openxmlformats.org/officeDocument/2006/relationships/image" Target="../media/image91.png"/><Relationship Id="rId19" Type="http://schemas.openxmlformats.org/officeDocument/2006/relationships/image" Target="../media/image261.png"/><Relationship Id="rId4" Type="http://schemas.openxmlformats.org/officeDocument/2006/relationships/image" Target="../media/image840.png"/><Relationship Id="rId9" Type="http://schemas.openxmlformats.org/officeDocument/2006/relationships/image" Target="../media/image90.png"/><Relationship Id="rId14" Type="http://schemas.openxmlformats.org/officeDocument/2006/relationships/image" Target="../media/image232.png"/><Relationship Id="rId22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3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12" Type="http://schemas.openxmlformats.org/officeDocument/2006/relationships/image" Target="../media/image112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170.png"/><Relationship Id="rId18" Type="http://schemas.openxmlformats.org/officeDocument/2006/relationships/image" Target="../media/image221.png"/><Relationship Id="rId3" Type="http://schemas.openxmlformats.org/officeDocument/2006/relationships/image" Target="../media/image440.png"/><Relationship Id="rId21" Type="http://schemas.openxmlformats.org/officeDocument/2006/relationships/image" Target="../media/image250.png"/><Relationship Id="rId7" Type="http://schemas.openxmlformats.org/officeDocument/2006/relationships/image" Target="../media/image480.png"/><Relationship Id="rId12" Type="http://schemas.openxmlformats.org/officeDocument/2006/relationships/image" Target="../media/image160.png"/><Relationship Id="rId17" Type="http://schemas.openxmlformats.org/officeDocument/2006/relationships/image" Target="../media/image211.png"/><Relationship Id="rId2" Type="http://schemas.openxmlformats.org/officeDocument/2006/relationships/image" Target="../media/image115.png"/><Relationship Id="rId16" Type="http://schemas.openxmlformats.org/officeDocument/2006/relationships/image" Target="../media/image200.png"/><Relationship Id="rId20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0.png"/><Relationship Id="rId24" Type="http://schemas.openxmlformats.org/officeDocument/2006/relationships/image" Target="../media/image510.png"/><Relationship Id="rId5" Type="http://schemas.openxmlformats.org/officeDocument/2006/relationships/image" Target="../media/image460.png"/><Relationship Id="rId15" Type="http://schemas.openxmlformats.org/officeDocument/2006/relationships/image" Target="../media/image190.png"/><Relationship Id="rId23" Type="http://schemas.openxmlformats.org/officeDocument/2006/relationships/image" Target="../media/image500.png"/><Relationship Id="rId19" Type="http://schemas.openxmlformats.org/officeDocument/2006/relationships/image" Target="../media/image230.png"/><Relationship Id="rId4" Type="http://schemas.openxmlformats.org/officeDocument/2006/relationships/image" Target="../media/image450.png"/><Relationship Id="rId14" Type="http://schemas.openxmlformats.org/officeDocument/2006/relationships/image" Target="../media/image180.png"/><Relationship Id="rId22" Type="http://schemas.openxmlformats.org/officeDocument/2006/relationships/image" Target="../media/image2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30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1B248-FEB6-44E3-90ED-6D3518217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5776" y="538851"/>
            <a:ext cx="9580448" cy="2409665"/>
          </a:xfrm>
        </p:spPr>
        <p:txBody>
          <a:bodyPr>
            <a:normAutofit/>
          </a:bodyPr>
          <a:lstStyle/>
          <a:p>
            <a:r>
              <a:rPr lang="en-US" dirty="0"/>
              <a:t>Tutorial: Derandomizing Space-Bounded Computation</a:t>
            </a:r>
            <a:br>
              <a:rPr lang="en-US" dirty="0"/>
            </a:br>
            <a:r>
              <a:rPr lang="en-US" sz="2000" dirty="0"/>
              <a:t>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87F15-F080-4315-9893-A7DD03AE2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21875"/>
            <a:ext cx="9144000" cy="1216776"/>
          </a:xfrm>
        </p:spPr>
        <p:txBody>
          <a:bodyPr>
            <a:normAutofit/>
          </a:bodyPr>
          <a:lstStyle/>
          <a:p>
            <a:r>
              <a:rPr lang="en-US" sz="3200" dirty="0"/>
              <a:t>Part 2</a:t>
            </a:r>
            <a:r>
              <a:rPr lang="en-US" dirty="0"/>
              <a:t> </a:t>
            </a:r>
          </a:p>
          <a:p>
            <a:r>
              <a:rPr lang="en-US" dirty="0"/>
              <a:t>September 2, 2026</a:t>
            </a:r>
          </a:p>
          <a:p>
            <a:endParaRPr lang="en-US" dirty="0"/>
          </a:p>
          <a:p>
            <a:endParaRPr lang="en-US" dirty="0"/>
          </a:p>
          <a:p>
            <a:endParaRPr lang="en-US" sz="11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3A6123C-9899-0D62-A5A1-187D92E6598D}"/>
              </a:ext>
            </a:extLst>
          </p:cNvPr>
          <p:cNvGrpSpPr/>
          <p:nvPr/>
        </p:nvGrpSpPr>
        <p:grpSpPr>
          <a:xfrm>
            <a:off x="10064884" y="3784861"/>
            <a:ext cx="1206231" cy="1298245"/>
            <a:chOff x="10186591" y="1585225"/>
            <a:chExt cx="1206231" cy="129824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EB6B612-B08C-4B06-D376-5CB52C449D12}"/>
                </a:ext>
              </a:extLst>
            </p:cNvPr>
            <p:cNvCxnSpPr>
              <a:cxnSpLocks/>
            </p:cNvCxnSpPr>
            <p:nvPr/>
          </p:nvCxnSpPr>
          <p:spPr>
            <a:xfrm>
              <a:off x="10452864" y="1655075"/>
              <a:ext cx="835545" cy="0"/>
            </a:xfrm>
            <a:prstGeom prst="line">
              <a:avLst/>
            </a:prstGeom>
            <a:ln w="28575">
              <a:solidFill>
                <a:schemeClr val="tx1"/>
              </a:solidFill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22685FE-ABC1-A675-030A-93DF4A1E1979}"/>
                </a:ext>
              </a:extLst>
            </p:cNvPr>
            <p:cNvCxnSpPr>
              <a:cxnSpLocks/>
            </p:cNvCxnSpPr>
            <p:nvPr/>
          </p:nvCxnSpPr>
          <p:spPr>
            <a:xfrm>
              <a:off x="11288409" y="1585225"/>
              <a:ext cx="0" cy="146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6D53132-FE57-F1A3-D316-70C1E5E559D1}"/>
                </a:ext>
              </a:extLst>
            </p:cNvPr>
            <p:cNvCxnSpPr>
              <a:cxnSpLocks/>
            </p:cNvCxnSpPr>
            <p:nvPr/>
          </p:nvCxnSpPr>
          <p:spPr>
            <a:xfrm>
              <a:off x="10453724" y="1585225"/>
              <a:ext cx="0" cy="146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E1DD247-6772-6E1E-5436-53CA98354062}"/>
                </a:ext>
              </a:extLst>
            </p:cNvPr>
            <p:cNvGrpSpPr/>
            <p:nvPr/>
          </p:nvGrpSpPr>
          <p:grpSpPr>
            <a:xfrm rot="5400000">
              <a:off x="9740502" y="2282139"/>
              <a:ext cx="1038228" cy="146050"/>
              <a:chOff x="405505" y="2359025"/>
              <a:chExt cx="835545" cy="146050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DAEB5E0F-5EB1-6CBD-EE88-2EB0985187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5505" y="2428875"/>
                <a:ext cx="835545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triangle" w="lg" len="lg"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A3EC8670-9797-3C7F-1937-E897F9FE0B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41050" y="2359025"/>
                <a:ext cx="0" cy="14605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69D2EBA3-5A85-560D-6650-A360688EA9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365" y="2359025"/>
                <a:ext cx="0" cy="14605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6C361ED-766A-1BBE-E4DD-4F5FD03BF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39305" y="1822351"/>
              <a:ext cx="858865" cy="1061119"/>
            </a:xfrm>
            <a:prstGeom prst="rect">
              <a:avLst/>
            </a:prstGeom>
          </p:spPr>
        </p:pic>
        <p:pic>
          <p:nvPicPr>
            <p:cNvPr id="10" name="Picture 9" descr="A picture containing dark&#10;&#10;Description automatically generated">
              <a:extLst>
                <a:ext uri="{FF2B5EF4-FFF2-40B4-BE49-F238E27FC236}">
                  <a16:creationId xmlns:a16="http://schemas.microsoft.com/office/drawing/2014/main" id="{1888D041-5831-19E7-4D31-F974C441D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6608">
              <a:off x="10581321" y="1979400"/>
              <a:ext cx="811501" cy="735220"/>
            </a:xfrm>
            <a:prstGeom prst="rect">
              <a:avLst/>
            </a:prstGeom>
          </p:spPr>
        </p:pic>
      </p:grpSp>
      <p:pic>
        <p:nvPicPr>
          <p:cNvPr id="14" name="Picture 13" descr="A group of white dice&#10;&#10;Description automatically generated with medium confidence">
            <a:extLst>
              <a:ext uri="{FF2B5EF4-FFF2-40B4-BE49-F238E27FC236}">
                <a16:creationId xmlns:a16="http://schemas.microsoft.com/office/drawing/2014/main" id="{070EE50C-BF0F-091F-FD1F-5F906DD2ED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534" y="4120693"/>
            <a:ext cx="1633362" cy="93428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5935905-9763-C88B-BD7A-0228370B75AC}"/>
              </a:ext>
            </a:extLst>
          </p:cNvPr>
          <p:cNvSpPr txBox="1"/>
          <p:nvPr/>
        </p:nvSpPr>
        <p:spPr>
          <a:xfrm>
            <a:off x="4319587" y="5201971"/>
            <a:ext cx="3552825" cy="91940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William Hoza</a:t>
            </a:r>
          </a:p>
          <a:p>
            <a:pPr algn="ctr"/>
            <a:r>
              <a:rPr lang="en-US" sz="2400" b="1" dirty="0"/>
              <a:t>The University of Chicago</a:t>
            </a:r>
          </a:p>
        </p:txBody>
      </p:sp>
    </p:spTree>
    <p:extLst>
      <p:ext uri="{BB962C8B-B14F-4D97-AF65-F5344CB8AC3E}">
        <p14:creationId xmlns:p14="http://schemas.microsoft.com/office/powerpoint/2010/main" val="302424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C7D4E1E-CEE6-A9D5-8E6E-ADDE81782EB7}"/>
              </a:ext>
            </a:extLst>
          </p:cNvPr>
          <p:cNvSpPr/>
          <p:nvPr/>
        </p:nvSpPr>
        <p:spPr>
          <a:xfrm>
            <a:off x="7632708" y="2506141"/>
            <a:ext cx="2285843" cy="3499748"/>
          </a:xfrm>
          <a:custGeom>
            <a:avLst/>
            <a:gdLst>
              <a:gd name="connsiteX0" fmla="*/ 2276272 w 2324068"/>
              <a:gd name="connsiteY0" fmla="*/ 0 h 360615"/>
              <a:gd name="connsiteX1" fmla="*/ 2023353 w 2324068"/>
              <a:gd name="connsiteY1" fmla="*/ 340469 h 360615"/>
              <a:gd name="connsiteX2" fmla="*/ 0 w 2324068"/>
              <a:gd name="connsiteY2" fmla="*/ 291830 h 360615"/>
              <a:gd name="connsiteX0" fmla="*/ 2276272 w 2283976"/>
              <a:gd name="connsiteY0" fmla="*/ 0 h 360615"/>
              <a:gd name="connsiteX1" fmla="*/ 1624519 w 2283976"/>
              <a:gd name="connsiteY1" fmla="*/ 340469 h 360615"/>
              <a:gd name="connsiteX2" fmla="*/ 0 w 2283976"/>
              <a:gd name="connsiteY2" fmla="*/ 291830 h 360615"/>
              <a:gd name="connsiteX0" fmla="*/ 2276272 w 2276272"/>
              <a:gd name="connsiteY0" fmla="*/ 0 h 360615"/>
              <a:gd name="connsiteX1" fmla="*/ 1624519 w 2276272"/>
              <a:gd name="connsiteY1" fmla="*/ 340469 h 360615"/>
              <a:gd name="connsiteX2" fmla="*/ 0 w 2276272"/>
              <a:gd name="connsiteY2" fmla="*/ 291830 h 360615"/>
              <a:gd name="connsiteX0" fmla="*/ 2276272 w 2276272"/>
              <a:gd name="connsiteY0" fmla="*/ 0 h 385604"/>
              <a:gd name="connsiteX1" fmla="*/ 1435675 w 2276272"/>
              <a:gd name="connsiteY1" fmla="*/ 370286 h 385604"/>
              <a:gd name="connsiteX2" fmla="*/ 0 w 2276272"/>
              <a:gd name="connsiteY2" fmla="*/ 291830 h 385604"/>
              <a:gd name="connsiteX0" fmla="*/ 1242602 w 1242602"/>
              <a:gd name="connsiteY0" fmla="*/ 0 h 1893171"/>
              <a:gd name="connsiteX1" fmla="*/ 402005 w 1242602"/>
              <a:gd name="connsiteY1" fmla="*/ 370286 h 1893171"/>
              <a:gd name="connsiteX2" fmla="*/ 0 w 1242602"/>
              <a:gd name="connsiteY2" fmla="*/ 1892030 h 1893171"/>
              <a:gd name="connsiteX0" fmla="*/ 1242602 w 1242602"/>
              <a:gd name="connsiteY0" fmla="*/ 0 h 1892030"/>
              <a:gd name="connsiteX1" fmla="*/ 402005 w 1242602"/>
              <a:gd name="connsiteY1" fmla="*/ 370286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620666 w 1242602"/>
              <a:gd name="connsiteY1" fmla="*/ 519373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620666 w 1242602"/>
              <a:gd name="connsiteY1" fmla="*/ 519373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620666 w 1242602"/>
              <a:gd name="connsiteY1" fmla="*/ 519373 h 1892030"/>
              <a:gd name="connsiteX2" fmla="*/ 0 w 1242602"/>
              <a:gd name="connsiteY2" fmla="*/ 1892030 h 1892030"/>
              <a:gd name="connsiteX0" fmla="*/ 1580533 w 1580533"/>
              <a:gd name="connsiteY0" fmla="*/ 0 h 1911909"/>
              <a:gd name="connsiteX1" fmla="*/ 958597 w 1580533"/>
              <a:gd name="connsiteY1" fmla="*/ 519373 h 1911909"/>
              <a:gd name="connsiteX2" fmla="*/ 0 w 1580533"/>
              <a:gd name="connsiteY2" fmla="*/ 1911909 h 1911909"/>
              <a:gd name="connsiteX0" fmla="*/ 1580533 w 1580533"/>
              <a:gd name="connsiteY0" fmla="*/ 0 h 1911909"/>
              <a:gd name="connsiteX1" fmla="*/ 958597 w 1580533"/>
              <a:gd name="connsiteY1" fmla="*/ 519373 h 1911909"/>
              <a:gd name="connsiteX2" fmla="*/ 0 w 1580533"/>
              <a:gd name="connsiteY2" fmla="*/ 1911909 h 1911909"/>
              <a:gd name="connsiteX0" fmla="*/ 1580533 w 1580533"/>
              <a:gd name="connsiteY0" fmla="*/ 0 h 1911909"/>
              <a:gd name="connsiteX1" fmla="*/ 958597 w 1580533"/>
              <a:gd name="connsiteY1" fmla="*/ 519373 h 1911909"/>
              <a:gd name="connsiteX2" fmla="*/ 0 w 1580533"/>
              <a:gd name="connsiteY2" fmla="*/ 1911909 h 1911909"/>
              <a:gd name="connsiteX0" fmla="*/ 1580533 w 1580533"/>
              <a:gd name="connsiteY0" fmla="*/ 0 h 1911909"/>
              <a:gd name="connsiteX1" fmla="*/ 823368 w 1580533"/>
              <a:gd name="connsiteY1" fmla="*/ 210280 h 1911909"/>
              <a:gd name="connsiteX2" fmla="*/ 0 w 1580533"/>
              <a:gd name="connsiteY2" fmla="*/ 1911909 h 1911909"/>
              <a:gd name="connsiteX0" fmla="*/ 1554776 w 1554776"/>
              <a:gd name="connsiteY0" fmla="*/ 0 h 2897143"/>
              <a:gd name="connsiteX1" fmla="*/ 797611 w 1554776"/>
              <a:gd name="connsiteY1" fmla="*/ 210280 h 2897143"/>
              <a:gd name="connsiteX2" fmla="*/ 0 w 1554776"/>
              <a:gd name="connsiteY2" fmla="*/ 2897143 h 2897143"/>
              <a:gd name="connsiteX0" fmla="*/ 1554776 w 1554776"/>
              <a:gd name="connsiteY0" fmla="*/ 0 h 2897143"/>
              <a:gd name="connsiteX1" fmla="*/ 797611 w 1554776"/>
              <a:gd name="connsiteY1" fmla="*/ 210280 h 2897143"/>
              <a:gd name="connsiteX2" fmla="*/ 0 w 1554776"/>
              <a:gd name="connsiteY2" fmla="*/ 2897143 h 2897143"/>
              <a:gd name="connsiteX0" fmla="*/ 1548336 w 1548336"/>
              <a:gd name="connsiteY0" fmla="*/ 0 h 2948659"/>
              <a:gd name="connsiteX1" fmla="*/ 791171 w 1548336"/>
              <a:gd name="connsiteY1" fmla="*/ 210280 h 2948659"/>
              <a:gd name="connsiteX2" fmla="*/ 0 w 1548336"/>
              <a:gd name="connsiteY2" fmla="*/ 2948659 h 2948659"/>
              <a:gd name="connsiteX0" fmla="*/ 1548336 w 1548336"/>
              <a:gd name="connsiteY0" fmla="*/ 0 h 2948659"/>
              <a:gd name="connsiteX1" fmla="*/ 753071 w 1548336"/>
              <a:gd name="connsiteY1" fmla="*/ 1035780 h 2948659"/>
              <a:gd name="connsiteX2" fmla="*/ 0 w 1548336"/>
              <a:gd name="connsiteY2" fmla="*/ 2948659 h 2948659"/>
              <a:gd name="connsiteX0" fmla="*/ 1548336 w 1548336"/>
              <a:gd name="connsiteY0" fmla="*/ 0 h 2948659"/>
              <a:gd name="connsiteX1" fmla="*/ 0 w 1548336"/>
              <a:gd name="connsiteY1" fmla="*/ 2948659 h 2948659"/>
              <a:gd name="connsiteX0" fmla="*/ 1548336 w 1548336"/>
              <a:gd name="connsiteY0" fmla="*/ 0 h 2948659"/>
              <a:gd name="connsiteX1" fmla="*/ 0 w 1548336"/>
              <a:gd name="connsiteY1" fmla="*/ 2948659 h 2948659"/>
              <a:gd name="connsiteX0" fmla="*/ 1548336 w 1548336"/>
              <a:gd name="connsiteY0" fmla="*/ 0 h 2948659"/>
              <a:gd name="connsiteX1" fmla="*/ 0 w 1548336"/>
              <a:gd name="connsiteY1" fmla="*/ 2948659 h 2948659"/>
              <a:gd name="csX0" fmla="*/ 2442640 w 2442640"/>
              <a:gd name="csY0" fmla="*/ 0 h 1572035"/>
              <a:gd name="csX1" fmla="*/ 0 w 2442640"/>
              <a:gd name="csY1" fmla="*/ 1572035 h 1572035"/>
              <a:gd name="csX0" fmla="*/ 2442640 w 2442640"/>
              <a:gd name="csY0" fmla="*/ 0 h 1572035"/>
              <a:gd name="csX1" fmla="*/ 0 w 2442640"/>
              <a:gd name="csY1" fmla="*/ 1572035 h 1572035"/>
              <a:gd name="csX0" fmla="*/ 3055589 w 3055589"/>
              <a:gd name="csY0" fmla="*/ 0 h 3481221"/>
              <a:gd name="csX1" fmla="*/ 0 w 3055589"/>
              <a:gd name="csY1" fmla="*/ 3481221 h 3481221"/>
              <a:gd name="csX0" fmla="*/ 3055589 w 3055589"/>
              <a:gd name="csY0" fmla="*/ 0 h 3481221"/>
              <a:gd name="csX1" fmla="*/ 0 w 3055589"/>
              <a:gd name="csY1" fmla="*/ 3481221 h 3481221"/>
              <a:gd name="csX0" fmla="*/ 3088168 w 3088168"/>
              <a:gd name="csY0" fmla="*/ 0 h 3481221"/>
              <a:gd name="csX1" fmla="*/ 32579 w 3088168"/>
              <a:gd name="csY1" fmla="*/ 3481221 h 3481221"/>
              <a:gd name="csX0" fmla="*/ 1691296 w 1691296"/>
              <a:gd name="csY0" fmla="*/ 0 h 3400835"/>
              <a:gd name="csX1" fmla="*/ 52525 w 1691296"/>
              <a:gd name="csY1" fmla="*/ 3400835 h 3400835"/>
              <a:gd name="csX0" fmla="*/ 1638771 w 1638771"/>
              <a:gd name="csY0" fmla="*/ 0 h 3400835"/>
              <a:gd name="csX1" fmla="*/ 0 w 1638771"/>
              <a:gd name="csY1" fmla="*/ 3400835 h 3400835"/>
              <a:gd name="csX0" fmla="*/ 1678964 w 1678964"/>
              <a:gd name="csY0" fmla="*/ 0 h 3471173"/>
              <a:gd name="csX1" fmla="*/ 0 w 1678964"/>
              <a:gd name="csY1" fmla="*/ 3471173 h 3471173"/>
              <a:gd name="csX0" fmla="*/ 0 w 3870443"/>
              <a:gd name="csY0" fmla="*/ 455378 h 1354801"/>
              <a:gd name="csX1" fmla="*/ 3864586 w 3870443"/>
              <a:gd name="csY1" fmla="*/ 1354801 h 1354801"/>
              <a:gd name="csX0" fmla="*/ 0 w 1591570"/>
              <a:gd name="csY0" fmla="*/ 448878 h 1357826"/>
              <a:gd name="csX1" fmla="*/ 1578586 w 1591570"/>
              <a:gd name="csY1" fmla="*/ 1357826 h 1357826"/>
              <a:gd name="csX0" fmla="*/ 0 w 1578586"/>
              <a:gd name="csY0" fmla="*/ 0 h 908948"/>
              <a:gd name="csX1" fmla="*/ 1578586 w 1578586"/>
              <a:gd name="csY1" fmla="*/ 908948 h 908948"/>
              <a:gd name="csX0" fmla="*/ 494416 w 494417"/>
              <a:gd name="csY0" fmla="*/ 0 h 3510634"/>
              <a:gd name="csX1" fmla="*/ 298630 w 494417"/>
              <a:gd name="csY1" fmla="*/ 3510634 h 3510634"/>
              <a:gd name="csX0" fmla="*/ 195786 w 195793"/>
              <a:gd name="csY0" fmla="*/ 0 h 3510634"/>
              <a:gd name="csX1" fmla="*/ 0 w 195793"/>
              <a:gd name="csY1" fmla="*/ 3510634 h 3510634"/>
              <a:gd name="csX0" fmla="*/ 1088415 w 1088416"/>
              <a:gd name="csY0" fmla="*/ 0 h 3467091"/>
              <a:gd name="csX1" fmla="*/ 0 w 1088416"/>
              <a:gd name="csY1" fmla="*/ 3467091 h 3467091"/>
              <a:gd name="csX0" fmla="*/ 1131958 w 1131959"/>
              <a:gd name="csY0" fmla="*/ 0 h 3499748"/>
              <a:gd name="csX1" fmla="*/ 0 w 1131959"/>
              <a:gd name="csY1" fmla="*/ 3499748 h 3499748"/>
              <a:gd name="csX0" fmla="*/ 2285843 w 2285843"/>
              <a:gd name="csY0" fmla="*/ 0 h 3499748"/>
              <a:gd name="csX1" fmla="*/ 0 w 2285843"/>
              <a:gd name="csY1" fmla="*/ 3499748 h 3499748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285843" h="3499748">
                <a:moveTo>
                  <a:pt x="2285843" y="0"/>
                </a:moveTo>
                <a:cubicBezTo>
                  <a:pt x="2287221" y="613748"/>
                  <a:pt x="11600" y="2378001"/>
                  <a:pt x="0" y="3499748"/>
                </a:cubicBezTo>
              </a:path>
            </a:pathLst>
          </a:cu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D0832E-1997-D342-B523-9355CF7A41C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-178"/>
                <a:ext cx="10515600" cy="1325563"/>
              </a:xfrm>
            </p:spPr>
            <p:txBody>
              <a:bodyPr/>
              <a:lstStyle/>
              <a:p>
                <a:r>
                  <a:rPr lang="en-US" dirty="0"/>
                  <a:t>The complexity class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0D0832E-1997-D342-B523-9355CF7A41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-178"/>
                <a:ext cx="10515600" cy="1325563"/>
              </a:xfrm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918B0E-DC8B-9CB2-25EC-39B67A2B1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1B20D-9436-4192-BF4B-8FB3BEF1787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119D6665-8966-7DBA-F0FD-7FCB61630B8B}"/>
              </a:ext>
            </a:extLst>
          </p:cNvPr>
          <p:cNvSpPr/>
          <p:nvPr/>
        </p:nvSpPr>
        <p:spPr>
          <a:xfrm>
            <a:off x="6700701" y="4258234"/>
            <a:ext cx="687030" cy="1942150"/>
          </a:xfrm>
          <a:custGeom>
            <a:avLst/>
            <a:gdLst>
              <a:gd name="connsiteX0" fmla="*/ 2276272 w 2324068"/>
              <a:gd name="connsiteY0" fmla="*/ 0 h 360615"/>
              <a:gd name="connsiteX1" fmla="*/ 2023353 w 2324068"/>
              <a:gd name="connsiteY1" fmla="*/ 340469 h 360615"/>
              <a:gd name="connsiteX2" fmla="*/ 0 w 2324068"/>
              <a:gd name="connsiteY2" fmla="*/ 291830 h 360615"/>
              <a:gd name="connsiteX0" fmla="*/ 2276272 w 2283976"/>
              <a:gd name="connsiteY0" fmla="*/ 0 h 360615"/>
              <a:gd name="connsiteX1" fmla="*/ 1624519 w 2283976"/>
              <a:gd name="connsiteY1" fmla="*/ 340469 h 360615"/>
              <a:gd name="connsiteX2" fmla="*/ 0 w 2283976"/>
              <a:gd name="connsiteY2" fmla="*/ 291830 h 360615"/>
              <a:gd name="connsiteX0" fmla="*/ 2276272 w 2276272"/>
              <a:gd name="connsiteY0" fmla="*/ 0 h 360615"/>
              <a:gd name="connsiteX1" fmla="*/ 1624519 w 2276272"/>
              <a:gd name="connsiteY1" fmla="*/ 340469 h 360615"/>
              <a:gd name="connsiteX2" fmla="*/ 0 w 2276272"/>
              <a:gd name="connsiteY2" fmla="*/ 291830 h 360615"/>
              <a:gd name="connsiteX0" fmla="*/ 2276272 w 2276272"/>
              <a:gd name="connsiteY0" fmla="*/ 0 h 385604"/>
              <a:gd name="connsiteX1" fmla="*/ 1435675 w 2276272"/>
              <a:gd name="connsiteY1" fmla="*/ 370286 h 385604"/>
              <a:gd name="connsiteX2" fmla="*/ 0 w 2276272"/>
              <a:gd name="connsiteY2" fmla="*/ 291830 h 385604"/>
              <a:gd name="connsiteX0" fmla="*/ 1242602 w 1242602"/>
              <a:gd name="connsiteY0" fmla="*/ 0 h 1893171"/>
              <a:gd name="connsiteX1" fmla="*/ 402005 w 1242602"/>
              <a:gd name="connsiteY1" fmla="*/ 370286 h 1893171"/>
              <a:gd name="connsiteX2" fmla="*/ 0 w 1242602"/>
              <a:gd name="connsiteY2" fmla="*/ 1892030 h 1893171"/>
              <a:gd name="connsiteX0" fmla="*/ 1242602 w 1242602"/>
              <a:gd name="connsiteY0" fmla="*/ 0 h 1892030"/>
              <a:gd name="connsiteX1" fmla="*/ 402005 w 1242602"/>
              <a:gd name="connsiteY1" fmla="*/ 370286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570970 w 1242602"/>
              <a:gd name="connsiteY1" fmla="*/ 439860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620666 w 1242602"/>
              <a:gd name="connsiteY1" fmla="*/ 519373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620666 w 1242602"/>
              <a:gd name="connsiteY1" fmla="*/ 519373 h 1892030"/>
              <a:gd name="connsiteX2" fmla="*/ 0 w 1242602"/>
              <a:gd name="connsiteY2" fmla="*/ 1892030 h 1892030"/>
              <a:gd name="connsiteX0" fmla="*/ 1242602 w 1242602"/>
              <a:gd name="connsiteY0" fmla="*/ 0 h 1892030"/>
              <a:gd name="connsiteX1" fmla="*/ 620666 w 1242602"/>
              <a:gd name="connsiteY1" fmla="*/ 519373 h 1892030"/>
              <a:gd name="connsiteX2" fmla="*/ 0 w 1242602"/>
              <a:gd name="connsiteY2" fmla="*/ 1892030 h 1892030"/>
              <a:gd name="connsiteX0" fmla="*/ 1580533 w 1580533"/>
              <a:gd name="connsiteY0" fmla="*/ 0 h 1911909"/>
              <a:gd name="connsiteX1" fmla="*/ 958597 w 1580533"/>
              <a:gd name="connsiteY1" fmla="*/ 519373 h 1911909"/>
              <a:gd name="connsiteX2" fmla="*/ 0 w 1580533"/>
              <a:gd name="connsiteY2" fmla="*/ 1911909 h 1911909"/>
              <a:gd name="connsiteX0" fmla="*/ 1580533 w 1580533"/>
              <a:gd name="connsiteY0" fmla="*/ 0 h 1911909"/>
              <a:gd name="connsiteX1" fmla="*/ 958597 w 1580533"/>
              <a:gd name="connsiteY1" fmla="*/ 519373 h 1911909"/>
              <a:gd name="connsiteX2" fmla="*/ 0 w 1580533"/>
              <a:gd name="connsiteY2" fmla="*/ 1911909 h 1911909"/>
              <a:gd name="connsiteX0" fmla="*/ 1580533 w 1580533"/>
              <a:gd name="connsiteY0" fmla="*/ 0 h 1911909"/>
              <a:gd name="connsiteX1" fmla="*/ 958597 w 1580533"/>
              <a:gd name="connsiteY1" fmla="*/ 519373 h 1911909"/>
              <a:gd name="connsiteX2" fmla="*/ 0 w 1580533"/>
              <a:gd name="connsiteY2" fmla="*/ 1911909 h 1911909"/>
              <a:gd name="connsiteX0" fmla="*/ 1580533 w 1580533"/>
              <a:gd name="connsiteY0" fmla="*/ 0 h 1911909"/>
              <a:gd name="connsiteX1" fmla="*/ 823368 w 1580533"/>
              <a:gd name="connsiteY1" fmla="*/ 210280 h 1911909"/>
              <a:gd name="connsiteX2" fmla="*/ 0 w 1580533"/>
              <a:gd name="connsiteY2" fmla="*/ 1911909 h 1911909"/>
              <a:gd name="connsiteX0" fmla="*/ 1554776 w 1554776"/>
              <a:gd name="connsiteY0" fmla="*/ 0 h 2897143"/>
              <a:gd name="connsiteX1" fmla="*/ 797611 w 1554776"/>
              <a:gd name="connsiteY1" fmla="*/ 210280 h 2897143"/>
              <a:gd name="connsiteX2" fmla="*/ 0 w 1554776"/>
              <a:gd name="connsiteY2" fmla="*/ 2897143 h 2897143"/>
              <a:gd name="connsiteX0" fmla="*/ 1554776 w 1554776"/>
              <a:gd name="connsiteY0" fmla="*/ 0 h 2897143"/>
              <a:gd name="connsiteX1" fmla="*/ 797611 w 1554776"/>
              <a:gd name="connsiteY1" fmla="*/ 210280 h 2897143"/>
              <a:gd name="connsiteX2" fmla="*/ 0 w 1554776"/>
              <a:gd name="connsiteY2" fmla="*/ 2897143 h 2897143"/>
              <a:gd name="connsiteX0" fmla="*/ 1548336 w 1548336"/>
              <a:gd name="connsiteY0" fmla="*/ 0 h 2948659"/>
              <a:gd name="connsiteX1" fmla="*/ 791171 w 1548336"/>
              <a:gd name="connsiteY1" fmla="*/ 210280 h 2948659"/>
              <a:gd name="connsiteX2" fmla="*/ 0 w 1548336"/>
              <a:gd name="connsiteY2" fmla="*/ 2948659 h 2948659"/>
              <a:gd name="connsiteX0" fmla="*/ 1548336 w 1548336"/>
              <a:gd name="connsiteY0" fmla="*/ 0 h 2948659"/>
              <a:gd name="connsiteX1" fmla="*/ 753071 w 1548336"/>
              <a:gd name="connsiteY1" fmla="*/ 1035780 h 2948659"/>
              <a:gd name="connsiteX2" fmla="*/ 0 w 1548336"/>
              <a:gd name="connsiteY2" fmla="*/ 2948659 h 2948659"/>
              <a:gd name="connsiteX0" fmla="*/ 1548336 w 1548336"/>
              <a:gd name="connsiteY0" fmla="*/ 0 h 2948659"/>
              <a:gd name="connsiteX1" fmla="*/ 0 w 1548336"/>
              <a:gd name="connsiteY1" fmla="*/ 2948659 h 2948659"/>
              <a:gd name="connsiteX0" fmla="*/ 1548336 w 1548336"/>
              <a:gd name="connsiteY0" fmla="*/ 0 h 2948659"/>
              <a:gd name="connsiteX1" fmla="*/ 0 w 1548336"/>
              <a:gd name="connsiteY1" fmla="*/ 2948659 h 2948659"/>
              <a:gd name="connsiteX0" fmla="*/ 1548336 w 1548336"/>
              <a:gd name="connsiteY0" fmla="*/ 0 h 2948659"/>
              <a:gd name="connsiteX1" fmla="*/ 0 w 1548336"/>
              <a:gd name="connsiteY1" fmla="*/ 2948659 h 2948659"/>
              <a:gd name="csX0" fmla="*/ 2442640 w 2442640"/>
              <a:gd name="csY0" fmla="*/ 0 h 1572035"/>
              <a:gd name="csX1" fmla="*/ 0 w 2442640"/>
              <a:gd name="csY1" fmla="*/ 1572035 h 1572035"/>
              <a:gd name="csX0" fmla="*/ 2442640 w 2442640"/>
              <a:gd name="csY0" fmla="*/ 0 h 1572035"/>
              <a:gd name="csX1" fmla="*/ 0 w 2442640"/>
              <a:gd name="csY1" fmla="*/ 1572035 h 1572035"/>
              <a:gd name="csX0" fmla="*/ 793 w 2853550"/>
              <a:gd name="csY0" fmla="*/ 1046980 h 1247083"/>
              <a:gd name="csX1" fmla="*/ 2825478 w 2853550"/>
              <a:gd name="csY1" fmla="*/ 409215 h 1247083"/>
              <a:gd name="csX0" fmla="*/ 1269 w 2825954"/>
              <a:gd name="csY0" fmla="*/ 637765 h 1020064"/>
              <a:gd name="csX1" fmla="*/ 2825954 w 2825954"/>
              <a:gd name="csY1" fmla="*/ 0 h 1020064"/>
              <a:gd name="csX0" fmla="*/ 13041 w 943611"/>
              <a:gd name="csY0" fmla="*/ 0 h 1936447"/>
              <a:gd name="csX1" fmla="*/ 943611 w 943611"/>
              <a:gd name="csY1" fmla="*/ 1855063 h 1936447"/>
              <a:gd name="csX0" fmla="*/ 4154 w 934724"/>
              <a:gd name="csY0" fmla="*/ 0 h 1855063"/>
              <a:gd name="csX1" fmla="*/ 934724 w 934724"/>
              <a:gd name="csY1" fmla="*/ 1855063 h 1855063"/>
              <a:gd name="csX0" fmla="*/ 1647 w 1890160"/>
              <a:gd name="csY0" fmla="*/ 0 h 1855063"/>
              <a:gd name="csX1" fmla="*/ 1890160 w 1890160"/>
              <a:gd name="csY1" fmla="*/ 1855063 h 1855063"/>
              <a:gd name="csX0" fmla="*/ 1647 w 1890160"/>
              <a:gd name="csY0" fmla="*/ 0 h 1909492"/>
              <a:gd name="csX1" fmla="*/ 1890160 w 1890160"/>
              <a:gd name="csY1" fmla="*/ 1909492 h 1909492"/>
              <a:gd name="csX0" fmla="*/ 6831 w 687030"/>
              <a:gd name="csY0" fmla="*/ 0 h 1942150"/>
              <a:gd name="csX1" fmla="*/ 687030 w 687030"/>
              <a:gd name="csY1" fmla="*/ 1942150 h 194215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687030" h="1942150">
                <a:moveTo>
                  <a:pt x="6831" y="0"/>
                </a:moveTo>
                <a:cubicBezTo>
                  <a:pt x="-52081" y="995586"/>
                  <a:pt x="278066" y="1608779"/>
                  <a:pt x="687030" y="1942150"/>
                </a:cubicBezTo>
              </a:path>
            </a:pathLst>
          </a:cu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Hexagon 45">
            <a:extLst>
              <a:ext uri="{FF2B5EF4-FFF2-40B4-BE49-F238E27FC236}">
                <a16:creationId xmlns:a16="http://schemas.microsoft.com/office/drawing/2014/main" id="{BD1D8FA3-73F4-54C8-04C0-17CF96F2087E}"/>
              </a:ext>
            </a:extLst>
          </p:cNvPr>
          <p:cNvSpPr/>
          <p:nvPr/>
        </p:nvSpPr>
        <p:spPr>
          <a:xfrm>
            <a:off x="7265035" y="6006789"/>
            <a:ext cx="771859" cy="623191"/>
          </a:xfrm>
          <a:prstGeom prst="hexagon">
            <a:avLst>
              <a:gd name="adj" fmla="val 35830"/>
              <a:gd name="vf" fmla="val 115470"/>
            </a:avLst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85A54E01-8A33-2278-29B0-9D5EC95FD9F0}"/>
              </a:ext>
            </a:extLst>
          </p:cNvPr>
          <p:cNvSpPr/>
          <p:nvPr/>
        </p:nvSpPr>
        <p:spPr>
          <a:xfrm>
            <a:off x="7950156" y="5943652"/>
            <a:ext cx="2370509" cy="203689"/>
          </a:xfrm>
          <a:custGeom>
            <a:avLst/>
            <a:gdLst>
              <a:gd name="connsiteX0" fmla="*/ 4192622 w 4429764"/>
              <a:gd name="connsiteY0" fmla="*/ 1712068 h 2024265"/>
              <a:gd name="connsiteX1" fmla="*/ 4085617 w 4429764"/>
              <a:gd name="connsiteY1" fmla="*/ 2023353 h 2024265"/>
              <a:gd name="connsiteX2" fmla="*/ 894945 w 4429764"/>
              <a:gd name="connsiteY2" fmla="*/ 1624519 h 2024265"/>
              <a:gd name="connsiteX3" fmla="*/ 1342417 w 4429764"/>
              <a:gd name="connsiteY3" fmla="*/ 379379 h 2024265"/>
              <a:gd name="connsiteX4" fmla="*/ 0 w 4429764"/>
              <a:gd name="connsiteY4" fmla="*/ 0 h 2024265"/>
              <a:gd name="connsiteX0" fmla="*/ 4192622 w 4232318"/>
              <a:gd name="connsiteY0" fmla="*/ 1712068 h 1995260"/>
              <a:gd name="connsiteX1" fmla="*/ 3112851 w 4232318"/>
              <a:gd name="connsiteY1" fmla="*/ 1994170 h 1995260"/>
              <a:gd name="connsiteX2" fmla="*/ 894945 w 4232318"/>
              <a:gd name="connsiteY2" fmla="*/ 1624519 h 1995260"/>
              <a:gd name="connsiteX3" fmla="*/ 1342417 w 4232318"/>
              <a:gd name="connsiteY3" fmla="*/ 379379 h 1995260"/>
              <a:gd name="connsiteX4" fmla="*/ 0 w 4232318"/>
              <a:gd name="connsiteY4" fmla="*/ 0 h 1995260"/>
              <a:gd name="connsiteX0" fmla="*/ 4192622 w 4192622"/>
              <a:gd name="connsiteY0" fmla="*/ 1712068 h 1996589"/>
              <a:gd name="connsiteX1" fmla="*/ 3112851 w 4192622"/>
              <a:gd name="connsiteY1" fmla="*/ 1994170 h 1996589"/>
              <a:gd name="connsiteX2" fmla="*/ 894945 w 4192622"/>
              <a:gd name="connsiteY2" fmla="*/ 1624519 h 1996589"/>
              <a:gd name="connsiteX3" fmla="*/ 1342417 w 4192622"/>
              <a:gd name="connsiteY3" fmla="*/ 379379 h 1996589"/>
              <a:gd name="connsiteX4" fmla="*/ 0 w 4192622"/>
              <a:gd name="connsiteY4" fmla="*/ 0 h 1996589"/>
              <a:gd name="connsiteX0" fmla="*/ 4192622 w 4192622"/>
              <a:gd name="connsiteY0" fmla="*/ 1712068 h 1996589"/>
              <a:gd name="connsiteX1" fmla="*/ 2782111 w 4192622"/>
              <a:gd name="connsiteY1" fmla="*/ 1994170 h 1996589"/>
              <a:gd name="connsiteX2" fmla="*/ 894945 w 4192622"/>
              <a:gd name="connsiteY2" fmla="*/ 1624519 h 1996589"/>
              <a:gd name="connsiteX3" fmla="*/ 1342417 w 4192622"/>
              <a:gd name="connsiteY3" fmla="*/ 379379 h 1996589"/>
              <a:gd name="connsiteX4" fmla="*/ 0 w 4192622"/>
              <a:gd name="connsiteY4" fmla="*/ 0 h 1996589"/>
              <a:gd name="connsiteX0" fmla="*/ 4192622 w 4192622"/>
              <a:gd name="connsiteY0" fmla="*/ 1712068 h 1994420"/>
              <a:gd name="connsiteX1" fmla="*/ 2782111 w 4192622"/>
              <a:gd name="connsiteY1" fmla="*/ 1994170 h 1994420"/>
              <a:gd name="connsiteX2" fmla="*/ 1034093 w 4192622"/>
              <a:gd name="connsiteY2" fmla="*/ 1723910 h 1994420"/>
              <a:gd name="connsiteX3" fmla="*/ 1342417 w 4192622"/>
              <a:gd name="connsiteY3" fmla="*/ 379379 h 1994420"/>
              <a:gd name="connsiteX4" fmla="*/ 0 w 4192622"/>
              <a:gd name="connsiteY4" fmla="*/ 0 h 1994420"/>
              <a:gd name="connsiteX0" fmla="*/ 4192622 w 4192622"/>
              <a:gd name="connsiteY0" fmla="*/ 1712068 h 1999620"/>
              <a:gd name="connsiteX1" fmla="*/ 2782111 w 4192622"/>
              <a:gd name="connsiteY1" fmla="*/ 1994170 h 1999620"/>
              <a:gd name="connsiteX2" fmla="*/ 1034093 w 4192622"/>
              <a:gd name="connsiteY2" fmla="*/ 1723910 h 1999620"/>
              <a:gd name="connsiteX3" fmla="*/ 0 w 4192622"/>
              <a:gd name="connsiteY3" fmla="*/ 0 h 1999620"/>
              <a:gd name="connsiteX0" fmla="*/ 3158529 w 3158529"/>
              <a:gd name="connsiteY0" fmla="*/ 0 h 287552"/>
              <a:gd name="connsiteX1" fmla="*/ 1748018 w 3158529"/>
              <a:gd name="connsiteY1" fmla="*/ 282102 h 287552"/>
              <a:gd name="connsiteX2" fmla="*/ 0 w 3158529"/>
              <a:gd name="connsiteY2" fmla="*/ 11842 h 287552"/>
              <a:gd name="connsiteX0" fmla="*/ 3128712 w 3128712"/>
              <a:gd name="connsiteY0" fmla="*/ 0 h 300583"/>
              <a:gd name="connsiteX1" fmla="*/ 1718201 w 3128712"/>
              <a:gd name="connsiteY1" fmla="*/ 282102 h 300583"/>
              <a:gd name="connsiteX2" fmla="*/ 0 w 3128712"/>
              <a:gd name="connsiteY2" fmla="*/ 51598 h 300583"/>
              <a:gd name="connsiteX0" fmla="*/ 3128712 w 3128712"/>
              <a:gd name="connsiteY0" fmla="*/ 0 h 51598"/>
              <a:gd name="connsiteX1" fmla="*/ 0 w 3128712"/>
              <a:gd name="connsiteY1" fmla="*/ 51598 h 51598"/>
              <a:gd name="connsiteX0" fmla="*/ 3128712 w 3128712"/>
              <a:gd name="connsiteY0" fmla="*/ 0 h 264978"/>
              <a:gd name="connsiteX1" fmla="*/ 0 w 3128712"/>
              <a:gd name="connsiteY1" fmla="*/ 51598 h 264978"/>
              <a:gd name="connsiteX0" fmla="*/ 3128712 w 3128712"/>
              <a:gd name="connsiteY0" fmla="*/ 0 h 377356"/>
              <a:gd name="connsiteX1" fmla="*/ 0 w 3128712"/>
              <a:gd name="connsiteY1" fmla="*/ 51598 h 377356"/>
              <a:gd name="connsiteX0" fmla="*/ 3466643 w 3466643"/>
              <a:gd name="connsiteY0" fmla="*/ 0 h 364082"/>
              <a:gd name="connsiteX1" fmla="*/ 0 w 3466643"/>
              <a:gd name="connsiteY1" fmla="*/ 21781 h 364082"/>
              <a:gd name="connsiteX0" fmla="*/ 6351511 w 6351511"/>
              <a:gd name="connsiteY0" fmla="*/ 139205 h 442451"/>
              <a:gd name="connsiteX1" fmla="*/ 0 w 6351511"/>
              <a:gd name="connsiteY1" fmla="*/ 0 h 442451"/>
              <a:gd name="connsiteX0" fmla="*/ 6370829 w 6370829"/>
              <a:gd name="connsiteY0" fmla="*/ 152084 h 451174"/>
              <a:gd name="connsiteX1" fmla="*/ 0 w 6370829"/>
              <a:gd name="connsiteY1" fmla="*/ 0 h 451174"/>
              <a:gd name="csX0" fmla="*/ 4592271 w 4592271"/>
              <a:gd name="csY0" fmla="*/ 0 h 528749"/>
              <a:gd name="csX1" fmla="*/ 0 w 4592271"/>
              <a:gd name="csY1" fmla="*/ 320188 h 528749"/>
              <a:gd name="csX0" fmla="*/ 5278071 w 5278071"/>
              <a:gd name="csY0" fmla="*/ 0 h 2492817"/>
              <a:gd name="csX1" fmla="*/ 0 w 5278071"/>
              <a:gd name="csY1" fmla="*/ 2453788 h 2492817"/>
              <a:gd name="csX0" fmla="*/ 620346 w 620346"/>
              <a:gd name="csY0" fmla="*/ 0 h 1035671"/>
              <a:gd name="csX1" fmla="*/ 0 w 620346"/>
              <a:gd name="csY1" fmla="*/ 939313 h 1035671"/>
              <a:gd name="csX0" fmla="*/ 620401 w 620401"/>
              <a:gd name="csY0" fmla="*/ 0 h 939313"/>
              <a:gd name="csX1" fmla="*/ 55 w 620401"/>
              <a:gd name="csY1" fmla="*/ 939313 h 939313"/>
              <a:gd name="csX0" fmla="*/ 677545 w 677545"/>
              <a:gd name="csY0" fmla="*/ 0 h 939313"/>
              <a:gd name="csX1" fmla="*/ 49 w 677545"/>
              <a:gd name="csY1" fmla="*/ 939313 h 939313"/>
              <a:gd name="csX0" fmla="*/ 677496 w 677496"/>
              <a:gd name="csY0" fmla="*/ 0 h 939313"/>
              <a:gd name="csX1" fmla="*/ 0 w 677496"/>
              <a:gd name="csY1" fmla="*/ 939313 h 939313"/>
              <a:gd name="csX0" fmla="*/ 677496 w 677496"/>
              <a:gd name="csY0" fmla="*/ 0 h 939313"/>
              <a:gd name="csX1" fmla="*/ 0 w 677496"/>
              <a:gd name="csY1" fmla="*/ 939313 h 939313"/>
              <a:gd name="csX0" fmla="*/ 32987 w 894242"/>
              <a:gd name="csY0" fmla="*/ 1514582 h 1529420"/>
              <a:gd name="csX1" fmla="*/ 890377 w 894242"/>
              <a:gd name="csY1" fmla="*/ 69923 h 1529420"/>
              <a:gd name="csX0" fmla="*/ 25048 w 1309854"/>
              <a:gd name="csY0" fmla="*/ 404177 h 435235"/>
              <a:gd name="csX1" fmla="*/ 1306981 w 1309854"/>
              <a:gd name="csY1" fmla="*/ 135175 h 435235"/>
              <a:gd name="csX0" fmla="*/ 25984 w 1308016"/>
              <a:gd name="csY0" fmla="*/ 269002 h 373521"/>
              <a:gd name="csX1" fmla="*/ 1307917 w 1308016"/>
              <a:gd name="csY1" fmla="*/ 0 h 373521"/>
              <a:gd name="csX0" fmla="*/ 0 w 1282102"/>
              <a:gd name="csY0" fmla="*/ 269002 h 269002"/>
              <a:gd name="csX1" fmla="*/ 1281933 w 1282102"/>
              <a:gd name="csY1" fmla="*/ 0 h 269002"/>
              <a:gd name="csX0" fmla="*/ 0 w 1260335"/>
              <a:gd name="csY0" fmla="*/ 247231 h 247231"/>
              <a:gd name="csX1" fmla="*/ 1260162 w 1260335"/>
              <a:gd name="csY1" fmla="*/ 0 h 247231"/>
              <a:gd name="csX0" fmla="*/ 0 w 1260342"/>
              <a:gd name="csY0" fmla="*/ 247231 h 247231"/>
              <a:gd name="csX1" fmla="*/ 1260162 w 1260342"/>
              <a:gd name="csY1" fmla="*/ 0 h 247231"/>
              <a:gd name="csX0" fmla="*/ 0 w 1260172"/>
              <a:gd name="csY0" fmla="*/ 247231 h 247231"/>
              <a:gd name="csX1" fmla="*/ 1260162 w 1260172"/>
              <a:gd name="csY1" fmla="*/ 0 h 247231"/>
              <a:gd name="csX0" fmla="*/ 0 w 1205744"/>
              <a:gd name="csY0" fmla="*/ 225460 h 225460"/>
              <a:gd name="csX1" fmla="*/ 1205733 w 1205744"/>
              <a:gd name="csY1" fmla="*/ 0 h 225460"/>
              <a:gd name="csX0" fmla="*/ 0 w 2370509"/>
              <a:gd name="csY0" fmla="*/ 203689 h 203689"/>
              <a:gd name="csX1" fmla="*/ 2370505 w 2370509"/>
              <a:gd name="csY1" fmla="*/ 0 h 203689"/>
              <a:gd name="csX0" fmla="*/ 0 w 2370509"/>
              <a:gd name="csY0" fmla="*/ 203689 h 203689"/>
              <a:gd name="csX1" fmla="*/ 2370505 w 2370509"/>
              <a:gd name="csY1" fmla="*/ 0 h 20368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70509" h="203689">
                <a:moveTo>
                  <a:pt x="0" y="203689"/>
                </a:moveTo>
                <a:cubicBezTo>
                  <a:pt x="508310" y="-30785"/>
                  <a:pt x="2373942" y="436688"/>
                  <a:pt x="2370505" y="0"/>
                </a:cubicBezTo>
              </a:path>
            </a:pathLst>
          </a:cu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0ED7C2D-E014-4FCB-DECD-75AA09315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407394"/>
              </p:ext>
            </p:extLst>
          </p:nvPr>
        </p:nvGraphicFramePr>
        <p:xfrm>
          <a:off x="6000761" y="1663362"/>
          <a:ext cx="5943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3325142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7436508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0434027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72032727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22567010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47058345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77330099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8169246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4692844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28854916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31168937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86926782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717467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091363"/>
                  </a:ext>
                </a:extLst>
              </a:tr>
            </a:tbl>
          </a:graphicData>
        </a:graphic>
      </p:graphicFrame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853927B6-BB16-7182-5F71-9AB79FD2A34B}"/>
              </a:ext>
            </a:extLst>
          </p:cNvPr>
          <p:cNvSpPr/>
          <p:nvPr/>
        </p:nvSpPr>
        <p:spPr>
          <a:xfrm>
            <a:off x="9654158" y="2081118"/>
            <a:ext cx="466062" cy="407949"/>
          </a:xfrm>
          <a:prstGeom prst="triangle">
            <a:avLst/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C2663812-E1D8-F4AF-11DA-00C4E94E6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943457"/>
              </p:ext>
            </p:extLst>
          </p:nvPr>
        </p:nvGraphicFramePr>
        <p:xfrm>
          <a:off x="5997002" y="3448522"/>
          <a:ext cx="2286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3325142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7436508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0434027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72032727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225670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091363"/>
                  </a:ext>
                </a:extLst>
              </a:tr>
            </a:tbl>
          </a:graphicData>
        </a:graphic>
      </p:graphicFrame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103025D3-53C4-F76D-E65E-51F42AA7DC0C}"/>
              </a:ext>
            </a:extLst>
          </p:cNvPr>
          <p:cNvSpPr/>
          <p:nvPr/>
        </p:nvSpPr>
        <p:spPr>
          <a:xfrm>
            <a:off x="6454426" y="3864394"/>
            <a:ext cx="466062" cy="407949"/>
          </a:xfrm>
          <a:prstGeom prst="triangle">
            <a:avLst/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871BD6CD-DE7B-C914-F3FB-2974F8F633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807334"/>
              </p:ext>
            </p:extLst>
          </p:nvPr>
        </p:nvGraphicFramePr>
        <p:xfrm>
          <a:off x="5997002" y="5143631"/>
          <a:ext cx="64008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13325142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7436508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90434027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72032727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22567010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47058345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77330099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8169246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4692844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28854916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31168937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86926782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71746731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40117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091363"/>
                  </a:ext>
                </a:extLst>
              </a:tr>
            </a:tbl>
          </a:graphicData>
        </a:graphic>
      </p:graphicFrame>
      <p:sp>
        <p:nvSpPr>
          <p:cNvPr id="118" name="Isosceles Triangle 117">
            <a:extLst>
              <a:ext uri="{FF2B5EF4-FFF2-40B4-BE49-F238E27FC236}">
                <a16:creationId xmlns:a16="http://schemas.microsoft.com/office/drawing/2014/main" id="{92FB6A2A-0E6A-F60F-124B-88EBB6D6993D}"/>
              </a:ext>
            </a:extLst>
          </p:cNvPr>
          <p:cNvSpPr/>
          <p:nvPr/>
        </p:nvSpPr>
        <p:spPr>
          <a:xfrm>
            <a:off x="10094904" y="5555176"/>
            <a:ext cx="466062" cy="407949"/>
          </a:xfrm>
          <a:prstGeom prst="triangle">
            <a:avLst/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A408122C-6E77-9BF8-242A-20E731EE6B5F}"/>
              </a:ext>
            </a:extLst>
          </p:cNvPr>
          <p:cNvGrpSpPr/>
          <p:nvPr/>
        </p:nvGrpSpPr>
        <p:grpSpPr>
          <a:xfrm>
            <a:off x="810066" y="726694"/>
            <a:ext cx="11134295" cy="1767034"/>
            <a:chOff x="810066" y="726694"/>
            <a:chExt cx="11134295" cy="176703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F5A5B4C-A20B-B060-2A56-B114B3C9258D}"/>
                </a:ext>
              </a:extLst>
            </p:cNvPr>
            <p:cNvSpPr txBox="1"/>
            <p:nvPr/>
          </p:nvSpPr>
          <p:spPr>
            <a:xfrm>
              <a:off x="2037771" y="1370775"/>
              <a:ext cx="290434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Read-only</a:t>
              </a:r>
              <a:br>
                <a:rPr lang="en-US" sz="2800" dirty="0"/>
              </a:br>
              <a:r>
                <a:rPr lang="en-US" sz="2800" dirty="0"/>
                <a:t>input tape</a:t>
              </a:r>
            </a:p>
          </p:txBody>
        </p:sp>
        <p:pic>
          <p:nvPicPr>
            <p:cNvPr id="35" name="Picture 34" descr="A green book with a red label&#10;&#10;AI-generated content may be incorrect.">
              <a:extLst>
                <a:ext uri="{FF2B5EF4-FFF2-40B4-BE49-F238E27FC236}">
                  <a16:creationId xmlns:a16="http://schemas.microsoft.com/office/drawing/2014/main" id="{8B8D46AE-140C-A8D2-A0C7-784935D48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66" y="1266023"/>
              <a:ext cx="1227705" cy="1227705"/>
            </a:xfrm>
            <a:prstGeom prst="rect">
              <a:avLst/>
            </a:prstGeom>
          </p:spPr>
        </p:pic>
        <p:sp>
          <p:nvSpPr>
            <p:cNvPr id="45" name="Right Brace 44">
              <a:extLst>
                <a:ext uri="{FF2B5EF4-FFF2-40B4-BE49-F238E27FC236}">
                  <a16:creationId xmlns:a16="http://schemas.microsoft.com/office/drawing/2014/main" id="{B818825A-3188-8228-8691-5E328CAF79DA}"/>
                </a:ext>
              </a:extLst>
            </p:cNvPr>
            <p:cNvSpPr/>
            <p:nvPr/>
          </p:nvSpPr>
          <p:spPr>
            <a:xfrm rot="16200000">
              <a:off x="8814430" y="-1662194"/>
              <a:ext cx="316261" cy="5943600"/>
            </a:xfrm>
            <a:prstGeom prst="rightBrace">
              <a:avLst>
                <a:gd name="adj1" fmla="val 89283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1E7F3285-F711-4034-04E1-D544BD62774A}"/>
                    </a:ext>
                  </a:extLst>
                </p:cNvPr>
                <p:cNvSpPr txBox="1"/>
                <p:nvPr/>
              </p:nvSpPr>
              <p:spPr>
                <a:xfrm>
                  <a:off x="8324921" y="726694"/>
                  <a:ext cx="127378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US" sz="2000" dirty="0"/>
                    <a:t> bits</a:t>
                  </a:r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1E7F3285-F711-4034-04E1-D544BD6277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4921" y="726694"/>
                  <a:ext cx="1273782" cy="400110"/>
                </a:xfrm>
                <a:prstGeom prst="rect">
                  <a:avLst/>
                </a:prstGeom>
                <a:blipFill>
                  <a:blip r:embed="rId4"/>
                  <a:stretch>
                    <a:fillRect t="-7576" b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9" name="Arrow: Right 118">
              <a:extLst>
                <a:ext uri="{FF2B5EF4-FFF2-40B4-BE49-F238E27FC236}">
                  <a16:creationId xmlns:a16="http://schemas.microsoft.com/office/drawing/2014/main" id="{E74635F6-7CB2-F5CB-1D1F-E210BB020BC5}"/>
                </a:ext>
              </a:extLst>
            </p:cNvPr>
            <p:cNvSpPr/>
            <p:nvPr/>
          </p:nvSpPr>
          <p:spPr>
            <a:xfrm>
              <a:off x="5018314" y="1663362"/>
              <a:ext cx="598715" cy="355301"/>
            </a:xfrm>
            <a:prstGeom prst="rightArrow">
              <a:avLst>
                <a:gd name="adj1" fmla="val 31617"/>
                <a:gd name="adj2" fmla="val 71447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ACEEED2E-E7B8-DDA9-AB1A-F6128A05A4C3}"/>
              </a:ext>
            </a:extLst>
          </p:cNvPr>
          <p:cNvGrpSpPr/>
          <p:nvPr/>
        </p:nvGrpSpPr>
        <p:grpSpPr>
          <a:xfrm>
            <a:off x="902516" y="2539379"/>
            <a:ext cx="7380486" cy="1679307"/>
            <a:chOff x="902516" y="2539379"/>
            <a:chExt cx="7380486" cy="167930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90D6FDB-20FB-EBF2-E7EA-A4F45A7685C1}"/>
                </a:ext>
              </a:extLst>
            </p:cNvPr>
            <p:cNvSpPr txBox="1"/>
            <p:nvPr/>
          </p:nvSpPr>
          <p:spPr>
            <a:xfrm>
              <a:off x="2015479" y="3197844"/>
              <a:ext cx="292663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Read-write</a:t>
              </a:r>
              <a:br>
                <a:rPr lang="en-US" sz="2800" dirty="0"/>
              </a:br>
              <a:r>
                <a:rPr lang="en-US" sz="2800" dirty="0"/>
                <a:t>work tape</a:t>
              </a:r>
            </a:p>
          </p:txBody>
        </p:sp>
        <p:sp>
          <p:nvSpPr>
            <p:cNvPr id="55" name="Right Brace 54">
              <a:extLst>
                <a:ext uri="{FF2B5EF4-FFF2-40B4-BE49-F238E27FC236}">
                  <a16:creationId xmlns:a16="http://schemas.microsoft.com/office/drawing/2014/main" id="{DFC587DB-0D8D-9AE2-BC8B-02B8AC54A210}"/>
                </a:ext>
              </a:extLst>
            </p:cNvPr>
            <p:cNvSpPr/>
            <p:nvPr/>
          </p:nvSpPr>
          <p:spPr>
            <a:xfrm rot="16200000">
              <a:off x="6983750" y="1996064"/>
              <a:ext cx="316261" cy="2282243"/>
            </a:xfrm>
            <a:prstGeom prst="rightBrace">
              <a:avLst>
                <a:gd name="adj1" fmla="val 89283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C649F929-2B53-3D39-8E58-F13EC0B8DEA7}"/>
                    </a:ext>
                  </a:extLst>
                </p:cNvPr>
                <p:cNvSpPr txBox="1"/>
                <p:nvPr/>
              </p:nvSpPr>
              <p:spPr>
                <a:xfrm>
                  <a:off x="5997003" y="2539379"/>
                  <a:ext cx="228599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func>
                        </m:e>
                      </m:d>
                    </m:oMath>
                  </a14:m>
                  <a:r>
                    <a:rPr lang="en-US" sz="2000" dirty="0"/>
                    <a:t> bits</a:t>
                  </a:r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C649F929-2B53-3D39-8E58-F13EC0B8DE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7003" y="2539379"/>
                  <a:ext cx="2285999" cy="400110"/>
                </a:xfrm>
                <a:prstGeom prst="rect">
                  <a:avLst/>
                </a:prstGeom>
                <a:blipFill>
                  <a:blip r:embed="rId5"/>
                  <a:stretch>
                    <a:fillRect t="-9231" b="-2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0C6D3240-358F-0187-E1E6-747D26D1CD0E}"/>
                </a:ext>
              </a:extLst>
            </p:cNvPr>
            <p:cNvGrpSpPr/>
            <p:nvPr/>
          </p:nvGrpSpPr>
          <p:grpSpPr>
            <a:xfrm>
              <a:off x="902516" y="2982767"/>
              <a:ext cx="1457036" cy="1235919"/>
              <a:chOff x="8505371" y="3554013"/>
              <a:chExt cx="1074198" cy="911180"/>
            </a:xfrm>
          </p:grpSpPr>
          <p:pic>
            <p:nvPicPr>
              <p:cNvPr id="59" name="Picture 58" descr="A yellow sticky note on a black background&#10;&#10;AI-generated content may be incorrect.">
                <a:extLst>
                  <a:ext uri="{FF2B5EF4-FFF2-40B4-BE49-F238E27FC236}">
                    <a16:creationId xmlns:a16="http://schemas.microsoft.com/office/drawing/2014/main" id="{3A9AB905-0135-34D5-EA88-8890ADF9AC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5371" y="3716339"/>
                <a:ext cx="773609" cy="748854"/>
              </a:xfrm>
              <a:prstGeom prst="rect">
                <a:avLst/>
              </a:prstGeom>
            </p:spPr>
          </p:pic>
          <p:pic>
            <p:nvPicPr>
              <p:cNvPr id="112" name="Picture 111" descr="A pencil with a red eraser&#10;&#10;AI-generated content may be incorrect.">
                <a:extLst>
                  <a:ext uri="{FF2B5EF4-FFF2-40B4-BE49-F238E27FC236}">
                    <a16:creationId xmlns:a16="http://schemas.microsoft.com/office/drawing/2014/main" id="{ED5D787A-5514-1473-3283-89C125BB42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89675">
                <a:off x="8741908" y="3554013"/>
                <a:ext cx="837661" cy="837661"/>
              </a:xfrm>
              <a:prstGeom prst="rect">
                <a:avLst/>
              </a:prstGeom>
            </p:spPr>
          </p:pic>
        </p:grpSp>
        <p:sp>
          <p:nvSpPr>
            <p:cNvPr id="121" name="Arrow: Right 120">
              <a:extLst>
                <a:ext uri="{FF2B5EF4-FFF2-40B4-BE49-F238E27FC236}">
                  <a16:creationId xmlns:a16="http://schemas.microsoft.com/office/drawing/2014/main" id="{B4B36D6E-87E4-5816-B5B2-49915FBD9C8A}"/>
                </a:ext>
              </a:extLst>
            </p:cNvPr>
            <p:cNvSpPr/>
            <p:nvPr/>
          </p:nvSpPr>
          <p:spPr>
            <a:xfrm>
              <a:off x="5039710" y="3497246"/>
              <a:ext cx="598715" cy="355301"/>
            </a:xfrm>
            <a:prstGeom prst="rightArrow">
              <a:avLst>
                <a:gd name="adj1" fmla="val 31617"/>
                <a:gd name="adj2" fmla="val 71447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3C164D9-24B7-4BCE-CA10-8ED3615815B3}"/>
              </a:ext>
            </a:extLst>
          </p:cNvPr>
          <p:cNvGrpSpPr/>
          <p:nvPr/>
        </p:nvGrpSpPr>
        <p:grpSpPr>
          <a:xfrm>
            <a:off x="1012162" y="4889776"/>
            <a:ext cx="4604867" cy="1018828"/>
            <a:chOff x="1012162" y="4889776"/>
            <a:chExt cx="4604867" cy="101882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057F02B-0449-26EE-0806-EA14173ED0A7}"/>
                </a:ext>
              </a:extLst>
            </p:cNvPr>
            <p:cNvSpPr txBox="1"/>
            <p:nvPr/>
          </p:nvSpPr>
          <p:spPr>
            <a:xfrm>
              <a:off x="1904967" y="4889776"/>
              <a:ext cx="311334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Read-once</a:t>
              </a:r>
              <a:br>
                <a:rPr lang="en-US" sz="2800" dirty="0"/>
              </a:br>
              <a:r>
                <a:rPr lang="en-US" sz="2800" dirty="0"/>
                <a:t>random tape</a:t>
              </a:r>
            </a:p>
          </p:txBody>
        </p:sp>
        <p:pic>
          <p:nvPicPr>
            <p:cNvPr id="114" name="Picture 113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8BE13EC4-C8B9-8E5D-2322-B44FC10A8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162" y="4958372"/>
              <a:ext cx="950232" cy="950232"/>
            </a:xfrm>
            <a:prstGeom prst="rect">
              <a:avLst/>
            </a:prstGeom>
          </p:spPr>
        </p:pic>
        <p:sp>
          <p:nvSpPr>
            <p:cNvPr id="123" name="Arrow: Right 122">
              <a:extLst>
                <a:ext uri="{FF2B5EF4-FFF2-40B4-BE49-F238E27FC236}">
                  <a16:creationId xmlns:a16="http://schemas.microsoft.com/office/drawing/2014/main" id="{5AD443EC-CE3E-7EF7-18E8-EFEF44EA0E2F}"/>
                </a:ext>
              </a:extLst>
            </p:cNvPr>
            <p:cNvSpPr/>
            <p:nvPr/>
          </p:nvSpPr>
          <p:spPr>
            <a:xfrm>
              <a:off x="5018314" y="5189178"/>
              <a:ext cx="598715" cy="355301"/>
            </a:xfrm>
            <a:prstGeom prst="rightArrow">
              <a:avLst>
                <a:gd name="adj1" fmla="val 31617"/>
                <a:gd name="adj2" fmla="val 71447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4485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BF5305-ED77-4B33-92FC-F5B93C974C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2132" y="2103112"/>
                <a:ext cx="5299021" cy="464658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L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⊆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300000"/>
                  </a:lnSpc>
                  <a:buNone/>
                </a:pPr>
                <a:endParaRPr lang="en-US" dirty="0"/>
              </a:p>
              <a:p>
                <a:pPr>
                  <a:lnSpc>
                    <a:spcPct val="200000"/>
                  </a:lnSpc>
                </a:pPr>
                <a:r>
                  <a:rPr lang="en-US" dirty="0"/>
                  <a:t>“</a:t>
                </a:r>
                <a:r>
                  <a:rPr lang="en-US" dirty="0">
                    <a:solidFill>
                      <a:schemeClr val="accent1"/>
                    </a:solidFill>
                  </a:rPr>
                  <a:t>Randomness is not necessary</a:t>
                </a:r>
                <a:r>
                  <a:rPr lang="en-US" dirty="0"/>
                  <a:t> for space-efficient computation”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BF5305-ED77-4B33-92FC-F5B93C974C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2132" y="2103112"/>
                <a:ext cx="5299021" cy="4646580"/>
              </a:xfrm>
              <a:blipFill>
                <a:blip r:embed="rId2"/>
                <a:stretch>
                  <a:fillRect l="-2071" r="-3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87A5FA5-2318-408C-8897-DD54E15CD26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83663" y="304681"/>
                <a:ext cx="10515600" cy="132556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i="0" smtClean="0">
                        <a:latin typeface="Cambria Math" panose="02040503050406030204" pitchFamily="18" charset="0"/>
                      </a:rPr>
                      <m:t>L</m:t>
                    </m:r>
                  </m:oMath>
                </a14:m>
                <a:r>
                  <a:rPr lang="en-US" dirty="0"/>
                  <a:t> vs.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87A5FA5-2318-408C-8897-DD54E15CD2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83663" y="304681"/>
                <a:ext cx="10515600" cy="1325563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568AC53F-AF57-41E0-AD9C-8D55A9B5FFE1}"/>
              </a:ext>
            </a:extLst>
          </p:cNvPr>
          <p:cNvGrpSpPr/>
          <p:nvPr/>
        </p:nvGrpSpPr>
        <p:grpSpPr>
          <a:xfrm>
            <a:off x="6028873" y="2435284"/>
            <a:ext cx="3323996" cy="3873231"/>
            <a:chOff x="8439131" y="807453"/>
            <a:chExt cx="3323996" cy="3873231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4F27EE2-E28B-4635-A04A-F735EB2398FC}"/>
                </a:ext>
              </a:extLst>
            </p:cNvPr>
            <p:cNvSpPr/>
            <p:nvPr/>
          </p:nvSpPr>
          <p:spPr>
            <a:xfrm rot="20307764">
              <a:off x="8439131" y="807453"/>
              <a:ext cx="2546329" cy="387323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43B46811-6D49-46CC-84FE-D1EDE0006EDA}"/>
                    </a:ext>
                  </a:extLst>
                </p:cNvPr>
                <p:cNvSpPr/>
                <p:nvPr/>
              </p:nvSpPr>
              <p:spPr>
                <a:xfrm>
                  <a:off x="9289990" y="2256090"/>
                  <a:ext cx="1613731" cy="2232588"/>
                </a:xfrm>
                <a:prstGeom prst="ellipse">
                  <a:avLst/>
                </a:prstGeom>
                <a:solidFill>
                  <a:schemeClr val="bg2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sz="1100" b="1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b="1" dirty="0"/>
                </a:p>
                <a:p>
                  <a:pPr algn="ctr"/>
                  <a:endParaRPr lang="en-US" b="1" dirty="0"/>
                </a:p>
                <a:p>
                  <a:pPr algn="ctr"/>
                  <a:endParaRPr lang="en-US" b="1" dirty="0"/>
                </a:p>
                <a:p>
                  <a:pPr algn="ctr"/>
                  <a:endParaRPr lang="en-US" b="1" dirty="0"/>
                </a:p>
                <a:p>
                  <a:pPr algn="ctr"/>
                  <a:endParaRPr lang="en-US" b="1" dirty="0"/>
                </a:p>
              </p:txBody>
            </p:sp>
          </mc:Choice>
          <mc:Fallback xmlns=""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43B46811-6D49-46CC-84FE-D1EDE0006ED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89990" y="2256090"/>
                  <a:ext cx="1613731" cy="2232588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E56C6E00-5C63-440F-A44A-DCA964670A75}"/>
                    </a:ext>
                  </a:extLst>
                </p:cNvPr>
                <p:cNvSpPr/>
                <p:nvPr/>
              </p:nvSpPr>
              <p:spPr>
                <a:xfrm>
                  <a:off x="9510841" y="2879932"/>
                  <a:ext cx="1172027" cy="1478422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BPL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  <a:p>
                  <a:pPr algn="ctr"/>
                  <a:endParaRPr lang="en-US" b="1" dirty="0"/>
                </a:p>
                <a:p>
                  <a:pPr algn="ctr"/>
                  <a:endParaRPr lang="en-US" b="1" dirty="0"/>
                </a:p>
                <a:p>
                  <a:pPr algn="ctr"/>
                  <a:endParaRPr lang="en-US" b="1" dirty="0"/>
                </a:p>
              </p:txBody>
            </p:sp>
          </mc:Choice>
          <mc:Fallback xmlns=""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E56C6E00-5C63-440F-A44A-DCA964670A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10841" y="2879932"/>
                  <a:ext cx="1172027" cy="1478422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2697196C-8337-4520-891D-2DE8E0C4A89C}"/>
                    </a:ext>
                  </a:extLst>
                </p:cNvPr>
                <p:cNvSpPr/>
                <p:nvPr/>
              </p:nvSpPr>
              <p:spPr>
                <a:xfrm>
                  <a:off x="9712295" y="3429000"/>
                  <a:ext cx="777667" cy="777667"/>
                </a:xfrm>
                <a:prstGeom prst="ellipse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</m:oMath>
                    </m:oMathPara>
                  </a14:m>
                  <a:endParaRPr lang="en-US" b="1" dirty="0"/>
                </a:p>
              </p:txBody>
            </p:sp>
          </mc:Choice>
          <mc:Fallback xmlns="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2697196C-8337-4520-891D-2DE8E0C4A8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12295" y="3429000"/>
                  <a:ext cx="777667" cy="777667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054CE81-2BB5-468F-BDCF-2BB4A6C5AF6D}"/>
                    </a:ext>
                  </a:extLst>
                </p:cNvPr>
                <p:cNvSpPr txBox="1"/>
                <p:nvPr/>
              </p:nvSpPr>
              <p:spPr>
                <a:xfrm>
                  <a:off x="8854154" y="1230214"/>
                  <a:ext cx="4358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b="1" i="0" smtClean="0">
                            <a:latin typeface="Cambria Math" panose="02040503050406030204" pitchFamily="18" charset="0"/>
                          </a:rPr>
                          <m:t>NP</m:t>
                        </m:r>
                      </m:oMath>
                    </m:oMathPara>
                  </a14:m>
                  <a:endParaRPr lang="en-US" b="1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5054CE81-2BB5-468F-BDCF-2BB4A6C5AF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4154" y="1230214"/>
                  <a:ext cx="435836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BDA6584-1B9F-4E7D-A868-1B14F6DD075E}"/>
                    </a:ext>
                  </a:extLst>
                </p:cNvPr>
                <p:cNvSpPr txBox="1"/>
                <p:nvPr/>
              </p:nvSpPr>
              <p:spPr>
                <a:xfrm>
                  <a:off x="10743315" y="1230214"/>
                  <a:ext cx="60319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b="1" i="0" smtClean="0">
                            <a:latin typeface="Cambria Math" panose="02040503050406030204" pitchFamily="18" charset="0"/>
                          </a:rPr>
                          <m:t>coNP</m:t>
                        </m:r>
                      </m:oMath>
                    </m:oMathPara>
                  </a14:m>
                  <a:endParaRPr lang="en-US" b="1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BDA6584-1B9F-4E7D-A868-1B14F6DD07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43315" y="1230214"/>
                  <a:ext cx="603191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1212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0A45142-7EF7-4D59-AA9E-E40258E204E9}"/>
                </a:ext>
              </a:extLst>
            </p:cNvPr>
            <p:cNvSpPr/>
            <p:nvPr/>
          </p:nvSpPr>
          <p:spPr>
            <a:xfrm rot="1292236" flipH="1">
              <a:off x="9216798" y="807454"/>
              <a:ext cx="2546329" cy="387323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  <a:p>
              <a:pPr algn="ctr"/>
              <a:endParaRPr lang="en-US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9FA5AB5-1712-7AA6-E5EE-BB8417F3ABBF}"/>
                  </a:ext>
                </a:extLst>
              </p:cNvPr>
              <p:cNvSpPr txBox="1"/>
              <p:nvPr/>
            </p:nvSpPr>
            <p:spPr>
              <a:xfrm>
                <a:off x="858223" y="3429000"/>
                <a:ext cx="4066837" cy="81035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Conjecture</a:t>
                </a:r>
                <a:r>
                  <a:rPr lang="en-US" sz="2800" dirty="0"/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L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9FA5AB5-1712-7AA6-E5EE-BB8417F3A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223" y="3429000"/>
                <a:ext cx="4066837" cy="810350"/>
              </a:xfrm>
              <a:prstGeom prst="rect">
                <a:avLst/>
              </a:prstGeom>
              <a:blipFill>
                <a:blip r:embed="rId9"/>
                <a:stretch>
                  <a:fillRect b="-1449"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9D7A9A24-C3E1-C9EC-8181-9F30CF07E8A7}"/>
              </a:ext>
            </a:extLst>
          </p:cNvPr>
          <p:cNvGrpSpPr/>
          <p:nvPr/>
        </p:nvGrpSpPr>
        <p:grpSpPr>
          <a:xfrm>
            <a:off x="8333057" y="320809"/>
            <a:ext cx="3469238" cy="2727877"/>
            <a:chOff x="8360788" y="448292"/>
            <a:chExt cx="3469238" cy="272787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98E2742-C173-45AC-8862-114D4932AA1D}"/>
                </a:ext>
              </a:extLst>
            </p:cNvPr>
            <p:cNvGrpSpPr/>
            <p:nvPr/>
          </p:nvGrpSpPr>
          <p:grpSpPr>
            <a:xfrm>
              <a:off x="8542511" y="448292"/>
              <a:ext cx="3287515" cy="2727877"/>
              <a:chOff x="6311692" y="365125"/>
              <a:chExt cx="5995812" cy="4975138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3ED58360-1A59-8D1C-9DA1-BF6C6382D702}"/>
                  </a:ext>
                </a:extLst>
              </p:cNvPr>
              <p:cNvGrpSpPr/>
              <p:nvPr/>
            </p:nvGrpSpPr>
            <p:grpSpPr>
              <a:xfrm>
                <a:off x="8563450" y="365125"/>
                <a:ext cx="3744054" cy="4975138"/>
                <a:chOff x="8379970" y="690716"/>
                <a:chExt cx="3744054" cy="4975138"/>
              </a:xfrm>
            </p:grpSpPr>
            <p:pic>
              <p:nvPicPr>
                <p:cNvPr id="13" name="Picture 12" descr="Trash can">
                  <a:extLst>
                    <a:ext uri="{FF2B5EF4-FFF2-40B4-BE49-F238E27FC236}">
                      <a16:creationId xmlns:a16="http://schemas.microsoft.com/office/drawing/2014/main" id="{BCD23EC3-C3DB-FB2F-0C68-4A513E924E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95663" y="1980682"/>
                  <a:ext cx="3628361" cy="3685172"/>
                </a:xfrm>
                <a:prstGeom prst="rect">
                  <a:avLst/>
                </a:prstGeom>
              </p:spPr>
            </p:pic>
            <p:sp>
              <p:nvSpPr>
                <p:cNvPr id="18" name="Arrow: Bent 17">
                  <a:extLst>
                    <a:ext uri="{FF2B5EF4-FFF2-40B4-BE49-F238E27FC236}">
                      <a16:creationId xmlns:a16="http://schemas.microsoft.com/office/drawing/2014/main" id="{9777F4E8-3489-BF9A-D478-B6E926CE941D}"/>
                    </a:ext>
                  </a:extLst>
                </p:cNvPr>
                <p:cNvSpPr/>
                <p:nvPr/>
              </p:nvSpPr>
              <p:spPr>
                <a:xfrm rot="3568272">
                  <a:off x="8356168" y="714518"/>
                  <a:ext cx="1857046" cy="1809441"/>
                </a:xfrm>
                <a:prstGeom prst="bentArrow">
                  <a:avLst>
                    <a:gd name="adj1" fmla="val 24704"/>
                    <a:gd name="adj2" fmla="val 25000"/>
                    <a:gd name="adj3" fmla="val 25000"/>
                    <a:gd name="adj4" fmla="val 77631"/>
                  </a:avLst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pic>
            <p:nvPicPr>
              <p:cNvPr id="7" name="Picture 6" descr="A close up of a coin&#10;&#10;Description automatically generated">
                <a:extLst>
                  <a:ext uri="{FF2B5EF4-FFF2-40B4-BE49-F238E27FC236}">
                    <a16:creationId xmlns:a16="http://schemas.microsoft.com/office/drawing/2014/main" id="{11DD61D1-A73D-9BA8-31C3-6259A752CE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11692" y="1545639"/>
                <a:ext cx="951809" cy="951809"/>
              </a:xfrm>
              <a:prstGeom prst="rect">
                <a:avLst/>
              </a:prstGeom>
            </p:spPr>
          </p:pic>
          <p:pic>
            <p:nvPicPr>
              <p:cNvPr id="10" name="Picture 9" descr="A close up of a coin&#10;&#10;Description automatically generated">
                <a:extLst>
                  <a:ext uri="{FF2B5EF4-FFF2-40B4-BE49-F238E27FC236}">
                    <a16:creationId xmlns:a16="http://schemas.microsoft.com/office/drawing/2014/main" id="{3AC0F586-4EBC-118D-EC96-140378EB7A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47041" y="1069734"/>
                <a:ext cx="951809" cy="951809"/>
              </a:xfrm>
              <a:prstGeom prst="rect">
                <a:avLst/>
              </a:prstGeom>
            </p:spPr>
          </p:pic>
          <p:pic>
            <p:nvPicPr>
              <p:cNvPr id="11" name="Picture 10" descr="A close up of a coin&#10;&#10;Description automatically generated">
                <a:extLst>
                  <a:ext uri="{FF2B5EF4-FFF2-40B4-BE49-F238E27FC236}">
                    <a16:creationId xmlns:a16="http://schemas.microsoft.com/office/drawing/2014/main" id="{187B3E1B-6D02-82BE-47B2-13A6506882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81197" y="1504477"/>
                <a:ext cx="951809" cy="951809"/>
              </a:xfrm>
              <a:prstGeom prst="rect">
                <a:avLst/>
              </a:prstGeom>
            </p:spPr>
          </p:pic>
        </p:grpSp>
        <p:pic>
          <p:nvPicPr>
            <p:cNvPr id="24" name="Picture 23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F26293EE-18F4-FAFD-EDC2-E1F9239ED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0788" y="937340"/>
              <a:ext cx="482898" cy="482898"/>
            </a:xfrm>
            <a:prstGeom prst="rect">
              <a:avLst/>
            </a:prstGeom>
          </p:spPr>
        </p:pic>
        <p:pic>
          <p:nvPicPr>
            <p:cNvPr id="26" name="Picture 25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DC623F80-C5D0-E000-C053-0AA2F3C91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7472" y="589147"/>
              <a:ext cx="482898" cy="482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214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93D1C-FBA6-1965-CAF1-84D480CD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1E4CF-2DF7-65C5-A8FF-92B8E294A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Yesterday:</a:t>
            </a:r>
          </a:p>
          <a:p>
            <a:pPr lvl="1"/>
            <a:r>
              <a:rPr lang="en-US" dirty="0"/>
              <a:t>The INW Approach ✔️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The Nisan Approach ✔️</a:t>
            </a:r>
          </a:p>
          <a:p>
            <a:r>
              <a:rPr lang="en-US" dirty="0"/>
              <a:t>Today:</a:t>
            </a:r>
          </a:p>
          <a:p>
            <a:pPr lvl="1"/>
            <a:r>
              <a:rPr lang="en-US" dirty="0"/>
              <a:t>The Laplacian Approach</a:t>
            </a:r>
          </a:p>
          <a:p>
            <a:pPr lvl="1"/>
            <a:r>
              <a:rPr lang="en-US" dirty="0"/>
              <a:t>The Restrictions Approach</a:t>
            </a:r>
          </a:p>
        </p:txBody>
      </p:sp>
    </p:spTree>
    <p:extLst>
      <p:ext uri="{BB962C8B-B14F-4D97-AF65-F5344CB8AC3E}">
        <p14:creationId xmlns:p14="http://schemas.microsoft.com/office/powerpoint/2010/main" val="2534883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39065-946A-67D5-08E2-678BA6E35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A3E8C-D314-7C24-1D74-45310B771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6716"/>
            <a:ext cx="10515600" cy="550456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latin typeface="+mn-lt"/>
              </a:rPr>
              <a:t>The Laplacian Approach</a:t>
            </a:r>
          </a:p>
        </p:txBody>
      </p:sp>
    </p:spTree>
    <p:extLst>
      <p:ext uri="{BB962C8B-B14F-4D97-AF65-F5344CB8AC3E}">
        <p14:creationId xmlns:p14="http://schemas.microsoft.com/office/powerpoint/2010/main" val="208493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A25C1-F912-4459-833C-6B013C2F0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380" y="274141"/>
            <a:ext cx="10721234" cy="1325563"/>
          </a:xfrm>
        </p:spPr>
        <p:txBody>
          <a:bodyPr>
            <a:normAutofit/>
          </a:bodyPr>
          <a:lstStyle/>
          <a:p>
            <a:r>
              <a:rPr lang="en-US" sz="4000" dirty="0"/>
              <a:t>Error reduction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232B9B-6F17-4129-B6E7-B7492BB231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45484" y="1799630"/>
                <a:ext cx="10826327" cy="2908747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Assumption:</a:t>
                </a:r>
                <a:r>
                  <a:rPr lang="en-US" dirty="0"/>
                  <a:t> Given a width-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length-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ROBP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, one can deterministically estimate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to within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±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using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 bits of space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1232B9B-6F17-4129-B6E7-B7492BB231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5484" y="1799630"/>
                <a:ext cx="10826327" cy="2908747"/>
              </a:xfrm>
              <a:blipFill>
                <a:blip r:embed="rId2"/>
                <a:stretch>
                  <a:fillRect l="-10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2EB9A5C-EA01-4731-A3D1-21E33318ADAB}"/>
                  </a:ext>
                </a:extLst>
              </p:cNvPr>
              <p:cNvSpPr txBox="1"/>
              <p:nvPr/>
            </p:nvSpPr>
            <p:spPr>
              <a:xfrm>
                <a:off x="545484" y="3891485"/>
                <a:ext cx="11101026" cy="233891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70000"/>
                  </a:lnSpc>
                </a:pPr>
                <a:r>
                  <a:rPr lang="en-US" sz="2800" b="1" dirty="0"/>
                  <a:t>Theorem </a:t>
                </a:r>
                <a:r>
                  <a:rPr lang="en-US" sz="2800" dirty="0">
                    <a:solidFill>
                      <a:srgbClr val="C00000"/>
                    </a:solidFill>
                  </a:rPr>
                  <a:t>[Ahmadinejad, Kelner, Murtagh, Peebles, </a:t>
                </a:r>
                <a:r>
                  <a:rPr lang="en-US" sz="2800" dirty="0" err="1">
                    <a:solidFill>
                      <a:srgbClr val="C00000"/>
                    </a:solidFill>
                  </a:rPr>
                  <a:t>Sidford</a:t>
                </a:r>
                <a:r>
                  <a:rPr lang="en-US" sz="2800" dirty="0">
                    <a:solidFill>
                      <a:srgbClr val="C00000"/>
                    </a:solidFill>
                  </a:rPr>
                  <a:t>, </a:t>
                </a:r>
                <a:r>
                  <a:rPr lang="en-US" sz="2800" dirty="0" err="1">
                    <a:solidFill>
                      <a:srgbClr val="C00000"/>
                    </a:solidFill>
                  </a:rPr>
                  <a:t>Vadhan</a:t>
                </a:r>
                <a:r>
                  <a:rPr lang="en-US" sz="2800" dirty="0">
                    <a:solidFill>
                      <a:srgbClr val="C00000"/>
                    </a:solidFill>
                  </a:rPr>
                  <a:t> 2020]</a:t>
                </a:r>
                <a:r>
                  <a:rPr lang="en-US" sz="2800" b="1" dirty="0"/>
                  <a:t>:</a:t>
                </a:r>
                <a:br>
                  <a:rPr lang="en-US" sz="2800" dirty="0"/>
                </a:br>
                <a:r>
                  <a:rPr lang="en-US" sz="2800" dirty="0"/>
                  <a:t>Given a width-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/>
                  <a:t> length-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/>
                  <a:t> ROBP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/>
                  <a:t>, one can deterministically estimate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𝔼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800" dirty="0"/>
                  <a:t> to within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±</m:t>
                    </m:r>
                    <m:r>
                      <a:rPr lang="en-US" sz="2800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800" dirty="0"/>
                  <a:t> using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⋅</m:t>
                        </m:r>
                        <m:func>
                          <m:funcPr>
                            <m:ctrlP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unc>
                              <m:funcPr>
                                <m:ctrlPr>
                                  <a:rPr lang="en-US" sz="2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2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(1</m:t>
                                </m:r>
                                <m:r>
                                  <m:rPr>
                                    <m:lit/>
                                  </m:rPr>
                                  <a:rPr lang="en-US" sz="2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</m:func>
                            <m: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800" dirty="0"/>
                  <a:t> bits of space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2EB9A5C-EA01-4731-A3D1-21E33318A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84" y="3891485"/>
                <a:ext cx="11101026" cy="23389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Graphic 9">
            <a:extLst>
              <a:ext uri="{FF2B5EF4-FFF2-40B4-BE49-F238E27FC236}">
                <a16:creationId xmlns:a16="http://schemas.microsoft.com/office/drawing/2014/main" id="{4ED94D71-FACE-B336-62EF-F5F97D609B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5315" y="294427"/>
            <a:ext cx="2171299" cy="2364303"/>
          </a:xfrm>
          <a:prstGeom prst="rect">
            <a:avLst/>
          </a:prstGeom>
        </p:spPr>
      </p:pic>
      <p:sp>
        <p:nvSpPr>
          <p:cNvPr id="13" name="Thought Bubble: Cloud 12">
            <a:extLst>
              <a:ext uri="{FF2B5EF4-FFF2-40B4-BE49-F238E27FC236}">
                <a16:creationId xmlns:a16="http://schemas.microsoft.com/office/drawing/2014/main" id="{654390AA-F08D-8C5C-9136-7C941A782D45}"/>
              </a:ext>
            </a:extLst>
          </p:cNvPr>
          <p:cNvSpPr/>
          <p:nvPr/>
        </p:nvSpPr>
        <p:spPr>
          <a:xfrm>
            <a:off x="4394114" y="228069"/>
            <a:ext cx="4680066" cy="1571561"/>
          </a:xfrm>
          <a:prstGeom prst="cloudCallout">
            <a:avLst>
              <a:gd name="adj1" fmla="val -59709"/>
              <a:gd name="adj2" fmla="val -14998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The bottleneck in the INW/Nisan approaches is </a:t>
            </a:r>
            <a:r>
              <a:rPr lang="en-US" sz="2000" dirty="0">
                <a:solidFill>
                  <a:schemeClr val="accent1"/>
                </a:solidFill>
              </a:rPr>
              <a:t>error accumulation</a:t>
            </a:r>
            <a:r>
              <a:rPr lang="en-US" sz="2000" dirty="0">
                <a:solidFill>
                  <a:sysClr val="windowText" lastClr="000000"/>
                </a:solidFill>
              </a:rPr>
              <a:t>…</a:t>
            </a:r>
            <a:endParaRPr lang="en-US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6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91DFA-6DAB-77E1-B975-739DE4A7F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47558-1A12-7250-BE61-B1598B546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11" y="400582"/>
            <a:ext cx="11668125" cy="1325563"/>
          </a:xfrm>
        </p:spPr>
        <p:txBody>
          <a:bodyPr/>
          <a:lstStyle/>
          <a:p>
            <a:r>
              <a:rPr lang="en-US" dirty="0"/>
              <a:t>Proof step 1: Subprograms</a:t>
            </a:r>
            <a:endParaRPr lang="en-US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DF508C-D5C5-9F7C-D725-AC51F62C14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9011" y="2084799"/>
                <a:ext cx="11488189" cy="4457317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dirty="0"/>
                  <a:t>For each </a:t>
                </a:r>
                <a:r>
                  <a:rPr lang="en-US" dirty="0">
                    <a:solidFill>
                      <a:schemeClr val="accent1"/>
                    </a:solidFill>
                  </a:rPr>
                  <a:t>subprogram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dirty="0"/>
                  <a:t>,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chemeClr val="accent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the number of vertices,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>
                  <a:lnSpc>
                    <a:spcPct val="200000"/>
                  </a:lnSpc>
                </a:pPr>
                <a:r>
                  <a:rPr lang="en-US" b="1" dirty="0"/>
                  <a:t>Goal:</a:t>
                </a:r>
                <a:r>
                  <a:rPr lang="en-US" b="0" dirty="0"/>
                  <a:t> </a:t>
                </a:r>
                <a:r>
                  <a:rPr lang="en-US" dirty="0"/>
                  <a:t>A</a:t>
                </a:r>
                <a:r>
                  <a:rPr lang="en-US" b="0" dirty="0"/>
                  <a:t>pproximate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endParaRPr lang="en-US" b="0" dirty="0"/>
              </a:p>
              <a:p>
                <a:pPr>
                  <a:lnSpc>
                    <a:spcPct val="200000"/>
                  </a:lnSpc>
                </a:pPr>
                <a:r>
                  <a:rPr lang="en-US" b="1" dirty="0"/>
                  <a:t>Strategy:</a:t>
                </a:r>
                <a:r>
                  <a:rPr lang="en-US" b="0" dirty="0"/>
                  <a:t> Approximate the whole </a:t>
                </a:r>
                <a:r>
                  <a:rPr lang="en-US" b="0" dirty="0">
                    <a:solidFill>
                      <a:schemeClr val="accent1"/>
                    </a:solidFill>
                  </a:rPr>
                  <a:t>matrix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DF508C-D5C5-9F7C-D725-AC51F62C14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9011" y="2084799"/>
                <a:ext cx="11488189" cy="4457317"/>
              </a:xfrm>
              <a:blipFill>
                <a:blip r:embed="rId2"/>
                <a:stretch>
                  <a:fillRect l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C7F48154-02A3-392F-E92F-F5490FD58665}"/>
              </a:ext>
            </a:extLst>
          </p:cNvPr>
          <p:cNvGrpSpPr/>
          <p:nvPr/>
        </p:nvGrpSpPr>
        <p:grpSpPr>
          <a:xfrm>
            <a:off x="7226202" y="284184"/>
            <a:ext cx="4747409" cy="1552888"/>
            <a:chOff x="6866313" y="1324921"/>
            <a:chExt cx="4747409" cy="1552888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F8BCAF1-DBBA-4708-9FBF-027619C6CD11}"/>
                </a:ext>
              </a:extLst>
            </p:cNvPr>
            <p:cNvSpPr/>
            <p:nvPr/>
          </p:nvSpPr>
          <p:spPr>
            <a:xfrm>
              <a:off x="6866313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0B7ABC0-402A-6BF6-1A33-8B5CADDD4DB8}"/>
                </a:ext>
              </a:extLst>
            </p:cNvPr>
            <p:cNvSpPr/>
            <p:nvPr/>
          </p:nvSpPr>
          <p:spPr>
            <a:xfrm>
              <a:off x="6866313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4AA9289-2AD0-7D9B-AFCE-F8F3CD0E6F21}"/>
                </a:ext>
              </a:extLst>
            </p:cNvPr>
            <p:cNvSpPr/>
            <p:nvPr/>
          </p:nvSpPr>
          <p:spPr>
            <a:xfrm>
              <a:off x="6866313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3BDD5F1-C0C1-765B-A2A5-0669EC73CF0A}"/>
                </a:ext>
              </a:extLst>
            </p:cNvPr>
            <p:cNvSpPr/>
            <p:nvPr/>
          </p:nvSpPr>
          <p:spPr>
            <a:xfrm>
              <a:off x="7635666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627BB72-CBAA-663E-49D5-F1D5AA023D5C}"/>
                </a:ext>
              </a:extLst>
            </p:cNvPr>
            <p:cNvSpPr/>
            <p:nvPr/>
          </p:nvSpPr>
          <p:spPr>
            <a:xfrm>
              <a:off x="7635666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BB4DC95-1DB8-CA02-25BC-BCB35996E333}"/>
                </a:ext>
              </a:extLst>
            </p:cNvPr>
            <p:cNvSpPr/>
            <p:nvPr/>
          </p:nvSpPr>
          <p:spPr>
            <a:xfrm>
              <a:off x="7635666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BF3E538-E6A6-6BA4-EAF9-22A4D00B3C58}"/>
                </a:ext>
              </a:extLst>
            </p:cNvPr>
            <p:cNvSpPr/>
            <p:nvPr/>
          </p:nvSpPr>
          <p:spPr>
            <a:xfrm>
              <a:off x="8405018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316C535-828E-DAF9-DDE5-DF258B430B10}"/>
                </a:ext>
              </a:extLst>
            </p:cNvPr>
            <p:cNvSpPr/>
            <p:nvPr/>
          </p:nvSpPr>
          <p:spPr>
            <a:xfrm>
              <a:off x="8405018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C9C0D2B-8966-80EC-2B37-6536B04606B7}"/>
                </a:ext>
              </a:extLst>
            </p:cNvPr>
            <p:cNvSpPr/>
            <p:nvPr/>
          </p:nvSpPr>
          <p:spPr>
            <a:xfrm>
              <a:off x="8405018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EEA099E-6106-A952-C17C-67735CD9DB72}"/>
                </a:ext>
              </a:extLst>
            </p:cNvPr>
            <p:cNvSpPr/>
            <p:nvPr/>
          </p:nvSpPr>
          <p:spPr>
            <a:xfrm>
              <a:off x="9174371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8FE8DA3-2920-4D6E-ED2E-F96E00AB3522}"/>
                </a:ext>
              </a:extLst>
            </p:cNvPr>
            <p:cNvSpPr/>
            <p:nvPr/>
          </p:nvSpPr>
          <p:spPr>
            <a:xfrm>
              <a:off x="9174371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A5A1A70-73F2-90F6-3809-2A71B203DC2C}"/>
                </a:ext>
              </a:extLst>
            </p:cNvPr>
            <p:cNvSpPr/>
            <p:nvPr/>
          </p:nvSpPr>
          <p:spPr>
            <a:xfrm>
              <a:off x="9174371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937EE58-2A0A-503D-2E38-2C132561D304}"/>
                </a:ext>
              </a:extLst>
            </p:cNvPr>
            <p:cNvSpPr/>
            <p:nvPr/>
          </p:nvSpPr>
          <p:spPr>
            <a:xfrm>
              <a:off x="9943723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4EC8CD5-F472-F11E-991D-3F9C22B00B6B}"/>
                </a:ext>
              </a:extLst>
            </p:cNvPr>
            <p:cNvSpPr/>
            <p:nvPr/>
          </p:nvSpPr>
          <p:spPr>
            <a:xfrm>
              <a:off x="9943723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BFE2332-9FB0-33A1-6B04-2D0FA4429EB2}"/>
                </a:ext>
              </a:extLst>
            </p:cNvPr>
            <p:cNvSpPr/>
            <p:nvPr/>
          </p:nvSpPr>
          <p:spPr>
            <a:xfrm>
              <a:off x="9943723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95264B0-3692-75F9-ED8E-95C97D2FCF45}"/>
                </a:ext>
              </a:extLst>
            </p:cNvPr>
            <p:cNvSpPr/>
            <p:nvPr/>
          </p:nvSpPr>
          <p:spPr>
            <a:xfrm>
              <a:off x="10713074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47669CF-9239-600D-AB66-BD929C2AD9F5}"/>
                </a:ext>
              </a:extLst>
            </p:cNvPr>
            <p:cNvSpPr/>
            <p:nvPr/>
          </p:nvSpPr>
          <p:spPr>
            <a:xfrm>
              <a:off x="10713074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93E8847-B900-7CD0-B516-11BB9CB5FA22}"/>
                </a:ext>
              </a:extLst>
            </p:cNvPr>
            <p:cNvSpPr/>
            <p:nvPr/>
          </p:nvSpPr>
          <p:spPr>
            <a:xfrm>
              <a:off x="10713074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25087CB-AC29-459C-FE35-F753B45A036E}"/>
                </a:ext>
              </a:extLst>
            </p:cNvPr>
            <p:cNvSpPr/>
            <p:nvPr/>
          </p:nvSpPr>
          <p:spPr>
            <a:xfrm>
              <a:off x="11482424" y="1628660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E983636-A3DE-27AA-3AE8-19C13787127C}"/>
                </a:ext>
              </a:extLst>
            </p:cNvPr>
            <p:cNvSpPr/>
            <p:nvPr/>
          </p:nvSpPr>
          <p:spPr>
            <a:xfrm>
              <a:off x="11482424" y="2045043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907B471-A5D4-EACB-4C64-E3F26F48EAB5}"/>
                </a:ext>
              </a:extLst>
            </p:cNvPr>
            <p:cNvSpPr/>
            <p:nvPr/>
          </p:nvSpPr>
          <p:spPr>
            <a:xfrm>
              <a:off x="11482424" y="2461426"/>
              <a:ext cx="131298" cy="13129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0FD3E496-6384-F456-E728-851B4C0681E1}"/>
                    </a:ext>
                  </a:extLst>
                </p:cNvPr>
                <p:cNvSpPr txBox="1"/>
                <p:nvPr/>
              </p:nvSpPr>
              <p:spPr>
                <a:xfrm>
                  <a:off x="8307268" y="2508477"/>
                  <a:ext cx="3075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0FD3E496-6384-F456-E728-851B4C0681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07268" y="2508477"/>
                  <a:ext cx="307571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B45B50AE-A789-D98C-CE49-BA909CA2A784}"/>
                    </a:ext>
                  </a:extLst>
                </p:cNvPr>
                <p:cNvSpPr txBox="1"/>
                <p:nvPr/>
              </p:nvSpPr>
              <p:spPr>
                <a:xfrm>
                  <a:off x="10624937" y="1324921"/>
                  <a:ext cx="3075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B45B50AE-A789-D98C-CE49-BA909CA2A7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24937" y="1324921"/>
                  <a:ext cx="307571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7C00348-649F-2E12-B32F-B36F2A394AF4}"/>
                </a:ext>
              </a:extLst>
            </p:cNvPr>
            <p:cNvCxnSpPr>
              <a:cxnSpLocks/>
              <a:stCxn id="12" idx="7"/>
              <a:endCxn id="14" idx="3"/>
            </p:cNvCxnSpPr>
            <p:nvPr/>
          </p:nvCxnSpPr>
          <p:spPr>
            <a:xfrm flipV="1">
              <a:off x="8517088" y="1740730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9B13C22-8DA2-C72C-9CE0-2EE06920AECF}"/>
                </a:ext>
              </a:extLst>
            </p:cNvPr>
            <p:cNvCxnSpPr>
              <a:cxnSpLocks/>
              <a:stCxn id="12" idx="6"/>
              <a:endCxn id="15" idx="2"/>
            </p:cNvCxnSpPr>
            <p:nvPr/>
          </p:nvCxnSpPr>
          <p:spPr>
            <a:xfrm>
              <a:off x="8536316" y="2110692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7A1B2480-3310-1F61-1C4D-6BB78F28C95C}"/>
                </a:ext>
              </a:extLst>
            </p:cNvPr>
            <p:cNvCxnSpPr>
              <a:cxnSpLocks/>
              <a:stCxn id="15" idx="5"/>
              <a:endCxn id="19" idx="1"/>
            </p:cNvCxnSpPr>
            <p:nvPr/>
          </p:nvCxnSpPr>
          <p:spPr>
            <a:xfrm>
              <a:off x="9286441" y="2157113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0230859E-7729-F29A-83CB-3940309FA8D2}"/>
                </a:ext>
              </a:extLst>
            </p:cNvPr>
            <p:cNvCxnSpPr>
              <a:cxnSpLocks/>
              <a:stCxn id="15" idx="7"/>
              <a:endCxn id="17" idx="3"/>
            </p:cNvCxnSpPr>
            <p:nvPr/>
          </p:nvCxnSpPr>
          <p:spPr>
            <a:xfrm flipV="1">
              <a:off x="9286441" y="1740730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8D259B1F-479C-08D1-0E8A-0A599ACF818E}"/>
                </a:ext>
              </a:extLst>
            </p:cNvPr>
            <p:cNvCxnSpPr>
              <a:cxnSpLocks/>
              <a:stCxn id="14" idx="6"/>
              <a:endCxn id="17" idx="2"/>
            </p:cNvCxnSpPr>
            <p:nvPr/>
          </p:nvCxnSpPr>
          <p:spPr>
            <a:xfrm>
              <a:off x="9305669" y="1694309"/>
              <a:ext cx="63805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F0278746-9783-EAED-6D6B-3FCF26E01568}"/>
                </a:ext>
              </a:extLst>
            </p:cNvPr>
            <p:cNvCxnSpPr>
              <a:cxnSpLocks/>
              <a:stCxn id="14" idx="5"/>
              <a:endCxn id="18" idx="1"/>
            </p:cNvCxnSpPr>
            <p:nvPr/>
          </p:nvCxnSpPr>
          <p:spPr>
            <a:xfrm>
              <a:off x="9286441" y="1740730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273119CA-B148-E8BC-632C-7AC0AC83C852}"/>
                </a:ext>
              </a:extLst>
            </p:cNvPr>
            <p:cNvCxnSpPr>
              <a:cxnSpLocks/>
              <a:stCxn id="17" idx="6"/>
              <a:endCxn id="20" idx="2"/>
            </p:cNvCxnSpPr>
            <p:nvPr/>
          </p:nvCxnSpPr>
          <p:spPr>
            <a:xfrm>
              <a:off x="10075021" y="1694309"/>
              <a:ext cx="638053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823C23AF-00F2-4C3F-7421-C2C1D6E436FD}"/>
                </a:ext>
              </a:extLst>
            </p:cNvPr>
            <p:cNvCxnSpPr>
              <a:cxnSpLocks/>
              <a:stCxn id="17" idx="5"/>
              <a:endCxn id="22" idx="1"/>
            </p:cNvCxnSpPr>
            <p:nvPr/>
          </p:nvCxnSpPr>
          <p:spPr>
            <a:xfrm>
              <a:off x="10055793" y="1740730"/>
              <a:ext cx="676509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AC3DD362-36D9-8194-E47E-31EE0BA735D4}"/>
                </a:ext>
              </a:extLst>
            </p:cNvPr>
            <p:cNvCxnSpPr>
              <a:cxnSpLocks/>
              <a:stCxn id="19" idx="6"/>
              <a:endCxn id="21" idx="3"/>
            </p:cNvCxnSpPr>
            <p:nvPr/>
          </p:nvCxnSpPr>
          <p:spPr>
            <a:xfrm flipV="1">
              <a:off x="10075021" y="2157113"/>
              <a:ext cx="657281" cy="36996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CCCF19C5-796A-E68E-19C6-F7E8FC0278FF}"/>
                </a:ext>
              </a:extLst>
            </p:cNvPr>
            <p:cNvCxnSpPr>
              <a:cxnSpLocks/>
              <a:stCxn id="19" idx="7"/>
              <a:endCxn id="20" idx="3"/>
            </p:cNvCxnSpPr>
            <p:nvPr/>
          </p:nvCxnSpPr>
          <p:spPr>
            <a:xfrm flipV="1">
              <a:off x="10055793" y="1740730"/>
              <a:ext cx="676509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2CA7368-F539-72D9-BF7D-7A574E468E13}"/>
                </a:ext>
              </a:extLst>
            </p:cNvPr>
            <p:cNvCxnSpPr>
              <a:cxnSpLocks/>
              <a:stCxn id="18" idx="6"/>
              <a:endCxn id="21" idx="2"/>
            </p:cNvCxnSpPr>
            <p:nvPr/>
          </p:nvCxnSpPr>
          <p:spPr>
            <a:xfrm>
              <a:off x="10075021" y="2110692"/>
              <a:ext cx="638053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7898A39B-1683-9336-48FA-CAC774EE2A02}"/>
                </a:ext>
              </a:extLst>
            </p:cNvPr>
            <p:cNvCxnSpPr>
              <a:cxnSpLocks/>
              <a:stCxn id="18" idx="5"/>
              <a:endCxn id="22" idx="1"/>
            </p:cNvCxnSpPr>
            <p:nvPr/>
          </p:nvCxnSpPr>
          <p:spPr>
            <a:xfrm>
              <a:off x="10055793" y="2157113"/>
              <a:ext cx="676509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6A2F7AC1-1825-B5F7-A079-7CDC53717DA0}"/>
                </a:ext>
              </a:extLst>
            </p:cNvPr>
            <p:cNvCxnSpPr>
              <a:cxnSpLocks/>
              <a:stCxn id="16" idx="7"/>
              <a:endCxn id="18" idx="3"/>
            </p:cNvCxnSpPr>
            <p:nvPr/>
          </p:nvCxnSpPr>
          <p:spPr>
            <a:xfrm flipV="1">
              <a:off x="9286441" y="2157113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BACCD65-2499-1EFA-9418-E8CD53EDD927}"/>
                </a:ext>
              </a:extLst>
            </p:cNvPr>
            <p:cNvCxnSpPr>
              <a:cxnSpLocks/>
              <a:stCxn id="16" idx="6"/>
              <a:endCxn id="19" idx="2"/>
            </p:cNvCxnSpPr>
            <p:nvPr/>
          </p:nvCxnSpPr>
          <p:spPr>
            <a:xfrm>
              <a:off x="9305669" y="2527075"/>
              <a:ext cx="63805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F02A553C-0D51-F018-6CBD-590F3A4C3AB1}"/>
                </a:ext>
              </a:extLst>
            </p:cNvPr>
            <p:cNvCxnSpPr>
              <a:cxnSpLocks/>
              <a:stCxn id="13" idx="7"/>
              <a:endCxn id="15" idx="3"/>
            </p:cNvCxnSpPr>
            <p:nvPr/>
          </p:nvCxnSpPr>
          <p:spPr>
            <a:xfrm flipV="1">
              <a:off x="8517088" y="2157113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7F0667BA-C76F-DFFF-6069-2446058740AA}"/>
                </a:ext>
              </a:extLst>
            </p:cNvPr>
            <p:cNvCxnSpPr>
              <a:cxnSpLocks/>
              <a:stCxn id="13" idx="6"/>
              <a:endCxn id="16" idx="2"/>
            </p:cNvCxnSpPr>
            <p:nvPr/>
          </p:nvCxnSpPr>
          <p:spPr>
            <a:xfrm>
              <a:off x="8536316" y="2527075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9A8A5D2D-6156-08C3-8878-77D1A0832C3D}"/>
                </a:ext>
              </a:extLst>
            </p:cNvPr>
            <p:cNvCxnSpPr>
              <a:cxnSpLocks/>
              <a:stCxn id="11" idx="6"/>
              <a:endCxn id="14" idx="2"/>
            </p:cNvCxnSpPr>
            <p:nvPr/>
          </p:nvCxnSpPr>
          <p:spPr>
            <a:xfrm>
              <a:off x="8536316" y="1694309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2D7CB037-1242-AE55-4634-B070EC3879C2}"/>
                </a:ext>
              </a:extLst>
            </p:cNvPr>
            <p:cNvCxnSpPr>
              <a:cxnSpLocks/>
              <a:stCxn id="11" idx="5"/>
              <a:endCxn id="16" idx="1"/>
            </p:cNvCxnSpPr>
            <p:nvPr/>
          </p:nvCxnSpPr>
          <p:spPr>
            <a:xfrm>
              <a:off x="8517088" y="1740730"/>
              <a:ext cx="676511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E5D9EBAD-DAE2-1547-3614-515455108641}"/>
                </a:ext>
              </a:extLst>
            </p:cNvPr>
            <p:cNvCxnSpPr>
              <a:cxnSpLocks/>
              <a:stCxn id="5" idx="6"/>
              <a:endCxn id="8" idx="2"/>
            </p:cNvCxnSpPr>
            <p:nvPr/>
          </p:nvCxnSpPr>
          <p:spPr>
            <a:xfrm>
              <a:off x="6997611" y="1694309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47CCFDC6-5E0E-92FF-1BC4-B76991C233AA}"/>
                </a:ext>
              </a:extLst>
            </p:cNvPr>
            <p:cNvCxnSpPr>
              <a:cxnSpLocks/>
              <a:stCxn id="5" idx="5"/>
              <a:endCxn id="9" idx="1"/>
            </p:cNvCxnSpPr>
            <p:nvPr/>
          </p:nvCxnSpPr>
          <p:spPr>
            <a:xfrm>
              <a:off x="6978383" y="1740730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9AF221CC-6A1C-0DFF-8E14-C63CE70E9536}"/>
                </a:ext>
              </a:extLst>
            </p:cNvPr>
            <p:cNvCxnSpPr>
              <a:cxnSpLocks/>
              <a:stCxn id="6" idx="6"/>
              <a:endCxn id="9" idx="2"/>
            </p:cNvCxnSpPr>
            <p:nvPr/>
          </p:nvCxnSpPr>
          <p:spPr>
            <a:xfrm>
              <a:off x="6997611" y="2110692"/>
              <a:ext cx="63805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CC7DBD88-4963-7718-AD25-1D4312A19BED}"/>
                </a:ext>
              </a:extLst>
            </p:cNvPr>
            <p:cNvCxnSpPr>
              <a:cxnSpLocks/>
              <a:stCxn id="6" idx="7"/>
              <a:endCxn id="8" idx="3"/>
            </p:cNvCxnSpPr>
            <p:nvPr/>
          </p:nvCxnSpPr>
          <p:spPr>
            <a:xfrm flipV="1">
              <a:off x="6978383" y="1740730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5414F0D1-9C57-A94F-F840-617C08709C53}"/>
                </a:ext>
              </a:extLst>
            </p:cNvPr>
            <p:cNvCxnSpPr>
              <a:cxnSpLocks/>
              <a:stCxn id="7" idx="7"/>
              <a:endCxn id="9" idx="3"/>
            </p:cNvCxnSpPr>
            <p:nvPr/>
          </p:nvCxnSpPr>
          <p:spPr>
            <a:xfrm flipV="1">
              <a:off x="6978383" y="2157113"/>
              <a:ext cx="676511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AE8C8774-86B2-458B-A75C-E60AD69BD748}"/>
                </a:ext>
              </a:extLst>
            </p:cNvPr>
            <p:cNvCxnSpPr>
              <a:cxnSpLocks/>
              <a:stCxn id="7" idx="6"/>
            </p:cNvCxnSpPr>
            <p:nvPr/>
          </p:nvCxnSpPr>
          <p:spPr>
            <a:xfrm>
              <a:off x="6997611" y="2527075"/>
              <a:ext cx="638052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Arrow Connector 116">
              <a:extLst>
                <a:ext uri="{FF2B5EF4-FFF2-40B4-BE49-F238E27FC236}">
                  <a16:creationId xmlns:a16="http://schemas.microsoft.com/office/drawing/2014/main" id="{6397974C-25A1-4B97-C390-44FF8879D24A}"/>
                </a:ext>
              </a:extLst>
            </p:cNvPr>
            <p:cNvCxnSpPr>
              <a:cxnSpLocks/>
              <a:stCxn id="8" idx="6"/>
              <a:endCxn id="11" idx="2"/>
            </p:cNvCxnSpPr>
            <p:nvPr/>
          </p:nvCxnSpPr>
          <p:spPr>
            <a:xfrm>
              <a:off x="7766964" y="1694309"/>
              <a:ext cx="63805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83AA9DF1-466D-6EA9-47A2-DB857E36E5E9}"/>
                </a:ext>
              </a:extLst>
            </p:cNvPr>
            <p:cNvCxnSpPr>
              <a:cxnSpLocks/>
              <a:stCxn id="9" idx="7"/>
              <a:endCxn id="11" idx="3"/>
            </p:cNvCxnSpPr>
            <p:nvPr/>
          </p:nvCxnSpPr>
          <p:spPr>
            <a:xfrm flipV="1">
              <a:off x="7747736" y="1740730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E825768B-BDD7-D3BE-AB47-5FD1B8235804}"/>
                </a:ext>
              </a:extLst>
            </p:cNvPr>
            <p:cNvCxnSpPr>
              <a:cxnSpLocks/>
              <a:stCxn id="8" idx="5"/>
              <a:endCxn id="13" idx="1"/>
            </p:cNvCxnSpPr>
            <p:nvPr/>
          </p:nvCxnSpPr>
          <p:spPr>
            <a:xfrm>
              <a:off x="7747736" y="1740730"/>
              <a:ext cx="676510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689CF2B3-19BE-F40C-A863-DEBA32B0287A}"/>
                </a:ext>
              </a:extLst>
            </p:cNvPr>
            <p:cNvCxnSpPr>
              <a:cxnSpLocks/>
              <a:stCxn id="9" idx="5"/>
              <a:endCxn id="13" idx="1"/>
            </p:cNvCxnSpPr>
            <p:nvPr/>
          </p:nvCxnSpPr>
          <p:spPr>
            <a:xfrm>
              <a:off x="7747736" y="2157113"/>
              <a:ext cx="676510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04E61ADC-93E3-0BC7-3EE1-33C7BBD60134}"/>
                </a:ext>
              </a:extLst>
            </p:cNvPr>
            <p:cNvCxnSpPr>
              <a:cxnSpLocks/>
              <a:stCxn id="10" idx="7"/>
              <a:endCxn id="11" idx="3"/>
            </p:cNvCxnSpPr>
            <p:nvPr/>
          </p:nvCxnSpPr>
          <p:spPr>
            <a:xfrm flipV="1">
              <a:off x="7747736" y="1740730"/>
              <a:ext cx="676510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B16AA854-559D-4933-409F-C71625318EB1}"/>
                </a:ext>
              </a:extLst>
            </p:cNvPr>
            <p:cNvCxnSpPr>
              <a:cxnSpLocks/>
              <a:stCxn id="10" idx="6"/>
              <a:endCxn id="13" idx="2"/>
            </p:cNvCxnSpPr>
            <p:nvPr/>
          </p:nvCxnSpPr>
          <p:spPr>
            <a:xfrm>
              <a:off x="7766964" y="2527075"/>
              <a:ext cx="63805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02A4B901-4AD7-4397-FCC8-C41DFAA72326}"/>
                </a:ext>
              </a:extLst>
            </p:cNvPr>
            <p:cNvCxnSpPr>
              <a:cxnSpLocks/>
              <a:stCxn id="21" idx="7"/>
              <a:endCxn id="23" idx="3"/>
            </p:cNvCxnSpPr>
            <p:nvPr/>
          </p:nvCxnSpPr>
          <p:spPr>
            <a:xfrm flipV="1">
              <a:off x="10825144" y="1740730"/>
              <a:ext cx="676508" cy="323541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9BE78866-BA80-AD2F-54D6-A8BB359C04EB}"/>
                </a:ext>
              </a:extLst>
            </p:cNvPr>
            <p:cNvCxnSpPr>
              <a:cxnSpLocks/>
              <a:stCxn id="20" idx="6"/>
              <a:endCxn id="24" idx="1"/>
            </p:cNvCxnSpPr>
            <p:nvPr/>
          </p:nvCxnSpPr>
          <p:spPr>
            <a:xfrm>
              <a:off x="10844372" y="1694309"/>
              <a:ext cx="657280" cy="36996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07F1B0AC-3C43-FC6E-405C-4A1C8E7DC58C}"/>
                </a:ext>
              </a:extLst>
            </p:cNvPr>
            <p:cNvCxnSpPr>
              <a:cxnSpLocks/>
              <a:stCxn id="20" idx="5"/>
              <a:endCxn id="25" idx="1"/>
            </p:cNvCxnSpPr>
            <p:nvPr/>
          </p:nvCxnSpPr>
          <p:spPr>
            <a:xfrm>
              <a:off x="10825144" y="1740730"/>
              <a:ext cx="676508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72D7BA98-94F9-58C9-4754-219A6BFDBA9C}"/>
                </a:ext>
              </a:extLst>
            </p:cNvPr>
            <p:cNvCxnSpPr>
              <a:cxnSpLocks/>
              <a:stCxn id="21" idx="6"/>
              <a:endCxn id="24" idx="2"/>
            </p:cNvCxnSpPr>
            <p:nvPr/>
          </p:nvCxnSpPr>
          <p:spPr>
            <a:xfrm>
              <a:off x="10844372" y="2110692"/>
              <a:ext cx="638052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4D0AC1D3-FE7A-7C36-2BD0-08987724D2A0}"/>
                </a:ext>
              </a:extLst>
            </p:cNvPr>
            <p:cNvCxnSpPr>
              <a:cxnSpLocks/>
              <a:stCxn id="22" idx="6"/>
              <a:endCxn id="24" idx="3"/>
            </p:cNvCxnSpPr>
            <p:nvPr/>
          </p:nvCxnSpPr>
          <p:spPr>
            <a:xfrm flipV="1">
              <a:off x="10844372" y="2157113"/>
              <a:ext cx="657280" cy="36996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B3C69FA8-283E-23A2-0C98-F43348DD3CF5}"/>
                </a:ext>
              </a:extLst>
            </p:cNvPr>
            <p:cNvCxnSpPr>
              <a:cxnSpLocks/>
              <a:stCxn id="22" idx="7"/>
              <a:endCxn id="23" idx="3"/>
            </p:cNvCxnSpPr>
            <p:nvPr/>
          </p:nvCxnSpPr>
          <p:spPr>
            <a:xfrm flipV="1">
              <a:off x="10825144" y="1740730"/>
              <a:ext cx="676508" cy="739924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8" name="Left Brace 27">
            <a:extLst>
              <a:ext uri="{FF2B5EF4-FFF2-40B4-BE49-F238E27FC236}">
                <a16:creationId xmlns:a16="http://schemas.microsoft.com/office/drawing/2014/main" id="{002FAB53-1BBB-7361-E4D8-FBFC0F2369DC}"/>
              </a:ext>
            </a:extLst>
          </p:cNvPr>
          <p:cNvSpPr/>
          <p:nvPr/>
        </p:nvSpPr>
        <p:spPr>
          <a:xfrm rot="16200000">
            <a:off x="9870335" y="851633"/>
            <a:ext cx="255690" cy="2373707"/>
          </a:xfrm>
          <a:prstGeom prst="leftBrace">
            <a:avLst>
              <a:gd name="adj1" fmla="val 58014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07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8F85F-0DF2-8FE0-DEC4-1F7EE292D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BF47344-3638-C20F-689D-655305065554}"/>
              </a:ext>
            </a:extLst>
          </p:cNvPr>
          <p:cNvSpPr/>
          <p:nvPr/>
        </p:nvSpPr>
        <p:spPr>
          <a:xfrm>
            <a:off x="4084320" y="4831080"/>
            <a:ext cx="3916680" cy="164592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BF7913-FB9E-0DA1-0EF9-59CA9DDFC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804" y="0"/>
            <a:ext cx="10989320" cy="1325563"/>
          </a:xfrm>
        </p:spPr>
        <p:txBody>
          <a:bodyPr/>
          <a:lstStyle/>
          <a:p>
            <a:r>
              <a:rPr lang="en-US" dirty="0"/>
              <a:t>Laplacian and Richardson iteration</a:t>
            </a:r>
            <a:endParaRPr lang="en-US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6FAFB4-F8A6-9907-2D0C-0E7D840CE59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04240" y="1429975"/>
                <a:ext cx="10383520" cy="5214665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dirty="0"/>
                  <a:t>Compute </a:t>
                </a:r>
                <a:r>
                  <a:rPr lang="en-US" dirty="0">
                    <a:solidFill>
                      <a:schemeClr val="accent1"/>
                    </a:solidFill>
                  </a:rPr>
                  <a:t>random walk matrix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Compute </a:t>
                </a:r>
                <a:r>
                  <a:rPr lang="en-US" dirty="0">
                    <a:solidFill>
                      <a:schemeClr val="accent1"/>
                    </a:solidFill>
                  </a:rPr>
                  <a:t>Laplacian matrix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Compute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≤1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nor/>
                      </m:rPr>
                      <a:rPr lang="en-US" i="0">
                        <a:latin typeface="Cambria Math" panose="02040503050406030204" pitchFamily="18" charset="0"/>
                      </a:rPr>
                      <m:t>poly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/>
                  <a:t> using assumption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Compute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≔</m:t>
                      </m:r>
                      <m:nary>
                        <m:naryPr>
                          <m:chr m:val="∑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</m:acc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⋅</m:t>
                          </m:r>
                          <m:acc>
                            <m:accPr>
                              <m:chr m:val="̂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6FAFB4-F8A6-9907-2D0C-0E7D840CE5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04240" y="1429975"/>
                <a:ext cx="10383520" cy="5214665"/>
              </a:xfrm>
              <a:blipFill>
                <a:blip r:embed="rId2"/>
                <a:stretch>
                  <a:fillRect l="-1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A30C0477-C5BA-CE16-DB97-DB55318EBD38}"/>
              </a:ext>
            </a:extLst>
          </p:cNvPr>
          <p:cNvSpPr txBox="1"/>
          <p:nvPr/>
        </p:nvSpPr>
        <p:spPr>
          <a:xfrm>
            <a:off x="9194800" y="247282"/>
            <a:ext cx="2232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[Explanations on whiteboard]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5BD8BA-D2AF-EF2F-DE03-284BC93B83BA}"/>
              </a:ext>
            </a:extLst>
          </p:cNvPr>
          <p:cNvSpPr txBox="1"/>
          <p:nvPr/>
        </p:nvSpPr>
        <p:spPr>
          <a:xfrm>
            <a:off x="8669571" y="5423207"/>
            <a:ext cx="3282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“Richardson Iteration”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7E96A418-647C-B6E5-2C7C-089AE6D27A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4586" y="4668761"/>
            <a:ext cx="1809694" cy="197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3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uiExpand="1" build="p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E612C-B102-1C2F-B01B-38C6F07F1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B7A3B-0D55-799B-D806-F37894C10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6716"/>
            <a:ext cx="10515600" cy="5504567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>
                <a:latin typeface="+mn-lt"/>
              </a:rPr>
              <a:t>The Laplacian Approach:</a:t>
            </a:r>
            <a:br>
              <a:rPr lang="en-US" sz="5400" dirty="0">
                <a:latin typeface="+mn-lt"/>
              </a:rPr>
            </a:br>
            <a:r>
              <a:rPr lang="en-US" sz="5400" dirty="0">
                <a:latin typeface="+mn-lt"/>
              </a:rPr>
              <a:t>Advanced Topics</a:t>
            </a:r>
          </a:p>
        </p:txBody>
      </p:sp>
    </p:spTree>
    <p:extLst>
      <p:ext uri="{BB962C8B-B14F-4D97-AF65-F5344CB8AC3E}">
        <p14:creationId xmlns:p14="http://schemas.microsoft.com/office/powerpoint/2010/main" val="2146593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449DD-D2F7-E242-789A-748F7B21E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pseudorandom generators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2F28B8-E40D-08A7-1909-449BEC0545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8058" y="1970597"/>
                <a:ext cx="7799518" cy="4351338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Definition:</a:t>
                </a:r>
                <a:r>
                  <a:rPr lang="en-US" dirty="0"/>
                  <a:t> A </a:t>
                </a:r>
                <a:r>
                  <a:rPr lang="en-US" dirty="0">
                    <a:solidFill>
                      <a:schemeClr val="accent1"/>
                    </a:solidFill>
                  </a:rPr>
                  <a:t>WPRG</a:t>
                </a:r>
                <a:r>
                  <a:rPr lang="en-US" dirty="0"/>
                  <a:t> is a pair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d>
                  </m:oMath>
                </a14:m>
                <a:r>
                  <a:rPr lang="en-US" dirty="0"/>
                  <a:t>,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endParaRPr lang="en-US" dirty="0">
                  <a:solidFill>
                    <a:schemeClr val="accent1"/>
                  </a:solidFill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dirty="0"/>
                  <a:t>It</a:t>
                </a:r>
                <a:r>
                  <a:rPr lang="en-US" dirty="0">
                    <a:solidFill>
                      <a:schemeClr val="accent1"/>
                    </a:solidFill>
                  </a:rPr>
                  <a:t> fools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0, 1</m:t>
                        </m:r>
                      </m:e>
                    </m:d>
                  </m:oMath>
                </a14:m>
                <a:r>
                  <a:rPr lang="en-US" dirty="0"/>
                  <a:t> with error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 if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dirty="0"/>
              </a:p>
              <a:p>
                <a:pPr>
                  <a:lnSpc>
                    <a:spcPct val="200000"/>
                  </a:lnSpc>
                </a:pPr>
                <a:r>
                  <a:rPr lang="en-US" dirty="0">
                    <a:solidFill>
                      <a:schemeClr val="accent1"/>
                    </a:solidFill>
                  </a:rPr>
                  <a:t>“Negative probabilities”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2F28B8-E40D-08A7-1909-449BEC0545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8058" y="1970597"/>
                <a:ext cx="7799518" cy="4351338"/>
              </a:xfrm>
              <a:blipFill>
                <a:blip r:embed="rId2"/>
                <a:stretch>
                  <a:fillRect l="-14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FEDCC134-2B99-9F9E-DBD4-3B36D4C2244D}"/>
              </a:ext>
            </a:extLst>
          </p:cNvPr>
          <p:cNvGrpSpPr/>
          <p:nvPr/>
        </p:nvGrpSpPr>
        <p:grpSpPr>
          <a:xfrm>
            <a:off x="8157434" y="1417214"/>
            <a:ext cx="3943350" cy="4904721"/>
            <a:chOff x="7981950" y="123825"/>
            <a:chExt cx="3943350" cy="490472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DBD3360-C42D-7602-9EC9-2BEE7C2ABE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510" b="9929"/>
            <a:stretch/>
          </p:blipFill>
          <p:spPr bwMode="auto">
            <a:xfrm>
              <a:off x="7981950" y="123825"/>
              <a:ext cx="3810000" cy="43815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C5FA945-AEA2-2830-C7AF-F29AB14116C2}"/>
                </a:ext>
              </a:extLst>
            </p:cNvPr>
            <p:cNvSpPr txBox="1"/>
            <p:nvPr/>
          </p:nvSpPr>
          <p:spPr>
            <a:xfrm>
              <a:off x="8467725" y="4505326"/>
              <a:ext cx="3457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hlinkClick r:id="rId4"/>
                </a:rPr>
                <a:t>“Dice Illusion”</a:t>
              </a:r>
              <a:r>
                <a:rPr lang="en-US" sz="1400" dirty="0"/>
                <a:t> by DeviantArt user </a:t>
              </a:r>
              <a:r>
                <a:rPr lang="en-US" sz="1400" dirty="0" err="1"/>
                <a:t>Moko</a:t>
              </a:r>
              <a:r>
                <a:rPr lang="en-US" sz="1400" dirty="0"/>
                <a:t>-m. (License: </a:t>
              </a:r>
              <a:r>
                <a:rPr lang="en-US" sz="1400" dirty="0">
                  <a:hlinkClick r:id="rId5"/>
                </a:rPr>
                <a:t>CC BY-NC-ND 3.0</a:t>
              </a:r>
              <a:r>
                <a:rPr lang="en-US" sz="1400" dirty="0"/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779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DB5B0-93FF-1B2F-029A-DD84D6633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E488F-F28E-B0EB-07B7-C3ADF3A3C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035"/>
            <a:ext cx="10515600" cy="1325563"/>
          </a:xfrm>
        </p:spPr>
        <p:txBody>
          <a:bodyPr/>
          <a:lstStyle/>
          <a:p>
            <a:r>
              <a:rPr lang="en-US" dirty="0"/>
              <a:t>WPRG error reduction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B2371C-11C4-F432-4472-B33F93A5A2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3902" y="4771753"/>
                <a:ext cx="10515600" cy="2086247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Application </a:t>
                </a:r>
                <a:r>
                  <a:rPr lang="en-US" sz="2000" dirty="0">
                    <a:solidFill>
                      <a:srgbClr val="C00000"/>
                    </a:solidFill>
                  </a:rPr>
                  <a:t>[H 2021]</a:t>
                </a:r>
                <a:r>
                  <a:rPr lang="en-US" b="1" dirty="0"/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i="0">
                        <a:latin typeface="Cambria Math" panose="02040503050406030204" pitchFamily="18" charset="0"/>
                      </a:rPr>
                      <m:t>BPL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⊆</m:t>
                    </m:r>
                    <m:r>
                      <m:rPr>
                        <m:nor/>
                      </m:rPr>
                      <a:rPr lang="en-US" i="0">
                        <a:latin typeface="Cambria Math" panose="02040503050406030204" pitchFamily="18" charset="0"/>
                      </a:rPr>
                      <m:t>DSPACE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m:rPr>
                                        <m:lit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fNam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d>
                        <m:r>
                          <m:rPr>
                            <m:lit/>
                          </m:rPr>
                          <a:rPr lang="en-US" i="1">
                            <a:latin typeface="Cambria Math" panose="02040503050406030204" pitchFamily="18" charset="0"/>
                          </a:rPr>
                          <m:t>/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unc>
                              <m:funcPr>
                                <m:ctrlPr>
                                  <a:rPr lang="en-US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func>
                                  <m:funcPr>
                                    <m:ctrlP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r>
                                      <a:rPr lang="en-US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func>
                              </m:e>
                            </m:func>
                          </m:e>
                        </m:rad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Proof of theorem uses a derandomized form of </a:t>
                </a:r>
                <a:r>
                  <a:rPr lang="en-US" dirty="0">
                    <a:solidFill>
                      <a:schemeClr val="accent1"/>
                    </a:solidFill>
                  </a:rPr>
                  <a:t>Richardson iteration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4B2371C-11C4-F432-4472-B33F93A5A2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3902" y="4771753"/>
                <a:ext cx="10515600" cy="2086247"/>
              </a:xfrm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phic 4">
            <a:extLst>
              <a:ext uri="{FF2B5EF4-FFF2-40B4-BE49-F238E27FC236}">
                <a16:creationId xmlns:a16="http://schemas.microsoft.com/office/drawing/2014/main" id="{BB6C796A-E3DA-359F-AF3C-3207FCCC4C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42224" y="5183311"/>
            <a:ext cx="1423152" cy="15496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33C26E-D413-EBE0-5C8D-B62734F89350}"/>
              </a:ext>
            </a:extLst>
          </p:cNvPr>
          <p:cNvSpPr txBox="1"/>
          <p:nvPr/>
        </p:nvSpPr>
        <p:spPr>
          <a:xfrm>
            <a:off x="350921" y="1475352"/>
            <a:ext cx="11490158" cy="32039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square" bIns="182880" rtlCol="0">
            <a:spAutoFit/>
          </a:bodyPr>
          <a:lstStyle/>
          <a:p>
            <a:pPr algn="ctr">
              <a:lnSpc>
                <a:spcPct val="170000"/>
              </a:lnSpc>
            </a:pPr>
            <a:r>
              <a:rPr lang="en-US" sz="2800" b="1" dirty="0"/>
              <a:t>Theorem </a:t>
            </a:r>
            <a:r>
              <a:rPr lang="en-US" sz="2000" dirty="0">
                <a:solidFill>
                  <a:srgbClr val="C00000"/>
                </a:solidFill>
              </a:rPr>
              <a:t>[BCG 2020] [HZ 2020] [CL 2020] [CDRST 2021] [PV 2021] [H 2021] [CW 2026] [CCDKT 2026]</a:t>
            </a:r>
            <a:r>
              <a:rPr lang="en-US" sz="2800" dirty="0"/>
              <a:t>:</a:t>
            </a:r>
          </a:p>
          <a:p>
            <a:pPr algn="ctr">
              <a:lnSpc>
                <a:spcPct val="170000"/>
              </a:lnSpc>
            </a:pPr>
            <a:endParaRPr lang="en-US" sz="2800" dirty="0"/>
          </a:p>
          <a:p>
            <a:pPr algn="ctr">
              <a:lnSpc>
                <a:spcPct val="250000"/>
              </a:lnSpc>
            </a:pPr>
            <a:endParaRPr lang="en-US" sz="2800" dirty="0"/>
          </a:p>
          <a:p>
            <a:pPr algn="ctr"/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817BACC1-FE5D-969F-CF94-E29F66D7772F}"/>
                  </a:ext>
                </a:extLst>
              </p:cNvPr>
              <p:cNvSpPr/>
              <p:nvPr/>
            </p:nvSpPr>
            <p:spPr>
              <a:xfrm>
                <a:off x="837449" y="2439889"/>
                <a:ext cx="3794208" cy="1935580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rIns="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 dirty="0">
                    <a:solidFill>
                      <a:schemeClr val="tx1"/>
                    </a:solidFill>
                  </a:rPr>
                  <a:t>PRG</a:t>
                </a:r>
                <a:r>
                  <a:rPr lang="en-US" sz="2400" dirty="0">
                    <a:solidFill>
                      <a:sysClr val="windowText" lastClr="000000"/>
                    </a:solidFill>
                  </a:rPr>
                  <a:t> that fools ROBPs</a:t>
                </a:r>
                <a:br>
                  <a:rPr lang="en-US" sz="2400" dirty="0">
                    <a:solidFill>
                      <a:sysClr val="windowText" lastClr="000000"/>
                    </a:solidFill>
                  </a:rPr>
                </a:br>
                <a:r>
                  <a:rPr lang="en-US" sz="2400" dirty="0">
                    <a:solidFill>
                      <a:sysClr val="windowText" lastClr="000000"/>
                    </a:solidFill>
                  </a:rPr>
                  <a:t>with error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m:rPr>
                        <m:lit/>
                      </m:rPr>
                      <a:rPr lang="en-US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poly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br>
                  <a:rPr lang="en-US" sz="2400" dirty="0">
                    <a:solidFill>
                      <a:sysClr val="windowText" lastClr="000000"/>
                    </a:solidFill>
                  </a:rPr>
                </a:br>
                <a:r>
                  <a:rPr lang="en-US" sz="2400" dirty="0">
                    <a:solidFill>
                      <a:sysClr val="windowText" lastClr="000000"/>
                    </a:solidFill>
                  </a:rPr>
                  <a:t>and seed length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817BACC1-FE5D-969F-CF94-E29F66D777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449" y="2439889"/>
                <a:ext cx="3794208" cy="1935580"/>
              </a:xfrm>
              <a:prstGeom prst="roundRect">
                <a:avLst/>
              </a:prstGeom>
              <a:blipFill>
                <a:blip r:embed="rId4"/>
                <a:stretch>
                  <a:fillRect b="-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A0B2CF5B-E620-CC4B-A4FC-1E02623BC91C}"/>
                  </a:ext>
                </a:extLst>
              </p:cNvPr>
              <p:cNvSpPr/>
              <p:nvPr/>
            </p:nvSpPr>
            <p:spPr>
              <a:xfrm>
                <a:off x="6414839" y="2364556"/>
                <a:ext cx="4930940" cy="2086247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rIns="0"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en-US" sz="2400" dirty="0">
                    <a:solidFill>
                      <a:schemeClr val="accent1"/>
                    </a:solidFill>
                  </a:rPr>
                  <a:t>WPRG</a:t>
                </a:r>
                <a:r>
                  <a:rPr lang="en-US" sz="2400" dirty="0">
                    <a:solidFill>
                      <a:sysClr val="windowText" lastClr="000000"/>
                    </a:solidFill>
                  </a:rPr>
                  <a:t> that fools ROBPs</a:t>
                </a:r>
                <a:br>
                  <a:rPr lang="en-US" sz="2400" dirty="0">
                    <a:solidFill>
                      <a:sysClr val="windowText" lastClr="000000"/>
                    </a:solidFill>
                  </a:rPr>
                </a:br>
                <a:r>
                  <a:rPr lang="en-US" sz="2400" dirty="0">
                    <a:solidFill>
                      <a:sysClr val="windowText" lastClr="000000"/>
                    </a:solidFill>
                  </a:rPr>
                  <a:t>with error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>
                    <a:solidFill>
                      <a:sysClr val="windowText" lastClr="000000"/>
                    </a:solidFill>
                  </a:rPr>
                  <a:t> and seed length</a:t>
                </a:r>
                <a:br>
                  <a:rPr lang="en-US" sz="2400" dirty="0">
                    <a:solidFill>
                      <a:sysClr val="windowText" lastClr="000000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4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m:rPr>
                                      <m:lit/>
                                    </m:rPr>
                                    <a:rPr lang="en-US" sz="2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sz="24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24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̃"/>
                          <m:ctrlPr>
                            <a:rPr lang="en-US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</m:acc>
                      <m:d>
                        <m:dPr>
                          <m:ctrlPr>
                            <a:rPr lang="en-US" sz="2400" b="0" i="1" dirty="0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400" b="0" i="1" dirty="0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24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A0B2CF5B-E620-CC4B-A4FC-1E02623BC9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839" y="2364556"/>
                <a:ext cx="4930940" cy="208624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row: Right 11">
            <a:extLst>
              <a:ext uri="{FF2B5EF4-FFF2-40B4-BE49-F238E27FC236}">
                <a16:creationId xmlns:a16="http://schemas.microsoft.com/office/drawing/2014/main" id="{E720ED6C-151D-632F-060F-CF0CE7FE2D3D}"/>
              </a:ext>
            </a:extLst>
          </p:cNvPr>
          <p:cNvSpPr/>
          <p:nvPr/>
        </p:nvSpPr>
        <p:spPr>
          <a:xfrm>
            <a:off x="4856496" y="3121929"/>
            <a:ext cx="1333504" cy="5715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3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8" grpId="0" animBg="1"/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0E796-45BA-9889-97CD-49233B00E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AD87D-566F-9CCD-6D29-EFED44710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Hitting set generators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E03162-2047-5099-834F-58306105DC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38937" y="2156178"/>
                <a:ext cx="8132530" cy="4120444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ℱ</m:t>
                    </m:r>
                  </m:oMath>
                </a14:m>
                <a:r>
                  <a:rPr lang="en-US" dirty="0"/>
                  <a:t> be a family of functions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0, 1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b="1" dirty="0"/>
                  <a:t>Definition: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is an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>
                    <a:solidFill>
                      <a:schemeClr val="accent1"/>
                    </a:solidFill>
                  </a:rPr>
                  <a:t>-HSG </a:t>
                </a:r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ℱ</m:t>
                    </m:r>
                  </m:oMath>
                </a14:m>
                <a:r>
                  <a:rPr lang="en-US" dirty="0"/>
                  <a:t> if, for every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ℱ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, there is some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E03162-2047-5099-834F-58306105DC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8937" y="2156178"/>
                <a:ext cx="8132530" cy="4120444"/>
              </a:xfrm>
              <a:blipFill>
                <a:blip r:embed="rId2"/>
                <a:stretch>
                  <a:fillRect l="-1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68A796DA-467F-6BF2-A948-65A8B1CAFF87}"/>
              </a:ext>
            </a:extLst>
          </p:cNvPr>
          <p:cNvGrpSpPr/>
          <p:nvPr/>
        </p:nvGrpSpPr>
        <p:grpSpPr>
          <a:xfrm>
            <a:off x="9171112" y="1690688"/>
            <a:ext cx="2489172" cy="3794833"/>
            <a:chOff x="9524839" y="2602351"/>
            <a:chExt cx="1817656" cy="277108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335C3D2-FCEE-9EE1-C283-4ACF2ABE04A0}"/>
                </a:ext>
              </a:extLst>
            </p:cNvPr>
            <p:cNvSpPr/>
            <p:nvPr/>
          </p:nvSpPr>
          <p:spPr>
            <a:xfrm>
              <a:off x="9524839" y="2602351"/>
              <a:ext cx="1817656" cy="2771083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HSGs</a:t>
              </a:r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B2B4332-77AF-B1D0-1C6F-DAE34877196E}"/>
                </a:ext>
              </a:extLst>
            </p:cNvPr>
            <p:cNvSpPr/>
            <p:nvPr/>
          </p:nvSpPr>
          <p:spPr>
            <a:xfrm>
              <a:off x="9688313" y="3432438"/>
              <a:ext cx="1490708" cy="1839281"/>
            </a:xfrm>
            <a:prstGeom prst="ellipse">
              <a:avLst/>
            </a:prstGeom>
            <a:solidFill>
              <a:srgbClr val="E7E6E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WPRGs</a:t>
              </a:r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4457E92-6166-3A54-3C65-784B567FDB9D}"/>
                </a:ext>
              </a:extLst>
            </p:cNvPr>
            <p:cNvSpPr/>
            <p:nvPr/>
          </p:nvSpPr>
          <p:spPr>
            <a:xfrm>
              <a:off x="9983160" y="4257318"/>
              <a:ext cx="889475" cy="92257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PRGs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6737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58A02-0CC7-7BA7-0265-21631B93F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C63E-AFF9-C9F0-7B75-3135951B9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of HSGs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D5C537-5131-6274-3785-378B34D6DD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88374"/>
                <a:ext cx="11184466" cy="4847011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Exercise:</a:t>
                </a:r>
                <a:r>
                  <a:rPr lang="en-US" dirty="0"/>
                  <a:t> If there is an explicit HSG for poly-width ROBPs with</a:t>
                </a:r>
                <a:br>
                  <a:rPr lang="en-US" dirty="0"/>
                </a:br>
                <a:r>
                  <a:rPr lang="en-US" dirty="0"/>
                  <a:t>seed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L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b="0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RL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RL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subset of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r>
                  <a:rPr lang="en-US" dirty="0"/>
                  <a:t> in which we insist on </a:t>
                </a:r>
                <a:r>
                  <a:rPr lang="en-US" dirty="0">
                    <a:solidFill>
                      <a:schemeClr val="accent1"/>
                    </a:solidFill>
                  </a:rPr>
                  <a:t>one-sided error</a:t>
                </a:r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en-US" dirty="0"/>
              </a:p>
              <a:p>
                <a:pPr marL="0" indent="0">
                  <a:lnSpc>
                    <a:spcPct val="250000"/>
                  </a:lnSpc>
                  <a:buNone/>
                </a:pPr>
                <a:endParaRPr lang="en-US" dirty="0"/>
              </a:p>
              <a:p>
                <a:r>
                  <a:rPr lang="en-US" dirty="0"/>
                  <a:t>Proof uses Laplacian to </a:t>
                </a:r>
                <a:r>
                  <a:rPr lang="en-US" dirty="0">
                    <a:solidFill>
                      <a:schemeClr val="accent1"/>
                    </a:solidFill>
                  </a:rPr>
                  <a:t>confirm</a:t>
                </a:r>
                <a:r>
                  <a:rPr lang="en-US" dirty="0"/>
                  <a:t> candidate probability estimates: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D5C537-5131-6274-3785-378B34D6DD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88374"/>
                <a:ext cx="11184466" cy="4847011"/>
              </a:xfrm>
              <a:blipFill>
                <a:blip r:embed="rId2"/>
                <a:stretch>
                  <a:fillRect l="-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ECD9A16-F217-3D26-D25C-B30415814CA4}"/>
                  </a:ext>
                </a:extLst>
              </p:cNvPr>
              <p:cNvSpPr txBox="1"/>
              <p:nvPr/>
            </p:nvSpPr>
            <p:spPr>
              <a:xfrm>
                <a:off x="702734" y="3877734"/>
                <a:ext cx="9357931" cy="145559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Theorem </a:t>
                </a:r>
                <a:r>
                  <a:rPr lang="en-US" sz="2800" dirty="0">
                    <a:solidFill>
                      <a:srgbClr val="C00000"/>
                    </a:solidFill>
                  </a:rPr>
                  <a:t>[CH 2022] [PRZ 2023]</a:t>
                </a:r>
                <a:r>
                  <a:rPr lang="en-US" sz="2800" dirty="0"/>
                  <a:t>: If there is an explicit HSG for poly-width ROBPs with seed length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chemeClr val="tx1"/>
                    </a:solidFill>
                  </a:rPr>
                  <a:t>then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b="0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L</m:t>
                    </m:r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800" b="0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endParaRPr lang="en-US" sz="2800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ECD9A16-F217-3D26-D25C-B30415814C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734" y="3877734"/>
                <a:ext cx="9357931" cy="1455591"/>
              </a:xfrm>
              <a:prstGeom prst="rect">
                <a:avLst/>
              </a:prstGeom>
              <a:blipFill>
                <a:blip r:embed="rId3"/>
                <a:stretch>
                  <a:fillRect b="-408"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1178EB2E-D1FB-C066-94B1-D195BFE7A4CB}"/>
              </a:ext>
            </a:extLst>
          </p:cNvPr>
          <p:cNvGrpSpPr/>
          <p:nvPr/>
        </p:nvGrpSpPr>
        <p:grpSpPr>
          <a:xfrm>
            <a:off x="10016420" y="322615"/>
            <a:ext cx="1870780" cy="3258608"/>
            <a:chOff x="10287001" y="191647"/>
            <a:chExt cx="1870780" cy="325860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3A8A345-32FB-FD39-74EE-A80A691E7FDB}"/>
                </a:ext>
              </a:extLst>
            </p:cNvPr>
            <p:cNvSpPr/>
            <p:nvPr/>
          </p:nvSpPr>
          <p:spPr>
            <a:xfrm>
              <a:off x="10287001" y="191647"/>
              <a:ext cx="1794933" cy="325860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CB1DEDBA-F37D-6CCC-652F-A616688F2887}"/>
                    </a:ext>
                  </a:extLst>
                </p:cNvPr>
                <p:cNvSpPr txBox="1"/>
                <p:nvPr/>
              </p:nvSpPr>
              <p:spPr>
                <a:xfrm>
                  <a:off x="10926234" y="2807893"/>
                  <a:ext cx="516466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CB1DEDBA-F37D-6CCC-652F-A616688F28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26234" y="2807893"/>
                  <a:ext cx="516466" cy="52322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B4E6CCD0-4048-5428-3528-EF1BD8D64344}"/>
                    </a:ext>
                  </a:extLst>
                </p:cNvPr>
                <p:cNvSpPr txBox="1"/>
                <p:nvPr/>
              </p:nvSpPr>
              <p:spPr>
                <a:xfrm>
                  <a:off x="10926234" y="1972246"/>
                  <a:ext cx="516466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B4E6CCD0-4048-5428-3528-EF1BD8D643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26234" y="1972246"/>
                  <a:ext cx="516466" cy="52322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6548C0E-FBC2-44C8-0987-CC1B771B679C}"/>
                    </a:ext>
                  </a:extLst>
                </p:cNvPr>
                <p:cNvSpPr txBox="1"/>
                <p:nvPr/>
              </p:nvSpPr>
              <p:spPr>
                <a:xfrm>
                  <a:off x="10397420" y="1063520"/>
                  <a:ext cx="516466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6548C0E-FBC2-44C8-0987-CC1B771B67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7420" y="1063520"/>
                  <a:ext cx="516466" cy="52322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9F9E477-7A57-9872-CE1D-EFE0E631D167}"/>
                    </a:ext>
                  </a:extLst>
                </p:cNvPr>
                <p:cNvSpPr txBox="1"/>
                <p:nvPr/>
              </p:nvSpPr>
              <p:spPr>
                <a:xfrm>
                  <a:off x="11277954" y="1063520"/>
                  <a:ext cx="879827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BP</m:t>
                        </m:r>
                        <m:r>
                          <m:rPr>
                            <m:nor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59F9E477-7A57-9872-CE1D-EFE0E631D1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77954" y="1063520"/>
                  <a:ext cx="879827" cy="52322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614F0B0-8E89-DAFA-06BC-0D3F2C93E8A9}"/>
                    </a:ext>
                  </a:extLst>
                </p:cNvPr>
                <p:cNvSpPr txBox="1"/>
                <p:nvPr/>
              </p:nvSpPr>
              <p:spPr>
                <a:xfrm>
                  <a:off x="10792883" y="235396"/>
                  <a:ext cx="879827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oMath>
                    </m:oMathPara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614F0B0-8E89-DAFA-06BC-0D3F2C93E8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92883" y="235396"/>
                  <a:ext cx="879827" cy="52322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6CD6336-AAD9-8E27-7561-6A9A42DBA46D}"/>
                </a:ext>
              </a:extLst>
            </p:cNvPr>
            <p:cNvCxnSpPr>
              <a:stCxn id="6" idx="0"/>
              <a:endCxn id="8" idx="2"/>
            </p:cNvCxnSpPr>
            <p:nvPr/>
          </p:nvCxnSpPr>
          <p:spPr>
            <a:xfrm flipV="1">
              <a:off x="11184467" y="2495466"/>
              <a:ext cx="0" cy="31242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D152980-9488-2659-E4A1-EF56659EF9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427882" y="1607845"/>
              <a:ext cx="160690" cy="3952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0A471C7-B8EF-843C-E1D5-EAB9CB3C24D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826928" y="1586740"/>
              <a:ext cx="197377" cy="40885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B8CF4EC-9AC5-B2A3-91BD-D0B9887CD75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387845" y="683565"/>
              <a:ext cx="200727" cy="38747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8B088E9-188D-EA4B-A375-6EB57481B7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26928" y="684736"/>
              <a:ext cx="212416" cy="40213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9763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8485E-C5C8-E428-A2B0-11D785647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63597" cy="1325563"/>
          </a:xfrm>
        </p:spPr>
        <p:txBody>
          <a:bodyPr/>
          <a:lstStyle/>
          <a:p>
            <a:r>
              <a:rPr lang="en-US" dirty="0"/>
              <a:t>Simulating random walks in undirected graphs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6CE0EF-8470-FA01-E791-8164839068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0203" y="1629295"/>
                <a:ext cx="10964487" cy="5104013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Given:</a:t>
                </a:r>
                <a:r>
                  <a:rPr lang="en-US" dirty="0"/>
                  <a:t> Undirected graph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, two vertices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and a number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poly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lnSpc>
                    <a:spcPct val="250000"/>
                  </a:lnSpc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Proof uses INW approach + Richardson iteration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6CE0EF-8470-FA01-E791-8164839068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0203" y="1629295"/>
                <a:ext cx="10964487" cy="5104013"/>
              </a:xfrm>
              <a:blipFill>
                <a:blip r:embed="rId2"/>
                <a:stretch>
                  <a:fillRect l="-10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A8F1C0B-5803-8306-2B4C-1B41988FCD45}"/>
                  </a:ext>
                </a:extLst>
              </p:cNvPr>
              <p:cNvSpPr txBox="1"/>
              <p:nvPr/>
            </p:nvSpPr>
            <p:spPr>
              <a:xfrm>
                <a:off x="838200" y="2748391"/>
                <a:ext cx="10515600" cy="211173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Theorem </a:t>
                </a:r>
                <a:r>
                  <a:rPr lang="en-US" sz="2800" dirty="0">
                    <a:solidFill>
                      <a:srgbClr val="C00000"/>
                    </a:solidFill>
                  </a:rPr>
                  <a:t>[AKMPSV 2020] [CHLTW 2023] [CL 2024]</a:t>
                </a:r>
                <a:r>
                  <a:rPr lang="en-US" sz="2800" dirty="0"/>
                  <a:t>:</a:t>
                </a:r>
                <a:br>
                  <a:rPr lang="en-US" sz="2800" dirty="0"/>
                </a:br>
                <a:r>
                  <a:rPr lang="en-US" sz="2800" dirty="0"/>
                  <a:t>One c</a:t>
                </a:r>
                <a:r>
                  <a:rPr lang="en-US" sz="2800" dirty="0">
                    <a:solidFill>
                      <a:schemeClr val="tx1"/>
                    </a:solidFill>
                  </a:rPr>
                  <a:t>an estimate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‑</m:t>
                            </m:r>
                            <m:r>
                              <m:rPr>
                                <m:nor/>
                              </m:rPr>
                              <a:rPr lang="en-US" sz="2800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step</m:t>
                            </m:r>
                            <m:r>
                              <m:rPr>
                                <m:nor/>
                              </m:rPr>
                              <a:rPr lang="en-US" sz="2800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random</m:t>
                            </m:r>
                            <m:r>
                              <m:rPr>
                                <m:nor/>
                              </m:rPr>
                              <a:rPr lang="en-US" sz="2800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walk</m:t>
                            </m:r>
                            <m:r>
                              <m:rPr>
                                <m:nor/>
                              </m:rPr>
                              <a:rPr lang="en-US" sz="2800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goes</m:t>
                            </m:r>
                            <m:r>
                              <m:rPr>
                                <m:nor/>
                              </m:rPr>
                              <a:rPr lang="en-US" sz="2800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from</m:t>
                            </m:r>
                            <m:r>
                              <m:rPr>
                                <m:nor/>
                              </m:rPr>
                              <a:rPr lang="en-US" sz="2800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m:rPr>
                                <m:nor/>
                              </m:rPr>
                              <a:rPr lang="en-US" sz="2800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to</m:t>
                            </m:r>
                            <m:r>
                              <m:rPr>
                                <m:nor/>
                              </m:rPr>
                              <a:rPr lang="en-US" sz="2800" b="0" i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deterministically to within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±1/</m:t>
                    </m:r>
                    <m:r>
                      <m:rPr>
                        <m:nor/>
                      </m:rPr>
                      <a:rPr lang="en-US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poly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using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sz="2800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bits of space</a:t>
                </a:r>
                <a:endParaRPr lang="en-US" sz="2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A8F1C0B-5803-8306-2B4C-1B41988FCD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748391"/>
                <a:ext cx="10515600" cy="2111732"/>
              </a:xfrm>
              <a:prstGeom prst="rect">
                <a:avLst/>
              </a:prstGeom>
              <a:blipFill>
                <a:blip r:embed="rId3"/>
                <a:stretch>
                  <a:fillRect b="-284"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829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CBD4E-D6A7-3948-5880-5ECBC74CC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0712B-272A-A1ED-8CBF-480679041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52341"/>
            <a:ext cx="10515600" cy="1325563"/>
          </a:xfrm>
        </p:spPr>
        <p:txBody>
          <a:bodyPr/>
          <a:lstStyle/>
          <a:p>
            <a:r>
              <a:rPr lang="en-US" dirty="0"/>
              <a:t>Derandomizing medium-width ROBPs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B19287-167F-8047-CB7F-9C9E7620F4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04825" y="1677903"/>
                <a:ext cx="10848975" cy="4922921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Problem:</a:t>
                </a:r>
                <a:r>
                  <a:rPr lang="en-US" dirty="0"/>
                  <a:t> Given width-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length-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ROBP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, estimate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Proof uses Nisan approach + Richardson iteration</a:t>
                </a:r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B19287-167F-8047-CB7F-9C9E7620F4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4825" y="1677903"/>
                <a:ext cx="10848975" cy="4922921"/>
              </a:xfrm>
              <a:blipFill>
                <a:blip r:embed="rId2"/>
                <a:stretch>
                  <a:fillRect l="-10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6" name="Content Placeholder 3">
                <a:extLst>
                  <a:ext uri="{FF2B5EF4-FFF2-40B4-BE49-F238E27FC236}">
                    <a16:creationId xmlns:a16="http://schemas.microsoft.com/office/drawing/2014/main" id="{6548361E-8778-815A-AE08-E46EC3FAFA4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609598445"/>
                  </p:ext>
                </p:extLst>
              </p:nvPr>
            </p:nvGraphicFramePr>
            <p:xfrm>
              <a:off x="671511" y="2788848"/>
              <a:ext cx="10848975" cy="254131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09861">
                      <a:extLst>
                        <a:ext uri="{9D8B030D-6E8A-4147-A177-3AD203B41FA5}">
                          <a16:colId xmlns:a16="http://schemas.microsoft.com/office/drawing/2014/main" val="2511995910"/>
                        </a:ext>
                      </a:extLst>
                    </a:gridCol>
                    <a:gridCol w="6939114">
                      <a:extLst>
                        <a:ext uri="{9D8B030D-6E8A-4147-A177-3AD203B41FA5}">
                          <a16:colId xmlns:a16="http://schemas.microsoft.com/office/drawing/2014/main" val="2980936054"/>
                        </a:ext>
                      </a:extLst>
                    </a:gridCol>
                  </a:tblGrid>
                  <a:tr h="63242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Space complexity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References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11208250"/>
                      </a:ext>
                    </a:extLst>
                  </a:tr>
                  <a:tr h="6324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 b="0" i="0" smtClean="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func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func>
                                      <m:func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 b="0" i="0" smtClean="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func>
                                  </m:e>
                                </m:d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Based on [Savitch 1970]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7319652"/>
                      </a:ext>
                    </a:extLst>
                  </a:tr>
                  <a:tr h="6324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sSup>
                                          <m:sSupPr>
                                            <m:ctrlP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2400" b="0" i="0" smtClean="0">
                                                <a:latin typeface="Cambria Math" panose="02040503050406030204" pitchFamily="18" charset="0"/>
                                              </a:rPr>
                                              <m:t>log</m:t>
                                            </m:r>
                                          </m:e>
                                          <m:sup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3</m:t>
                                            </m:r>
                                            <m:r>
                                              <m:rPr>
                                                <m:lit/>
                                              </m:rP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/</m:t>
                                            </m:r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fName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func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func>
                                      <m:func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 b="0" i="0" smtClean="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func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func>
                                          <m:funcPr>
                                            <m:ctrlP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2400" b="0" i="0" smtClean="0">
                                                <a:latin typeface="Cambria Math" panose="02040503050406030204" pitchFamily="18" charset="0"/>
                                              </a:rPr>
                                              <m:t>log</m:t>
                                            </m:r>
                                          </m:fName>
                                          <m:e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e>
                                        </m:func>
                                      </m:e>
                                    </m:rad>
                                  </m:e>
                                </m:d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[Saks, Zhou 1999] [H 2021]</a:t>
                          </a:r>
                        </a:p>
                      </a:txBody>
                      <a:tcPr anchor="ctr"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80823030"/>
                      </a:ext>
                    </a:extLst>
                  </a:tr>
                  <a:tr h="64405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en-US" sz="2400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 b="0" i="0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r>
                                          <a:rPr lang="en-US" sz="2400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func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func>
                                      <m:func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 b="0" i="0" smtClean="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fName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e>
                                    </m:func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ad>
                                      <m:radPr>
                                        <m:degHide m:val="on"/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func>
                                          <m:funcPr>
                                            <m:ctrlP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sz="2400" b="0" i="0" smtClean="0">
                                                <a:latin typeface="Cambria Math" panose="02040503050406030204" pitchFamily="18" charset="0"/>
                                              </a:rPr>
                                              <m:t>log</m:t>
                                            </m:r>
                                          </m:fName>
                                          <m:e>
                                            <m:r>
                                              <a:rPr lang="en-US" sz="24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e>
                                        </m:func>
                                      </m:e>
                                    </m:rad>
                                  </m:e>
                                </m:d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[Putterman, Pyne 2023] [Cohen, Doron, </a:t>
                          </a:r>
                          <a:r>
                            <a:rPr lang="en-US" sz="2400" dirty="0" err="1">
                              <a:solidFill>
                                <a:srgbClr val="C00000"/>
                              </a:solidFill>
                            </a:rPr>
                            <a:t>Sberlo</a:t>
                          </a:r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 2023]</a:t>
                          </a:r>
                        </a:p>
                      </a:txBody>
                      <a:tcPr anchor="ctr"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097951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6" name="Content Placeholder 3">
                <a:extLst>
                  <a:ext uri="{FF2B5EF4-FFF2-40B4-BE49-F238E27FC236}">
                    <a16:creationId xmlns:a16="http://schemas.microsoft.com/office/drawing/2014/main" id="{6548361E-8778-815A-AE08-E46EC3FAFA4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609598445"/>
                  </p:ext>
                </p:extLst>
              </p:nvPr>
            </p:nvGraphicFramePr>
            <p:xfrm>
              <a:off x="671511" y="2788848"/>
              <a:ext cx="10848975" cy="254131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09861">
                      <a:extLst>
                        <a:ext uri="{9D8B030D-6E8A-4147-A177-3AD203B41FA5}">
                          <a16:colId xmlns:a16="http://schemas.microsoft.com/office/drawing/2014/main" val="2511995910"/>
                        </a:ext>
                      </a:extLst>
                    </a:gridCol>
                    <a:gridCol w="6939114">
                      <a:extLst>
                        <a:ext uri="{9D8B030D-6E8A-4147-A177-3AD203B41FA5}">
                          <a16:colId xmlns:a16="http://schemas.microsoft.com/office/drawing/2014/main" val="2980936054"/>
                        </a:ext>
                      </a:extLst>
                    </a:gridCol>
                  </a:tblGrid>
                  <a:tr h="63242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Space complexity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References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11208250"/>
                      </a:ext>
                    </a:extLst>
                  </a:tr>
                  <a:tr h="6324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68" t="-100962" r="-178783" b="-2086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Based on [Savitch 1970]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7319652"/>
                      </a:ext>
                    </a:extLst>
                  </a:tr>
                  <a:tr h="6324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68" t="-200962" r="-178783" b="-1086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[Saks, Zhou 1999] [H 2021]</a:t>
                          </a:r>
                        </a:p>
                      </a:txBody>
                      <a:tcPr anchor="ctr"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80823030"/>
                      </a:ext>
                    </a:extLst>
                  </a:tr>
                  <a:tr h="6440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68" t="-295283" r="-178783" b="-66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[Putterman, Pyne 2023] [Cohen, Doron, </a:t>
                          </a:r>
                          <a:r>
                            <a:rPr lang="en-US" sz="2400" dirty="0" err="1">
                              <a:solidFill>
                                <a:srgbClr val="C00000"/>
                              </a:solidFill>
                            </a:rPr>
                            <a:t>Sberlo</a:t>
                          </a:r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 2023]</a:t>
                          </a:r>
                        </a:p>
                      </a:txBody>
                      <a:tcPr anchor="ctr"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097951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17631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86C1A56-9EBB-5E3F-E0C7-FA1287D384B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0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r>
                  <a:rPr lang="en-US" dirty="0"/>
                  <a:t> is contained in uniform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AC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86C1A56-9EBB-5E3F-E0C7-FA1287D384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E0BB6-559B-1B7E-92AC-D966DD318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272" y="5538353"/>
            <a:ext cx="10850523" cy="1316204"/>
          </a:xfrm>
        </p:spPr>
        <p:txBody>
          <a:bodyPr/>
          <a:lstStyle/>
          <a:p>
            <a:r>
              <a:rPr lang="en-US" dirty="0"/>
              <a:t>Proof uses approximate counting + a variant of </a:t>
            </a:r>
            <a:r>
              <a:rPr lang="en-US" dirty="0">
                <a:solidFill>
                  <a:schemeClr val="accent1"/>
                </a:solidFill>
              </a:rPr>
              <a:t>Richardson iteration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CC3D229-FDDF-7744-FE77-68D10F986120}"/>
                  </a:ext>
                </a:extLst>
              </p:cNvPr>
              <p:cNvSpPr txBox="1"/>
              <p:nvPr/>
            </p:nvSpPr>
            <p:spPr>
              <a:xfrm>
                <a:off x="355626" y="2240468"/>
                <a:ext cx="8198246" cy="274934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Theorem </a:t>
                </a:r>
                <a:r>
                  <a:rPr lang="en-US" sz="2800" dirty="0">
                    <a:solidFill>
                      <a:srgbClr val="C00000"/>
                    </a:solidFill>
                  </a:rPr>
                  <a:t>[Cheng, Wang 2024]</a:t>
                </a:r>
                <a:r>
                  <a:rPr lang="en-US" sz="2800" dirty="0"/>
                  <a:t>: For every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BPL</m:t>
                    </m:r>
                  </m:oMath>
                </a14:m>
                <a:r>
                  <a:rPr lang="en-US" sz="2800" dirty="0"/>
                  <a:t>, there is a uniform family of </a:t>
                </a:r>
                <a:r>
                  <a:rPr lang="en-US" sz="2800" dirty="0">
                    <a:solidFill>
                      <a:schemeClr val="accent1"/>
                    </a:solidFill>
                  </a:rPr>
                  <a:t>poly-size log-depth circuits </a:t>
                </a:r>
                <a:r>
                  <a:rPr lang="en-US" sz="2800" dirty="0"/>
                  <a:t>computing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/>
                  <a:t>, using AND/OR/NOT gates with unbounded fan-in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CC3D229-FDDF-7744-FE77-68D10F9861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26" y="2240468"/>
                <a:ext cx="8198246" cy="2749342"/>
              </a:xfrm>
              <a:prstGeom prst="rect">
                <a:avLst/>
              </a:prstGeom>
              <a:blipFill>
                <a:blip r:embed="rId3"/>
                <a:stretch>
                  <a:fillRect l="-74" r="-1184"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B5A900C1-A0E4-91F3-C003-5CF6C7F7FC79}"/>
              </a:ext>
            </a:extLst>
          </p:cNvPr>
          <p:cNvGrpSpPr/>
          <p:nvPr/>
        </p:nvGrpSpPr>
        <p:grpSpPr>
          <a:xfrm>
            <a:off x="8555748" y="220115"/>
            <a:ext cx="3231381" cy="2941146"/>
            <a:chOff x="7092503" y="2105791"/>
            <a:chExt cx="4667985" cy="424871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BBBA872-A42D-A6C7-779D-B6ABFB799449}"/>
                </a:ext>
              </a:extLst>
            </p:cNvPr>
            <p:cNvGrpSpPr/>
            <p:nvPr/>
          </p:nvGrpSpPr>
          <p:grpSpPr>
            <a:xfrm>
              <a:off x="7092503" y="2105791"/>
              <a:ext cx="4667985" cy="4248714"/>
              <a:chOff x="5515510" y="767694"/>
              <a:chExt cx="6244976" cy="5684063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CA34F97-8E15-2D27-D0D6-0C57997A8A2F}"/>
                  </a:ext>
                </a:extLst>
              </p:cNvPr>
              <p:cNvGrpSpPr/>
              <p:nvPr/>
            </p:nvGrpSpPr>
            <p:grpSpPr>
              <a:xfrm>
                <a:off x="5515510" y="767694"/>
                <a:ext cx="6244976" cy="5684063"/>
                <a:chOff x="4590835" y="1075543"/>
                <a:chExt cx="6244976" cy="5684063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7A87DBD4-A002-12BC-9CCC-F6BA4EB9FE17}"/>
                    </a:ext>
                  </a:extLst>
                </p:cNvPr>
                <p:cNvSpPr/>
                <p:nvPr/>
              </p:nvSpPr>
              <p:spPr>
                <a:xfrm>
                  <a:off x="5774075" y="4553067"/>
                  <a:ext cx="801385" cy="801385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E7E7372A-0CA4-5C58-332F-FCF94C0BF489}"/>
                    </a:ext>
                  </a:extLst>
                </p:cNvPr>
                <p:cNvSpPr/>
                <p:nvPr/>
              </p:nvSpPr>
              <p:spPr>
                <a:xfrm>
                  <a:off x="7380268" y="4553067"/>
                  <a:ext cx="801385" cy="801385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7BB3855E-B708-7277-4683-45212599E973}"/>
                    </a:ext>
                  </a:extLst>
                </p:cNvPr>
                <p:cNvSpPr/>
                <p:nvPr/>
              </p:nvSpPr>
              <p:spPr>
                <a:xfrm>
                  <a:off x="8986461" y="4553067"/>
                  <a:ext cx="801385" cy="801385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097E979A-DD46-E65B-92B2-B55D3A3F4451}"/>
                    </a:ext>
                  </a:extLst>
                </p:cNvPr>
                <p:cNvSpPr/>
                <p:nvPr/>
              </p:nvSpPr>
              <p:spPr>
                <a:xfrm>
                  <a:off x="4590835" y="3112973"/>
                  <a:ext cx="801385" cy="801385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F032C6C7-B9BF-F575-DDC5-5FBC03581700}"/>
                    </a:ext>
                  </a:extLst>
                </p:cNvPr>
                <p:cNvSpPr/>
                <p:nvPr/>
              </p:nvSpPr>
              <p:spPr>
                <a:xfrm>
                  <a:off x="6275796" y="3112973"/>
                  <a:ext cx="801385" cy="801385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E74A1E31-F6C8-2455-803D-6F85E5096DC2}"/>
                    </a:ext>
                  </a:extLst>
                </p:cNvPr>
                <p:cNvSpPr/>
                <p:nvPr/>
              </p:nvSpPr>
              <p:spPr>
                <a:xfrm>
                  <a:off x="8181653" y="3112973"/>
                  <a:ext cx="801385" cy="801385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9EA855B3-9029-07DA-C5B1-F4CDA0B4DCB9}"/>
                    </a:ext>
                  </a:extLst>
                </p:cNvPr>
                <p:cNvSpPr/>
                <p:nvPr/>
              </p:nvSpPr>
              <p:spPr>
                <a:xfrm>
                  <a:off x="10034426" y="3112972"/>
                  <a:ext cx="801385" cy="801385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A184ACB5-2699-D4C0-C66A-F99D585300A4}"/>
                    </a:ext>
                  </a:extLst>
                </p:cNvPr>
                <p:cNvSpPr/>
                <p:nvPr/>
              </p:nvSpPr>
              <p:spPr>
                <a:xfrm>
                  <a:off x="7148633" y="1627780"/>
                  <a:ext cx="801385" cy="801385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E909321F-6EA6-66B8-B188-CFF770234F19}"/>
                    </a:ext>
                  </a:extLst>
                </p:cNvPr>
                <p:cNvCxnSpPr>
                  <a:cxnSpLocks/>
                  <a:stCxn id="16" idx="7"/>
                  <a:endCxn id="21" idx="3"/>
                </p:cNvCxnSpPr>
                <p:nvPr/>
              </p:nvCxnSpPr>
              <p:spPr>
                <a:xfrm flipV="1">
                  <a:off x="6458100" y="3796998"/>
                  <a:ext cx="1840913" cy="873429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82337A4D-6052-A520-F04B-3B8B3EC9BA9D}"/>
                    </a:ext>
                  </a:extLst>
                </p:cNvPr>
                <p:cNvCxnSpPr>
                  <a:cxnSpLocks/>
                  <a:stCxn id="16" idx="0"/>
                </p:cNvCxnSpPr>
                <p:nvPr/>
              </p:nvCxnSpPr>
              <p:spPr>
                <a:xfrm flipV="1">
                  <a:off x="6174768" y="3878336"/>
                  <a:ext cx="316786" cy="67473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A8614F8E-F2C8-FBFE-03D9-3EAAD688D5B9}"/>
                    </a:ext>
                  </a:extLst>
                </p:cNvPr>
                <p:cNvCxnSpPr>
                  <a:cxnSpLocks/>
                  <a:stCxn id="16" idx="1"/>
                  <a:endCxn id="19" idx="4"/>
                </p:cNvCxnSpPr>
                <p:nvPr/>
              </p:nvCxnSpPr>
              <p:spPr>
                <a:xfrm flipH="1" flipV="1">
                  <a:off x="4991528" y="3914358"/>
                  <a:ext cx="899907" cy="756069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5946B3E1-C713-D339-E567-2D9C5B8B7A5D}"/>
                    </a:ext>
                  </a:extLst>
                </p:cNvPr>
                <p:cNvCxnSpPr>
                  <a:cxnSpLocks/>
                  <a:stCxn id="19" idx="5"/>
                  <a:endCxn id="17" idx="1"/>
                </p:cNvCxnSpPr>
                <p:nvPr/>
              </p:nvCxnSpPr>
              <p:spPr>
                <a:xfrm>
                  <a:off x="5274860" y="3796998"/>
                  <a:ext cx="2222768" cy="873429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1CC05657-5C3E-3A08-F8FD-392338041904}"/>
                    </a:ext>
                  </a:extLst>
                </p:cNvPr>
                <p:cNvCxnSpPr>
                  <a:cxnSpLocks/>
                  <a:stCxn id="17" idx="0"/>
                  <a:endCxn id="23" idx="4"/>
                </p:cNvCxnSpPr>
                <p:nvPr/>
              </p:nvCxnSpPr>
              <p:spPr>
                <a:xfrm flipH="1" flipV="1">
                  <a:off x="7549326" y="2429165"/>
                  <a:ext cx="231635" cy="212390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54DD1CE2-A804-CE85-D989-620C600C849B}"/>
                    </a:ext>
                  </a:extLst>
                </p:cNvPr>
                <p:cNvCxnSpPr>
                  <a:cxnSpLocks/>
                  <a:stCxn id="17" idx="7"/>
                  <a:endCxn id="22" idx="3"/>
                </p:cNvCxnSpPr>
                <p:nvPr/>
              </p:nvCxnSpPr>
              <p:spPr>
                <a:xfrm flipV="1">
                  <a:off x="8064293" y="3796997"/>
                  <a:ext cx="2087493" cy="87343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08059E0C-C8DB-B64C-2C16-5F8B67A493B4}"/>
                    </a:ext>
                  </a:extLst>
                </p:cNvPr>
                <p:cNvCxnSpPr>
                  <a:cxnSpLocks/>
                  <a:stCxn id="18" idx="1"/>
                  <a:endCxn id="20" idx="5"/>
                </p:cNvCxnSpPr>
                <p:nvPr/>
              </p:nvCxnSpPr>
              <p:spPr>
                <a:xfrm flipH="1" flipV="1">
                  <a:off x="6959821" y="3796998"/>
                  <a:ext cx="2144000" cy="873429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8008C6FE-ACC7-C871-3F3D-BCA5CB1C1A9E}"/>
                    </a:ext>
                  </a:extLst>
                </p:cNvPr>
                <p:cNvCxnSpPr>
                  <a:cxnSpLocks/>
                  <a:stCxn id="18" idx="0"/>
                  <a:endCxn id="21" idx="5"/>
                </p:cNvCxnSpPr>
                <p:nvPr/>
              </p:nvCxnSpPr>
              <p:spPr>
                <a:xfrm flipH="1" flipV="1">
                  <a:off x="8865678" y="3796998"/>
                  <a:ext cx="521476" cy="756069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0A8F3004-DFB0-E1DA-A67E-E9CE9E393EC8}"/>
                    </a:ext>
                  </a:extLst>
                </p:cNvPr>
                <p:cNvCxnSpPr>
                  <a:cxnSpLocks/>
                  <a:stCxn id="18" idx="7"/>
                  <a:endCxn id="22" idx="4"/>
                </p:cNvCxnSpPr>
                <p:nvPr/>
              </p:nvCxnSpPr>
              <p:spPr>
                <a:xfrm flipV="1">
                  <a:off x="9670486" y="3914357"/>
                  <a:ext cx="764633" cy="7560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14A95D8B-1DB0-E2F3-345E-02E3F981C1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855494" y="3881611"/>
                  <a:ext cx="759494" cy="69411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6266E01E-471B-7156-6307-BB70A0531E87}"/>
                    </a:ext>
                  </a:extLst>
                </p:cNvPr>
                <p:cNvCxnSpPr>
                  <a:cxnSpLocks/>
                  <a:stCxn id="19" idx="7"/>
                </p:cNvCxnSpPr>
                <p:nvPr/>
              </p:nvCxnSpPr>
              <p:spPr>
                <a:xfrm flipV="1">
                  <a:off x="5274860" y="2174163"/>
                  <a:ext cx="1926858" cy="10561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704970FB-03B1-7E9E-3329-B1D6F5826788}"/>
                    </a:ext>
                  </a:extLst>
                </p:cNvPr>
                <p:cNvCxnSpPr>
                  <a:cxnSpLocks/>
                  <a:stCxn id="20" idx="0"/>
                  <a:endCxn id="23" idx="3"/>
                </p:cNvCxnSpPr>
                <p:nvPr/>
              </p:nvCxnSpPr>
              <p:spPr>
                <a:xfrm flipV="1">
                  <a:off x="6676489" y="2311805"/>
                  <a:ext cx="589504" cy="80116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DA753160-A81F-5AFF-93E3-EC67DFA61E54}"/>
                    </a:ext>
                  </a:extLst>
                </p:cNvPr>
                <p:cNvCxnSpPr>
                  <a:cxnSpLocks/>
                  <a:stCxn id="23" idx="5"/>
                  <a:endCxn id="21" idx="0"/>
                </p:cNvCxnSpPr>
                <p:nvPr/>
              </p:nvCxnSpPr>
              <p:spPr>
                <a:xfrm>
                  <a:off x="7832658" y="2311805"/>
                  <a:ext cx="749688" cy="80116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18C8F743-A46F-9A3E-9315-4E02DA31DA0D}"/>
                    </a:ext>
                  </a:extLst>
                </p:cNvPr>
                <p:cNvCxnSpPr>
                  <a:cxnSpLocks/>
                  <a:endCxn id="22" idx="1"/>
                </p:cNvCxnSpPr>
                <p:nvPr/>
              </p:nvCxnSpPr>
              <p:spPr>
                <a:xfrm>
                  <a:off x="7913265" y="2193174"/>
                  <a:ext cx="2238520" cy="1037157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F91F4F1C-184A-8E71-8291-6EBB5E1BC302}"/>
                    </a:ext>
                  </a:extLst>
                </p:cNvPr>
                <p:cNvCxnSpPr>
                  <a:cxnSpLocks/>
                  <a:stCxn id="23" idx="0"/>
                </p:cNvCxnSpPr>
                <p:nvPr/>
              </p:nvCxnSpPr>
              <p:spPr>
                <a:xfrm flipH="1" flipV="1">
                  <a:off x="7545902" y="1075543"/>
                  <a:ext cx="3424" cy="552237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20E883B7-CC25-A45F-1BC3-0A11324D2EF1}"/>
                    </a:ext>
                  </a:extLst>
                </p:cNvPr>
                <p:cNvCxnSpPr>
                  <a:cxnSpLocks/>
                  <a:stCxn id="40" idx="0"/>
                  <a:endCxn id="16" idx="3"/>
                </p:cNvCxnSpPr>
                <p:nvPr/>
              </p:nvCxnSpPr>
              <p:spPr>
                <a:xfrm flipV="1">
                  <a:off x="5678562" y="5237092"/>
                  <a:ext cx="212872" cy="788817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TextBox 43">
                      <a:extLst>
                        <a:ext uri="{FF2B5EF4-FFF2-40B4-BE49-F238E27FC236}">
                          <a16:creationId xmlns:a16="http://schemas.microsoft.com/office/drawing/2014/main" id="{31D4BB26-F2C8-C9EC-6EF5-AEE2561CAB9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26798" y="6025909"/>
                      <a:ext cx="503528" cy="7137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39" name="TextBox 43">
                      <a:extLst>
                        <a:ext uri="{FF2B5EF4-FFF2-40B4-BE49-F238E27FC236}">
                          <a16:creationId xmlns:a16="http://schemas.microsoft.com/office/drawing/2014/main" id="{7651474F-A99B-229B-A8AA-CC5C4FA4CCB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26798" y="6025909"/>
                      <a:ext cx="503528" cy="713772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25581" r="-232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1" name="TextBox 44">
                      <a:extLst>
                        <a:ext uri="{FF2B5EF4-FFF2-40B4-BE49-F238E27FC236}">
                          <a16:creationId xmlns:a16="http://schemas.microsoft.com/office/drawing/2014/main" id="{D5923060-B24D-BD84-0102-7B32D23423E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47365" y="6041951"/>
                      <a:ext cx="642936" cy="7137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40" name="TextBox 44">
                      <a:extLst>
                        <a:ext uri="{FF2B5EF4-FFF2-40B4-BE49-F238E27FC236}">
                          <a16:creationId xmlns:a16="http://schemas.microsoft.com/office/drawing/2014/main" id="{8CEEC6DA-35E3-713B-4DD0-9D7401E6749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447365" y="6041951"/>
                      <a:ext cx="642936" cy="71377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909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2" name="TextBox 45">
                      <a:extLst>
                        <a:ext uri="{FF2B5EF4-FFF2-40B4-BE49-F238E27FC236}">
                          <a16:creationId xmlns:a16="http://schemas.microsoft.com/office/drawing/2014/main" id="{526B136B-94AA-70C4-F53D-57657B7AB5B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15705" y="6040061"/>
                      <a:ext cx="581936" cy="7137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41" name="TextBox 45">
                      <a:extLst>
                        <a:ext uri="{FF2B5EF4-FFF2-40B4-BE49-F238E27FC236}">
                          <a16:creationId xmlns:a16="http://schemas.microsoft.com/office/drawing/2014/main" id="{3D41456D-024E-D9D5-DC99-E4F685B7DAD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15705" y="6040061"/>
                      <a:ext cx="581936" cy="71377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16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3" name="TextBox 46">
                      <a:extLst>
                        <a:ext uri="{FF2B5EF4-FFF2-40B4-BE49-F238E27FC236}">
                          <a16:creationId xmlns:a16="http://schemas.microsoft.com/office/drawing/2014/main" id="{362F7E27-E5F0-6DC3-7B61-B6AC2643EC7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181654" y="6045834"/>
                      <a:ext cx="697266" cy="7137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¬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42" name="TextBox 46">
                      <a:extLst>
                        <a:ext uri="{FF2B5EF4-FFF2-40B4-BE49-F238E27FC236}">
                          <a16:creationId xmlns:a16="http://schemas.microsoft.com/office/drawing/2014/main" id="{410F48B7-8B25-3C0A-B9F3-0FDF68C1F8F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81654" y="6045834"/>
                      <a:ext cx="697266" cy="713772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23729" r="-1186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4" name="TextBox 47">
                      <a:extLst>
                        <a:ext uri="{FF2B5EF4-FFF2-40B4-BE49-F238E27FC236}">
                          <a16:creationId xmlns:a16="http://schemas.microsoft.com/office/drawing/2014/main" id="{1CAFBA66-2A29-4408-BF2F-09F6FF3ACD4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540467" y="6025909"/>
                      <a:ext cx="648073" cy="7137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43" name="TextBox 47">
                      <a:extLst>
                        <a:ext uri="{FF2B5EF4-FFF2-40B4-BE49-F238E27FC236}">
                          <a16:creationId xmlns:a16="http://schemas.microsoft.com/office/drawing/2014/main" id="{1F37EEE0-0D19-7AFC-90BF-17831E3EB12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540467" y="6025909"/>
                      <a:ext cx="648073" cy="713772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l="-1090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47CADDDC-91C9-1148-0656-ECE1B9D005CD}"/>
                    </a:ext>
                  </a:extLst>
                </p:cNvPr>
                <p:cNvCxnSpPr>
                  <a:cxnSpLocks/>
                  <a:endCxn id="16" idx="4"/>
                </p:cNvCxnSpPr>
                <p:nvPr/>
              </p:nvCxnSpPr>
              <p:spPr>
                <a:xfrm flipH="1" flipV="1">
                  <a:off x="6174768" y="5354452"/>
                  <a:ext cx="349224" cy="756069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CC5962F6-57D8-D411-CFFE-EB6EB9CF3635}"/>
                    </a:ext>
                  </a:extLst>
                </p:cNvPr>
                <p:cNvCxnSpPr>
                  <a:cxnSpLocks/>
                  <a:endCxn id="16" idx="5"/>
                </p:cNvCxnSpPr>
                <p:nvPr/>
              </p:nvCxnSpPr>
              <p:spPr>
                <a:xfrm flipH="1" flipV="1">
                  <a:off x="6458100" y="5237092"/>
                  <a:ext cx="1021487" cy="845209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BF08B8CA-69DE-D3C4-AE4C-53527B873829}"/>
                    </a:ext>
                  </a:extLst>
                </p:cNvPr>
                <p:cNvCxnSpPr>
                  <a:cxnSpLocks/>
                  <a:endCxn id="17" idx="3"/>
                </p:cNvCxnSpPr>
                <p:nvPr/>
              </p:nvCxnSpPr>
              <p:spPr>
                <a:xfrm flipV="1">
                  <a:off x="6768432" y="5237092"/>
                  <a:ext cx="729196" cy="873429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80E31520-3608-7EB1-5AB4-6103B7891C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743254" y="5144710"/>
                  <a:ext cx="1665090" cy="968414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CDF7FFD9-0DCF-6CC5-47B4-D7CE26A2C97E}"/>
                    </a:ext>
                  </a:extLst>
                </p:cNvPr>
                <p:cNvCxnSpPr>
                  <a:cxnSpLocks/>
                  <a:stCxn id="42" idx="0"/>
                  <a:endCxn id="17" idx="4"/>
                </p:cNvCxnSpPr>
                <p:nvPr/>
              </p:nvCxnSpPr>
              <p:spPr>
                <a:xfrm flipV="1">
                  <a:off x="7706674" y="5354451"/>
                  <a:ext cx="74287" cy="68561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7BE3965B-D699-DD4D-9B33-26B403159C4E}"/>
                    </a:ext>
                  </a:extLst>
                </p:cNvPr>
                <p:cNvCxnSpPr>
                  <a:cxnSpLocks/>
                  <a:stCxn id="18" idx="3"/>
                </p:cNvCxnSpPr>
                <p:nvPr/>
              </p:nvCxnSpPr>
              <p:spPr>
                <a:xfrm flipH="1">
                  <a:off x="7925382" y="5237091"/>
                  <a:ext cx="1178439" cy="86575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1E7C133E-A8EE-65C2-7072-140DDE9B2F75}"/>
                    </a:ext>
                  </a:extLst>
                </p:cNvPr>
                <p:cNvCxnSpPr>
                  <a:cxnSpLocks/>
                  <a:endCxn id="21" idx="4"/>
                </p:cNvCxnSpPr>
                <p:nvPr/>
              </p:nvCxnSpPr>
              <p:spPr>
                <a:xfrm flipH="1" flipV="1">
                  <a:off x="8582346" y="3914358"/>
                  <a:ext cx="68494" cy="213674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523366E6-D8C7-292D-9663-5F2A8666200A}"/>
                    </a:ext>
                  </a:extLst>
                </p:cNvPr>
                <p:cNvCxnSpPr>
                  <a:cxnSpLocks/>
                  <a:stCxn id="18" idx="4"/>
                </p:cNvCxnSpPr>
                <p:nvPr/>
              </p:nvCxnSpPr>
              <p:spPr>
                <a:xfrm flipH="1">
                  <a:off x="8774130" y="5354452"/>
                  <a:ext cx="613024" cy="748397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D03AC697-783D-357A-CE53-4CE896FF66EC}"/>
                    </a:ext>
                  </a:extLst>
                </p:cNvPr>
                <p:cNvCxnSpPr>
                  <a:cxnSpLocks/>
                  <a:endCxn id="44" idx="0"/>
                </p:cNvCxnSpPr>
                <p:nvPr/>
              </p:nvCxnSpPr>
              <p:spPr>
                <a:xfrm>
                  <a:off x="9507937" y="5336640"/>
                  <a:ext cx="356567" cy="689269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B9622BC2-DB86-9821-FBB3-FC04E5FDB345}"/>
                    </a:ext>
                  </a:extLst>
                </p:cNvPr>
                <p:cNvCxnSpPr>
                  <a:cxnSpLocks/>
                  <a:endCxn id="17" idx="5"/>
                </p:cNvCxnSpPr>
                <p:nvPr/>
              </p:nvCxnSpPr>
              <p:spPr>
                <a:xfrm flipH="1" flipV="1">
                  <a:off x="8064293" y="5237092"/>
                  <a:ext cx="1531770" cy="865757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4CB131FD-40E7-1B08-E81B-0522F8B2EE94}"/>
                      </a:ext>
                    </a:extLst>
                  </p:cNvPr>
                  <p:cNvSpPr txBox="1"/>
                  <p:nvPr/>
                </p:nvSpPr>
                <p:spPr>
                  <a:xfrm>
                    <a:off x="6963381" y="4317995"/>
                    <a:ext cx="380999" cy="71377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∧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1AB46C64-9DAE-8BBF-F3D7-4F13F083C48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63381" y="4317995"/>
                    <a:ext cx="380999" cy="71377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30303" r="-606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D25D67CD-D482-AB7F-7849-7CD61C3F654D}"/>
                      </a:ext>
                    </a:extLst>
                  </p:cNvPr>
                  <p:cNvSpPr txBox="1"/>
                  <p:nvPr/>
                </p:nvSpPr>
                <p:spPr>
                  <a:xfrm>
                    <a:off x="5800934" y="2876639"/>
                    <a:ext cx="380999" cy="71377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1D59226F-81EF-F8BF-0413-2372AE3557B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00934" y="2876639"/>
                    <a:ext cx="380999" cy="71377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34375" r="-625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B0BB0290-5B65-459D-BB5F-47E8F012904D}"/>
                    </a:ext>
                  </a:extLst>
                </p:cNvPr>
                <p:cNvSpPr txBox="1"/>
                <p:nvPr/>
              </p:nvSpPr>
              <p:spPr>
                <a:xfrm>
                  <a:off x="9364784" y="4737907"/>
                  <a:ext cx="284789" cy="5335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81E808ED-2AE7-3BAB-D7B3-8465EC7AEE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64784" y="4737907"/>
                  <a:ext cx="284789" cy="533529"/>
                </a:xfrm>
                <a:prstGeom prst="rect">
                  <a:avLst/>
                </a:prstGeom>
                <a:blipFill>
                  <a:blip r:embed="rId11"/>
                  <a:stretch>
                    <a:fillRect l="-34375" r="-62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1455B275-17A7-FCFC-57C1-6F362718C357}"/>
                    </a:ext>
                  </a:extLst>
                </p:cNvPr>
                <p:cNvSpPr txBox="1"/>
                <p:nvPr/>
              </p:nvSpPr>
              <p:spPr>
                <a:xfrm>
                  <a:off x="10589922" y="4757584"/>
                  <a:ext cx="284789" cy="5335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91266638-53EB-0B64-B297-0E5E7219A7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89922" y="4757584"/>
                  <a:ext cx="284789" cy="533529"/>
                </a:xfrm>
                <a:prstGeom prst="rect">
                  <a:avLst/>
                </a:prstGeom>
                <a:blipFill>
                  <a:blip r:embed="rId12"/>
                  <a:stretch>
                    <a:fillRect l="-34375" r="-62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E001809C-AFFC-7148-A790-20EF5BE907DA}"/>
                    </a:ext>
                  </a:extLst>
                </p:cNvPr>
                <p:cNvSpPr txBox="1"/>
                <p:nvPr/>
              </p:nvSpPr>
              <p:spPr>
                <a:xfrm>
                  <a:off x="9216186" y="2540257"/>
                  <a:ext cx="284789" cy="5335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50C8EB0-856B-F0FA-54E4-9473E2AFDB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6186" y="2540257"/>
                  <a:ext cx="284789" cy="533529"/>
                </a:xfrm>
                <a:prstGeom prst="rect">
                  <a:avLst/>
                </a:prstGeom>
                <a:blipFill>
                  <a:blip r:embed="rId13"/>
                  <a:stretch>
                    <a:fillRect l="-34375" r="-62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2DA0FC8-7AF4-33FE-3D29-5213652ED1ED}"/>
                    </a:ext>
                  </a:extLst>
                </p:cNvPr>
                <p:cNvSpPr txBox="1"/>
                <p:nvPr/>
              </p:nvSpPr>
              <p:spPr>
                <a:xfrm>
                  <a:off x="8551890" y="3694151"/>
                  <a:ext cx="284789" cy="5335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FE3CD94C-ED5E-6CF2-E792-E479B215618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51890" y="3694151"/>
                  <a:ext cx="284789" cy="533529"/>
                </a:xfrm>
                <a:prstGeom prst="rect">
                  <a:avLst/>
                </a:prstGeom>
                <a:blipFill>
                  <a:blip r:embed="rId14"/>
                  <a:stretch>
                    <a:fillRect l="-30303" r="-60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6BEE5FFE-9B89-8DBB-2DF9-3D4A9DA62871}"/>
                    </a:ext>
                  </a:extLst>
                </p:cNvPr>
                <p:cNvSpPr txBox="1"/>
                <p:nvPr/>
              </p:nvSpPr>
              <p:spPr>
                <a:xfrm>
                  <a:off x="9988343" y="3653245"/>
                  <a:ext cx="284789" cy="5335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0EF8D01-A24F-D5BB-FDF9-34C04554F0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88343" y="3653245"/>
                  <a:ext cx="284789" cy="533529"/>
                </a:xfrm>
                <a:prstGeom prst="rect">
                  <a:avLst/>
                </a:prstGeom>
                <a:blipFill>
                  <a:blip r:embed="rId15"/>
                  <a:stretch>
                    <a:fillRect l="-30303" r="-60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039864D0-4044-E393-4C46-221F5C868121}"/>
                    </a:ext>
                  </a:extLst>
                </p:cNvPr>
                <p:cNvSpPr txBox="1"/>
                <p:nvPr/>
              </p:nvSpPr>
              <p:spPr>
                <a:xfrm>
                  <a:off x="11348088" y="3677497"/>
                  <a:ext cx="284789" cy="5335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∨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B1D2EA65-F9F0-B0A5-D70C-B7841A992D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48088" y="3677497"/>
                  <a:ext cx="284789" cy="533529"/>
                </a:xfrm>
                <a:prstGeom prst="rect">
                  <a:avLst/>
                </a:prstGeom>
                <a:blipFill>
                  <a:blip r:embed="rId16"/>
                  <a:stretch>
                    <a:fillRect l="-34375" r="-62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9929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BE21F-57CE-8757-CBFD-DC52B73E2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15EEE-15BD-92BF-368D-E8AB89B11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6716"/>
            <a:ext cx="10515600" cy="550456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5400" dirty="0">
                <a:latin typeface="+mn-lt"/>
              </a:rPr>
              <a:t>The Restrictions Approach</a:t>
            </a:r>
          </a:p>
        </p:txBody>
      </p:sp>
    </p:spTree>
    <p:extLst>
      <p:ext uri="{BB962C8B-B14F-4D97-AF65-F5344CB8AC3E}">
        <p14:creationId xmlns:p14="http://schemas.microsoft.com/office/powerpoint/2010/main" val="4012301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BF323-19AA-E481-9B90-AD7ADCCC1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Forbes-Kelley PRG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8493D27-A126-CD08-7932-3FC0FA0A8F34}"/>
                  </a:ext>
                </a:extLst>
              </p:cNvPr>
              <p:cNvSpPr txBox="1"/>
              <p:nvPr/>
            </p:nvSpPr>
            <p:spPr>
              <a:xfrm>
                <a:off x="680736" y="2137505"/>
                <a:ext cx="10515600" cy="210301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Theorem </a:t>
                </a:r>
                <a:r>
                  <a:rPr lang="en-US" sz="2800" dirty="0">
                    <a:solidFill>
                      <a:srgbClr val="C00000"/>
                    </a:solidFill>
                  </a:rPr>
                  <a:t>[Forbes, Kelley 2018]</a:t>
                </a:r>
                <a:r>
                  <a:rPr lang="en-US" sz="2800" dirty="0"/>
                  <a:t>:</a:t>
                </a:r>
                <a:br>
                  <a:rPr lang="en-US" sz="2800" dirty="0"/>
                </a:br>
                <a:r>
                  <a:rPr lang="en-US" sz="2800" dirty="0"/>
                  <a:t>There exists an explicit PRG with seed length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fName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/>
                  <a:t>that fools width-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>
                    <a:solidFill>
                      <a:schemeClr val="accent1"/>
                    </a:solidFill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</a:rPr>
                  <a:t>length-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ROBPs, </a:t>
                </a:r>
                <a:r>
                  <a:rPr lang="en-US" sz="2800" dirty="0">
                    <a:solidFill>
                      <a:schemeClr val="accent1"/>
                    </a:solidFill>
                  </a:rPr>
                  <a:t>even if the output bits are permuted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8493D27-A126-CD08-7932-3FC0FA0A8F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36" y="2137505"/>
                <a:ext cx="10515600" cy="21030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C256EBD-5CB0-E69D-5E68-E8F030D04E74}"/>
              </a:ext>
            </a:extLst>
          </p:cNvPr>
          <p:cNvSpPr txBox="1"/>
          <p:nvPr/>
        </p:nvSpPr>
        <p:spPr>
          <a:xfrm>
            <a:off x="10015537" y="263927"/>
            <a:ext cx="182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0" i="0" dirty="0">
                <a:solidFill>
                  <a:srgbClr val="000000"/>
                </a:solidFill>
                <a:effectLst/>
                <a:latin typeface="apple color emoji"/>
              </a:rPr>
              <a:t>🔀</a:t>
            </a:r>
            <a:endParaRPr lang="en-US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BFF9207-BAC7-3B2D-D439-44D47C234C79}"/>
              </a:ext>
            </a:extLst>
          </p:cNvPr>
          <p:cNvGrpSpPr/>
          <p:nvPr/>
        </p:nvGrpSpPr>
        <p:grpSpPr>
          <a:xfrm>
            <a:off x="518236" y="4544435"/>
            <a:ext cx="6410125" cy="1613133"/>
            <a:chOff x="2274393" y="4797969"/>
            <a:chExt cx="6410125" cy="161313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2CABB6C-A84E-FB4D-EFB5-8807C6D204AB}"/>
                </a:ext>
              </a:extLst>
            </p:cNvPr>
            <p:cNvSpPr/>
            <p:nvPr/>
          </p:nvSpPr>
          <p:spPr>
            <a:xfrm>
              <a:off x="2274393" y="5316863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154DD2F-50FC-2DDC-E2AF-9F1F80942FF6}"/>
                </a:ext>
              </a:extLst>
            </p:cNvPr>
            <p:cNvSpPr/>
            <p:nvPr/>
          </p:nvSpPr>
          <p:spPr>
            <a:xfrm>
              <a:off x="2274393" y="5764375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1C73718-9A51-A0B6-839F-A3F4888E3E28}"/>
                </a:ext>
              </a:extLst>
            </p:cNvPr>
            <p:cNvSpPr/>
            <p:nvPr/>
          </p:nvSpPr>
          <p:spPr>
            <a:xfrm>
              <a:off x="2274393" y="6233819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03687D9-1886-7389-CA3E-1854DF2D76B3}"/>
                </a:ext>
              </a:extLst>
            </p:cNvPr>
            <p:cNvSpPr/>
            <p:nvPr/>
          </p:nvSpPr>
          <p:spPr>
            <a:xfrm>
              <a:off x="3313201" y="5316863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3134AFD-7395-BE05-4938-F75BC0EBD6AC}"/>
                </a:ext>
              </a:extLst>
            </p:cNvPr>
            <p:cNvSpPr/>
            <p:nvPr/>
          </p:nvSpPr>
          <p:spPr>
            <a:xfrm>
              <a:off x="3313201" y="5764375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A070170-7CE4-C8AE-24AC-A749023DF516}"/>
                </a:ext>
              </a:extLst>
            </p:cNvPr>
            <p:cNvSpPr/>
            <p:nvPr/>
          </p:nvSpPr>
          <p:spPr>
            <a:xfrm>
              <a:off x="3313201" y="6233819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DADC2A5-335D-CA04-7188-006858B7CA21}"/>
                </a:ext>
              </a:extLst>
            </p:cNvPr>
            <p:cNvSpPr/>
            <p:nvPr/>
          </p:nvSpPr>
          <p:spPr>
            <a:xfrm>
              <a:off x="4352009" y="5316863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64DAD2B-8BD1-E517-9285-DCB07C4CF2A9}"/>
                </a:ext>
              </a:extLst>
            </p:cNvPr>
            <p:cNvSpPr/>
            <p:nvPr/>
          </p:nvSpPr>
          <p:spPr>
            <a:xfrm>
              <a:off x="4352009" y="5764375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E251BFF-1756-E95B-9E39-746C8E7D4150}"/>
                </a:ext>
              </a:extLst>
            </p:cNvPr>
            <p:cNvSpPr/>
            <p:nvPr/>
          </p:nvSpPr>
          <p:spPr>
            <a:xfrm>
              <a:off x="4352009" y="6233819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6404AA4-0063-D4DC-2652-877DA7B5EAB1}"/>
                </a:ext>
              </a:extLst>
            </p:cNvPr>
            <p:cNvSpPr/>
            <p:nvPr/>
          </p:nvSpPr>
          <p:spPr>
            <a:xfrm>
              <a:off x="5390817" y="5316863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599EA8C-5784-2AA6-D700-EDDEC727DA11}"/>
                </a:ext>
              </a:extLst>
            </p:cNvPr>
            <p:cNvSpPr/>
            <p:nvPr/>
          </p:nvSpPr>
          <p:spPr>
            <a:xfrm>
              <a:off x="5390817" y="5764375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7B96ED6-ABAF-0A55-3154-610BD9D1502C}"/>
                </a:ext>
              </a:extLst>
            </p:cNvPr>
            <p:cNvSpPr/>
            <p:nvPr/>
          </p:nvSpPr>
          <p:spPr>
            <a:xfrm>
              <a:off x="5390817" y="6233819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0ED650C-1A0D-A9F9-7219-A9DDC1CA67F2}"/>
                </a:ext>
              </a:extLst>
            </p:cNvPr>
            <p:cNvSpPr/>
            <p:nvPr/>
          </p:nvSpPr>
          <p:spPr>
            <a:xfrm>
              <a:off x="6429624" y="5316863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2C6CE10-BFB9-3416-CE79-57EE5F45ABC3}"/>
                </a:ext>
              </a:extLst>
            </p:cNvPr>
            <p:cNvSpPr/>
            <p:nvPr/>
          </p:nvSpPr>
          <p:spPr>
            <a:xfrm>
              <a:off x="6429624" y="5764375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44E7EF0-326B-0FCA-267F-5D2B71402F39}"/>
                </a:ext>
              </a:extLst>
            </p:cNvPr>
            <p:cNvSpPr/>
            <p:nvPr/>
          </p:nvSpPr>
          <p:spPr>
            <a:xfrm>
              <a:off x="6429624" y="6233819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DED5907-4280-8D27-2A82-1A09D8414FF5}"/>
                </a:ext>
              </a:extLst>
            </p:cNvPr>
            <p:cNvSpPr/>
            <p:nvPr/>
          </p:nvSpPr>
          <p:spPr>
            <a:xfrm>
              <a:off x="7468430" y="5316863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DB8A5CA-EE79-1AF5-731E-F4B1E362282F}"/>
                </a:ext>
              </a:extLst>
            </p:cNvPr>
            <p:cNvSpPr/>
            <p:nvPr/>
          </p:nvSpPr>
          <p:spPr>
            <a:xfrm>
              <a:off x="7468430" y="5764375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8829DAA-3C18-B69E-AFD7-4723CC854ABA}"/>
                </a:ext>
              </a:extLst>
            </p:cNvPr>
            <p:cNvSpPr/>
            <p:nvPr/>
          </p:nvSpPr>
          <p:spPr>
            <a:xfrm>
              <a:off x="7468430" y="6233819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F969DC6-622E-F597-94E6-AD582E656A93}"/>
                </a:ext>
              </a:extLst>
            </p:cNvPr>
            <p:cNvSpPr/>
            <p:nvPr/>
          </p:nvSpPr>
          <p:spPr>
            <a:xfrm>
              <a:off x="8507235" y="5316863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781E00C-1CCD-4CFD-CF8A-6DC2DF971A69}"/>
                </a:ext>
              </a:extLst>
            </p:cNvPr>
            <p:cNvSpPr/>
            <p:nvPr/>
          </p:nvSpPr>
          <p:spPr>
            <a:xfrm>
              <a:off x="8507235" y="5764375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11F6E13-76E9-AD25-2B35-26340B0B0A36}"/>
                </a:ext>
              </a:extLst>
            </p:cNvPr>
            <p:cNvSpPr/>
            <p:nvPr/>
          </p:nvSpPr>
          <p:spPr>
            <a:xfrm>
              <a:off x="8507235" y="6233819"/>
              <a:ext cx="177283" cy="1772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5E8606A3-98A6-1111-ADE3-967296ED3282}"/>
                    </a:ext>
                  </a:extLst>
                </p:cNvPr>
                <p:cNvSpPr txBox="1"/>
                <p:nvPr/>
              </p:nvSpPr>
              <p:spPr>
                <a:xfrm>
                  <a:off x="2547896" y="4803850"/>
                  <a:ext cx="66247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0EC8FA24-9FD1-20BC-66A3-C47C04C11C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7896" y="4803850"/>
                  <a:ext cx="662473" cy="430887"/>
                </a:xfrm>
                <a:prstGeom prst="rect">
                  <a:avLst/>
                </a:prstGeom>
                <a:blipFill>
                  <a:blip r:embed="rId3"/>
                  <a:stretch>
                    <a:fillRect b="-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AFDCFB65-C632-7A5E-043E-F8C23373C6D8}"/>
                    </a:ext>
                  </a:extLst>
                </p:cNvPr>
                <p:cNvSpPr txBox="1"/>
                <p:nvPr/>
              </p:nvSpPr>
              <p:spPr>
                <a:xfrm>
                  <a:off x="3485620" y="4810144"/>
                  <a:ext cx="66247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4 </m:t>
                            </m:r>
                          </m:sub>
                        </m:sSub>
                      </m:oMath>
                    </m:oMathPara>
                  </a14:m>
                  <a:endParaRPr lang="en-US" sz="2200" b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B9248550-90E1-F9F9-E458-8F047A3FAA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85620" y="4810144"/>
                  <a:ext cx="662473" cy="43088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B183DBF4-09DC-3493-6E42-195447CB3789}"/>
                    </a:ext>
                  </a:extLst>
                </p:cNvPr>
                <p:cNvSpPr txBox="1"/>
                <p:nvPr/>
              </p:nvSpPr>
              <p:spPr>
                <a:xfrm>
                  <a:off x="4587112" y="4803850"/>
                  <a:ext cx="66247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4A102A1-04CD-4B64-BFBF-977BCEDDEA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87112" y="4803850"/>
                  <a:ext cx="662473" cy="43088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94A8AF5E-F87D-FB99-157D-223E68CB236A}"/>
                    </a:ext>
                  </a:extLst>
                </p:cNvPr>
                <p:cNvSpPr txBox="1"/>
                <p:nvPr/>
              </p:nvSpPr>
              <p:spPr>
                <a:xfrm>
                  <a:off x="5668987" y="4803850"/>
                  <a:ext cx="66247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028E8FA-A89A-F573-9F26-F13287A90C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68987" y="4803850"/>
                  <a:ext cx="662473" cy="43088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CF2C30B6-EE79-A3E0-79DE-14AD3D2343CF}"/>
                    </a:ext>
                  </a:extLst>
                </p:cNvPr>
                <p:cNvSpPr txBox="1"/>
                <p:nvPr/>
              </p:nvSpPr>
              <p:spPr>
                <a:xfrm>
                  <a:off x="6719157" y="4797970"/>
                  <a:ext cx="66247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4EED9896-14C8-D449-0B6D-797B6EBB3D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19157" y="4797970"/>
                  <a:ext cx="662473" cy="43088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3309E347-1971-491E-A611-41DF2522CC83}"/>
                    </a:ext>
                  </a:extLst>
                </p:cNvPr>
                <p:cNvSpPr txBox="1"/>
                <p:nvPr/>
              </p:nvSpPr>
              <p:spPr>
                <a:xfrm>
                  <a:off x="7715496" y="4797969"/>
                  <a:ext cx="662473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US" sz="22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F554579E-8AD9-315D-B89E-DA72A36295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5496" y="4797969"/>
                  <a:ext cx="662473" cy="43088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AE9258A1-FE5A-74D8-AE3E-367EB152D9D5}"/>
                </a:ext>
              </a:extLst>
            </p:cNvPr>
            <p:cNvCxnSpPr>
              <a:cxnSpLocks/>
              <a:stCxn id="7" idx="6"/>
              <a:endCxn id="10" idx="2"/>
            </p:cNvCxnSpPr>
            <p:nvPr/>
          </p:nvCxnSpPr>
          <p:spPr>
            <a:xfrm>
              <a:off x="2451676" y="5405505"/>
              <a:ext cx="86152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2919B95F-8118-0859-D3EC-D2F99CD76BAD}"/>
                </a:ext>
              </a:extLst>
            </p:cNvPr>
            <p:cNvCxnSpPr>
              <a:cxnSpLocks/>
              <a:stCxn id="7" idx="5"/>
              <a:endCxn id="11" idx="1"/>
            </p:cNvCxnSpPr>
            <p:nvPr/>
          </p:nvCxnSpPr>
          <p:spPr>
            <a:xfrm>
              <a:off x="2425714" y="5468184"/>
              <a:ext cx="913449" cy="322153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5A608E58-3D01-8A10-B7C8-410414E9F45E}"/>
                </a:ext>
              </a:extLst>
            </p:cNvPr>
            <p:cNvCxnSpPr>
              <a:cxnSpLocks/>
              <a:stCxn id="11" idx="7"/>
              <a:endCxn id="13" idx="3"/>
            </p:cNvCxnSpPr>
            <p:nvPr/>
          </p:nvCxnSpPr>
          <p:spPr>
            <a:xfrm flipV="1">
              <a:off x="3464522" y="5468184"/>
              <a:ext cx="913449" cy="322153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4AF6616E-BDA1-B52C-D6BD-399CF3A074AA}"/>
                </a:ext>
              </a:extLst>
            </p:cNvPr>
            <p:cNvCxnSpPr>
              <a:cxnSpLocks/>
              <a:stCxn id="11" idx="5"/>
              <a:endCxn id="15" idx="1"/>
            </p:cNvCxnSpPr>
            <p:nvPr/>
          </p:nvCxnSpPr>
          <p:spPr>
            <a:xfrm>
              <a:off x="3464522" y="5915696"/>
              <a:ext cx="913449" cy="344085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4316D85A-A050-7329-BAD5-0444A4169EC1}"/>
                </a:ext>
              </a:extLst>
            </p:cNvPr>
            <p:cNvCxnSpPr>
              <a:cxnSpLocks/>
              <a:stCxn id="10" idx="5"/>
              <a:endCxn id="14" idx="1"/>
            </p:cNvCxnSpPr>
            <p:nvPr/>
          </p:nvCxnSpPr>
          <p:spPr>
            <a:xfrm>
              <a:off x="3464522" y="5468184"/>
              <a:ext cx="913449" cy="322153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F658785-B407-73EB-E989-D4BDAA6D3B7B}"/>
                </a:ext>
              </a:extLst>
            </p:cNvPr>
            <p:cNvCxnSpPr>
              <a:cxnSpLocks/>
              <a:stCxn id="10" idx="6"/>
              <a:endCxn id="13" idx="2"/>
            </p:cNvCxnSpPr>
            <p:nvPr/>
          </p:nvCxnSpPr>
          <p:spPr>
            <a:xfrm>
              <a:off x="3490484" y="5405505"/>
              <a:ext cx="86152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09A89096-1D9B-2C3D-DF37-E2FD81A23527}"/>
                </a:ext>
              </a:extLst>
            </p:cNvPr>
            <p:cNvCxnSpPr>
              <a:cxnSpLocks/>
              <a:stCxn id="13" idx="5"/>
              <a:endCxn id="18" idx="1"/>
            </p:cNvCxnSpPr>
            <p:nvPr/>
          </p:nvCxnSpPr>
          <p:spPr>
            <a:xfrm>
              <a:off x="4503330" y="5468184"/>
              <a:ext cx="913449" cy="791597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78225F22-780D-B8A3-05D9-BA89324C1FF4}"/>
                </a:ext>
              </a:extLst>
            </p:cNvPr>
            <p:cNvCxnSpPr>
              <a:cxnSpLocks/>
              <a:stCxn id="13" idx="6"/>
              <a:endCxn id="17" idx="1"/>
            </p:cNvCxnSpPr>
            <p:nvPr/>
          </p:nvCxnSpPr>
          <p:spPr>
            <a:xfrm>
              <a:off x="4529292" y="5405505"/>
              <a:ext cx="887487" cy="384832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54337E61-0D91-CE97-6110-24BD86FF71C6}"/>
                </a:ext>
              </a:extLst>
            </p:cNvPr>
            <p:cNvCxnSpPr>
              <a:cxnSpLocks/>
              <a:stCxn id="15" idx="7"/>
              <a:endCxn id="16" idx="3"/>
            </p:cNvCxnSpPr>
            <p:nvPr/>
          </p:nvCxnSpPr>
          <p:spPr>
            <a:xfrm flipV="1">
              <a:off x="4503330" y="5468184"/>
              <a:ext cx="913449" cy="791597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9B931438-8537-CB17-E774-0DC04F5E3639}"/>
                </a:ext>
              </a:extLst>
            </p:cNvPr>
            <p:cNvCxnSpPr>
              <a:cxnSpLocks/>
              <a:stCxn id="15" idx="6"/>
              <a:endCxn id="18" idx="2"/>
            </p:cNvCxnSpPr>
            <p:nvPr/>
          </p:nvCxnSpPr>
          <p:spPr>
            <a:xfrm>
              <a:off x="4529292" y="6322461"/>
              <a:ext cx="86152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491F1227-7708-E16F-11FE-DF3463421150}"/>
                </a:ext>
              </a:extLst>
            </p:cNvPr>
            <p:cNvCxnSpPr>
              <a:cxnSpLocks/>
              <a:stCxn id="14" idx="6"/>
              <a:endCxn id="17" idx="2"/>
            </p:cNvCxnSpPr>
            <p:nvPr/>
          </p:nvCxnSpPr>
          <p:spPr>
            <a:xfrm>
              <a:off x="4529292" y="5853017"/>
              <a:ext cx="86152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B93B624-3515-D81B-6806-2ACC58A2C68D}"/>
                </a:ext>
              </a:extLst>
            </p:cNvPr>
            <p:cNvCxnSpPr>
              <a:cxnSpLocks/>
              <a:stCxn id="14" idx="5"/>
              <a:endCxn id="18" idx="1"/>
            </p:cNvCxnSpPr>
            <p:nvPr/>
          </p:nvCxnSpPr>
          <p:spPr>
            <a:xfrm>
              <a:off x="4503330" y="5915696"/>
              <a:ext cx="913449" cy="344085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0234CF79-B432-EA39-FF72-E9D8E75FC343}"/>
                </a:ext>
              </a:extLst>
            </p:cNvPr>
            <p:cNvCxnSpPr>
              <a:cxnSpLocks/>
              <a:stCxn id="18" idx="6"/>
              <a:endCxn id="20" idx="3"/>
            </p:cNvCxnSpPr>
            <p:nvPr/>
          </p:nvCxnSpPr>
          <p:spPr>
            <a:xfrm flipV="1">
              <a:off x="5568100" y="5915696"/>
              <a:ext cx="887486" cy="406765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D0824354-079A-5F15-88DF-730812B1F9EE}"/>
                </a:ext>
              </a:extLst>
            </p:cNvPr>
            <p:cNvCxnSpPr>
              <a:cxnSpLocks/>
              <a:stCxn id="18" idx="7"/>
              <a:endCxn id="19" idx="3"/>
            </p:cNvCxnSpPr>
            <p:nvPr/>
          </p:nvCxnSpPr>
          <p:spPr>
            <a:xfrm flipV="1">
              <a:off x="5542138" y="5468184"/>
              <a:ext cx="913448" cy="791597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D3519C02-4DB9-AC29-42E9-9D8EB4F29316}"/>
                </a:ext>
              </a:extLst>
            </p:cNvPr>
            <p:cNvCxnSpPr>
              <a:cxnSpLocks/>
              <a:stCxn id="17" idx="7"/>
              <a:endCxn id="19" idx="3"/>
            </p:cNvCxnSpPr>
            <p:nvPr/>
          </p:nvCxnSpPr>
          <p:spPr>
            <a:xfrm flipV="1">
              <a:off x="5542138" y="5468184"/>
              <a:ext cx="913448" cy="322153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39E03AFC-1AA8-6311-8CB9-61ABCB623317}"/>
                </a:ext>
              </a:extLst>
            </p:cNvPr>
            <p:cNvCxnSpPr>
              <a:cxnSpLocks/>
              <a:stCxn id="17" idx="5"/>
              <a:endCxn id="21" idx="1"/>
            </p:cNvCxnSpPr>
            <p:nvPr/>
          </p:nvCxnSpPr>
          <p:spPr>
            <a:xfrm>
              <a:off x="5542138" y="5915696"/>
              <a:ext cx="913448" cy="344085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B079E892-2E45-9B04-44A2-59CEDE1F01B3}"/>
                </a:ext>
              </a:extLst>
            </p:cNvPr>
            <p:cNvCxnSpPr>
              <a:cxnSpLocks/>
              <a:stCxn id="16" idx="7"/>
              <a:endCxn id="19" idx="1"/>
            </p:cNvCxnSpPr>
            <p:nvPr/>
          </p:nvCxnSpPr>
          <p:spPr>
            <a:xfrm>
              <a:off x="5542138" y="5342825"/>
              <a:ext cx="913448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9242BD4D-53A7-F198-BDFE-AB76ECEBAE36}"/>
                </a:ext>
              </a:extLst>
            </p:cNvPr>
            <p:cNvCxnSpPr>
              <a:cxnSpLocks/>
              <a:stCxn id="16" idx="6"/>
              <a:endCxn id="19" idx="2"/>
            </p:cNvCxnSpPr>
            <p:nvPr/>
          </p:nvCxnSpPr>
          <p:spPr>
            <a:xfrm>
              <a:off x="5568100" y="5405505"/>
              <a:ext cx="861524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8F37FFB6-5FDC-12BD-CB2A-B6E70B175ECF}"/>
                </a:ext>
              </a:extLst>
            </p:cNvPr>
            <p:cNvCxnSpPr>
              <a:cxnSpLocks/>
              <a:stCxn id="19" idx="5"/>
              <a:endCxn id="24" idx="1"/>
            </p:cNvCxnSpPr>
            <p:nvPr/>
          </p:nvCxnSpPr>
          <p:spPr>
            <a:xfrm>
              <a:off x="6580945" y="5468184"/>
              <a:ext cx="913447" cy="791597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927420AF-AE7F-3CE4-43B7-EC614EA9283B}"/>
                </a:ext>
              </a:extLst>
            </p:cNvPr>
            <p:cNvCxnSpPr>
              <a:cxnSpLocks/>
              <a:stCxn id="19" idx="6"/>
              <a:endCxn id="22" idx="2"/>
            </p:cNvCxnSpPr>
            <p:nvPr/>
          </p:nvCxnSpPr>
          <p:spPr>
            <a:xfrm>
              <a:off x="6606907" y="5405505"/>
              <a:ext cx="861523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74309AE0-9F9B-C789-4BF3-BFF4521268CE}"/>
                </a:ext>
              </a:extLst>
            </p:cNvPr>
            <p:cNvCxnSpPr>
              <a:cxnSpLocks/>
              <a:stCxn id="20" idx="7"/>
              <a:endCxn id="22" idx="3"/>
            </p:cNvCxnSpPr>
            <p:nvPr/>
          </p:nvCxnSpPr>
          <p:spPr>
            <a:xfrm flipV="1">
              <a:off x="6580945" y="5468184"/>
              <a:ext cx="913447" cy="322153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BF2D89A7-8618-D3A5-C266-B04D548D5D34}"/>
                </a:ext>
              </a:extLst>
            </p:cNvPr>
            <p:cNvCxnSpPr>
              <a:cxnSpLocks/>
              <a:stCxn id="20" idx="6"/>
              <a:endCxn id="23" idx="2"/>
            </p:cNvCxnSpPr>
            <p:nvPr/>
          </p:nvCxnSpPr>
          <p:spPr>
            <a:xfrm>
              <a:off x="6606907" y="5853017"/>
              <a:ext cx="861523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64AB6D6E-777A-BE7F-2F9A-2C5F50BB2DAB}"/>
                </a:ext>
              </a:extLst>
            </p:cNvPr>
            <p:cNvCxnSpPr>
              <a:cxnSpLocks/>
              <a:stCxn id="21" idx="6"/>
              <a:endCxn id="24" idx="2"/>
            </p:cNvCxnSpPr>
            <p:nvPr/>
          </p:nvCxnSpPr>
          <p:spPr>
            <a:xfrm>
              <a:off x="6606907" y="6322461"/>
              <a:ext cx="861523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79161CD8-8AF2-947D-1DE0-6E3348C11EC6}"/>
                </a:ext>
              </a:extLst>
            </p:cNvPr>
            <p:cNvCxnSpPr>
              <a:cxnSpLocks/>
              <a:stCxn id="21" idx="7"/>
              <a:endCxn id="23" idx="3"/>
            </p:cNvCxnSpPr>
            <p:nvPr/>
          </p:nvCxnSpPr>
          <p:spPr>
            <a:xfrm flipV="1">
              <a:off x="6580945" y="5915696"/>
              <a:ext cx="913447" cy="344085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33F91C4D-9AA9-C310-E55C-B9D5390A603C}"/>
                </a:ext>
              </a:extLst>
            </p:cNvPr>
            <p:cNvCxnSpPr>
              <a:cxnSpLocks/>
              <a:stCxn id="22" idx="6"/>
              <a:endCxn id="25" idx="2"/>
            </p:cNvCxnSpPr>
            <p:nvPr/>
          </p:nvCxnSpPr>
          <p:spPr>
            <a:xfrm>
              <a:off x="7645713" y="5405505"/>
              <a:ext cx="861522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05EFD29D-F9A0-B289-3904-CF097D74553D}"/>
                </a:ext>
              </a:extLst>
            </p:cNvPr>
            <p:cNvCxnSpPr>
              <a:cxnSpLocks/>
              <a:stCxn id="22" idx="5"/>
              <a:endCxn id="26" idx="1"/>
            </p:cNvCxnSpPr>
            <p:nvPr/>
          </p:nvCxnSpPr>
          <p:spPr>
            <a:xfrm>
              <a:off x="7619751" y="5468184"/>
              <a:ext cx="913446" cy="322153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616ACA9-CDDF-F9E4-B3ED-1C449EADE35A}"/>
                </a:ext>
              </a:extLst>
            </p:cNvPr>
            <p:cNvCxnSpPr>
              <a:cxnSpLocks/>
              <a:stCxn id="23" idx="7"/>
              <a:endCxn id="25" idx="3"/>
            </p:cNvCxnSpPr>
            <p:nvPr/>
          </p:nvCxnSpPr>
          <p:spPr>
            <a:xfrm flipV="1">
              <a:off x="7619751" y="5468184"/>
              <a:ext cx="913446" cy="322153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B6CCFE9C-2236-7EF8-1758-4EDA3D8C47F7}"/>
                </a:ext>
              </a:extLst>
            </p:cNvPr>
            <p:cNvCxnSpPr>
              <a:cxnSpLocks/>
              <a:stCxn id="23" idx="6"/>
              <a:endCxn id="26" idx="2"/>
            </p:cNvCxnSpPr>
            <p:nvPr/>
          </p:nvCxnSpPr>
          <p:spPr>
            <a:xfrm>
              <a:off x="7645713" y="5853017"/>
              <a:ext cx="861522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06A5148E-D383-C471-B73D-FE458FAC8F50}"/>
                </a:ext>
              </a:extLst>
            </p:cNvPr>
            <p:cNvCxnSpPr>
              <a:cxnSpLocks/>
              <a:stCxn id="24" idx="7"/>
              <a:endCxn id="25" idx="3"/>
            </p:cNvCxnSpPr>
            <p:nvPr/>
          </p:nvCxnSpPr>
          <p:spPr>
            <a:xfrm flipV="1">
              <a:off x="7619751" y="5468184"/>
              <a:ext cx="913446" cy="791597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DA2F13A6-7370-15E0-0BCB-CE1AF7FB05F6}"/>
                </a:ext>
              </a:extLst>
            </p:cNvPr>
            <p:cNvCxnSpPr>
              <a:cxnSpLocks/>
              <a:stCxn id="24" idx="6"/>
              <a:endCxn id="26" idx="3"/>
            </p:cNvCxnSpPr>
            <p:nvPr/>
          </p:nvCxnSpPr>
          <p:spPr>
            <a:xfrm flipV="1">
              <a:off x="7645713" y="5915696"/>
              <a:ext cx="887484" cy="406765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CF11CEC2-C2CB-5DA4-A101-C491DB3DB928}"/>
                </a:ext>
              </a:extLst>
            </p:cNvPr>
            <p:cNvCxnSpPr>
              <a:cxnSpLocks/>
              <a:stCxn id="8" idx="6"/>
              <a:endCxn id="11" idx="2"/>
            </p:cNvCxnSpPr>
            <p:nvPr/>
          </p:nvCxnSpPr>
          <p:spPr>
            <a:xfrm>
              <a:off x="2451676" y="5853017"/>
              <a:ext cx="86152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5043C8FF-9267-058A-B910-2318CFF5E465}"/>
                </a:ext>
              </a:extLst>
            </p:cNvPr>
            <p:cNvCxnSpPr>
              <a:cxnSpLocks/>
              <a:stCxn id="8" idx="5"/>
              <a:endCxn id="12" idx="1"/>
            </p:cNvCxnSpPr>
            <p:nvPr/>
          </p:nvCxnSpPr>
          <p:spPr>
            <a:xfrm>
              <a:off x="2425714" y="5915696"/>
              <a:ext cx="913449" cy="344085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6AFE24EA-DC9F-CC4F-E535-64066120DE09}"/>
                </a:ext>
              </a:extLst>
            </p:cNvPr>
            <p:cNvCxnSpPr>
              <a:cxnSpLocks/>
              <a:stCxn id="9" idx="7"/>
              <a:endCxn id="10" idx="3"/>
            </p:cNvCxnSpPr>
            <p:nvPr/>
          </p:nvCxnSpPr>
          <p:spPr>
            <a:xfrm flipV="1">
              <a:off x="2425714" y="5468184"/>
              <a:ext cx="913449" cy="791597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942D74A7-891C-1DE6-0677-49E93879D74C}"/>
                </a:ext>
              </a:extLst>
            </p:cNvPr>
            <p:cNvCxnSpPr>
              <a:cxnSpLocks/>
              <a:stCxn id="9" idx="6"/>
              <a:endCxn id="12" idx="2"/>
            </p:cNvCxnSpPr>
            <p:nvPr/>
          </p:nvCxnSpPr>
          <p:spPr>
            <a:xfrm>
              <a:off x="2451676" y="6322461"/>
              <a:ext cx="86152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90D04AEB-320B-BE7D-47E3-FF9FE28A9865}"/>
                </a:ext>
              </a:extLst>
            </p:cNvPr>
            <p:cNvCxnSpPr>
              <a:cxnSpLocks/>
              <a:stCxn id="12" idx="6"/>
              <a:endCxn id="15" idx="2"/>
            </p:cNvCxnSpPr>
            <p:nvPr/>
          </p:nvCxnSpPr>
          <p:spPr>
            <a:xfrm>
              <a:off x="3490484" y="6322461"/>
              <a:ext cx="861525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CA9FFEC0-5807-C2C9-EFA2-6683C2DA550D}"/>
                </a:ext>
              </a:extLst>
            </p:cNvPr>
            <p:cNvCxnSpPr>
              <a:cxnSpLocks/>
              <a:stCxn id="12" idx="5"/>
              <a:endCxn id="15" idx="3"/>
            </p:cNvCxnSpPr>
            <p:nvPr/>
          </p:nvCxnSpPr>
          <p:spPr>
            <a:xfrm>
              <a:off x="3464522" y="6385140"/>
              <a:ext cx="913449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4C7A82B5-486B-47B7-AA31-6DDCE3E4A5C7}"/>
              </a:ext>
            </a:extLst>
          </p:cNvPr>
          <p:cNvSpPr/>
          <p:nvPr/>
        </p:nvSpPr>
        <p:spPr>
          <a:xfrm>
            <a:off x="7512125" y="4861114"/>
            <a:ext cx="4387932" cy="13513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Nisan/INW provably don’t work! </a:t>
            </a:r>
            <a:r>
              <a:rPr lang="en-US" dirty="0">
                <a:solidFill>
                  <a:srgbClr val="C00000"/>
                </a:solidFill>
              </a:rPr>
              <a:t>[Tzur 2009] [H, </a:t>
            </a:r>
            <a:r>
              <a:rPr lang="en-US" dirty="0" err="1">
                <a:solidFill>
                  <a:srgbClr val="C00000"/>
                </a:solidFill>
              </a:rPr>
              <a:t>Lv</a:t>
            </a:r>
            <a:r>
              <a:rPr lang="en-US" dirty="0">
                <a:solidFill>
                  <a:srgbClr val="C00000"/>
                </a:solidFill>
              </a:rPr>
              <a:t> 2025]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6508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0B8AE-28DA-4A69-BEF7-CC7F22C31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</a:t>
            </a:r>
            <a:r>
              <a:rPr lang="en-US" dirty="0" err="1"/>
              <a:t>Pseudorandomness</a:t>
            </a:r>
            <a:r>
              <a:rPr lang="en-US" dirty="0"/>
              <a:t> plus noise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E320A-4E98-6C71-BC11-6B26D13B6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89589"/>
            <a:ext cx="10660000" cy="1740605"/>
          </a:xfrm>
        </p:spPr>
        <p:txBody>
          <a:bodyPr>
            <a:normAutofit/>
          </a:bodyPr>
          <a:lstStyle/>
          <a:p>
            <a:r>
              <a:rPr lang="en-US" i="1" dirty="0"/>
              <a:t>[Proof on whiteboard]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8477B50-B43B-1FF3-5ADE-AB64FA2A45A0}"/>
                  </a:ext>
                </a:extLst>
              </p:cNvPr>
              <p:cNvSpPr txBox="1"/>
              <p:nvPr/>
            </p:nvSpPr>
            <p:spPr>
              <a:xfrm>
                <a:off x="571500" y="2327068"/>
                <a:ext cx="10782300" cy="214161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Key Lemma </a:t>
                </a:r>
                <a:r>
                  <a:rPr lang="en-US" sz="2800" dirty="0">
                    <a:solidFill>
                      <a:srgbClr val="C00000"/>
                    </a:solidFill>
                  </a:rPr>
                  <a:t>[Forbes, Kelley 2018]</a:t>
                </a:r>
                <a:r>
                  <a:rPr lang="en-US" sz="2800" dirty="0"/>
                  <a:t>: </a:t>
                </a:r>
                <a:r>
                  <a:rPr lang="en-US" sz="2800" dirty="0">
                    <a:solidFill>
                      <a:schemeClr val="tx1"/>
                    </a:solidFill>
                  </a:rPr>
                  <a:t>Sample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0, 1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independently, where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4472C4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4472C4"/>
                        </a:solidFill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(2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-wise uniform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is uniform. Then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4472C4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fools width-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ROBPs with error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𝑤𝑛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m:rPr>
                            <m:lit/>
                          </m:r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/>
                  <a:t>.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8477B50-B43B-1FF3-5ADE-AB64FA2A45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2327068"/>
                <a:ext cx="10782300" cy="2141612"/>
              </a:xfrm>
              <a:prstGeom prst="rect">
                <a:avLst/>
              </a:prstGeom>
              <a:blipFill>
                <a:blip r:embed="rId2"/>
                <a:stretch>
                  <a:fillRect l="-620" r="-1408"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2F7DCA7A-35DF-7D2A-874C-EB1C712E6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7777" y="268273"/>
            <a:ext cx="1740605" cy="1740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3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id="{E109F1CC-CFB3-38C1-8ED2-54FEC229FFC8}"/>
              </a:ext>
            </a:extLst>
          </p:cNvPr>
          <p:cNvGrpSpPr/>
          <p:nvPr/>
        </p:nvGrpSpPr>
        <p:grpSpPr>
          <a:xfrm>
            <a:off x="1916082" y="5966405"/>
            <a:ext cx="8001718" cy="719214"/>
            <a:chOff x="1897112" y="5955535"/>
            <a:chExt cx="8001718" cy="71921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D8C788D-D674-4E8E-AC6B-B66BC0ECDD63}"/>
                </a:ext>
              </a:extLst>
            </p:cNvPr>
            <p:cNvGrpSpPr/>
            <p:nvPr/>
          </p:nvGrpSpPr>
          <p:grpSpPr>
            <a:xfrm>
              <a:off x="1897112" y="6026109"/>
              <a:ext cx="7231387" cy="624105"/>
              <a:chOff x="1897112" y="6026109"/>
              <a:chExt cx="7231387" cy="624105"/>
            </a:xfrm>
          </p:grpSpPr>
          <p:pic>
            <p:nvPicPr>
              <p:cNvPr id="126" name="Picture 125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35277A1C-43AB-4A7D-B774-6E46360413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38333" y="6040758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127" name="Picture 126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CB769962-84FA-4E7B-AA26-A58878EC4B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7112" y="6026109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132" name="Picture 131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059850FB-D1F5-4FF6-87AC-21F124EACB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88697" y="6026109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133" name="Picture 132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0F8FE730-5A45-4BA4-8E40-F6200A8DEE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12528" y="6055408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134" name="Picture 133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070D793A-EBFD-4729-B016-228B1B3813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7979" y="6026109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135" name="Picture 134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5CE720F3-AC4E-49E0-A7CD-092DA20425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33693" y="6040180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136" name="Picture 135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7A11D18C-C957-49FE-9585-0B2A6EAEF5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82066" y="6040758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137" name="Picture 136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9810CCA0-1771-4679-A05D-FB0B64A9C9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95550" y="6040180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138" name="Picture 137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DB74BB65-0153-4E9F-9CF9-6A6D231094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77993" y="6040180"/>
                <a:ext cx="594806" cy="594806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D64B0775-45BD-B550-8DC1-31AD7B41EDD1}"/>
                    </a:ext>
                  </a:extLst>
                </p:cNvPr>
                <p:cNvSpPr txBox="1"/>
                <p:nvPr/>
              </p:nvSpPr>
              <p:spPr>
                <a:xfrm>
                  <a:off x="4820522" y="5966863"/>
                  <a:ext cx="67440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</m:oMath>
                    </m:oMathPara>
                  </a14:m>
                  <a:endParaRPr lang="en-US" sz="4000" dirty="0"/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D64B0775-45BD-B550-8DC1-31AD7B41ED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20522" y="5966863"/>
                  <a:ext cx="674405" cy="70788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C52149BA-423C-36A6-0615-4085A4345060}"/>
                    </a:ext>
                  </a:extLst>
                </p:cNvPr>
                <p:cNvSpPr txBox="1"/>
                <p:nvPr/>
              </p:nvSpPr>
              <p:spPr>
                <a:xfrm>
                  <a:off x="9224425" y="5955535"/>
                  <a:ext cx="67440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</m:oMath>
                    </m:oMathPara>
                  </a14:m>
                  <a:endParaRPr lang="en-US" sz="4000" dirty="0"/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C52149BA-423C-36A6-0615-4085A43450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24425" y="5955535"/>
                  <a:ext cx="674405" cy="70788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29E9127-5D5A-9C15-E6AF-91AC5298B32A}"/>
              </a:ext>
            </a:extLst>
          </p:cNvPr>
          <p:cNvGrpSpPr/>
          <p:nvPr/>
        </p:nvGrpSpPr>
        <p:grpSpPr>
          <a:xfrm>
            <a:off x="1874803" y="4997390"/>
            <a:ext cx="8026821" cy="803345"/>
            <a:chOff x="1874803" y="4997390"/>
            <a:chExt cx="8026821" cy="803345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07C2B3E5-E565-4A19-9166-C7C987B331A1}"/>
                </a:ext>
              </a:extLst>
            </p:cNvPr>
            <p:cNvGrpSpPr/>
            <p:nvPr/>
          </p:nvGrpSpPr>
          <p:grpSpPr>
            <a:xfrm>
              <a:off x="1874803" y="5070274"/>
              <a:ext cx="7231590" cy="665995"/>
              <a:chOff x="1556869" y="4821476"/>
              <a:chExt cx="7231590" cy="665995"/>
            </a:xfrm>
          </p:grpSpPr>
          <p:pic>
            <p:nvPicPr>
              <p:cNvPr id="112" name="Picture 111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B2413478-F14B-4A9F-A6A5-2FAC6D5826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97201" y="4892665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113" name="Picture 112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A23C7B0A-1CC4-4A3C-BBA3-9B07218B15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56869" y="4878016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118" name="Picture 117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F1E007A0-D820-47F0-9AD9-ED2A26C849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8454" y="4878016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119" name="Picture 118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08DAC4EF-426E-4ECE-8792-416977476D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71567" y="4850775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120" name="Picture 119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8D6149D4-3D60-4245-81E2-E4E447BD80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87018" y="4821476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121" name="Picture 120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087F472E-9B6F-4FB0-85C8-3C12F6548C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93653" y="4835547"/>
                <a:ext cx="594806" cy="594806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B29D526F-4E18-B61C-933D-178BB6324C6A}"/>
                    </a:ext>
                  </a:extLst>
                </p:cNvPr>
                <p:cNvSpPr txBox="1"/>
                <p:nvPr/>
              </p:nvSpPr>
              <p:spPr>
                <a:xfrm>
                  <a:off x="3307628" y="5092849"/>
                  <a:ext cx="67440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</m:oMath>
                    </m:oMathPara>
                  </a14:m>
                  <a:endParaRPr lang="en-US" sz="400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B29D526F-4E18-B61C-933D-178BB6324C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07628" y="5092849"/>
                  <a:ext cx="674405" cy="70788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182B1F2-3D6C-75EA-B0B3-233BE6051A64}"/>
                    </a:ext>
                  </a:extLst>
                </p:cNvPr>
                <p:cNvSpPr txBox="1"/>
                <p:nvPr/>
              </p:nvSpPr>
              <p:spPr>
                <a:xfrm>
                  <a:off x="4800109" y="5049329"/>
                  <a:ext cx="67440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</m:oMath>
                    </m:oMathPara>
                  </a14:m>
                  <a:endParaRPr lang="en-US" sz="4000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182B1F2-3D6C-75EA-B0B3-233BE6051A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00109" y="5049329"/>
                  <a:ext cx="674405" cy="70788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BECB14B8-9FC0-6D71-7F24-FC24D9BFE66D}"/>
                    </a:ext>
                  </a:extLst>
                </p:cNvPr>
                <p:cNvSpPr txBox="1"/>
                <p:nvPr/>
              </p:nvSpPr>
              <p:spPr>
                <a:xfrm>
                  <a:off x="5548449" y="5021617"/>
                  <a:ext cx="67440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</m:oMath>
                    </m:oMathPara>
                  </a14:m>
                  <a:endParaRPr lang="en-US" sz="4000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BECB14B8-9FC0-6D71-7F24-FC24D9BFE6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48449" y="5021617"/>
                  <a:ext cx="674405" cy="70788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2615D27A-AB86-B587-B4EC-00E93F42F37E}"/>
                    </a:ext>
                  </a:extLst>
                </p:cNvPr>
                <p:cNvSpPr txBox="1"/>
                <p:nvPr/>
              </p:nvSpPr>
              <p:spPr>
                <a:xfrm>
                  <a:off x="7039006" y="5042641"/>
                  <a:ext cx="67440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</m:oMath>
                    </m:oMathPara>
                  </a14:m>
                  <a:endParaRPr lang="en-US" sz="4000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2615D27A-AB86-B587-B4EC-00E93F42F3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39006" y="5042641"/>
                  <a:ext cx="674405" cy="70788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BB66608-D12E-C1DC-815A-887F48556FC9}"/>
                    </a:ext>
                  </a:extLst>
                </p:cNvPr>
                <p:cNvSpPr txBox="1"/>
                <p:nvPr/>
              </p:nvSpPr>
              <p:spPr>
                <a:xfrm>
                  <a:off x="9227219" y="4997390"/>
                  <a:ext cx="67440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</m:oMath>
                    </m:oMathPara>
                  </a14:m>
                  <a:endParaRPr lang="en-US" sz="4000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BB66608-D12E-C1DC-815A-887F48556F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27219" y="4997390"/>
                  <a:ext cx="674405" cy="70788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8E6A0AC-3BC3-4EFE-8905-81D973706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0011"/>
            <a:ext cx="10515600" cy="891107"/>
          </a:xfrm>
        </p:spPr>
        <p:txBody>
          <a:bodyPr>
            <a:normAutofit/>
          </a:bodyPr>
          <a:lstStyle/>
          <a:p>
            <a:r>
              <a:rPr lang="en-US" dirty="0"/>
              <a:t>Step 2: Iterated restrictions </a:t>
            </a:r>
            <a:r>
              <a:rPr lang="en-US" sz="2700" dirty="0">
                <a:solidFill>
                  <a:srgbClr val="C00000"/>
                </a:solidFill>
                <a:latin typeface="+mn-lt"/>
              </a:rPr>
              <a:t>[Ajtai, </a:t>
            </a:r>
            <a:r>
              <a:rPr lang="en-US" sz="2700" dirty="0" err="1">
                <a:solidFill>
                  <a:srgbClr val="C00000"/>
                </a:solidFill>
                <a:latin typeface="+mn-lt"/>
              </a:rPr>
              <a:t>Wigderson</a:t>
            </a:r>
            <a:r>
              <a:rPr lang="en-US" sz="2700" dirty="0">
                <a:solidFill>
                  <a:srgbClr val="C00000"/>
                </a:solidFill>
                <a:latin typeface="+mn-lt"/>
              </a:rPr>
              <a:t> 1985]</a:t>
            </a:r>
            <a:endParaRPr lang="en-US" dirty="0">
              <a:solidFill>
                <a:srgbClr val="C00000"/>
              </a:solidFill>
              <a:latin typeface="+mn-lt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7064ECB-3BD2-407E-A590-5DA84E1E0373}"/>
              </a:ext>
            </a:extLst>
          </p:cNvPr>
          <p:cNvGrpSpPr/>
          <p:nvPr/>
        </p:nvGrpSpPr>
        <p:grpSpPr>
          <a:xfrm>
            <a:off x="1874803" y="4054353"/>
            <a:ext cx="7970132" cy="737185"/>
            <a:chOff x="1918027" y="4407127"/>
            <a:chExt cx="7970132" cy="7371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1F16A75-56C0-4D9F-98BC-610FC388268F}"/>
                    </a:ext>
                  </a:extLst>
                </p:cNvPr>
                <p:cNvSpPr txBox="1"/>
                <p:nvPr/>
              </p:nvSpPr>
              <p:spPr>
                <a:xfrm>
                  <a:off x="9213754" y="4407127"/>
                  <a:ext cx="67440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⋆</m:t>
                        </m:r>
                      </m:oMath>
                    </m:oMathPara>
                  </a14:m>
                  <a:endParaRPr lang="en-US" sz="4000" dirty="0"/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1F16A75-56C0-4D9F-98BC-610FC38826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3754" y="4407127"/>
                  <a:ext cx="674405" cy="70788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29E1306E-7267-4784-B946-BADAD293E7E0}"/>
                </a:ext>
              </a:extLst>
            </p:cNvPr>
            <p:cNvGrpSpPr/>
            <p:nvPr/>
          </p:nvGrpSpPr>
          <p:grpSpPr>
            <a:xfrm>
              <a:off x="1918027" y="4421776"/>
              <a:ext cx="7231590" cy="722536"/>
              <a:chOff x="1556869" y="4779585"/>
              <a:chExt cx="7231590" cy="722536"/>
            </a:xfrm>
          </p:grpSpPr>
          <p:pic>
            <p:nvPicPr>
              <p:cNvPr id="21" name="Picture 20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B09C40BD-E833-446F-98D2-B0DC250A46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97201" y="4892665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41" name="Picture 40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9110F0BE-9215-47F5-B0E2-F2610E7826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56869" y="4878016"/>
                <a:ext cx="594806" cy="594806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9C53D959-6E07-4E41-A557-D44F719925BD}"/>
                      </a:ext>
                    </a:extLst>
                  </p:cNvPr>
                  <p:cNvSpPr txBox="1"/>
                  <p:nvPr/>
                </p:nvSpPr>
                <p:spPr>
                  <a:xfrm>
                    <a:off x="2983028" y="4779585"/>
                    <a:ext cx="674405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⋆</m:t>
                          </m:r>
                        </m:oMath>
                      </m:oMathPara>
                    </a14:m>
                    <a:endParaRPr lang="en-US" sz="4000" dirty="0"/>
                  </a:p>
                </p:txBody>
              </p:sp>
            </mc:Choice>
            <mc:Fallback xmlns="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9C53D959-6E07-4E41-A557-D44F719925B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83028" y="4779585"/>
                    <a:ext cx="674405" cy="707886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CDD570B3-020E-4DC4-A5D8-7DF74C2107AF}"/>
                      </a:ext>
                    </a:extLst>
                  </p:cNvPr>
                  <p:cNvSpPr txBox="1"/>
                  <p:nvPr/>
                </p:nvSpPr>
                <p:spPr>
                  <a:xfrm>
                    <a:off x="4457400" y="4779585"/>
                    <a:ext cx="674405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⋆</m:t>
                          </m:r>
                        </m:oMath>
                      </m:oMathPara>
                    </a14:m>
                    <a:endParaRPr lang="en-US" sz="4000" dirty="0"/>
                  </a:p>
                </p:txBody>
              </p:sp>
            </mc:Choice>
            <mc:Fallback xmlns="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CDD570B3-020E-4DC4-A5D8-7DF74C2107A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57400" y="4779585"/>
                    <a:ext cx="674405" cy="707886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61676614-EC8C-415A-A9BC-C560FE1D0D48}"/>
                      </a:ext>
                    </a:extLst>
                  </p:cNvPr>
                  <p:cNvSpPr txBox="1"/>
                  <p:nvPr/>
                </p:nvSpPr>
                <p:spPr>
                  <a:xfrm>
                    <a:off x="5194583" y="4779585"/>
                    <a:ext cx="674405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⋆</m:t>
                          </m:r>
                        </m:oMath>
                      </m:oMathPara>
                    </a14:m>
                    <a:endParaRPr lang="en-US" sz="4000" dirty="0"/>
                  </a:p>
                </p:txBody>
              </p:sp>
            </mc:Choice>
            <mc:Fallback xmlns="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61676614-EC8C-415A-A9BC-C560FE1D0D4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94583" y="4779585"/>
                    <a:ext cx="674405" cy="707886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FBCAEA06-779D-4AC6-A364-431C660A8424}"/>
                      </a:ext>
                    </a:extLst>
                  </p:cNvPr>
                  <p:cNvSpPr txBox="1"/>
                  <p:nvPr/>
                </p:nvSpPr>
                <p:spPr>
                  <a:xfrm>
                    <a:off x="6668953" y="4794235"/>
                    <a:ext cx="674405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⋆</m:t>
                          </m:r>
                        </m:oMath>
                      </m:oMathPara>
                    </a14:m>
                    <a:endParaRPr lang="en-US" sz="4000" dirty="0"/>
                  </a:p>
                </p:txBody>
              </p:sp>
            </mc:Choice>
            <mc:Fallback xmlns="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FBCAEA06-779D-4AC6-A364-431C660A842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68953" y="4794235"/>
                    <a:ext cx="674405" cy="707886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57" name="Picture 56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E4CBECD0-393F-4510-AA16-CD5102A820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8454" y="4878016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58" name="Picture 57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059C0F29-159E-44FC-8937-3FD625B6CE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71567" y="4850775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59" name="Picture 58" descr="A coin next to a sign&#10;&#10;Description automatically generated">
                <a:extLst>
                  <a:ext uri="{FF2B5EF4-FFF2-40B4-BE49-F238E27FC236}">
                    <a16:creationId xmlns:a16="http://schemas.microsoft.com/office/drawing/2014/main" id="{2251B3E5-8DE2-42BB-903F-679548BFAC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87018" y="4821476"/>
                <a:ext cx="594806" cy="594806"/>
              </a:xfrm>
              <a:prstGeom prst="rect">
                <a:avLst/>
              </a:prstGeom>
            </p:spPr>
          </p:pic>
          <p:pic>
            <p:nvPicPr>
              <p:cNvPr id="60" name="Picture 59" descr="An old photo of a person&#10;&#10;Description automatically generated">
                <a:extLst>
                  <a:ext uri="{FF2B5EF4-FFF2-40B4-BE49-F238E27FC236}">
                    <a16:creationId xmlns:a16="http://schemas.microsoft.com/office/drawing/2014/main" id="{C5D4DC3F-3D0A-44FD-ABC0-6A19AB3DB1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93653" y="4835547"/>
                <a:ext cx="594806" cy="594806"/>
              </a:xfrm>
              <a:prstGeom prst="rect">
                <a:avLst/>
              </a:prstGeom>
            </p:spPr>
          </p:pic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2A8D94D-9A0A-490C-8668-3E523C0C71B3}"/>
              </a:ext>
            </a:extLst>
          </p:cNvPr>
          <p:cNvGrpSpPr/>
          <p:nvPr/>
        </p:nvGrpSpPr>
        <p:grpSpPr>
          <a:xfrm>
            <a:off x="3267522" y="4041335"/>
            <a:ext cx="6655048" cy="811492"/>
            <a:chOff x="3267522" y="4041335"/>
            <a:chExt cx="6655048" cy="811492"/>
          </a:xfrm>
        </p:grpSpPr>
        <p:pic>
          <p:nvPicPr>
            <p:cNvPr id="52" name="Picture 51" descr="A close up of a coin&#10;&#10;Description automatically generated">
              <a:extLst>
                <a:ext uri="{FF2B5EF4-FFF2-40B4-BE49-F238E27FC236}">
                  <a16:creationId xmlns:a16="http://schemas.microsoft.com/office/drawing/2014/main" id="{242A4BFB-AAF3-49EC-92D9-A2E91E6B7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7522" y="4115642"/>
              <a:ext cx="737185" cy="737185"/>
            </a:xfrm>
            <a:prstGeom prst="rect">
              <a:avLst/>
            </a:prstGeom>
          </p:spPr>
        </p:pic>
        <p:pic>
          <p:nvPicPr>
            <p:cNvPr id="53" name="Picture 52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B78D1B30-E287-4F51-9083-4A30BE01B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7569" y="4088401"/>
              <a:ext cx="737185" cy="737185"/>
            </a:xfrm>
            <a:prstGeom prst="rect">
              <a:avLst/>
            </a:prstGeom>
          </p:spPr>
        </p:pic>
        <p:pic>
          <p:nvPicPr>
            <p:cNvPr id="54" name="Picture 53" descr="A close up of a coin&#10;&#10;Description automatically generated">
              <a:extLst>
                <a:ext uri="{FF2B5EF4-FFF2-40B4-BE49-F238E27FC236}">
                  <a16:creationId xmlns:a16="http://schemas.microsoft.com/office/drawing/2014/main" id="{8209D10F-BA36-46FB-8D40-230192AD6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4754" y="4084491"/>
              <a:ext cx="737185" cy="737185"/>
            </a:xfrm>
            <a:prstGeom prst="rect">
              <a:avLst/>
            </a:prstGeom>
          </p:spPr>
        </p:pic>
        <p:pic>
          <p:nvPicPr>
            <p:cNvPr id="55" name="Picture 54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457F1868-7522-4EF5-B414-6058B9EFC9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6086" y="4073752"/>
              <a:ext cx="737185" cy="737185"/>
            </a:xfrm>
            <a:prstGeom prst="rect">
              <a:avLst/>
            </a:prstGeom>
          </p:spPr>
        </p:pic>
        <p:pic>
          <p:nvPicPr>
            <p:cNvPr id="56" name="Picture 55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8177341F-DEC2-42A9-B47D-C8EDA13A0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85385" y="4041335"/>
              <a:ext cx="737185" cy="737185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C679C03-E1F6-4C7F-B711-C4A7FED293C3}"/>
              </a:ext>
            </a:extLst>
          </p:cNvPr>
          <p:cNvGrpSpPr/>
          <p:nvPr/>
        </p:nvGrpSpPr>
        <p:grpSpPr>
          <a:xfrm>
            <a:off x="838200" y="3194189"/>
            <a:ext cx="9068598" cy="1550177"/>
            <a:chOff x="838200" y="3194189"/>
            <a:chExt cx="9068598" cy="1550177"/>
          </a:xfrm>
        </p:grpSpPr>
        <p:pic>
          <p:nvPicPr>
            <p:cNvPr id="30" name="Picture 29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35F05FFD-2DB3-4E90-987F-FED649A20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5352" y="3203452"/>
              <a:ext cx="737185" cy="737185"/>
            </a:xfrm>
            <a:prstGeom prst="rect">
              <a:avLst/>
            </a:prstGeom>
          </p:spPr>
        </p:pic>
        <p:pic>
          <p:nvPicPr>
            <p:cNvPr id="31" name="Picture 30" descr="A close up of a coin&#10;&#10;Description automatically generated">
              <a:extLst>
                <a:ext uri="{FF2B5EF4-FFF2-40B4-BE49-F238E27FC236}">
                  <a16:creationId xmlns:a16="http://schemas.microsoft.com/office/drawing/2014/main" id="{13CAA86B-599C-4397-93D3-ED5D9D616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2537" y="3203452"/>
              <a:ext cx="737185" cy="737185"/>
            </a:xfrm>
            <a:prstGeom prst="rect">
              <a:avLst/>
            </a:prstGeom>
          </p:spPr>
        </p:pic>
        <p:pic>
          <p:nvPicPr>
            <p:cNvPr id="32" name="Picture 31" descr="A close up of a coin&#10;&#10;Description automatically generated">
              <a:extLst>
                <a:ext uri="{FF2B5EF4-FFF2-40B4-BE49-F238E27FC236}">
                  <a16:creationId xmlns:a16="http://schemas.microsoft.com/office/drawing/2014/main" id="{F8BFCD75-A4F4-41B8-B677-93CE4B62B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9722" y="3203451"/>
              <a:ext cx="737185" cy="737185"/>
            </a:xfrm>
            <a:prstGeom prst="rect">
              <a:avLst/>
            </a:prstGeom>
          </p:spPr>
        </p:pic>
        <p:pic>
          <p:nvPicPr>
            <p:cNvPr id="33" name="Picture 32" descr="A close up of a coin&#10;&#10;Description automatically generated">
              <a:extLst>
                <a:ext uri="{FF2B5EF4-FFF2-40B4-BE49-F238E27FC236}">
                  <a16:creationId xmlns:a16="http://schemas.microsoft.com/office/drawing/2014/main" id="{865D362D-E10B-407C-A827-3B490607E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6907" y="3198820"/>
              <a:ext cx="737185" cy="737185"/>
            </a:xfrm>
            <a:prstGeom prst="rect">
              <a:avLst/>
            </a:prstGeom>
          </p:spPr>
        </p:pic>
        <p:pic>
          <p:nvPicPr>
            <p:cNvPr id="34" name="Picture 33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CC3C68C1-8866-47A7-9B1C-9012DA486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4092" y="3196503"/>
              <a:ext cx="737185" cy="737185"/>
            </a:xfrm>
            <a:prstGeom prst="rect">
              <a:avLst/>
            </a:prstGeom>
          </p:spPr>
        </p:pic>
        <p:pic>
          <p:nvPicPr>
            <p:cNvPr id="35" name="Picture 34" descr="A close up of a coin&#10;&#10;Description automatically generated">
              <a:extLst>
                <a:ext uri="{FF2B5EF4-FFF2-40B4-BE49-F238E27FC236}">
                  <a16:creationId xmlns:a16="http://schemas.microsoft.com/office/drawing/2014/main" id="{AAA4FEE3-4756-4244-B96A-BA87B518C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1277" y="3196504"/>
              <a:ext cx="737185" cy="737185"/>
            </a:xfrm>
            <a:prstGeom prst="rect">
              <a:avLst/>
            </a:prstGeom>
          </p:spPr>
        </p:pic>
        <p:pic>
          <p:nvPicPr>
            <p:cNvPr id="36" name="Picture 35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CC4C40E5-3C9D-4D0A-A676-1107E3354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8462" y="3203451"/>
              <a:ext cx="737185" cy="737185"/>
            </a:xfrm>
            <a:prstGeom prst="rect">
              <a:avLst/>
            </a:prstGeom>
          </p:spPr>
        </p:pic>
        <p:pic>
          <p:nvPicPr>
            <p:cNvPr id="37" name="Picture 36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E93BED22-7B4D-47E0-B145-D2D0423F7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5647" y="3203451"/>
              <a:ext cx="737185" cy="737185"/>
            </a:xfrm>
            <a:prstGeom prst="rect">
              <a:avLst/>
            </a:prstGeom>
          </p:spPr>
        </p:pic>
        <p:pic>
          <p:nvPicPr>
            <p:cNvPr id="38" name="Picture 37" descr="A close up of a coin&#10;&#10;Description automatically generated">
              <a:extLst>
                <a:ext uri="{FF2B5EF4-FFF2-40B4-BE49-F238E27FC236}">
                  <a16:creationId xmlns:a16="http://schemas.microsoft.com/office/drawing/2014/main" id="{9A6D2247-5E09-44DA-BA8F-0A789F627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06245" y="3196503"/>
              <a:ext cx="737185" cy="737185"/>
            </a:xfrm>
            <a:prstGeom prst="rect">
              <a:avLst/>
            </a:prstGeom>
          </p:spPr>
        </p:pic>
        <p:pic>
          <p:nvPicPr>
            <p:cNvPr id="39" name="Picture 38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B75E796C-01B6-4C41-84AE-B0035921A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6843" y="3195346"/>
              <a:ext cx="737185" cy="737185"/>
            </a:xfrm>
            <a:prstGeom prst="rect">
              <a:avLst/>
            </a:prstGeom>
          </p:spPr>
        </p:pic>
        <p:pic>
          <p:nvPicPr>
            <p:cNvPr id="40" name="Picture 39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4A884805-1BAF-4272-AD29-8553B84F3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9613" y="3194189"/>
              <a:ext cx="737185" cy="73718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3E38F6E3-3715-4DF1-A5B0-213936366981}"/>
                    </a:ext>
                  </a:extLst>
                </p:cNvPr>
                <p:cNvSpPr txBox="1"/>
                <p:nvPr/>
              </p:nvSpPr>
              <p:spPr>
                <a:xfrm>
                  <a:off x="838200" y="4159591"/>
                  <a:ext cx="73965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3E38F6E3-3715-4DF1-A5B0-2139363669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200" y="4159591"/>
                  <a:ext cx="739658" cy="584775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D474A6A-71A3-4A12-A6FE-7973A49163DA}"/>
              </a:ext>
            </a:extLst>
          </p:cNvPr>
          <p:cNvGrpSpPr/>
          <p:nvPr/>
        </p:nvGrpSpPr>
        <p:grpSpPr>
          <a:xfrm>
            <a:off x="838200" y="5001253"/>
            <a:ext cx="9084370" cy="770612"/>
            <a:chOff x="867926" y="5333401"/>
            <a:chExt cx="9084370" cy="7706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FF2A321C-144C-4839-AFEA-480B96D677AF}"/>
                    </a:ext>
                  </a:extLst>
                </p:cNvPr>
                <p:cNvSpPr txBox="1"/>
                <p:nvPr/>
              </p:nvSpPr>
              <p:spPr>
                <a:xfrm>
                  <a:off x="867926" y="5443034"/>
                  <a:ext cx="73965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≈</m:t>
                        </m: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FF2A321C-144C-4839-AFEA-480B96D677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7926" y="5443034"/>
                  <a:ext cx="739658" cy="584775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02" name="Picture 101" descr="An old photo of a person&#10;&#10;Description automatically generated">
              <a:extLst>
                <a:ext uri="{FF2B5EF4-FFF2-40B4-BE49-F238E27FC236}">
                  <a16:creationId xmlns:a16="http://schemas.microsoft.com/office/drawing/2014/main" id="{C5AB1FCE-76F4-489D-93F2-E85BA03294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0637" y="5466845"/>
              <a:ext cx="594806" cy="594806"/>
            </a:xfrm>
            <a:prstGeom prst="rect">
              <a:avLst/>
            </a:prstGeom>
          </p:spPr>
        </p:pic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87D48E1C-DA9A-41EA-A19E-1F8268FF4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14501" y="5432813"/>
              <a:ext cx="594806" cy="588736"/>
            </a:xfrm>
            <a:prstGeom prst="rect">
              <a:avLst/>
            </a:prstGeom>
          </p:spPr>
        </p:pic>
        <p:pic>
          <p:nvPicPr>
            <p:cNvPr id="105" name="Picture 104" descr="An old photo of a person&#10;&#10;Description automatically generated">
              <a:extLst>
                <a:ext uri="{FF2B5EF4-FFF2-40B4-BE49-F238E27FC236}">
                  <a16:creationId xmlns:a16="http://schemas.microsoft.com/office/drawing/2014/main" id="{4328FAC0-8EF0-4292-8426-436DE95FC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7403" y="5443034"/>
              <a:ext cx="594806" cy="594806"/>
            </a:xfrm>
            <a:prstGeom prst="rect">
              <a:avLst/>
            </a:prstGeom>
          </p:spPr>
        </p:pic>
        <p:pic>
          <p:nvPicPr>
            <p:cNvPr id="106" name="Picture 105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FB34689D-79AF-492D-ACDA-B8F43CF39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8558" y="5366828"/>
              <a:ext cx="737185" cy="737185"/>
            </a:xfrm>
            <a:prstGeom prst="rect">
              <a:avLst/>
            </a:prstGeom>
          </p:spPr>
        </p:pic>
        <p:pic>
          <p:nvPicPr>
            <p:cNvPr id="107" name="Picture 106" descr="A black and white photo of a coin&#10;&#10;Description automatically generated">
              <a:extLst>
                <a:ext uri="{FF2B5EF4-FFF2-40B4-BE49-F238E27FC236}">
                  <a16:creationId xmlns:a16="http://schemas.microsoft.com/office/drawing/2014/main" id="{B7076DDA-AF52-4C35-B079-291DB22FF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5111" y="5333401"/>
              <a:ext cx="737185" cy="737185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34BBB71B-433D-4050-B14F-9A007B039A29}"/>
                  </a:ext>
                </a:extLst>
              </p:cNvPr>
              <p:cNvSpPr txBox="1"/>
              <p:nvPr/>
            </p:nvSpPr>
            <p:spPr>
              <a:xfrm>
                <a:off x="838200" y="6100844"/>
                <a:ext cx="73965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34BBB71B-433D-4050-B14F-9A007B039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100844"/>
                <a:ext cx="739658" cy="58477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E3A6F59F-8E23-1F90-BBD3-5AEF11FAEA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89325"/>
                <a:ext cx="10515600" cy="1860073"/>
              </a:xfrm>
            </p:spPr>
            <p:txBody>
              <a:bodyPr/>
              <a:lstStyle/>
              <a:p>
                <a:r>
                  <a:rPr lang="en-US" dirty="0"/>
                  <a:t>Just proved: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d>
                  </m:oMath>
                </a14:m>
                <a:r>
                  <a:rPr lang="en-US" dirty="0"/>
                  <a:t> fools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4472C4"/>
                        </a:solidFill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4472C4"/>
                        </a:solidFill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dirty="0"/>
                  <a:t> define a restriction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 1, ⋆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E3A6F59F-8E23-1F90-BBD3-5AEF11FAEA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89325"/>
                <a:ext cx="10515600" cy="1860073"/>
              </a:xfrm>
              <a:blipFill>
                <a:blip r:embed="rId2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5011EC9-A17E-05CE-6BF4-A105B46F0AB5}"/>
                  </a:ext>
                </a:extLst>
              </p:cNvPr>
              <p:cNvSpPr txBox="1"/>
              <p:nvPr/>
            </p:nvSpPr>
            <p:spPr>
              <a:xfrm>
                <a:off x="9917800" y="3271002"/>
                <a:ext cx="91239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5011EC9-A17E-05CE-6BF4-A105B46F0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7800" y="3271002"/>
                <a:ext cx="912394" cy="523220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EE1EC7B-684A-F8F9-FA41-C0E8CA0AAD43}"/>
                  </a:ext>
                </a:extLst>
              </p:cNvPr>
              <p:cNvSpPr txBox="1"/>
              <p:nvPr/>
            </p:nvSpPr>
            <p:spPr>
              <a:xfrm>
                <a:off x="10001562" y="4136040"/>
                <a:ext cx="21904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4472C4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4472C4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∧</m:t>
                          </m:r>
                          <m: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EE1EC7B-684A-F8F9-FA41-C0E8CA0AA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1562" y="4136040"/>
                <a:ext cx="2190438" cy="52322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0D57BDC-EF8A-354B-BFD7-08A6B9CF881A}"/>
                  </a:ext>
                </a:extLst>
              </p:cNvPr>
              <p:cNvSpPr txBox="1"/>
              <p:nvPr/>
            </p:nvSpPr>
            <p:spPr>
              <a:xfrm>
                <a:off x="9861000" y="5049329"/>
                <a:ext cx="91239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70D57BDC-EF8A-354B-BFD7-08A6B9CF8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1000" y="5049329"/>
                <a:ext cx="912394" cy="52322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coin next to a sign&#10;&#10;Description automatically generated">
            <a:extLst>
              <a:ext uri="{FF2B5EF4-FFF2-40B4-BE49-F238E27FC236}">
                <a16:creationId xmlns:a16="http://schemas.microsoft.com/office/drawing/2014/main" id="{8FAAADED-CED1-92E8-1005-ABEA20B45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21" y="6060730"/>
            <a:ext cx="594806" cy="594806"/>
          </a:xfrm>
          <a:prstGeom prst="rect">
            <a:avLst/>
          </a:prstGeom>
        </p:spPr>
      </p:pic>
      <p:pic>
        <p:nvPicPr>
          <p:cNvPr id="12" name="Picture 11" descr="An old photo of a person&#10;&#10;Description automatically generated">
            <a:extLst>
              <a:ext uri="{FF2B5EF4-FFF2-40B4-BE49-F238E27FC236}">
                <a16:creationId xmlns:a16="http://schemas.microsoft.com/office/drawing/2014/main" id="{5EEB670F-103D-874E-CFDA-1C2C29F99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574" y="6046659"/>
            <a:ext cx="594806" cy="5948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F9FF10-5B40-B94F-BB83-027766ABBC34}"/>
              </a:ext>
            </a:extLst>
          </p:cNvPr>
          <p:cNvSpPr txBox="1"/>
          <p:nvPr/>
        </p:nvSpPr>
        <p:spPr>
          <a:xfrm>
            <a:off x="10102443" y="6082452"/>
            <a:ext cx="1988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Full PRG!</a:t>
            </a:r>
          </a:p>
        </p:txBody>
      </p:sp>
    </p:spTree>
    <p:extLst>
      <p:ext uri="{BB962C8B-B14F-4D97-AF65-F5344CB8AC3E}">
        <p14:creationId xmlns:p14="http://schemas.microsoft.com/office/powerpoint/2010/main" val="156632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-0.14028 L -4.16667E-7 4.44444E-6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699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-0.13356 L 3.54167E-6 -2.22222E-6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9" grpId="0" uiExpand="1" build="p"/>
      <p:bldP spid="26" grpId="0"/>
      <p:bldP spid="28" grpId="0"/>
      <p:bldP spid="42" grpId="0"/>
      <p:bldP spid="42" grpId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F6397-39F0-3B03-E36F-BEC2C14CD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43DF6-72D1-8BBB-EC41-058FDEDC9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6716"/>
            <a:ext cx="10515600" cy="5504567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5400" dirty="0">
                <a:latin typeface="+mn-lt"/>
              </a:rPr>
              <a:t>The Restrictions Approach:</a:t>
            </a:r>
            <a:br>
              <a:rPr lang="en-US" sz="5400" dirty="0">
                <a:latin typeface="+mn-lt"/>
              </a:rPr>
            </a:br>
            <a:r>
              <a:rPr lang="en-US" sz="5400" dirty="0">
                <a:latin typeface="+mn-lt"/>
              </a:rPr>
              <a:t>Advanced Topics</a:t>
            </a:r>
          </a:p>
        </p:txBody>
      </p:sp>
    </p:spTree>
    <p:extLst>
      <p:ext uri="{BB962C8B-B14F-4D97-AF65-F5344CB8AC3E}">
        <p14:creationId xmlns:p14="http://schemas.microsoft.com/office/powerpoint/2010/main" val="505111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4DDBB-24F1-600A-79CA-0E3B23D40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EC63D-DC16-2EFC-63E1-695B5ADEA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constant-width case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FFCB50-3355-DA5D-DECA-9CAC6C5CD5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4850" y="4422316"/>
                <a:ext cx="10782299" cy="217784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Use just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dirty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dirty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dirty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dirty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m:rPr>
                                    <m:lit/>
                                  </m:rPr>
                                  <a:rPr lang="en-US" b="0" i="1" dirty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b="0" i="1" dirty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</m:d>
                          </m:e>
                        </m:func>
                      </m:e>
                    </m:d>
                  </m:oMath>
                </a14:m>
                <a:r>
                  <a:rPr lang="en-US" dirty="0"/>
                  <a:t> truly random bits to assign values to half the variables of a constant-width ROBP!</a:t>
                </a:r>
              </a:p>
              <a:p>
                <a:r>
                  <a:rPr lang="en-US" dirty="0"/>
                  <a:t>Proof uses </a:t>
                </a:r>
                <a:r>
                  <a:rPr lang="en-US" dirty="0">
                    <a:solidFill>
                      <a:schemeClr val="accent1"/>
                    </a:solidFill>
                  </a:rPr>
                  <a:t>Fourier growth bounds</a:t>
                </a:r>
                <a:r>
                  <a:rPr lang="en-US" dirty="0"/>
                  <a:t> </a:t>
                </a:r>
                <a:r>
                  <a:rPr lang="en-US" sz="2000" dirty="0">
                    <a:solidFill>
                      <a:srgbClr val="C00000"/>
                    </a:solidFill>
                  </a:rPr>
                  <a:t>[Chattopadhyay, Hatami, Reingold, Tal 2018]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BFFCB50-3355-DA5D-DECA-9CAC6C5CD5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4850" y="4422316"/>
                <a:ext cx="10782299" cy="2177840"/>
              </a:xfrm>
              <a:blipFill>
                <a:blip r:embed="rId2"/>
                <a:stretch>
                  <a:fillRect l="-1018" b="-36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A9DDCC9-DA2B-555D-29F1-751CA4E4FA51}"/>
                  </a:ext>
                </a:extLst>
              </p:cNvPr>
              <p:cNvSpPr txBox="1"/>
              <p:nvPr/>
            </p:nvSpPr>
            <p:spPr>
              <a:xfrm>
                <a:off x="571500" y="1911455"/>
                <a:ext cx="10782300" cy="217784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Lemma </a:t>
                </a:r>
                <a:r>
                  <a:rPr lang="en-US" sz="2800" dirty="0">
                    <a:solidFill>
                      <a:srgbClr val="C00000"/>
                    </a:solidFill>
                  </a:rPr>
                  <a:t>[Forbes, Kelley 2018]</a:t>
                </a:r>
                <a:r>
                  <a:rPr lang="en-US" sz="2800" dirty="0"/>
                  <a:t>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̃"/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</m:acc>
                        <m:d>
                          <m:d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  <m:func>
                              <m:funcPr>
                                <m:ctrlP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m:rPr>
                                        <m:lit/>
                                      </m:rPr>
                                      <a:rPr lang="en-US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sup>
                    </m:sSup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such that if we sample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4472C4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4472C4"/>
                        </a:solidFill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independently, where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800" dirty="0">
                    <a:solidFill>
                      <a:schemeClr val="accent1"/>
                    </a:solidFill>
                  </a:rPr>
                  <a:t>-biased</a:t>
                </a:r>
                <a:r>
                  <a:rPr lang="en-US" sz="28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is uniform, then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fools width-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ROBPs with error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800" dirty="0"/>
                  <a:t>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A9DDCC9-DA2B-555D-29F1-751CA4E4F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1911455"/>
                <a:ext cx="10782300" cy="2177840"/>
              </a:xfrm>
              <a:prstGeom prst="rect">
                <a:avLst/>
              </a:prstGeom>
              <a:blipFill>
                <a:blip r:embed="rId3"/>
                <a:stretch>
                  <a:fillRect l="-169" r="-901"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1EFC5840-D5A4-FBAC-24B7-98C3A2BCE4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6146" y="365125"/>
            <a:ext cx="1257654" cy="125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41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78FA8-8488-66EE-D52D-EA9759CC7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termination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548654-ABDA-7642-6861-883B57B2F2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69132" y="4693497"/>
                <a:ext cx="10782299" cy="1671638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/>
                  <a:t>Proof idea:</a:t>
                </a:r>
                <a:r>
                  <a:rPr lang="en-US" dirty="0"/>
                  <a:t> Show that after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func>
                          </m:e>
                        </m:func>
                      </m:e>
                    </m:d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iterations of Forbes-Kelley restrictions, program has </a:t>
                </a:r>
                <a:r>
                  <a:rPr lang="en-US" dirty="0">
                    <a:solidFill>
                      <a:schemeClr val="accent1"/>
                    </a:solidFill>
                  </a:rPr>
                  <a:t>simplified </a:t>
                </a:r>
                <a:r>
                  <a:rPr lang="en-US" dirty="0" err="1"/>
                  <a:t>whp</a:t>
                </a:r>
                <a:r>
                  <a:rPr lang="en-US" dirty="0"/>
                  <a:t>, so we can do something else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548654-ABDA-7642-6861-883B57B2F2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9132" y="4693497"/>
                <a:ext cx="10782299" cy="1671638"/>
              </a:xfrm>
              <a:blipFill>
                <a:blip r:embed="rId2"/>
                <a:stretch>
                  <a:fillRect l="-1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CCD325-ABE3-53A3-42BD-3BF2584E23DA}"/>
                  </a:ext>
                </a:extLst>
              </p:cNvPr>
              <p:cNvSpPr txBox="1"/>
              <p:nvPr/>
            </p:nvSpPr>
            <p:spPr>
              <a:xfrm>
                <a:off x="571500" y="2294296"/>
                <a:ext cx="10782300" cy="215969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800" b="1" dirty="0"/>
                  <a:t>Theorem </a:t>
                </a:r>
                <a:r>
                  <a:rPr lang="en-US" sz="2800" dirty="0">
                    <a:solidFill>
                      <a:srgbClr val="C00000"/>
                    </a:solidFill>
                  </a:rPr>
                  <a:t>[Doron, Meka, Reingold, Tal, </a:t>
                </a:r>
                <a:r>
                  <a:rPr lang="en-US" sz="2800" dirty="0" err="1">
                    <a:solidFill>
                      <a:srgbClr val="C00000"/>
                    </a:solidFill>
                  </a:rPr>
                  <a:t>Vadhan</a:t>
                </a:r>
                <a:r>
                  <a:rPr lang="en-US" sz="2800" dirty="0">
                    <a:solidFill>
                      <a:srgbClr val="C00000"/>
                    </a:solidFill>
                  </a:rPr>
                  <a:t> 2021]</a:t>
                </a:r>
                <a:r>
                  <a:rPr lang="en-US" sz="2800" dirty="0"/>
                  <a:t>: There is an explicit PRG that fools constant-width “state-monotone” ROBPs with error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800" dirty="0"/>
                  <a:t> and seed length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sz="28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800" b="0" i="1" dirty="0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dirty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m:rPr>
                                    <m:lit/>
                                  </m:rP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sz="2800" b="0" i="1" dirty="0" smtClean="0">
                                    <a:latin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CCD325-ABE3-53A3-42BD-3BF2584E23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2294296"/>
                <a:ext cx="10782300" cy="2159694"/>
              </a:xfrm>
              <a:prstGeom prst="rect">
                <a:avLst/>
              </a:prstGeom>
              <a:blipFill>
                <a:blip r:embed="rId3"/>
                <a:stretch>
                  <a:fillRect l="-282" r="-958"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7" name="Group 96">
            <a:extLst>
              <a:ext uri="{FF2B5EF4-FFF2-40B4-BE49-F238E27FC236}">
                <a16:creationId xmlns:a16="http://schemas.microsoft.com/office/drawing/2014/main" id="{82B3E557-4A5F-3791-A4E2-F1BFA7F2477B}"/>
              </a:ext>
            </a:extLst>
          </p:cNvPr>
          <p:cNvGrpSpPr/>
          <p:nvPr/>
        </p:nvGrpSpPr>
        <p:grpSpPr>
          <a:xfrm>
            <a:off x="7247512" y="202518"/>
            <a:ext cx="4430138" cy="1760643"/>
            <a:chOff x="6923662" y="79378"/>
            <a:chExt cx="4430138" cy="17606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186F3B9E-9D95-CC05-CBB4-C81987C0B470}"/>
                    </a:ext>
                  </a:extLst>
                </p:cNvPr>
                <p:cNvSpPr/>
                <p:nvPr/>
              </p:nvSpPr>
              <p:spPr>
                <a:xfrm>
                  <a:off x="8981400" y="79378"/>
                  <a:ext cx="452437" cy="45243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∧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186F3B9E-9D95-CC05-CBB4-C81987C0B4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81400" y="79378"/>
                  <a:ext cx="452437" cy="452437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25EA055A-4208-940B-8FA9-6BC6F40ECAF5}"/>
                    </a:ext>
                  </a:extLst>
                </p:cNvPr>
                <p:cNvSpPr/>
                <p:nvPr/>
              </p:nvSpPr>
              <p:spPr>
                <a:xfrm>
                  <a:off x="7348891" y="739773"/>
                  <a:ext cx="452437" cy="45243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∨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id="{25EA055A-4208-940B-8FA9-6BC6F40ECA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48891" y="739773"/>
                  <a:ext cx="452437" cy="452437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2C41889D-874A-01A3-47C2-6A0838B3D672}"/>
                    </a:ext>
                  </a:extLst>
                </p:cNvPr>
                <p:cNvSpPr/>
                <p:nvPr/>
              </p:nvSpPr>
              <p:spPr>
                <a:xfrm>
                  <a:off x="8952151" y="739773"/>
                  <a:ext cx="452437" cy="45243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∨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2C41889D-874A-01A3-47C2-6A0838B3D6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52151" y="739773"/>
                  <a:ext cx="452437" cy="452437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AF0FB87C-480C-5C0E-727B-32BF4C49F863}"/>
                    </a:ext>
                  </a:extLst>
                </p:cNvPr>
                <p:cNvSpPr/>
                <p:nvPr/>
              </p:nvSpPr>
              <p:spPr>
                <a:xfrm>
                  <a:off x="10183689" y="704909"/>
                  <a:ext cx="452437" cy="45243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∨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AF0FB87C-480C-5C0E-727B-32BF4C49F86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3689" y="704909"/>
                  <a:ext cx="452437" cy="452437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98B330F0-EE3B-D360-26C0-096FCB4DD4D3}"/>
                    </a:ext>
                  </a:extLst>
                </p:cNvPr>
                <p:cNvSpPr/>
                <p:nvPr/>
              </p:nvSpPr>
              <p:spPr>
                <a:xfrm>
                  <a:off x="6923662" y="1387584"/>
                  <a:ext cx="452437" cy="45243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98B330F0-EE3B-D360-26C0-096FCB4DD4D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3662" y="1387584"/>
                  <a:ext cx="452437" cy="452437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2F336F05-4FB7-580D-DEBC-A30814E7FC5E}"/>
                    </a:ext>
                  </a:extLst>
                </p:cNvPr>
                <p:cNvSpPr/>
                <p:nvPr/>
              </p:nvSpPr>
              <p:spPr>
                <a:xfrm>
                  <a:off x="7706244" y="1374775"/>
                  <a:ext cx="452437" cy="45243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2F336F05-4FB7-580D-DEBC-A30814E7FC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6244" y="1374775"/>
                  <a:ext cx="452437" cy="452437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653616C6-D126-F879-3468-97B4C64A525A}"/>
                    </a:ext>
                  </a:extLst>
                </p:cNvPr>
                <p:cNvSpPr/>
                <p:nvPr/>
              </p:nvSpPr>
              <p:spPr>
                <a:xfrm>
                  <a:off x="8292784" y="1374775"/>
                  <a:ext cx="452437" cy="45243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653616C6-D126-F879-3468-97B4C64A525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92784" y="1374775"/>
                  <a:ext cx="452437" cy="452437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BF9FCE41-3068-ABE4-2F0C-A264B360C60B}"/>
                    </a:ext>
                  </a:extLst>
                </p:cNvPr>
                <p:cNvSpPr/>
                <p:nvPr/>
              </p:nvSpPr>
              <p:spPr>
                <a:xfrm>
                  <a:off x="8931039" y="1374775"/>
                  <a:ext cx="452437" cy="45243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BF9FCE41-3068-ABE4-2F0C-A264B360C60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1039" y="1374775"/>
                  <a:ext cx="452437" cy="452437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070643ED-DE91-D8BF-2795-975D736324EA}"/>
                    </a:ext>
                  </a:extLst>
                </p:cNvPr>
                <p:cNvSpPr/>
                <p:nvPr/>
              </p:nvSpPr>
              <p:spPr>
                <a:xfrm>
                  <a:off x="9564549" y="1374775"/>
                  <a:ext cx="452437" cy="45243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070643ED-DE91-D8BF-2795-975D736324E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64549" y="1374775"/>
                  <a:ext cx="452437" cy="452437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EC7C773D-BE31-7424-256A-D5E91F213710}"/>
                    </a:ext>
                  </a:extLst>
                </p:cNvPr>
                <p:cNvSpPr/>
                <p:nvPr/>
              </p:nvSpPr>
              <p:spPr>
                <a:xfrm>
                  <a:off x="10202804" y="1387584"/>
                  <a:ext cx="452437" cy="45243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EC7C773D-BE31-7424-256A-D5E91F21371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02804" y="1387584"/>
                  <a:ext cx="452437" cy="452437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AD2A83BA-62AB-007D-43B0-E38F1A2FF785}"/>
                    </a:ext>
                  </a:extLst>
                </p:cNvPr>
                <p:cNvSpPr/>
                <p:nvPr/>
              </p:nvSpPr>
              <p:spPr>
                <a:xfrm>
                  <a:off x="10901363" y="1374775"/>
                  <a:ext cx="452437" cy="45243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AD2A83BA-62AB-007D-43B0-E38F1A2FF78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01363" y="1374775"/>
                  <a:ext cx="452437" cy="452437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69021B5-65C9-DF5A-E0D2-54E4D5A57C94}"/>
                </a:ext>
              </a:extLst>
            </p:cNvPr>
            <p:cNvCxnSpPr>
              <a:cxnSpLocks/>
              <a:stCxn id="22" idx="0"/>
              <a:endCxn id="14" idx="3"/>
            </p:cNvCxnSpPr>
            <p:nvPr/>
          </p:nvCxnSpPr>
          <p:spPr>
            <a:xfrm flipV="1">
              <a:off x="7149881" y="1125952"/>
              <a:ext cx="265268" cy="2616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1534CDE-0C03-9CFF-3BD3-4CDB59705353}"/>
                </a:ext>
              </a:extLst>
            </p:cNvPr>
            <p:cNvCxnSpPr>
              <a:cxnSpLocks/>
              <a:stCxn id="14" idx="5"/>
              <a:endCxn id="24" idx="0"/>
            </p:cNvCxnSpPr>
            <p:nvPr/>
          </p:nvCxnSpPr>
          <p:spPr>
            <a:xfrm>
              <a:off x="7735070" y="1125952"/>
              <a:ext cx="197393" cy="24882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16F1A93-499F-6CB7-B5A7-EFFDBD173401}"/>
                </a:ext>
              </a:extLst>
            </p:cNvPr>
            <p:cNvCxnSpPr>
              <a:cxnSpLocks/>
              <a:stCxn id="16" idx="3"/>
              <a:endCxn id="26" idx="7"/>
            </p:cNvCxnSpPr>
            <p:nvPr/>
          </p:nvCxnSpPr>
          <p:spPr>
            <a:xfrm flipH="1">
              <a:off x="8678963" y="1125952"/>
              <a:ext cx="339446" cy="3150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8E24FE7-0DAD-83EE-A53A-13A1734DF3E6}"/>
                </a:ext>
              </a:extLst>
            </p:cNvPr>
            <p:cNvCxnSpPr>
              <a:cxnSpLocks/>
              <a:stCxn id="28" idx="0"/>
              <a:endCxn id="16" idx="4"/>
            </p:cNvCxnSpPr>
            <p:nvPr/>
          </p:nvCxnSpPr>
          <p:spPr>
            <a:xfrm flipV="1">
              <a:off x="9157258" y="1192210"/>
              <a:ext cx="21112" cy="1825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C625DFC-6C13-9672-205D-3E047CBB0784}"/>
                </a:ext>
              </a:extLst>
            </p:cNvPr>
            <p:cNvCxnSpPr>
              <a:cxnSpLocks/>
              <a:stCxn id="30" idx="7"/>
              <a:endCxn id="18" idx="3"/>
            </p:cNvCxnSpPr>
            <p:nvPr/>
          </p:nvCxnSpPr>
          <p:spPr>
            <a:xfrm flipV="1">
              <a:off x="9950728" y="1091088"/>
              <a:ext cx="299219" cy="34994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6D8EF48-495D-EAA1-6D1E-E15DF85FBB41}"/>
                </a:ext>
              </a:extLst>
            </p:cNvPr>
            <p:cNvCxnSpPr>
              <a:cxnSpLocks/>
              <a:stCxn id="32" idx="0"/>
              <a:endCxn id="18" idx="4"/>
            </p:cNvCxnSpPr>
            <p:nvPr/>
          </p:nvCxnSpPr>
          <p:spPr>
            <a:xfrm flipH="1" flipV="1">
              <a:off x="10409908" y="1157346"/>
              <a:ext cx="19115" cy="2302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7594878D-828F-63AD-4666-76AB0C615B27}"/>
                </a:ext>
              </a:extLst>
            </p:cNvPr>
            <p:cNvCxnSpPr>
              <a:cxnSpLocks/>
              <a:stCxn id="34" idx="1"/>
              <a:endCxn id="18" idx="5"/>
            </p:cNvCxnSpPr>
            <p:nvPr/>
          </p:nvCxnSpPr>
          <p:spPr>
            <a:xfrm flipH="1" flipV="1">
              <a:off x="10569868" y="1091088"/>
              <a:ext cx="397753" cy="34994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7108E5F-F6DE-38A7-FE19-6BB9DBCC4251}"/>
                </a:ext>
              </a:extLst>
            </p:cNvPr>
            <p:cNvCxnSpPr>
              <a:cxnSpLocks/>
              <a:stCxn id="18" idx="1"/>
              <a:endCxn id="12" idx="5"/>
            </p:cNvCxnSpPr>
            <p:nvPr/>
          </p:nvCxnSpPr>
          <p:spPr>
            <a:xfrm flipH="1" flipV="1">
              <a:off x="9367579" y="465557"/>
              <a:ext cx="882368" cy="3056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CC7AA0F-67D5-7023-7347-FE1D484E275B}"/>
                </a:ext>
              </a:extLst>
            </p:cNvPr>
            <p:cNvCxnSpPr>
              <a:cxnSpLocks/>
              <a:stCxn id="12" idx="4"/>
              <a:endCxn id="16" idx="0"/>
            </p:cNvCxnSpPr>
            <p:nvPr/>
          </p:nvCxnSpPr>
          <p:spPr>
            <a:xfrm flipH="1">
              <a:off x="9178370" y="531815"/>
              <a:ext cx="29249" cy="2079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7BA4E44-28A3-2B1E-A9AF-660B65B9EDFC}"/>
                </a:ext>
              </a:extLst>
            </p:cNvPr>
            <p:cNvCxnSpPr>
              <a:cxnSpLocks/>
              <a:stCxn id="12" idx="3"/>
              <a:endCxn id="14" idx="7"/>
            </p:cNvCxnSpPr>
            <p:nvPr/>
          </p:nvCxnSpPr>
          <p:spPr>
            <a:xfrm flipH="1">
              <a:off x="7735070" y="465557"/>
              <a:ext cx="1312588" cy="3404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6843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61B36-D7AF-800B-CAB9-D40606FC5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26169"/>
            <a:ext cx="11452194" cy="1325563"/>
          </a:xfrm>
        </p:spPr>
        <p:txBody>
          <a:bodyPr/>
          <a:lstStyle/>
          <a:p>
            <a:r>
              <a:rPr lang="en-US" dirty="0"/>
              <a:t>Fooling width-3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58E92-45BF-830E-9B85-C3C72B71A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397" y="5729617"/>
            <a:ext cx="11333205" cy="10362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/>
              <a:t>Proof idea:</a:t>
            </a:r>
            <a:r>
              <a:rPr lang="en-US" sz="2400" dirty="0"/>
              <a:t> Restrictions with early termination, followed by INW/Laplacian approach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D8E655-7480-7656-8D1B-F7B15291D1CD}"/>
                  </a:ext>
                </a:extLst>
              </p:cNvPr>
              <p:cNvSpPr txBox="1"/>
              <p:nvPr/>
            </p:nvSpPr>
            <p:spPr>
              <a:xfrm>
                <a:off x="656947" y="1873542"/>
                <a:ext cx="10640126" cy="142757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tIns="182880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400" b="1" dirty="0"/>
                  <a:t>Theorem</a:t>
                </a:r>
                <a:r>
                  <a:rPr lang="en-US" sz="2400" dirty="0">
                    <a:solidFill>
                      <a:srgbClr val="C00000"/>
                    </a:solidFill>
                  </a:rPr>
                  <a:t> [Meka, Reingold, Tal 2019]</a:t>
                </a:r>
                <a:r>
                  <a:rPr lang="en-US" sz="2400" b="1" dirty="0"/>
                  <a:t>: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400" dirty="0"/>
                  <a:t> explicit PRG for 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width-3 ROBPs</a:t>
                </a:r>
                <a:r>
                  <a:rPr lang="en-US" sz="2400" dirty="0"/>
                  <a:t> with seed length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func>
                          <m:funcPr>
                            <m:ctrlP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sz="2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D8E655-7480-7656-8D1B-F7B15291D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947" y="1873542"/>
                <a:ext cx="10640126" cy="142757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90C5E04-4C79-0064-0C4A-1B261F0BF303}"/>
                  </a:ext>
                </a:extLst>
              </p:cNvPr>
              <p:cNvSpPr txBox="1"/>
              <p:nvPr/>
            </p:nvSpPr>
            <p:spPr>
              <a:xfrm>
                <a:off x="656948" y="3808146"/>
                <a:ext cx="10640125" cy="168334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accent1"/>
                </a:solidFill>
              </a:ln>
            </p:spPr>
            <p:txBody>
              <a:bodyPr wrap="square" tIns="182880" bIns="182880" rtlCol="0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chemeClr val="tx1"/>
                  </a:buClr>
                </a:pPr>
                <a:r>
                  <a:rPr lang="en-US" sz="2400" b="1" dirty="0"/>
                  <a:t>Theorem </a:t>
                </a:r>
                <a:r>
                  <a:rPr lang="en-US" sz="2400" dirty="0">
                    <a:solidFill>
                      <a:srgbClr val="C00000"/>
                    </a:solidFill>
                  </a:rPr>
                  <a:t>[CHLTW 2023] [CL 2024]</a:t>
                </a:r>
                <a:r>
                  <a:rPr lang="en-US" sz="2400" b="1" dirty="0"/>
                  <a:t>: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sz="2400" dirty="0"/>
                  <a:t> explicit 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WPRG</a:t>
                </a:r>
                <a:r>
                  <a:rPr lang="en-US" sz="2400" dirty="0"/>
                  <a:t> for width-3 ROBPs with seed length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rad>
                          <m:radPr>
                            <m:degHide m:val="on"/>
                            <m:ctrlP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unc>
                              <m:funcPr>
                                <m:ctrlP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 b="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m:rPr>
                                        <m:lit/>
                                      </m:rP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</m:e>
                                </m:d>
                              </m:e>
                            </m:func>
                          </m:e>
                        </m:rad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m:rPr>
                                    <m:lit/>
                                  </m:rP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</m:d>
                          </m:e>
                        </m:func>
                      </m:e>
                    </m:d>
                  </m:oMath>
                </a14:m>
                <a:endParaRPr lang="en-US" sz="2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90C5E04-4C79-0064-0C4A-1B261F0BF3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948" y="3808146"/>
                <a:ext cx="10640125" cy="16833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266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B110E-07DC-4D72-824E-53640CCA7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95618"/>
            <a:ext cx="10515600" cy="1325563"/>
          </a:xfrm>
        </p:spPr>
        <p:txBody>
          <a:bodyPr/>
          <a:lstStyle/>
          <a:p>
            <a:r>
              <a:rPr lang="en-US" dirty="0"/>
              <a:t>Challenge: </a:t>
            </a:r>
            <a:r>
              <a:rPr lang="en-US" dirty="0">
                <a:solidFill>
                  <a:schemeClr val="accent1"/>
                </a:solidFill>
              </a:rPr>
              <a:t>Parity gates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2BBF4F-AFFF-44D7-BCC7-BCDA84BE9A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1749" y="1439852"/>
                <a:ext cx="11284501" cy="53446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b="1" dirty="0">
                    <a:solidFill>
                      <a:schemeClr val="tx1"/>
                    </a:solidFill>
                  </a:rPr>
                  <a:t>Open problem:</a:t>
                </a:r>
                <a:r>
                  <a:rPr lang="en-US" dirty="0">
                    <a:solidFill>
                      <a:schemeClr val="tx1"/>
                    </a:solidFill>
                  </a:rPr>
                  <a:t> Design a near-optimal PRG fooling </a:t>
                </a:r>
                <a:r>
                  <a:rPr lang="en-US" dirty="0">
                    <a:solidFill>
                      <a:schemeClr val="accent1"/>
                    </a:solidFill>
                  </a:rPr>
                  <a:t>read-once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AC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⊕</m:t>
                        </m:r>
                      </m:e>
                    </m:d>
                  </m:oMath>
                </a14:m>
                <a:endParaRPr lang="en-US" dirty="0">
                  <a:solidFill>
                    <a:schemeClr val="accent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lang="en-US" dirty="0">
                  <a:solidFill>
                    <a:schemeClr val="accent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lang="en-US" dirty="0">
                  <a:solidFill>
                    <a:schemeClr val="accent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endParaRPr lang="en-US" dirty="0">
                  <a:solidFill>
                    <a:schemeClr val="accent1"/>
                  </a:solidFill>
                </a:endParaRPr>
              </a:p>
              <a:p>
                <a:pPr marL="0" indent="0">
                  <a:lnSpc>
                    <a:spcPct val="250000"/>
                  </a:lnSpc>
                  <a:buNone/>
                </a:pPr>
                <a:endParaRPr lang="en-US" dirty="0">
                  <a:solidFill>
                    <a:schemeClr val="accent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dirty="0"/>
                  <a:t>Difficulty: It is not clear how one could justify early termination…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2BBF4F-AFFF-44D7-BCC7-BCDA84BE9A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1749" y="1439852"/>
                <a:ext cx="11284501" cy="5344694"/>
              </a:xfrm>
              <a:blipFill>
                <a:blip r:embed="rId2"/>
                <a:stretch>
                  <a:fillRect l="-9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15D6E2D8-AABE-490D-999C-AE760011F72C}"/>
              </a:ext>
            </a:extLst>
          </p:cNvPr>
          <p:cNvGrpSpPr/>
          <p:nvPr/>
        </p:nvGrpSpPr>
        <p:grpSpPr>
          <a:xfrm>
            <a:off x="1564126" y="2648831"/>
            <a:ext cx="8775573" cy="2758268"/>
            <a:chOff x="1281945" y="3282347"/>
            <a:chExt cx="8954890" cy="281462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EC55D82-04B0-4F0A-A747-B77277EE7F2C}"/>
                </a:ext>
              </a:extLst>
            </p:cNvPr>
            <p:cNvCxnSpPr>
              <a:cxnSpLocks/>
              <a:stCxn id="68" idx="0"/>
              <a:endCxn id="42" idx="5"/>
            </p:cNvCxnSpPr>
            <p:nvPr/>
          </p:nvCxnSpPr>
          <p:spPr>
            <a:xfrm flipH="1" flipV="1">
              <a:off x="8757772" y="4537307"/>
              <a:ext cx="737324" cy="42705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BA13C85-E1AC-451F-9254-5E838F062870}"/>
                </a:ext>
              </a:extLst>
            </p:cNvPr>
            <p:cNvCxnSpPr>
              <a:cxnSpLocks/>
              <a:stCxn id="72" idx="1"/>
              <a:endCxn id="44" idx="5"/>
            </p:cNvCxnSpPr>
            <p:nvPr/>
          </p:nvCxnSpPr>
          <p:spPr>
            <a:xfrm flipH="1" flipV="1">
              <a:off x="4106728" y="4430459"/>
              <a:ext cx="1479273" cy="57166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8202B94-BE6B-424E-A0BA-3835E584CE1E}"/>
                </a:ext>
              </a:extLst>
            </p:cNvPr>
            <p:cNvCxnSpPr>
              <a:cxnSpLocks/>
              <a:stCxn id="70" idx="0"/>
              <a:endCxn id="42" idx="3"/>
            </p:cNvCxnSpPr>
            <p:nvPr/>
          </p:nvCxnSpPr>
          <p:spPr>
            <a:xfrm flipV="1">
              <a:off x="7729691" y="4537307"/>
              <a:ext cx="681280" cy="34924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1E7AFA1-8F93-46EA-A489-9BFB43F8125C}"/>
                </a:ext>
              </a:extLst>
            </p:cNvPr>
            <p:cNvCxnSpPr>
              <a:cxnSpLocks/>
              <a:stCxn id="76" idx="7"/>
              <a:endCxn id="44" idx="3"/>
            </p:cNvCxnSpPr>
            <p:nvPr/>
          </p:nvCxnSpPr>
          <p:spPr>
            <a:xfrm flipV="1">
              <a:off x="2254133" y="4430459"/>
              <a:ext cx="1505794" cy="57333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CC9096C-F220-43FC-B983-3683F307BF4B}"/>
                </a:ext>
              </a:extLst>
            </p:cNvPr>
            <p:cNvGrpSpPr/>
            <p:nvPr/>
          </p:nvGrpSpPr>
          <p:grpSpPr>
            <a:xfrm>
              <a:off x="6180859" y="3282347"/>
              <a:ext cx="490451" cy="490451"/>
              <a:chOff x="6180859" y="1690687"/>
              <a:chExt cx="490451" cy="490451"/>
            </a:xfrm>
          </p:grpSpPr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1C157418-0E1C-48FE-946E-AE5E7689F056}"/>
                  </a:ext>
                </a:extLst>
              </p:cNvPr>
              <p:cNvSpPr/>
              <p:nvPr/>
            </p:nvSpPr>
            <p:spPr>
              <a:xfrm>
                <a:off x="6180859" y="1690687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774D2510-6AF0-481D-A02F-E0731E1B09AC}"/>
                      </a:ext>
                    </a:extLst>
                  </p:cNvPr>
                  <p:cNvSpPr txBox="1"/>
                  <p:nvPr/>
                </p:nvSpPr>
                <p:spPr>
                  <a:xfrm>
                    <a:off x="6180859" y="1751246"/>
                    <a:ext cx="49045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∧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774D2510-6AF0-481D-A02F-E0731E1B09A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80859" y="1751246"/>
                    <a:ext cx="490451" cy="36933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62E8B6D-3AF8-4584-AFA7-B81A038C8F01}"/>
                </a:ext>
              </a:extLst>
            </p:cNvPr>
            <p:cNvGrpSpPr/>
            <p:nvPr/>
          </p:nvGrpSpPr>
          <p:grpSpPr>
            <a:xfrm>
              <a:off x="1835507" y="4931969"/>
              <a:ext cx="490451" cy="490451"/>
              <a:chOff x="5605549" y="1795549"/>
              <a:chExt cx="490451" cy="490451"/>
            </a:xfrm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61F2AF47-C7EE-436A-919A-97C200E6A26E}"/>
                  </a:ext>
                </a:extLst>
              </p:cNvPr>
              <p:cNvSpPr/>
              <p:nvPr/>
            </p:nvSpPr>
            <p:spPr>
              <a:xfrm>
                <a:off x="5605549" y="1795549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AF980246-D8DA-46B9-89A4-60E5AE3B156B}"/>
                      </a:ext>
                    </a:extLst>
                  </p:cNvPr>
                  <p:cNvSpPr txBox="1"/>
                  <p:nvPr/>
                </p:nvSpPr>
                <p:spPr>
                  <a:xfrm>
                    <a:off x="5605549" y="1856108"/>
                    <a:ext cx="490451" cy="37687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⊕</m:t>
                          </m:r>
                        </m:oMath>
                      </m:oMathPara>
                    </a14:m>
                    <a:endParaRPr lang="en-US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7" name="TextBox 76">
                    <a:extLst>
                      <a:ext uri="{FF2B5EF4-FFF2-40B4-BE49-F238E27FC236}">
                        <a16:creationId xmlns:a16="http://schemas.microsoft.com/office/drawing/2014/main" id="{AF980246-D8DA-46B9-89A4-60E5AE3B156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05549" y="1856108"/>
                    <a:ext cx="490451" cy="37687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b="-491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013E1CA-630E-48E9-B4CE-E1510B37C317}"/>
                </a:ext>
              </a:extLst>
            </p:cNvPr>
            <p:cNvGrpSpPr/>
            <p:nvPr/>
          </p:nvGrpSpPr>
          <p:grpSpPr>
            <a:xfrm>
              <a:off x="3510054" y="4930295"/>
              <a:ext cx="490451" cy="490451"/>
              <a:chOff x="5605549" y="1795549"/>
              <a:chExt cx="490451" cy="490451"/>
            </a:xfrm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479D97FE-759C-46BE-B36F-BD4A1FD707ED}"/>
                  </a:ext>
                </a:extLst>
              </p:cNvPr>
              <p:cNvSpPr/>
              <p:nvPr/>
            </p:nvSpPr>
            <p:spPr>
              <a:xfrm>
                <a:off x="5605549" y="1795549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7DEC17F5-1CF2-4990-93E5-C0EAFB193D30}"/>
                      </a:ext>
                    </a:extLst>
                  </p:cNvPr>
                  <p:cNvSpPr txBox="1"/>
                  <p:nvPr/>
                </p:nvSpPr>
                <p:spPr>
                  <a:xfrm>
                    <a:off x="5605549" y="1856108"/>
                    <a:ext cx="490451" cy="37687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⊕</m:t>
                          </m:r>
                        </m:oMath>
                      </m:oMathPara>
                    </a14:m>
                    <a:endParaRPr lang="en-US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7DEC17F5-1CF2-4990-93E5-C0EAFB193D3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05549" y="1856108"/>
                    <a:ext cx="490451" cy="37687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491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B04D537-679C-4A23-A94A-85ED737A9A5D}"/>
                </a:ext>
              </a:extLst>
            </p:cNvPr>
            <p:cNvGrpSpPr/>
            <p:nvPr/>
          </p:nvGrpSpPr>
          <p:grpSpPr>
            <a:xfrm>
              <a:off x="5514176" y="4930296"/>
              <a:ext cx="490451" cy="490451"/>
              <a:chOff x="5605549" y="1795549"/>
              <a:chExt cx="490451" cy="490451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03EC29EE-0BF9-4C5A-A15C-722BF15CE3F8}"/>
                  </a:ext>
                </a:extLst>
              </p:cNvPr>
              <p:cNvSpPr/>
              <p:nvPr/>
            </p:nvSpPr>
            <p:spPr>
              <a:xfrm>
                <a:off x="5605549" y="1795549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659E2702-2CC5-4D3E-90C9-AFD0DA2E6355}"/>
                      </a:ext>
                    </a:extLst>
                  </p:cNvPr>
                  <p:cNvSpPr txBox="1"/>
                  <p:nvPr/>
                </p:nvSpPr>
                <p:spPr>
                  <a:xfrm>
                    <a:off x="5605549" y="1856108"/>
                    <a:ext cx="490451" cy="37687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⊕</m:t>
                          </m:r>
                        </m:oMath>
                      </m:oMathPara>
                    </a14:m>
                    <a:endParaRPr lang="en-US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659E2702-2CC5-4D3E-90C9-AFD0DA2E635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05549" y="1856108"/>
                    <a:ext cx="490451" cy="37687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491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95D4B99-400E-4B45-8725-D4D1B9375E8F}"/>
                </a:ext>
              </a:extLst>
            </p:cNvPr>
            <p:cNvGrpSpPr/>
            <p:nvPr/>
          </p:nvGrpSpPr>
          <p:grpSpPr>
            <a:xfrm>
              <a:off x="7484465" y="4886547"/>
              <a:ext cx="490451" cy="490451"/>
              <a:chOff x="5605549" y="1795549"/>
              <a:chExt cx="490451" cy="490451"/>
            </a:xfrm>
          </p:grpSpPr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933F16F0-2FEC-45F3-AC9A-FB90D5B4AD28}"/>
                  </a:ext>
                </a:extLst>
              </p:cNvPr>
              <p:cNvSpPr/>
              <p:nvPr/>
            </p:nvSpPr>
            <p:spPr>
              <a:xfrm>
                <a:off x="5605549" y="1795549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CD7B9CF-2526-4022-A0B5-78FFA86179E3}"/>
                      </a:ext>
                    </a:extLst>
                  </p:cNvPr>
                  <p:cNvSpPr txBox="1"/>
                  <p:nvPr/>
                </p:nvSpPr>
                <p:spPr>
                  <a:xfrm>
                    <a:off x="5605549" y="1856108"/>
                    <a:ext cx="490451" cy="37687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⊕</m:t>
                          </m:r>
                        </m:oMath>
                      </m:oMathPara>
                    </a14:m>
                    <a:endParaRPr lang="en-US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BCD7B9CF-2526-4022-A0B5-78FFA86179E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05549" y="1856108"/>
                    <a:ext cx="490451" cy="37687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491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A13F63F-6401-447E-A969-044FC9FEB82F}"/>
                </a:ext>
              </a:extLst>
            </p:cNvPr>
            <p:cNvGrpSpPr/>
            <p:nvPr/>
          </p:nvGrpSpPr>
          <p:grpSpPr>
            <a:xfrm>
              <a:off x="9249870" y="4964362"/>
              <a:ext cx="490451" cy="490451"/>
              <a:chOff x="5605549" y="1795549"/>
              <a:chExt cx="490451" cy="490451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750DA82E-DBE0-4A27-B345-B39845996B14}"/>
                  </a:ext>
                </a:extLst>
              </p:cNvPr>
              <p:cNvSpPr/>
              <p:nvPr/>
            </p:nvSpPr>
            <p:spPr>
              <a:xfrm>
                <a:off x="5605549" y="1795549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65510A00-990B-4CF8-AD6B-65484E71D911}"/>
                      </a:ext>
                    </a:extLst>
                  </p:cNvPr>
                  <p:cNvSpPr txBox="1"/>
                  <p:nvPr/>
                </p:nvSpPr>
                <p:spPr>
                  <a:xfrm>
                    <a:off x="5605549" y="1856108"/>
                    <a:ext cx="490451" cy="37687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⊕</m:t>
                          </m:r>
                        </m:oMath>
                      </m:oMathPara>
                    </a14:m>
                    <a:endParaRPr lang="en-US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69" name="TextBox 68">
                    <a:extLst>
                      <a:ext uri="{FF2B5EF4-FFF2-40B4-BE49-F238E27FC236}">
                        <a16:creationId xmlns:a16="http://schemas.microsoft.com/office/drawing/2014/main" id="{65510A00-990B-4CF8-AD6B-65484E71D91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05549" y="1856108"/>
                    <a:ext cx="490451" cy="37687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94A7FD0-E724-4CEC-B0D6-608744894F72}"/>
                </a:ext>
              </a:extLst>
            </p:cNvPr>
            <p:cNvCxnSpPr>
              <a:cxnSpLocks/>
              <a:stCxn id="74" idx="0"/>
              <a:endCxn id="44" idx="4"/>
            </p:cNvCxnSpPr>
            <p:nvPr/>
          </p:nvCxnSpPr>
          <p:spPr>
            <a:xfrm flipV="1">
              <a:off x="3755280" y="4502284"/>
              <a:ext cx="178048" cy="42801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ABAE10F-DDC9-4025-93E4-CD7F252026DF}"/>
                </a:ext>
              </a:extLst>
            </p:cNvPr>
            <p:cNvGrpSpPr/>
            <p:nvPr/>
          </p:nvGrpSpPr>
          <p:grpSpPr>
            <a:xfrm>
              <a:off x="1281945" y="5592208"/>
              <a:ext cx="490451" cy="490451"/>
              <a:chOff x="2546638" y="3090949"/>
              <a:chExt cx="490451" cy="490451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ACAFFEA4-1DD2-45A7-A97C-10382F35B198}"/>
                  </a:ext>
                </a:extLst>
              </p:cNvPr>
              <p:cNvSpPr/>
              <p:nvPr/>
            </p:nvSpPr>
            <p:spPr>
              <a:xfrm>
                <a:off x="2546638" y="3090949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19BE706B-FAE9-44D0-B49E-1BF9F3FE10A8}"/>
                      </a:ext>
                    </a:extLst>
                  </p:cNvPr>
                  <p:cNvSpPr txBox="1"/>
                  <p:nvPr/>
                </p:nvSpPr>
                <p:spPr>
                  <a:xfrm>
                    <a:off x="2546638" y="3151508"/>
                    <a:ext cx="49045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71CBA31E-70BF-4CB2-A14D-A70DF4EB6CE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46638" y="3151508"/>
                    <a:ext cx="490451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7DA0EDB-B4B3-4235-884F-AC0102296462}"/>
                </a:ext>
              </a:extLst>
            </p:cNvPr>
            <p:cNvGrpSpPr/>
            <p:nvPr/>
          </p:nvGrpSpPr>
          <p:grpSpPr>
            <a:xfrm>
              <a:off x="2143843" y="5587950"/>
              <a:ext cx="490451" cy="490451"/>
              <a:chOff x="2546638" y="3090949"/>
              <a:chExt cx="490451" cy="490451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6C3F685A-DB55-45D8-BC7C-7F261284743D}"/>
                  </a:ext>
                </a:extLst>
              </p:cNvPr>
              <p:cNvSpPr/>
              <p:nvPr/>
            </p:nvSpPr>
            <p:spPr>
              <a:xfrm>
                <a:off x="2546638" y="3090949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7B940912-A0CC-4EA7-BD9B-E4535CF09985}"/>
                      </a:ext>
                    </a:extLst>
                  </p:cNvPr>
                  <p:cNvSpPr txBox="1"/>
                  <p:nvPr/>
                </p:nvSpPr>
                <p:spPr>
                  <a:xfrm>
                    <a:off x="2546638" y="3151508"/>
                    <a:ext cx="49045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F0C87DCA-D243-4FF1-B325-DDB498A0A89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46638" y="3151508"/>
                    <a:ext cx="490451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DD2CB97-9B0B-4F4E-80A5-7B601AEA148C}"/>
                </a:ext>
              </a:extLst>
            </p:cNvPr>
            <p:cNvGrpSpPr/>
            <p:nvPr/>
          </p:nvGrpSpPr>
          <p:grpSpPr>
            <a:xfrm>
              <a:off x="2971360" y="5597347"/>
              <a:ext cx="539963" cy="490451"/>
              <a:chOff x="2497126" y="3090949"/>
              <a:chExt cx="539963" cy="490451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A942F0EC-BCFF-4058-8BC8-46A43EEDFB33}"/>
                  </a:ext>
                </a:extLst>
              </p:cNvPr>
              <p:cNvSpPr/>
              <p:nvPr/>
            </p:nvSpPr>
            <p:spPr>
              <a:xfrm>
                <a:off x="2546638" y="3090949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365D3E6A-BD7B-4804-A4AE-4AAB9FB5CE64}"/>
                      </a:ext>
                    </a:extLst>
                  </p:cNvPr>
                  <p:cNvSpPr txBox="1"/>
                  <p:nvPr/>
                </p:nvSpPr>
                <p:spPr>
                  <a:xfrm>
                    <a:off x="2497126" y="3151508"/>
                    <a:ext cx="49045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¬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6E78F0A2-1104-42BC-8A38-1D7E4B4A5C7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97126" y="3151508"/>
                    <a:ext cx="490451" cy="36933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r="-1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AC26B81-631D-44B7-9FF3-20C58A966D71}"/>
                </a:ext>
              </a:extLst>
            </p:cNvPr>
            <p:cNvGrpSpPr/>
            <p:nvPr/>
          </p:nvGrpSpPr>
          <p:grpSpPr>
            <a:xfrm>
              <a:off x="3897901" y="5597238"/>
              <a:ext cx="490451" cy="490451"/>
              <a:chOff x="2546638" y="3090949"/>
              <a:chExt cx="490451" cy="490451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152DD3D4-541C-4834-8359-36D3CCE8E3E4}"/>
                  </a:ext>
                </a:extLst>
              </p:cNvPr>
              <p:cNvSpPr/>
              <p:nvPr/>
            </p:nvSpPr>
            <p:spPr>
              <a:xfrm>
                <a:off x="2546638" y="3090949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B65BF6FD-2654-479F-A8DE-5A125EBEB0BC}"/>
                      </a:ext>
                    </a:extLst>
                  </p:cNvPr>
                  <p:cNvSpPr txBox="1"/>
                  <p:nvPr/>
                </p:nvSpPr>
                <p:spPr>
                  <a:xfrm>
                    <a:off x="2546638" y="3151508"/>
                    <a:ext cx="49045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BDF313AD-9732-4B9C-8F62-F97246475D5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46638" y="3151508"/>
                    <a:ext cx="490451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6C49D24-B73D-465E-84F8-0D22E1368075}"/>
                </a:ext>
              </a:extLst>
            </p:cNvPr>
            <p:cNvGrpSpPr/>
            <p:nvPr/>
          </p:nvGrpSpPr>
          <p:grpSpPr>
            <a:xfrm>
              <a:off x="5502906" y="5606525"/>
              <a:ext cx="490451" cy="490451"/>
              <a:chOff x="2546638" y="3090949"/>
              <a:chExt cx="490451" cy="490451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C32F5888-F4AC-4454-919C-F72D614DBA18}"/>
                  </a:ext>
                </a:extLst>
              </p:cNvPr>
              <p:cNvSpPr/>
              <p:nvPr/>
            </p:nvSpPr>
            <p:spPr>
              <a:xfrm>
                <a:off x="2546638" y="3090949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59571A82-05AA-4944-8E5E-A1C900A56686}"/>
                      </a:ext>
                    </a:extLst>
                  </p:cNvPr>
                  <p:cNvSpPr txBox="1"/>
                  <p:nvPr/>
                </p:nvSpPr>
                <p:spPr>
                  <a:xfrm>
                    <a:off x="2546638" y="3151508"/>
                    <a:ext cx="49045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63E4AFC3-AB60-44C4-9F35-E9D6FEE6AE9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46638" y="3151508"/>
                    <a:ext cx="490451" cy="369332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40B9B9F-8B2B-4162-BD8F-928EC014DB17}"/>
                </a:ext>
              </a:extLst>
            </p:cNvPr>
            <p:cNvGrpSpPr/>
            <p:nvPr/>
          </p:nvGrpSpPr>
          <p:grpSpPr>
            <a:xfrm>
              <a:off x="4624557" y="5601450"/>
              <a:ext cx="539963" cy="490451"/>
              <a:chOff x="2497126" y="3090949"/>
              <a:chExt cx="539963" cy="490451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4B6A0BAA-8B8A-40B0-9264-5A1512E8B316}"/>
                  </a:ext>
                </a:extLst>
              </p:cNvPr>
              <p:cNvSpPr/>
              <p:nvPr/>
            </p:nvSpPr>
            <p:spPr>
              <a:xfrm>
                <a:off x="2546638" y="3090949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02A2648B-EC60-47CD-A33A-0F87C2A645C1}"/>
                      </a:ext>
                    </a:extLst>
                  </p:cNvPr>
                  <p:cNvSpPr txBox="1"/>
                  <p:nvPr/>
                </p:nvSpPr>
                <p:spPr>
                  <a:xfrm>
                    <a:off x="2497126" y="3151508"/>
                    <a:ext cx="49045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¬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889633D9-04F1-4BDB-A7B1-C20E1558329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97126" y="3151508"/>
                    <a:ext cx="490451" cy="3693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r="-987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7CFF6E9-4C3E-423F-8010-CC5D4DD69247}"/>
                </a:ext>
              </a:extLst>
            </p:cNvPr>
            <p:cNvGrpSpPr/>
            <p:nvPr/>
          </p:nvGrpSpPr>
          <p:grpSpPr>
            <a:xfrm>
              <a:off x="6354260" y="5587949"/>
              <a:ext cx="490451" cy="490451"/>
              <a:chOff x="2546638" y="3090949"/>
              <a:chExt cx="490451" cy="490451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E22B14D4-458B-4177-B6FA-73CEA9A3EF52}"/>
                  </a:ext>
                </a:extLst>
              </p:cNvPr>
              <p:cNvSpPr/>
              <p:nvPr/>
            </p:nvSpPr>
            <p:spPr>
              <a:xfrm>
                <a:off x="2546638" y="3090949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DAADBAFC-8CC5-447D-B152-7721E0469F17}"/>
                      </a:ext>
                    </a:extLst>
                  </p:cNvPr>
                  <p:cNvSpPr txBox="1"/>
                  <p:nvPr/>
                </p:nvSpPr>
                <p:spPr>
                  <a:xfrm>
                    <a:off x="2546638" y="3151508"/>
                    <a:ext cx="49045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7" name="TextBox 66">
                    <a:extLst>
                      <a:ext uri="{FF2B5EF4-FFF2-40B4-BE49-F238E27FC236}">
                        <a16:creationId xmlns:a16="http://schemas.microsoft.com/office/drawing/2014/main" id="{B09CED91-FCF5-4A22-998A-09EB6F4B323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46638" y="3151508"/>
                    <a:ext cx="490451" cy="3693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7202083-75C1-4EC8-861B-09A5484D356A}"/>
                </a:ext>
              </a:extLst>
            </p:cNvPr>
            <p:cNvGrpSpPr/>
            <p:nvPr/>
          </p:nvGrpSpPr>
          <p:grpSpPr>
            <a:xfrm>
              <a:off x="7110916" y="5587949"/>
              <a:ext cx="539963" cy="490451"/>
              <a:chOff x="2497126" y="3090949"/>
              <a:chExt cx="539963" cy="490451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3AE2C801-D874-4A44-B046-2DE6AD4C30A7}"/>
                  </a:ext>
                </a:extLst>
              </p:cNvPr>
              <p:cNvSpPr/>
              <p:nvPr/>
            </p:nvSpPr>
            <p:spPr>
              <a:xfrm>
                <a:off x="2546638" y="3090949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TextBox 52">
                    <a:extLst>
                      <a:ext uri="{FF2B5EF4-FFF2-40B4-BE49-F238E27FC236}">
                        <a16:creationId xmlns:a16="http://schemas.microsoft.com/office/drawing/2014/main" id="{465E7E07-4857-4024-A967-45DB11DF63AB}"/>
                      </a:ext>
                    </a:extLst>
                  </p:cNvPr>
                  <p:cNvSpPr txBox="1"/>
                  <p:nvPr/>
                </p:nvSpPr>
                <p:spPr>
                  <a:xfrm>
                    <a:off x="2497126" y="3151508"/>
                    <a:ext cx="49045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¬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8F313F2C-99C9-4F43-BA62-1284F1EB9A9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97126" y="3151508"/>
                    <a:ext cx="490451" cy="369332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r="-1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A17680E-5A0B-40D8-8E2A-4F136545497C}"/>
                </a:ext>
              </a:extLst>
            </p:cNvPr>
            <p:cNvGrpSpPr/>
            <p:nvPr/>
          </p:nvGrpSpPr>
          <p:grpSpPr>
            <a:xfrm>
              <a:off x="7912903" y="5604454"/>
              <a:ext cx="539963" cy="490451"/>
              <a:chOff x="2497126" y="3090949"/>
              <a:chExt cx="539963" cy="490451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D38E9D5B-D0BA-4052-9905-3126D0773A39}"/>
                  </a:ext>
                </a:extLst>
              </p:cNvPr>
              <p:cNvSpPr/>
              <p:nvPr/>
            </p:nvSpPr>
            <p:spPr>
              <a:xfrm>
                <a:off x="2546638" y="3090949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1" name="TextBox 50">
                    <a:extLst>
                      <a:ext uri="{FF2B5EF4-FFF2-40B4-BE49-F238E27FC236}">
                        <a16:creationId xmlns:a16="http://schemas.microsoft.com/office/drawing/2014/main" id="{7BE21247-454B-4CBA-A04D-20EB9BE48881}"/>
                      </a:ext>
                    </a:extLst>
                  </p:cNvPr>
                  <p:cNvSpPr txBox="1"/>
                  <p:nvPr/>
                </p:nvSpPr>
                <p:spPr>
                  <a:xfrm>
                    <a:off x="2497126" y="3151508"/>
                    <a:ext cx="49045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¬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381640CD-A30C-4C8C-99C5-BC14C07F5C9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97126" y="3151508"/>
                    <a:ext cx="490451" cy="369332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r="-875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83EEBA4-7ECC-4C3F-90B4-88434DDBEE35}"/>
                </a:ext>
              </a:extLst>
            </p:cNvPr>
            <p:cNvGrpSpPr/>
            <p:nvPr/>
          </p:nvGrpSpPr>
          <p:grpSpPr>
            <a:xfrm>
              <a:off x="8769599" y="5597237"/>
              <a:ext cx="490451" cy="490451"/>
              <a:chOff x="2546638" y="3090949"/>
              <a:chExt cx="490451" cy="490451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3D402561-90D0-481F-ADAD-A60CCCD7CD0B}"/>
                  </a:ext>
                </a:extLst>
              </p:cNvPr>
              <p:cNvSpPr/>
              <p:nvPr/>
            </p:nvSpPr>
            <p:spPr>
              <a:xfrm>
                <a:off x="2546638" y="3090949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E3AAD5BF-9BEF-46FD-BA89-033D2F3B2948}"/>
                      </a:ext>
                    </a:extLst>
                  </p:cNvPr>
                  <p:cNvSpPr txBox="1"/>
                  <p:nvPr/>
                </p:nvSpPr>
                <p:spPr>
                  <a:xfrm>
                    <a:off x="2546638" y="3151508"/>
                    <a:ext cx="49045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007F8498-C994-4866-9264-4C70BF9CD3D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46638" y="3151508"/>
                    <a:ext cx="490451" cy="369332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05BC030-05B8-42DC-95A0-E896B47B305F}"/>
                </a:ext>
              </a:extLst>
            </p:cNvPr>
            <p:cNvGrpSpPr/>
            <p:nvPr/>
          </p:nvGrpSpPr>
          <p:grpSpPr>
            <a:xfrm>
              <a:off x="9746384" y="5604454"/>
              <a:ext cx="490451" cy="490451"/>
              <a:chOff x="2546638" y="3090949"/>
              <a:chExt cx="490451" cy="490451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249C4E00-E0C5-4726-AE00-092450A66794}"/>
                  </a:ext>
                </a:extLst>
              </p:cNvPr>
              <p:cNvSpPr/>
              <p:nvPr/>
            </p:nvSpPr>
            <p:spPr>
              <a:xfrm>
                <a:off x="2546638" y="3090949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3F9F17F8-ECE7-49C3-9FC3-FBDF0D0B61EA}"/>
                      </a:ext>
                    </a:extLst>
                  </p:cNvPr>
                  <p:cNvSpPr txBox="1"/>
                  <p:nvPr/>
                </p:nvSpPr>
                <p:spPr>
                  <a:xfrm>
                    <a:off x="2546638" y="3151508"/>
                    <a:ext cx="49045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9" name="TextBox 78">
                    <a:extLst>
                      <a:ext uri="{FF2B5EF4-FFF2-40B4-BE49-F238E27FC236}">
                        <a16:creationId xmlns:a16="http://schemas.microsoft.com/office/drawing/2014/main" id="{886F2EFF-64EE-4852-A210-8E8D2AA67DD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46638" y="3151508"/>
                    <a:ext cx="490451" cy="369332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A6E3B88-68A1-47C9-8CB5-61638D9986FB}"/>
                </a:ext>
              </a:extLst>
            </p:cNvPr>
            <p:cNvCxnSpPr>
              <a:cxnSpLocks/>
              <a:stCxn id="66" idx="7"/>
              <a:endCxn id="76" idx="3"/>
            </p:cNvCxnSpPr>
            <p:nvPr/>
          </p:nvCxnSpPr>
          <p:spPr>
            <a:xfrm flipV="1">
              <a:off x="1700571" y="5350595"/>
              <a:ext cx="206761" cy="31343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DC33F37-B0A3-4F02-9D72-374DA1D9279E}"/>
                </a:ext>
              </a:extLst>
            </p:cNvPr>
            <p:cNvCxnSpPr>
              <a:cxnSpLocks/>
              <a:stCxn id="64" idx="0"/>
              <a:endCxn id="76" idx="5"/>
            </p:cNvCxnSpPr>
            <p:nvPr/>
          </p:nvCxnSpPr>
          <p:spPr>
            <a:xfrm flipH="1" flipV="1">
              <a:off x="2254133" y="5350595"/>
              <a:ext cx="134936" cy="23735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E4F9781-E476-46DC-BB0D-0E345797C25F}"/>
                </a:ext>
              </a:extLst>
            </p:cNvPr>
            <p:cNvCxnSpPr>
              <a:cxnSpLocks/>
              <a:stCxn id="62" idx="0"/>
              <a:endCxn id="74" idx="3"/>
            </p:cNvCxnSpPr>
            <p:nvPr/>
          </p:nvCxnSpPr>
          <p:spPr>
            <a:xfrm flipV="1">
              <a:off x="3266098" y="5348921"/>
              <a:ext cx="315781" cy="24842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8A7E1B3-3DA0-4780-9391-2A639D278FD6}"/>
                </a:ext>
              </a:extLst>
            </p:cNvPr>
            <p:cNvCxnSpPr>
              <a:cxnSpLocks/>
              <a:stCxn id="60" idx="0"/>
              <a:endCxn id="74" idx="5"/>
            </p:cNvCxnSpPr>
            <p:nvPr/>
          </p:nvCxnSpPr>
          <p:spPr>
            <a:xfrm flipH="1" flipV="1">
              <a:off x="3928680" y="5348921"/>
              <a:ext cx="214447" cy="24831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F531406-0AB2-4B9B-B1E7-849BFD54F7BA}"/>
                </a:ext>
              </a:extLst>
            </p:cNvPr>
            <p:cNvCxnSpPr>
              <a:cxnSpLocks/>
              <a:stCxn id="56" idx="7"/>
              <a:endCxn id="72" idx="3"/>
            </p:cNvCxnSpPr>
            <p:nvPr/>
          </p:nvCxnSpPr>
          <p:spPr>
            <a:xfrm flipV="1">
              <a:off x="5092695" y="5348922"/>
              <a:ext cx="493306" cy="32435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55F6AF0-8C3B-4EAE-A95C-50409AA4EBEB}"/>
                </a:ext>
              </a:extLst>
            </p:cNvPr>
            <p:cNvCxnSpPr>
              <a:cxnSpLocks/>
              <a:stCxn id="58" idx="0"/>
              <a:endCxn id="72" idx="4"/>
            </p:cNvCxnSpPr>
            <p:nvPr/>
          </p:nvCxnSpPr>
          <p:spPr>
            <a:xfrm flipV="1">
              <a:off x="5748132" y="5420747"/>
              <a:ext cx="11270" cy="18577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41A290E-1FA1-4AEE-989A-7D7CC7D1830E}"/>
                </a:ext>
              </a:extLst>
            </p:cNvPr>
            <p:cNvCxnSpPr>
              <a:cxnSpLocks/>
              <a:stCxn id="54" idx="1"/>
              <a:endCxn id="72" idx="5"/>
            </p:cNvCxnSpPr>
            <p:nvPr/>
          </p:nvCxnSpPr>
          <p:spPr>
            <a:xfrm flipH="1" flipV="1">
              <a:off x="5932802" y="5348922"/>
              <a:ext cx="493283" cy="31085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B0731B4-EBB2-4B3D-A282-17234BE41E58}"/>
                </a:ext>
              </a:extLst>
            </p:cNvPr>
            <p:cNvCxnSpPr>
              <a:cxnSpLocks/>
              <a:stCxn id="52" idx="0"/>
              <a:endCxn id="70" idx="3"/>
            </p:cNvCxnSpPr>
            <p:nvPr/>
          </p:nvCxnSpPr>
          <p:spPr>
            <a:xfrm flipV="1">
              <a:off x="7405654" y="5305173"/>
              <a:ext cx="150636" cy="28277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9BBBFFC-50EE-46BE-90EA-79D9A0CC670F}"/>
                </a:ext>
              </a:extLst>
            </p:cNvPr>
            <p:cNvCxnSpPr>
              <a:cxnSpLocks/>
              <a:stCxn id="50" idx="0"/>
              <a:endCxn id="70" idx="5"/>
            </p:cNvCxnSpPr>
            <p:nvPr/>
          </p:nvCxnSpPr>
          <p:spPr>
            <a:xfrm flipH="1" flipV="1">
              <a:off x="7903091" y="5305173"/>
              <a:ext cx="304550" cy="29928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F7A6228-12E4-410F-9FF8-F4E1FAA826C8}"/>
                </a:ext>
              </a:extLst>
            </p:cNvPr>
            <p:cNvCxnSpPr>
              <a:cxnSpLocks/>
              <a:stCxn id="48" idx="0"/>
              <a:endCxn id="68" idx="3"/>
            </p:cNvCxnSpPr>
            <p:nvPr/>
          </p:nvCxnSpPr>
          <p:spPr>
            <a:xfrm flipV="1">
              <a:off x="9014825" y="5382988"/>
              <a:ext cx="306870" cy="21424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545F61B-4B00-45FA-8DF9-4CEDD9BFADAF}"/>
                </a:ext>
              </a:extLst>
            </p:cNvPr>
            <p:cNvCxnSpPr>
              <a:cxnSpLocks/>
              <a:stCxn id="46" idx="0"/>
              <a:endCxn id="68" idx="5"/>
            </p:cNvCxnSpPr>
            <p:nvPr/>
          </p:nvCxnSpPr>
          <p:spPr>
            <a:xfrm flipH="1" flipV="1">
              <a:off x="9668496" y="5382988"/>
              <a:ext cx="323114" cy="22146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AA4C145-AEB2-453C-83B2-D08034D99A29}"/>
                </a:ext>
              </a:extLst>
            </p:cNvPr>
            <p:cNvGrpSpPr/>
            <p:nvPr/>
          </p:nvGrpSpPr>
          <p:grpSpPr>
            <a:xfrm>
              <a:off x="3688102" y="4011833"/>
              <a:ext cx="490451" cy="490451"/>
              <a:chOff x="4134106" y="2851677"/>
              <a:chExt cx="490451" cy="490451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F14FA949-33B9-49F7-9813-990B39AAD527}"/>
                  </a:ext>
                </a:extLst>
              </p:cNvPr>
              <p:cNvSpPr/>
              <p:nvPr/>
            </p:nvSpPr>
            <p:spPr>
              <a:xfrm>
                <a:off x="4134106" y="2851677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5DA3D471-958B-4ABA-BFA5-FA6C3EEEED6C}"/>
                      </a:ext>
                    </a:extLst>
                  </p:cNvPr>
                  <p:cNvSpPr txBox="1"/>
                  <p:nvPr/>
                </p:nvSpPr>
                <p:spPr>
                  <a:xfrm>
                    <a:off x="4134106" y="2912236"/>
                    <a:ext cx="49045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5DA3D471-958B-4ABA-BFA5-FA6C3EEEED6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34106" y="2912236"/>
                    <a:ext cx="490451" cy="369332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8B95FF7-2498-4CC2-B997-8141F930752A}"/>
                </a:ext>
              </a:extLst>
            </p:cNvPr>
            <p:cNvGrpSpPr/>
            <p:nvPr/>
          </p:nvGrpSpPr>
          <p:grpSpPr>
            <a:xfrm>
              <a:off x="8339146" y="4118681"/>
              <a:ext cx="490451" cy="490451"/>
              <a:chOff x="7912903" y="2810715"/>
              <a:chExt cx="490451" cy="490451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2110405D-6194-4838-971F-538EA480B439}"/>
                  </a:ext>
                </a:extLst>
              </p:cNvPr>
              <p:cNvSpPr/>
              <p:nvPr/>
            </p:nvSpPr>
            <p:spPr>
              <a:xfrm>
                <a:off x="7912903" y="2810715"/>
                <a:ext cx="490451" cy="49045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8116AD0B-7304-4130-BA88-69E01839F649}"/>
                      </a:ext>
                    </a:extLst>
                  </p:cNvPr>
                  <p:cNvSpPr txBox="1"/>
                  <p:nvPr/>
                </p:nvSpPr>
                <p:spPr>
                  <a:xfrm>
                    <a:off x="7912903" y="2871274"/>
                    <a:ext cx="49045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∨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8116AD0B-7304-4130-BA88-69E01839F64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12903" y="2871274"/>
                    <a:ext cx="490451" cy="369332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003C0EC-13D2-4EB9-B00A-9FA0ED455CB2}"/>
                </a:ext>
              </a:extLst>
            </p:cNvPr>
            <p:cNvCxnSpPr>
              <a:cxnSpLocks/>
              <a:stCxn id="44" idx="7"/>
              <a:endCxn id="78" idx="3"/>
            </p:cNvCxnSpPr>
            <p:nvPr/>
          </p:nvCxnSpPr>
          <p:spPr>
            <a:xfrm flipV="1">
              <a:off x="4106728" y="3700973"/>
              <a:ext cx="2145956" cy="38268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E7B3334-9D48-49BA-B946-BDD99D7BE69D}"/>
                </a:ext>
              </a:extLst>
            </p:cNvPr>
            <p:cNvCxnSpPr>
              <a:cxnSpLocks/>
              <a:stCxn id="42" idx="1"/>
              <a:endCxn id="78" idx="5"/>
            </p:cNvCxnSpPr>
            <p:nvPr/>
          </p:nvCxnSpPr>
          <p:spPr>
            <a:xfrm flipH="1" flipV="1">
              <a:off x="6599485" y="3700973"/>
              <a:ext cx="1811486" cy="48953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6111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DB42F-B820-759B-2301-F483ACB41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E260F42F-BB28-0AB3-D4AD-59EA1B036DA3}"/>
              </a:ext>
            </a:extLst>
          </p:cNvPr>
          <p:cNvGrpSpPr/>
          <p:nvPr/>
        </p:nvGrpSpPr>
        <p:grpSpPr>
          <a:xfrm>
            <a:off x="838200" y="1854200"/>
            <a:ext cx="6731000" cy="4470400"/>
            <a:chOff x="965197" y="1600200"/>
            <a:chExt cx="6731000" cy="44704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EDEE01C-C2BE-134C-67AD-E1896E877312}"/>
                </a:ext>
              </a:extLst>
            </p:cNvPr>
            <p:cNvSpPr/>
            <p:nvPr/>
          </p:nvSpPr>
          <p:spPr>
            <a:xfrm>
              <a:off x="965200" y="1600200"/>
              <a:ext cx="3365500" cy="223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3200" dirty="0">
                  <a:solidFill>
                    <a:sysClr val="windowText" lastClr="000000"/>
                  </a:solidFill>
                </a:rPr>
                <a:t>INW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327488E-3386-404E-81B6-ADCFAB36DBAD}"/>
                </a:ext>
              </a:extLst>
            </p:cNvPr>
            <p:cNvSpPr/>
            <p:nvPr/>
          </p:nvSpPr>
          <p:spPr>
            <a:xfrm>
              <a:off x="4330697" y="1600200"/>
              <a:ext cx="3365500" cy="223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3200" dirty="0">
                  <a:solidFill>
                    <a:sysClr val="windowText" lastClr="000000"/>
                  </a:solidFill>
                </a:rPr>
                <a:t>Nisan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32A0493-AB6D-0F1F-5C1E-A07150ED8A3F}"/>
                </a:ext>
              </a:extLst>
            </p:cNvPr>
            <p:cNvSpPr/>
            <p:nvPr/>
          </p:nvSpPr>
          <p:spPr>
            <a:xfrm>
              <a:off x="965197" y="3835400"/>
              <a:ext cx="3365500" cy="223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3200" dirty="0">
                  <a:solidFill>
                    <a:sysClr val="windowText" lastClr="000000"/>
                  </a:solidFill>
                </a:rPr>
                <a:t>Laplacian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2A2A20A-4CC9-9EE3-16C5-831D5225F5F5}"/>
                </a:ext>
              </a:extLst>
            </p:cNvPr>
            <p:cNvSpPr/>
            <p:nvPr/>
          </p:nvSpPr>
          <p:spPr>
            <a:xfrm>
              <a:off x="4330697" y="3835400"/>
              <a:ext cx="3365500" cy="2235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3200" dirty="0">
                  <a:solidFill>
                    <a:sysClr val="windowText" lastClr="000000"/>
                  </a:solidFill>
                </a:rPr>
                <a:t>Restrictions</a:t>
              </a:r>
            </a:p>
          </p:txBody>
        </p:sp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96E07928-1B84-8EA2-84C4-66ED4504C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89447" y="2328170"/>
              <a:ext cx="2481435" cy="1236105"/>
            </a:xfrm>
            <a:prstGeom prst="rect">
              <a:avLst/>
            </a:prstGeom>
          </p:spPr>
        </p:pic>
        <p:pic>
          <p:nvPicPr>
            <p:cNvPr id="246" name="Picture 245">
              <a:extLst>
                <a:ext uri="{FF2B5EF4-FFF2-40B4-BE49-F238E27FC236}">
                  <a16:creationId xmlns:a16="http://schemas.microsoft.com/office/drawing/2014/main" id="{9C435CE9-3053-336B-03E3-FEA049293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07963" y="2486488"/>
              <a:ext cx="2976074" cy="919468"/>
            </a:xfrm>
            <a:prstGeom prst="rect">
              <a:avLst/>
            </a:prstGeom>
          </p:spPr>
        </p:pic>
        <p:pic>
          <p:nvPicPr>
            <p:cNvPr id="248" name="Graphic 247">
              <a:extLst>
                <a:ext uri="{FF2B5EF4-FFF2-40B4-BE49-F238E27FC236}">
                  <a16:creationId xmlns:a16="http://schemas.microsoft.com/office/drawing/2014/main" id="{7B6BEEC3-6A6F-4F5C-A6D5-CED93E3382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53254" y="4529254"/>
              <a:ext cx="1249680" cy="1360762"/>
            </a:xfrm>
            <a:prstGeom prst="rect">
              <a:avLst/>
            </a:prstGeom>
          </p:spPr>
        </p:pic>
        <p:pic>
          <p:nvPicPr>
            <p:cNvPr id="249" name="Picture 248">
              <a:extLst>
                <a:ext uri="{FF2B5EF4-FFF2-40B4-BE49-F238E27FC236}">
                  <a16:creationId xmlns:a16="http://schemas.microsoft.com/office/drawing/2014/main" id="{3319F6C9-1B0A-C5E5-BD6A-CD090125A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71920" y="4568108"/>
              <a:ext cx="1283054" cy="1283054"/>
            </a:xfrm>
            <a:prstGeom prst="rect">
              <a:avLst/>
            </a:prstGeom>
          </p:spPr>
        </p:pic>
      </p:grpSp>
      <p:sp>
        <p:nvSpPr>
          <p:cNvPr id="253" name="TextBox 252">
            <a:extLst>
              <a:ext uri="{FF2B5EF4-FFF2-40B4-BE49-F238E27FC236}">
                <a16:creationId xmlns:a16="http://schemas.microsoft.com/office/drawing/2014/main" id="{49AFDB36-2B06-FD83-8F9E-F014FD68F9D6}"/>
              </a:ext>
            </a:extLst>
          </p:cNvPr>
          <p:cNvSpPr txBox="1"/>
          <p:nvPr/>
        </p:nvSpPr>
        <p:spPr>
          <a:xfrm>
            <a:off x="8039100" y="3429000"/>
            <a:ext cx="3975100" cy="325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Many successful ideas!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You can come up with the next one!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800" dirty="0"/>
          </a:p>
          <a:p>
            <a:pPr>
              <a:lnSpc>
                <a:spcPct val="150000"/>
              </a:lnSpc>
            </a:pPr>
            <a:r>
              <a:rPr lang="en-US" sz="2800" b="1" dirty="0"/>
              <a:t>Thanks for listening!</a:t>
            </a:r>
          </a:p>
        </p:txBody>
      </p:sp>
      <p:pic>
        <p:nvPicPr>
          <p:cNvPr id="256" name="Picture 255">
            <a:extLst>
              <a:ext uri="{FF2B5EF4-FFF2-40B4-BE49-F238E27FC236}">
                <a16:creationId xmlns:a16="http://schemas.microsoft.com/office/drawing/2014/main" id="{39134790-FCC9-63A4-FA56-80E6B7CD38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0" t="5324" r="8460" b="37592"/>
          <a:stretch>
            <a:fillRect/>
          </a:stretch>
        </p:blipFill>
        <p:spPr>
          <a:xfrm>
            <a:off x="8470900" y="394645"/>
            <a:ext cx="3111500" cy="287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66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40336</TotalTime>
  <Words>1265</Words>
  <Application>Microsoft Office PowerPoint</Application>
  <PresentationFormat>Widescreen</PresentationFormat>
  <Paragraphs>269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apple color emoji</vt:lpstr>
      <vt:lpstr>Arial</vt:lpstr>
      <vt:lpstr>Calibri</vt:lpstr>
      <vt:lpstr>Calibri Light</vt:lpstr>
      <vt:lpstr>Cambria Math</vt:lpstr>
      <vt:lpstr>helvetica neue</vt:lpstr>
      <vt:lpstr>Office Theme</vt:lpstr>
      <vt:lpstr>Tutorial: Derandomizing Space-Bounded Computation  </vt:lpstr>
      <vt:lpstr>The complexity class "BPL"</vt:lpstr>
      <vt:lpstr>"L" vs. "BPL"</vt:lpstr>
      <vt:lpstr>Outline</vt:lpstr>
      <vt:lpstr>The Laplacian Approach</vt:lpstr>
      <vt:lpstr>Error reduction</vt:lpstr>
      <vt:lpstr>Proof step 1: Subprograms</vt:lpstr>
      <vt:lpstr>Laplacian and Richardson iteration</vt:lpstr>
      <vt:lpstr>The Laplacian Approach: Advanced Topics</vt:lpstr>
      <vt:lpstr>Weighted pseudorandom generators</vt:lpstr>
      <vt:lpstr>WPRG error reduction</vt:lpstr>
      <vt:lpstr>Hitting set generators</vt:lpstr>
      <vt:lpstr>Implications of HSGs</vt:lpstr>
      <vt:lpstr>Simulating random walks in undirected graphs</vt:lpstr>
      <vt:lpstr>Derandomizing medium-width ROBPs</vt:lpstr>
      <vt:lpstr>"BPL" is contained in uniform 〖"AC" 〗^1</vt:lpstr>
      <vt:lpstr>The Restrictions Approach</vt:lpstr>
      <vt:lpstr>Forbes-Kelley PRG</vt:lpstr>
      <vt:lpstr>Step 1: Pseudorandomness plus noise</vt:lpstr>
      <vt:lpstr>Step 2: Iterated restrictions [Ajtai, Wigderson 1985]</vt:lpstr>
      <vt:lpstr>The Restrictions Approach: Advanced Topics</vt:lpstr>
      <vt:lpstr>The constant-width case</vt:lpstr>
      <vt:lpstr>Early termination</vt:lpstr>
      <vt:lpstr>Fooling width-3 programs</vt:lpstr>
      <vt:lpstr>Challenge: Parity gates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William Hoza</dc:creator>
  <cp:lastModifiedBy>William Hoza</cp:lastModifiedBy>
  <cp:revision>181</cp:revision>
  <dcterms:created xsi:type="dcterms:W3CDTF">2021-11-09T19:11:03Z</dcterms:created>
  <dcterms:modified xsi:type="dcterms:W3CDTF">2026-08-31T21:48:58Z</dcterms:modified>
</cp:coreProperties>
</file>