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15" r:id="rId3"/>
    <p:sldId id="292" r:id="rId4"/>
    <p:sldId id="260" r:id="rId5"/>
    <p:sldId id="1069" r:id="rId6"/>
    <p:sldId id="465" r:id="rId7"/>
    <p:sldId id="265" r:id="rId8"/>
    <p:sldId id="1143" r:id="rId9"/>
    <p:sldId id="257" r:id="rId10"/>
    <p:sldId id="1070" r:id="rId11"/>
    <p:sldId id="1071" r:id="rId12"/>
    <p:sldId id="1073" r:id="rId13"/>
    <p:sldId id="1079" r:id="rId14"/>
    <p:sldId id="1096" r:id="rId15"/>
    <p:sldId id="1105" r:id="rId16"/>
    <p:sldId id="1109" r:id="rId17"/>
    <p:sldId id="1134" r:id="rId18"/>
    <p:sldId id="1104" r:id="rId19"/>
    <p:sldId id="1135" r:id="rId20"/>
    <p:sldId id="1080" r:id="rId21"/>
    <p:sldId id="1088" r:id="rId22"/>
    <p:sldId id="1139" r:id="rId23"/>
    <p:sldId id="1089" r:id="rId24"/>
    <p:sldId id="1133" r:id="rId25"/>
    <p:sldId id="1091" r:id="rId26"/>
    <p:sldId id="1112" r:id="rId27"/>
    <p:sldId id="1113" r:id="rId28"/>
    <p:sldId id="1114" r:id="rId29"/>
    <p:sldId id="114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102" autoAdjust="0"/>
    <p:restoredTop sz="94660"/>
  </p:normalViewPr>
  <p:slideViewPr>
    <p:cSldViewPr snapToGrid="0">
      <p:cViewPr varScale="1">
        <p:scale>
          <a:sx n="68" d="100"/>
          <a:sy n="68" d="100"/>
        </p:scale>
        <p:origin x="106" y="5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8490E-3805-4F33-85D7-61B08D60A1BF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0E3A7-EB8C-463F-ADB0-597998C38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8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B445D-0710-4BFE-A083-E82517156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FC203-A982-481A-B97D-0DF6CC90CB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AC84E-E030-4979-9CC5-D0D55D4F8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7D950-1500-466A-B5C4-A7B4FB010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9FBF7-0B4B-408A-A93A-07D09BF97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78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E0ADF-E974-4281-8EB2-AAE008A13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4544D-8541-4AAD-9C90-90EC4A1B8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D1B0D-1235-4D51-BB57-6524A2253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ED955-09BA-48A6-A373-C291B2DFC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4C23B-0808-46D2-8EB6-279392A8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9057" y="6344557"/>
            <a:ext cx="2743200" cy="365125"/>
          </a:xfrm>
        </p:spPr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34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1D29D-ECEB-4AD4-9294-D1CB28DBE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0B1A6-2F55-47C7-86DB-18CE8D2DF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F385F-C904-4855-8D29-D6CF3E7D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F465E-814B-43B1-8006-3B5B39063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103BD-549F-4825-812C-C9A23B0BC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5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A8571-CC77-4DB6-A350-36214A3D8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AD63E-C6A7-4E86-8779-7D9010DF98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AA49C-E6C7-4E9C-8960-457D1F857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82C99-3CB4-48BB-B9AA-159BE6789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AB82AA-3384-49C9-AAE1-09DC120B4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84A726-84D4-4BE7-9358-0941E1251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6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6321D-D145-4F16-A2B4-E6C080379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1AA20-DEFD-42B1-A60A-1701C1906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6F6DE0-1277-47CC-AF03-9B5E7AFD1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A3AC65-D96F-45C3-84E8-353859DA7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05B278-7FE1-44C2-8615-20021F34B0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CE4D4E-2C76-432E-9597-E1AE0BB6E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0C0FF-C641-41CB-B46D-40EE29F82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2F29F3-9B58-41D0-8EEB-C8CE2EBE9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05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7A56-C695-49A2-83FE-187A9EED9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5148C6-5294-4915-B6C6-1C337EB9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9934B5-7E2F-4358-8E4A-211C5FED9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7E1424-7951-45D0-8FA5-3278A418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E0A00-8D8D-466C-9024-2916A001F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D27E51-774B-4C85-B151-BA1D835D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3FD1F-6CAF-472C-AD57-0EFF61E6B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0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C1B3-459C-4C7F-B2E1-03D24B01E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BBF37-F5B7-4EE3-90EF-0A1EFF726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1A3D6-DF7A-4BD9-A8DB-70EBAC258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3E071-AFAD-48B9-B3B5-C9383791A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E022DD-900E-47FA-AB2A-D1F367595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7566E2-5139-4A75-92F5-13D951548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16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98749-C5AC-4EE0-81F1-12841EA0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1BFFFC-B17E-436E-81F1-C297920704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92B45-C774-4EEB-85DC-2EBDA7281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6CBFA-3806-4CB4-B951-3D0192461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68151-0EF6-4AC7-9429-946565A0E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A41AB-F529-4157-9075-B19B94EBE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20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6DDFC-63B7-4FFC-94E0-918225B03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0DCE0-9F4C-4482-B7D1-0B4B92120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7E887-B327-456D-B324-FC4593E34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78F51-C634-443C-9C88-3D0C29590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A59B7-067E-4DF6-BC30-A753C1EF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1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5B5CA1-5344-4F25-8C04-835B5869D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A88D65-832D-4BFB-A09C-65673C573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5943E-544F-415F-8BE5-EB2660460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FC733-E7EB-41C1-89A0-A05ABE0F8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18A5E-0D92-4109-9632-43EF8380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4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0A03D1-27C7-413E-A77E-640B14A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AF3F1-B331-48B9-9892-10C18DEFB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06EFA-43A5-43A7-B278-D8C622F1D0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02A20-24D9-436A-ABBA-DA4088D65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8D174-C77F-439A-BD6B-1BB507065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7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11.png"/><Relationship Id="rId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21.png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1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7.png"/><Relationship Id="rId7" Type="http://schemas.openxmlformats.org/officeDocument/2006/relationships/image" Target="../media/image100.png"/><Relationship Id="rId12" Type="http://schemas.openxmlformats.org/officeDocument/2006/relationships/image" Target="../media/image1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9.png"/><Relationship Id="rId5" Type="http://schemas.openxmlformats.org/officeDocument/2006/relationships/image" Target="../media/image85.png"/><Relationship Id="rId10" Type="http://schemas.openxmlformats.org/officeDocument/2006/relationships/image" Target="../media/image14.png"/><Relationship Id="rId4" Type="http://schemas.openxmlformats.org/officeDocument/2006/relationships/image" Target="../media/image710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28" Type="http://schemas.openxmlformats.org/officeDocument/2006/relationships/image" Target="../media/image23.png"/><Relationship Id="rId4" Type="http://schemas.openxmlformats.org/officeDocument/2006/relationships/image" Target="../media/image12.png"/><Relationship Id="rId27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9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21.png"/><Relationship Id="rId27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1B248-FEB6-44E3-90ED-6D3518217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776" y="538851"/>
            <a:ext cx="9580448" cy="2409665"/>
          </a:xfrm>
        </p:spPr>
        <p:txBody>
          <a:bodyPr>
            <a:normAutofit/>
          </a:bodyPr>
          <a:lstStyle/>
          <a:p>
            <a:r>
              <a:rPr lang="en-US" dirty="0"/>
              <a:t>Tutorial: Derandomizing Space-Bounded Computation</a:t>
            </a:r>
            <a:br>
              <a:rPr lang="en-US" dirty="0"/>
            </a:br>
            <a:r>
              <a:rPr lang="en-US" sz="2000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87F15-F080-4315-9893-A7DD03AE2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21875"/>
            <a:ext cx="9144000" cy="1216776"/>
          </a:xfrm>
        </p:spPr>
        <p:txBody>
          <a:bodyPr>
            <a:normAutofit/>
          </a:bodyPr>
          <a:lstStyle/>
          <a:p>
            <a:r>
              <a:rPr lang="en-US" sz="3200" dirty="0"/>
              <a:t>Part 1</a:t>
            </a:r>
            <a:r>
              <a:rPr lang="en-US" dirty="0"/>
              <a:t> </a:t>
            </a:r>
          </a:p>
          <a:p>
            <a:r>
              <a:rPr lang="en-US" dirty="0"/>
              <a:t>September 1, 2026</a:t>
            </a:r>
          </a:p>
          <a:p>
            <a:endParaRPr lang="en-US" dirty="0"/>
          </a:p>
          <a:p>
            <a:endParaRPr lang="en-US" dirty="0"/>
          </a:p>
          <a:p>
            <a:endParaRPr lang="en-US" sz="11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A6123C-9899-0D62-A5A1-187D92E6598D}"/>
              </a:ext>
            </a:extLst>
          </p:cNvPr>
          <p:cNvGrpSpPr/>
          <p:nvPr/>
        </p:nvGrpSpPr>
        <p:grpSpPr>
          <a:xfrm>
            <a:off x="10064884" y="3784861"/>
            <a:ext cx="1206231" cy="1298245"/>
            <a:chOff x="10186591" y="1585225"/>
            <a:chExt cx="1206231" cy="129824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EB6B612-B08C-4B06-D376-5CB52C449D12}"/>
                </a:ext>
              </a:extLst>
            </p:cNvPr>
            <p:cNvCxnSpPr>
              <a:cxnSpLocks/>
            </p:cNvCxnSpPr>
            <p:nvPr/>
          </p:nvCxnSpPr>
          <p:spPr>
            <a:xfrm>
              <a:off x="10452864" y="1655075"/>
              <a:ext cx="835545" cy="0"/>
            </a:xfrm>
            <a:prstGeom prst="line">
              <a:avLst/>
            </a:prstGeom>
            <a:ln w="28575"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22685FE-ABC1-A675-030A-93DF4A1E1979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409" y="1585225"/>
              <a:ext cx="0" cy="146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6D53132-FE57-F1A3-D316-70C1E5E559D1}"/>
                </a:ext>
              </a:extLst>
            </p:cNvPr>
            <p:cNvCxnSpPr>
              <a:cxnSpLocks/>
            </p:cNvCxnSpPr>
            <p:nvPr/>
          </p:nvCxnSpPr>
          <p:spPr>
            <a:xfrm>
              <a:off x="10453724" y="1585225"/>
              <a:ext cx="0" cy="146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E1DD247-6772-6E1E-5436-53CA98354062}"/>
                </a:ext>
              </a:extLst>
            </p:cNvPr>
            <p:cNvGrpSpPr/>
            <p:nvPr/>
          </p:nvGrpSpPr>
          <p:grpSpPr>
            <a:xfrm rot="5400000">
              <a:off x="9740502" y="2282139"/>
              <a:ext cx="1038228" cy="146050"/>
              <a:chOff x="405505" y="2359025"/>
              <a:chExt cx="835545" cy="146050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AEB5E0F-5EB1-6CBD-EE88-2EB0985187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505" y="2428875"/>
                <a:ext cx="835545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3EC8670-9797-3C7F-1937-E897F9FE0B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1050" y="2359025"/>
                <a:ext cx="0" cy="1460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9D2EBA3-5A85-560D-6650-A360688EA9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365" y="2359025"/>
                <a:ext cx="0" cy="1460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C361ED-766A-1BBE-E4DD-4F5FD03BF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39305" y="1822351"/>
              <a:ext cx="858865" cy="1061119"/>
            </a:xfrm>
            <a:prstGeom prst="rect">
              <a:avLst/>
            </a:prstGeom>
          </p:spPr>
        </p:pic>
        <p:pic>
          <p:nvPicPr>
            <p:cNvPr id="10" name="Picture 9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1888D041-5831-19E7-4D31-F974C441D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6608">
              <a:off x="10581321" y="1979400"/>
              <a:ext cx="811501" cy="735220"/>
            </a:xfrm>
            <a:prstGeom prst="rect">
              <a:avLst/>
            </a:prstGeom>
          </p:spPr>
        </p:pic>
      </p:grpSp>
      <p:pic>
        <p:nvPicPr>
          <p:cNvPr id="14" name="Picture 13" descr="A group of white dice&#10;&#10;Description automatically generated with medium confidence">
            <a:extLst>
              <a:ext uri="{FF2B5EF4-FFF2-40B4-BE49-F238E27FC236}">
                <a16:creationId xmlns:a16="http://schemas.microsoft.com/office/drawing/2014/main" id="{070EE50C-BF0F-091F-FD1F-5F906DD2ED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34" y="4120693"/>
            <a:ext cx="1633362" cy="93428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935905-9763-C88B-BD7A-0228370B75AC}"/>
              </a:ext>
            </a:extLst>
          </p:cNvPr>
          <p:cNvSpPr txBox="1"/>
          <p:nvPr/>
        </p:nvSpPr>
        <p:spPr>
          <a:xfrm>
            <a:off x="4319587" y="5201971"/>
            <a:ext cx="3552825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William Hoza</a:t>
            </a:r>
          </a:p>
          <a:p>
            <a:pPr algn="ctr"/>
            <a:r>
              <a:rPr lang="en-US" sz="2400" b="1" dirty="0"/>
              <a:t>The University of Chicago</a:t>
            </a:r>
          </a:p>
        </p:txBody>
      </p:sp>
    </p:spTree>
    <p:extLst>
      <p:ext uri="{BB962C8B-B14F-4D97-AF65-F5344CB8AC3E}">
        <p14:creationId xmlns:p14="http://schemas.microsoft.com/office/powerpoint/2010/main" val="2037345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31628A-C257-CFF4-6EDB-948506588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9358" y="28387"/>
            <a:ext cx="3538581" cy="49014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42D555-3124-6EFF-62B8-551574C14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239749"/>
            <a:ext cx="10871200" cy="1325563"/>
          </a:xfrm>
        </p:spPr>
        <p:txBody>
          <a:bodyPr/>
          <a:lstStyle/>
          <a:p>
            <a:r>
              <a:rPr lang="en-US" dirty="0"/>
              <a:t>Motivating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51A2A-8E60-CAEE-D5AE-B2AA556F8F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5388" y="1620981"/>
                <a:ext cx="10781607" cy="5112327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b="1" dirty="0"/>
                  <a:t>Given:</a:t>
                </a:r>
                <a:r>
                  <a:rPr lang="en-US" dirty="0"/>
                  <a:t> Undirected 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and vertices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200000"/>
                  </a:lnSpc>
                  <a:buNone/>
                </a:pPr>
                <a:br>
                  <a:rPr lang="en-US" dirty="0"/>
                </a:br>
                <a:br>
                  <a:rPr lang="en-US" dirty="0"/>
                </a:br>
                <a:endParaRPr lang="en-US" b="1" dirty="0"/>
              </a:p>
              <a:p>
                <a:pPr>
                  <a:lnSpc>
                    <a:spcPct val="150000"/>
                  </a:lnSpc>
                </a:pPr>
                <a:r>
                  <a:rPr lang="en-US" b="1" dirty="0"/>
                  <a:t>Algorithm</a:t>
                </a:r>
                <a:r>
                  <a:rPr lang="en-US" dirty="0"/>
                  <a:t>: Take a </a:t>
                </a:r>
                <a:r>
                  <a:rPr lang="en-US" dirty="0">
                    <a:solidFill>
                      <a:schemeClr val="accent1"/>
                    </a:solidFill>
                  </a:rPr>
                  <a:t>random walk</a:t>
                </a:r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of length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and check whether we visit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. (This works!)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751A2A-8E60-CAEE-D5AE-B2AA556F8F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5388" y="1620981"/>
                <a:ext cx="10781607" cy="5112327"/>
              </a:xfrm>
              <a:blipFill>
                <a:blip r:embed="rId3"/>
                <a:stretch>
                  <a:fillRect l="-1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tar: 5 Points 5">
            <a:extLst>
              <a:ext uri="{FF2B5EF4-FFF2-40B4-BE49-F238E27FC236}">
                <a16:creationId xmlns:a16="http://schemas.microsoft.com/office/drawing/2014/main" id="{3595DC8B-188D-F572-61F5-6DE5C93D3009}"/>
              </a:ext>
            </a:extLst>
          </p:cNvPr>
          <p:cNvSpPr/>
          <p:nvPr/>
        </p:nvSpPr>
        <p:spPr>
          <a:xfrm>
            <a:off x="9015934" y="4469698"/>
            <a:ext cx="404518" cy="404518"/>
          </a:xfrm>
          <a:prstGeom prst="star5">
            <a:avLst/>
          </a:prstGeom>
          <a:solidFill>
            <a:srgbClr val="FFFF00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0487F2-2888-ED17-4A24-42EB310C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1B20D-9436-4192-BF4B-8FB3BEF1787F}" type="slidenum">
              <a:rPr lang="en-US" smtClean="0"/>
              <a:pPr/>
              <a:t>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310DA6-F608-16D3-5B9A-38A9B3244539}"/>
                  </a:ext>
                </a:extLst>
              </p:cNvPr>
              <p:cNvSpPr txBox="1"/>
              <p:nvPr/>
            </p:nvSpPr>
            <p:spPr>
              <a:xfrm>
                <a:off x="279864" y="2626458"/>
                <a:ext cx="8239494" cy="210192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</a:t>
                </a:r>
                <a:r>
                  <a:rPr lang="en-US" sz="2800" dirty="0">
                    <a:solidFill>
                      <a:srgbClr val="C00000"/>
                    </a:solidFill>
                  </a:rPr>
                  <a:t> </a:t>
                </a:r>
                <a:r>
                  <a:rPr lang="en-US" sz="2400" dirty="0">
                    <a:solidFill>
                      <a:srgbClr val="C00000"/>
                    </a:solidFill>
                  </a:rPr>
                  <a:t>[Aleliunas, Karp, Lipton, Lovász, Rackoff 1979]</a:t>
                </a:r>
                <a:r>
                  <a:rPr lang="en-US" sz="2800" dirty="0"/>
                  <a:t>: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randomized</a:t>
                </a:r>
                <a:r>
                  <a:rPr lang="en-US" sz="2800" dirty="0"/>
                  <a:t> algorithm that determines whether there is a path from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800" dirty="0"/>
                  <a:t> to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800" dirty="0"/>
                  <a:t> using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bits of space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310DA6-F608-16D3-5B9A-38A9B3244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64" y="2626458"/>
                <a:ext cx="8239494" cy="2101922"/>
              </a:xfrm>
              <a:prstGeom prst="rect">
                <a:avLst/>
              </a:prstGeom>
              <a:blipFill>
                <a:blip r:embed="rId4"/>
                <a:stretch>
                  <a:fillRect r="-2135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86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023 L 0.04492 -0.10556 C 0.0319 -0.12107 0.01732 -0.14931 0.00365 -0.16528 C 0.00273 -0.10949 0.00182 -0.05394 -0.00026 0.00162 C 0.00078 -0.05394 0.00221 -0.1081 0.00234 -0.16181 L -0.03529 -0.29051 L 0.03776 -0.32685 L 0.08815 -0.03079 L 0.17643 -0.01343 C 0.16797 -0.04746 0.15938 -0.07778 0.1513 -0.11273 C 0.11758 -0.16991 0.06849 -0.26621 0.0349 -0.32477 C 0.00378 -0.30857 -0.00729 -0.29306 -0.03802 -0.29051 L 0.00365 -0.15718 C 0.01029 -0.16412 0.0013 -0.04028 0.00026 -0.00486 C 0.00078 -0.03773 0.00365 -0.08357 0.00534 -0.15255 C -0.0168 -0.21343 -0.02031 -0.24491 -0.03737 -0.28611 C -0.00273 -0.30023 0.00833 -0.31412 0.03086 -0.32917 C 0.02344 -0.35625 0.00365 -0.39236 -0.00573 -0.42662 C 0.03242 -0.38403 0.07005 -0.32801 0.10859 -0.28357 C 0.07109 -0.36204 -0.02487 -0.51898 -0.0263 -0.54445 L -0.00638 -0.42662 L 0.0349 -0.32917 L 0.10065 -0.43704 L 0.13372 -0.32454 C 0.13724 -0.39491 0.13984 -0.4581 0.14427 -0.52709 C 0.11094 -0.54375 0.07995 -0.56273 0.04648 -0.5794 L 0.1888 -0.60718 " pathEditMode="relative" rAng="0" ptsTypes="AAAAAAAAAAAAAAAAAAAAAAAAAAA">
                                      <p:cBhvr>
                                        <p:cTn id="22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65" y="-3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6" grpId="1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BC7A2-C27F-4344-9CC8-2F726FA68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5939" y="760221"/>
            <a:ext cx="3189514" cy="1062246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/>
              <a:t>No known efficient algorithm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71B80BE-9666-4A43-A996-C96FC4F5A400}"/>
              </a:ext>
            </a:extLst>
          </p:cNvPr>
          <p:cNvSpPr txBox="1">
            <a:spLocks/>
          </p:cNvSpPr>
          <p:nvPr/>
        </p:nvSpPr>
        <p:spPr>
          <a:xfrm>
            <a:off x="2049565" y="2911472"/>
            <a:ext cx="3602786" cy="976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Efficient randomized algorithm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C899D1-7F05-4694-9811-6F6F9B29EB7D}"/>
              </a:ext>
            </a:extLst>
          </p:cNvPr>
          <p:cNvSpPr txBox="1">
            <a:spLocks/>
          </p:cNvSpPr>
          <p:nvPr/>
        </p:nvSpPr>
        <p:spPr>
          <a:xfrm>
            <a:off x="2092830" y="5129353"/>
            <a:ext cx="3395732" cy="960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Efficient </a:t>
            </a:r>
            <a:r>
              <a:rPr lang="en-US" dirty="0">
                <a:solidFill>
                  <a:schemeClr val="accent1"/>
                </a:solidFill>
              </a:rPr>
              <a:t>deterministic</a:t>
            </a:r>
            <a:r>
              <a:rPr lang="en-US" dirty="0"/>
              <a:t> algorithm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112032-BF54-4029-99E4-F665A106B93E}"/>
              </a:ext>
            </a:extLst>
          </p:cNvPr>
          <p:cNvSpPr txBox="1">
            <a:spLocks/>
          </p:cNvSpPr>
          <p:nvPr/>
        </p:nvSpPr>
        <p:spPr>
          <a:xfrm>
            <a:off x="827414" y="861938"/>
            <a:ext cx="1104191" cy="960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000" dirty="0"/>
              <a:t>😢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1ED613-DEE5-447E-A0C2-7D2C997A15C2}"/>
              </a:ext>
            </a:extLst>
          </p:cNvPr>
          <p:cNvSpPr txBox="1">
            <a:spLocks/>
          </p:cNvSpPr>
          <p:nvPr/>
        </p:nvSpPr>
        <p:spPr>
          <a:xfrm>
            <a:off x="827414" y="2979377"/>
            <a:ext cx="1009881" cy="840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000" dirty="0"/>
              <a:t>🙂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A69F587-EB26-44A8-83A3-3A12D08BB66F}"/>
              </a:ext>
            </a:extLst>
          </p:cNvPr>
          <p:cNvSpPr txBox="1">
            <a:spLocks/>
          </p:cNvSpPr>
          <p:nvPr/>
        </p:nvSpPr>
        <p:spPr>
          <a:xfrm>
            <a:off x="780258" y="5249094"/>
            <a:ext cx="1104192" cy="840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000" dirty="0"/>
              <a:t>😄</a:t>
            </a:r>
          </a:p>
        </p:txBody>
      </p:sp>
      <p:pic>
        <p:nvPicPr>
          <p:cNvPr id="4" name="Picture 3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80CB0884-9BEC-EBC1-D077-9AA1C37B7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08" y="1261938"/>
            <a:ext cx="3709678" cy="433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04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1A77C-2C8B-B472-A36C-55D76C343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51" y="565269"/>
            <a:ext cx="10978896" cy="1325563"/>
          </a:xfrm>
        </p:spPr>
        <p:txBody>
          <a:bodyPr/>
          <a:lstStyle/>
          <a:p>
            <a:r>
              <a:rPr lang="en-US" dirty="0"/>
              <a:t>Derandomization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CD5A42-5676-0433-6CCA-DB5EC6A34D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4860" y="3189513"/>
                <a:ext cx="11402279" cy="3337605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dirty="0">
                    <a:solidFill>
                      <a:schemeClr val="tx1"/>
                    </a:solidFill>
                  </a:rPr>
                  <a:t>Is there a 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deterministic</a:t>
                </a:r>
                <a:r>
                  <a:rPr lang="en-US" sz="2800" dirty="0">
                    <a:solidFill>
                      <a:schemeClr val="tx1"/>
                    </a:solidFill>
                  </a:rPr>
                  <a:t> log-space algorithm for undirected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connectivity?</a:t>
                </a:r>
                <a:endParaRPr lang="en-US" dirty="0"/>
              </a:p>
              <a:p>
                <a:pPr lvl="1">
                  <a:lnSpc>
                    <a:spcPct val="150000"/>
                  </a:lnSpc>
                </a:pPr>
                <a:r>
                  <a:rPr lang="en-US" dirty="0"/>
                  <a:t>Yes! </a:t>
                </a:r>
                <a:r>
                  <a:rPr lang="en-US" dirty="0">
                    <a:solidFill>
                      <a:srgbClr val="C00000"/>
                    </a:solidFill>
                  </a:rPr>
                  <a:t>[</a:t>
                </a:r>
                <a:r>
                  <a:rPr lang="en-US" dirty="0" err="1">
                    <a:solidFill>
                      <a:srgbClr val="C00000"/>
                    </a:solidFill>
                  </a:rPr>
                  <a:t>Reingold</a:t>
                </a:r>
                <a:r>
                  <a:rPr lang="en-US" dirty="0">
                    <a:solidFill>
                      <a:srgbClr val="C00000"/>
                    </a:solidFill>
                  </a:rPr>
                  <a:t> 2008]</a:t>
                </a:r>
                <a:endParaRPr lang="en-US" dirty="0">
                  <a:solidFill>
                    <a:schemeClr val="accent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/>
                  <a:t>Can </a:t>
                </a:r>
                <a:r>
                  <a:rPr lang="en-US" dirty="0">
                    <a:solidFill>
                      <a:schemeClr val="accent1"/>
                    </a:solidFill>
                  </a:rPr>
                  <a:t>every</a:t>
                </a:r>
                <a:r>
                  <a:rPr lang="en-US" dirty="0"/>
                  <a:t> log-space algorithm be derandomized?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b="0" dirty="0">
                    <a:solidFill>
                      <a:schemeClr val="tx1"/>
                    </a:solidFill>
                  </a:rPr>
                  <a:t>“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vs.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”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CD5A42-5676-0433-6CCA-DB5EC6A34D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4860" y="3189513"/>
                <a:ext cx="11402279" cy="3337605"/>
              </a:xfrm>
              <a:blipFill>
                <a:blip r:embed="rId2"/>
                <a:stretch>
                  <a:fillRect l="-963" r="-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73B43B3-DED3-F6B5-E8E1-3E73A8E09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1B20D-9436-4192-BF4B-8FB3BEF1787F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9D612B-0B4E-7ABC-651C-B27A781EF9BF}"/>
              </a:ext>
            </a:extLst>
          </p:cNvPr>
          <p:cNvGrpSpPr/>
          <p:nvPr/>
        </p:nvGrpSpPr>
        <p:grpSpPr>
          <a:xfrm>
            <a:off x="8752115" y="364351"/>
            <a:ext cx="2175822" cy="2175822"/>
            <a:chOff x="7870372" y="142836"/>
            <a:chExt cx="2175822" cy="2175822"/>
          </a:xfrm>
        </p:grpSpPr>
        <p:pic>
          <p:nvPicPr>
            <p:cNvPr id="15" name="Picture 14" descr="A group of white dice&#10;&#10;Description automatically generated with medium confidence">
              <a:extLst>
                <a:ext uri="{FF2B5EF4-FFF2-40B4-BE49-F238E27FC236}">
                  <a16:creationId xmlns:a16="http://schemas.microsoft.com/office/drawing/2014/main" id="{F9F5BA80-8AA9-F542-4DDF-F27ECAEB8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4033" y="863181"/>
              <a:ext cx="1633362" cy="934283"/>
            </a:xfrm>
            <a:prstGeom prst="rect">
              <a:avLst/>
            </a:prstGeom>
          </p:spPr>
        </p:pic>
        <p:sp>
          <p:nvSpPr>
            <p:cNvPr id="17" name="&quot;Not Allowed&quot; Symbol 16">
              <a:extLst>
                <a:ext uri="{FF2B5EF4-FFF2-40B4-BE49-F238E27FC236}">
                  <a16:creationId xmlns:a16="http://schemas.microsoft.com/office/drawing/2014/main" id="{379FF8C7-FD07-D68A-1BFC-519E7C7F44B8}"/>
                </a:ext>
              </a:extLst>
            </p:cNvPr>
            <p:cNvSpPr/>
            <p:nvPr/>
          </p:nvSpPr>
          <p:spPr>
            <a:xfrm>
              <a:off x="7870372" y="142836"/>
              <a:ext cx="2175822" cy="2175822"/>
            </a:xfrm>
            <a:prstGeom prst="noSmoking">
              <a:avLst>
                <a:gd name="adj" fmla="val 9126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0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C7D4E1E-CEE6-A9D5-8E6E-ADDE81782EB7}"/>
              </a:ext>
            </a:extLst>
          </p:cNvPr>
          <p:cNvSpPr/>
          <p:nvPr/>
        </p:nvSpPr>
        <p:spPr>
          <a:xfrm>
            <a:off x="7632708" y="2506141"/>
            <a:ext cx="2285843" cy="3499748"/>
          </a:xfrm>
          <a:custGeom>
            <a:avLst/>
            <a:gdLst>
              <a:gd name="connsiteX0" fmla="*/ 2276272 w 2324068"/>
              <a:gd name="connsiteY0" fmla="*/ 0 h 360615"/>
              <a:gd name="connsiteX1" fmla="*/ 2023353 w 2324068"/>
              <a:gd name="connsiteY1" fmla="*/ 340469 h 360615"/>
              <a:gd name="connsiteX2" fmla="*/ 0 w 2324068"/>
              <a:gd name="connsiteY2" fmla="*/ 291830 h 360615"/>
              <a:gd name="connsiteX0" fmla="*/ 2276272 w 2283976"/>
              <a:gd name="connsiteY0" fmla="*/ 0 h 360615"/>
              <a:gd name="connsiteX1" fmla="*/ 1624519 w 2283976"/>
              <a:gd name="connsiteY1" fmla="*/ 340469 h 360615"/>
              <a:gd name="connsiteX2" fmla="*/ 0 w 2283976"/>
              <a:gd name="connsiteY2" fmla="*/ 291830 h 360615"/>
              <a:gd name="connsiteX0" fmla="*/ 2276272 w 2276272"/>
              <a:gd name="connsiteY0" fmla="*/ 0 h 360615"/>
              <a:gd name="connsiteX1" fmla="*/ 1624519 w 2276272"/>
              <a:gd name="connsiteY1" fmla="*/ 340469 h 360615"/>
              <a:gd name="connsiteX2" fmla="*/ 0 w 2276272"/>
              <a:gd name="connsiteY2" fmla="*/ 291830 h 360615"/>
              <a:gd name="connsiteX0" fmla="*/ 2276272 w 2276272"/>
              <a:gd name="connsiteY0" fmla="*/ 0 h 385604"/>
              <a:gd name="connsiteX1" fmla="*/ 1435675 w 2276272"/>
              <a:gd name="connsiteY1" fmla="*/ 370286 h 385604"/>
              <a:gd name="connsiteX2" fmla="*/ 0 w 2276272"/>
              <a:gd name="connsiteY2" fmla="*/ 291830 h 385604"/>
              <a:gd name="connsiteX0" fmla="*/ 1242602 w 1242602"/>
              <a:gd name="connsiteY0" fmla="*/ 0 h 1893171"/>
              <a:gd name="connsiteX1" fmla="*/ 402005 w 1242602"/>
              <a:gd name="connsiteY1" fmla="*/ 370286 h 1893171"/>
              <a:gd name="connsiteX2" fmla="*/ 0 w 1242602"/>
              <a:gd name="connsiteY2" fmla="*/ 1892030 h 1893171"/>
              <a:gd name="connsiteX0" fmla="*/ 1242602 w 1242602"/>
              <a:gd name="connsiteY0" fmla="*/ 0 h 1892030"/>
              <a:gd name="connsiteX1" fmla="*/ 402005 w 1242602"/>
              <a:gd name="connsiteY1" fmla="*/ 370286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823368 w 1580533"/>
              <a:gd name="connsiteY1" fmla="*/ 210280 h 1911909"/>
              <a:gd name="connsiteX2" fmla="*/ 0 w 1580533"/>
              <a:gd name="connsiteY2" fmla="*/ 1911909 h 1911909"/>
              <a:gd name="connsiteX0" fmla="*/ 1554776 w 1554776"/>
              <a:gd name="connsiteY0" fmla="*/ 0 h 2897143"/>
              <a:gd name="connsiteX1" fmla="*/ 797611 w 1554776"/>
              <a:gd name="connsiteY1" fmla="*/ 210280 h 2897143"/>
              <a:gd name="connsiteX2" fmla="*/ 0 w 1554776"/>
              <a:gd name="connsiteY2" fmla="*/ 2897143 h 2897143"/>
              <a:gd name="connsiteX0" fmla="*/ 1554776 w 1554776"/>
              <a:gd name="connsiteY0" fmla="*/ 0 h 2897143"/>
              <a:gd name="connsiteX1" fmla="*/ 797611 w 1554776"/>
              <a:gd name="connsiteY1" fmla="*/ 210280 h 2897143"/>
              <a:gd name="connsiteX2" fmla="*/ 0 w 1554776"/>
              <a:gd name="connsiteY2" fmla="*/ 2897143 h 2897143"/>
              <a:gd name="connsiteX0" fmla="*/ 1548336 w 1548336"/>
              <a:gd name="connsiteY0" fmla="*/ 0 h 2948659"/>
              <a:gd name="connsiteX1" fmla="*/ 791171 w 1548336"/>
              <a:gd name="connsiteY1" fmla="*/ 210280 h 2948659"/>
              <a:gd name="connsiteX2" fmla="*/ 0 w 1548336"/>
              <a:gd name="connsiteY2" fmla="*/ 2948659 h 2948659"/>
              <a:gd name="connsiteX0" fmla="*/ 1548336 w 1548336"/>
              <a:gd name="connsiteY0" fmla="*/ 0 h 2948659"/>
              <a:gd name="connsiteX1" fmla="*/ 753071 w 1548336"/>
              <a:gd name="connsiteY1" fmla="*/ 1035780 h 2948659"/>
              <a:gd name="connsiteX2" fmla="*/ 0 w 1548336"/>
              <a:gd name="connsiteY2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sX0" fmla="*/ 2442640 w 2442640"/>
              <a:gd name="csY0" fmla="*/ 0 h 1572035"/>
              <a:gd name="csX1" fmla="*/ 0 w 2442640"/>
              <a:gd name="csY1" fmla="*/ 1572035 h 1572035"/>
              <a:gd name="csX0" fmla="*/ 2442640 w 2442640"/>
              <a:gd name="csY0" fmla="*/ 0 h 1572035"/>
              <a:gd name="csX1" fmla="*/ 0 w 2442640"/>
              <a:gd name="csY1" fmla="*/ 1572035 h 1572035"/>
              <a:gd name="csX0" fmla="*/ 3055589 w 3055589"/>
              <a:gd name="csY0" fmla="*/ 0 h 3481221"/>
              <a:gd name="csX1" fmla="*/ 0 w 3055589"/>
              <a:gd name="csY1" fmla="*/ 3481221 h 3481221"/>
              <a:gd name="csX0" fmla="*/ 3055589 w 3055589"/>
              <a:gd name="csY0" fmla="*/ 0 h 3481221"/>
              <a:gd name="csX1" fmla="*/ 0 w 3055589"/>
              <a:gd name="csY1" fmla="*/ 3481221 h 3481221"/>
              <a:gd name="csX0" fmla="*/ 3088168 w 3088168"/>
              <a:gd name="csY0" fmla="*/ 0 h 3481221"/>
              <a:gd name="csX1" fmla="*/ 32579 w 3088168"/>
              <a:gd name="csY1" fmla="*/ 3481221 h 3481221"/>
              <a:gd name="csX0" fmla="*/ 1691296 w 1691296"/>
              <a:gd name="csY0" fmla="*/ 0 h 3400835"/>
              <a:gd name="csX1" fmla="*/ 52525 w 1691296"/>
              <a:gd name="csY1" fmla="*/ 3400835 h 3400835"/>
              <a:gd name="csX0" fmla="*/ 1638771 w 1638771"/>
              <a:gd name="csY0" fmla="*/ 0 h 3400835"/>
              <a:gd name="csX1" fmla="*/ 0 w 1638771"/>
              <a:gd name="csY1" fmla="*/ 3400835 h 3400835"/>
              <a:gd name="csX0" fmla="*/ 1678964 w 1678964"/>
              <a:gd name="csY0" fmla="*/ 0 h 3471173"/>
              <a:gd name="csX1" fmla="*/ 0 w 1678964"/>
              <a:gd name="csY1" fmla="*/ 3471173 h 3471173"/>
              <a:gd name="csX0" fmla="*/ 0 w 3870443"/>
              <a:gd name="csY0" fmla="*/ 455378 h 1354801"/>
              <a:gd name="csX1" fmla="*/ 3864586 w 3870443"/>
              <a:gd name="csY1" fmla="*/ 1354801 h 1354801"/>
              <a:gd name="csX0" fmla="*/ 0 w 1591570"/>
              <a:gd name="csY0" fmla="*/ 448878 h 1357826"/>
              <a:gd name="csX1" fmla="*/ 1578586 w 1591570"/>
              <a:gd name="csY1" fmla="*/ 1357826 h 1357826"/>
              <a:gd name="csX0" fmla="*/ 0 w 1578586"/>
              <a:gd name="csY0" fmla="*/ 0 h 908948"/>
              <a:gd name="csX1" fmla="*/ 1578586 w 1578586"/>
              <a:gd name="csY1" fmla="*/ 908948 h 908948"/>
              <a:gd name="csX0" fmla="*/ 494416 w 494417"/>
              <a:gd name="csY0" fmla="*/ 0 h 3510634"/>
              <a:gd name="csX1" fmla="*/ 298630 w 494417"/>
              <a:gd name="csY1" fmla="*/ 3510634 h 3510634"/>
              <a:gd name="csX0" fmla="*/ 195786 w 195793"/>
              <a:gd name="csY0" fmla="*/ 0 h 3510634"/>
              <a:gd name="csX1" fmla="*/ 0 w 195793"/>
              <a:gd name="csY1" fmla="*/ 3510634 h 3510634"/>
              <a:gd name="csX0" fmla="*/ 1088415 w 1088416"/>
              <a:gd name="csY0" fmla="*/ 0 h 3467091"/>
              <a:gd name="csX1" fmla="*/ 0 w 1088416"/>
              <a:gd name="csY1" fmla="*/ 3467091 h 3467091"/>
              <a:gd name="csX0" fmla="*/ 1131958 w 1131959"/>
              <a:gd name="csY0" fmla="*/ 0 h 3499748"/>
              <a:gd name="csX1" fmla="*/ 0 w 1131959"/>
              <a:gd name="csY1" fmla="*/ 3499748 h 3499748"/>
              <a:gd name="csX0" fmla="*/ 2285843 w 2285843"/>
              <a:gd name="csY0" fmla="*/ 0 h 3499748"/>
              <a:gd name="csX1" fmla="*/ 0 w 2285843"/>
              <a:gd name="csY1" fmla="*/ 3499748 h 3499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285843" h="3499748">
                <a:moveTo>
                  <a:pt x="2285843" y="0"/>
                </a:moveTo>
                <a:cubicBezTo>
                  <a:pt x="2287221" y="613748"/>
                  <a:pt x="11600" y="2378001"/>
                  <a:pt x="0" y="3499748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D0832E-1997-D342-B523-9355CF7A41C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-178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The complexity class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D0832E-1997-D342-B523-9355CF7A41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-178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918B0E-DC8B-9CB2-25EC-39B67A2B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1B20D-9436-4192-BF4B-8FB3BEF1787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19D6665-8966-7DBA-F0FD-7FCB61630B8B}"/>
              </a:ext>
            </a:extLst>
          </p:cNvPr>
          <p:cNvSpPr/>
          <p:nvPr/>
        </p:nvSpPr>
        <p:spPr>
          <a:xfrm>
            <a:off x="6700701" y="4258234"/>
            <a:ext cx="687030" cy="1942150"/>
          </a:xfrm>
          <a:custGeom>
            <a:avLst/>
            <a:gdLst>
              <a:gd name="connsiteX0" fmla="*/ 2276272 w 2324068"/>
              <a:gd name="connsiteY0" fmla="*/ 0 h 360615"/>
              <a:gd name="connsiteX1" fmla="*/ 2023353 w 2324068"/>
              <a:gd name="connsiteY1" fmla="*/ 340469 h 360615"/>
              <a:gd name="connsiteX2" fmla="*/ 0 w 2324068"/>
              <a:gd name="connsiteY2" fmla="*/ 291830 h 360615"/>
              <a:gd name="connsiteX0" fmla="*/ 2276272 w 2283976"/>
              <a:gd name="connsiteY0" fmla="*/ 0 h 360615"/>
              <a:gd name="connsiteX1" fmla="*/ 1624519 w 2283976"/>
              <a:gd name="connsiteY1" fmla="*/ 340469 h 360615"/>
              <a:gd name="connsiteX2" fmla="*/ 0 w 2283976"/>
              <a:gd name="connsiteY2" fmla="*/ 291830 h 360615"/>
              <a:gd name="connsiteX0" fmla="*/ 2276272 w 2276272"/>
              <a:gd name="connsiteY0" fmla="*/ 0 h 360615"/>
              <a:gd name="connsiteX1" fmla="*/ 1624519 w 2276272"/>
              <a:gd name="connsiteY1" fmla="*/ 340469 h 360615"/>
              <a:gd name="connsiteX2" fmla="*/ 0 w 2276272"/>
              <a:gd name="connsiteY2" fmla="*/ 291830 h 360615"/>
              <a:gd name="connsiteX0" fmla="*/ 2276272 w 2276272"/>
              <a:gd name="connsiteY0" fmla="*/ 0 h 385604"/>
              <a:gd name="connsiteX1" fmla="*/ 1435675 w 2276272"/>
              <a:gd name="connsiteY1" fmla="*/ 370286 h 385604"/>
              <a:gd name="connsiteX2" fmla="*/ 0 w 2276272"/>
              <a:gd name="connsiteY2" fmla="*/ 291830 h 385604"/>
              <a:gd name="connsiteX0" fmla="*/ 1242602 w 1242602"/>
              <a:gd name="connsiteY0" fmla="*/ 0 h 1893171"/>
              <a:gd name="connsiteX1" fmla="*/ 402005 w 1242602"/>
              <a:gd name="connsiteY1" fmla="*/ 370286 h 1893171"/>
              <a:gd name="connsiteX2" fmla="*/ 0 w 1242602"/>
              <a:gd name="connsiteY2" fmla="*/ 1892030 h 1893171"/>
              <a:gd name="connsiteX0" fmla="*/ 1242602 w 1242602"/>
              <a:gd name="connsiteY0" fmla="*/ 0 h 1892030"/>
              <a:gd name="connsiteX1" fmla="*/ 402005 w 1242602"/>
              <a:gd name="connsiteY1" fmla="*/ 370286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823368 w 1580533"/>
              <a:gd name="connsiteY1" fmla="*/ 210280 h 1911909"/>
              <a:gd name="connsiteX2" fmla="*/ 0 w 1580533"/>
              <a:gd name="connsiteY2" fmla="*/ 1911909 h 1911909"/>
              <a:gd name="connsiteX0" fmla="*/ 1554776 w 1554776"/>
              <a:gd name="connsiteY0" fmla="*/ 0 h 2897143"/>
              <a:gd name="connsiteX1" fmla="*/ 797611 w 1554776"/>
              <a:gd name="connsiteY1" fmla="*/ 210280 h 2897143"/>
              <a:gd name="connsiteX2" fmla="*/ 0 w 1554776"/>
              <a:gd name="connsiteY2" fmla="*/ 2897143 h 2897143"/>
              <a:gd name="connsiteX0" fmla="*/ 1554776 w 1554776"/>
              <a:gd name="connsiteY0" fmla="*/ 0 h 2897143"/>
              <a:gd name="connsiteX1" fmla="*/ 797611 w 1554776"/>
              <a:gd name="connsiteY1" fmla="*/ 210280 h 2897143"/>
              <a:gd name="connsiteX2" fmla="*/ 0 w 1554776"/>
              <a:gd name="connsiteY2" fmla="*/ 2897143 h 2897143"/>
              <a:gd name="connsiteX0" fmla="*/ 1548336 w 1548336"/>
              <a:gd name="connsiteY0" fmla="*/ 0 h 2948659"/>
              <a:gd name="connsiteX1" fmla="*/ 791171 w 1548336"/>
              <a:gd name="connsiteY1" fmla="*/ 210280 h 2948659"/>
              <a:gd name="connsiteX2" fmla="*/ 0 w 1548336"/>
              <a:gd name="connsiteY2" fmla="*/ 2948659 h 2948659"/>
              <a:gd name="connsiteX0" fmla="*/ 1548336 w 1548336"/>
              <a:gd name="connsiteY0" fmla="*/ 0 h 2948659"/>
              <a:gd name="connsiteX1" fmla="*/ 753071 w 1548336"/>
              <a:gd name="connsiteY1" fmla="*/ 1035780 h 2948659"/>
              <a:gd name="connsiteX2" fmla="*/ 0 w 1548336"/>
              <a:gd name="connsiteY2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sX0" fmla="*/ 2442640 w 2442640"/>
              <a:gd name="csY0" fmla="*/ 0 h 1572035"/>
              <a:gd name="csX1" fmla="*/ 0 w 2442640"/>
              <a:gd name="csY1" fmla="*/ 1572035 h 1572035"/>
              <a:gd name="csX0" fmla="*/ 2442640 w 2442640"/>
              <a:gd name="csY0" fmla="*/ 0 h 1572035"/>
              <a:gd name="csX1" fmla="*/ 0 w 2442640"/>
              <a:gd name="csY1" fmla="*/ 1572035 h 1572035"/>
              <a:gd name="csX0" fmla="*/ 793 w 2853550"/>
              <a:gd name="csY0" fmla="*/ 1046980 h 1247083"/>
              <a:gd name="csX1" fmla="*/ 2825478 w 2853550"/>
              <a:gd name="csY1" fmla="*/ 409215 h 1247083"/>
              <a:gd name="csX0" fmla="*/ 1269 w 2825954"/>
              <a:gd name="csY0" fmla="*/ 637765 h 1020064"/>
              <a:gd name="csX1" fmla="*/ 2825954 w 2825954"/>
              <a:gd name="csY1" fmla="*/ 0 h 1020064"/>
              <a:gd name="csX0" fmla="*/ 13041 w 943611"/>
              <a:gd name="csY0" fmla="*/ 0 h 1936447"/>
              <a:gd name="csX1" fmla="*/ 943611 w 943611"/>
              <a:gd name="csY1" fmla="*/ 1855063 h 1936447"/>
              <a:gd name="csX0" fmla="*/ 4154 w 934724"/>
              <a:gd name="csY0" fmla="*/ 0 h 1855063"/>
              <a:gd name="csX1" fmla="*/ 934724 w 934724"/>
              <a:gd name="csY1" fmla="*/ 1855063 h 1855063"/>
              <a:gd name="csX0" fmla="*/ 1647 w 1890160"/>
              <a:gd name="csY0" fmla="*/ 0 h 1855063"/>
              <a:gd name="csX1" fmla="*/ 1890160 w 1890160"/>
              <a:gd name="csY1" fmla="*/ 1855063 h 1855063"/>
              <a:gd name="csX0" fmla="*/ 1647 w 1890160"/>
              <a:gd name="csY0" fmla="*/ 0 h 1909492"/>
              <a:gd name="csX1" fmla="*/ 1890160 w 1890160"/>
              <a:gd name="csY1" fmla="*/ 1909492 h 1909492"/>
              <a:gd name="csX0" fmla="*/ 6831 w 687030"/>
              <a:gd name="csY0" fmla="*/ 0 h 1942150"/>
              <a:gd name="csX1" fmla="*/ 687030 w 687030"/>
              <a:gd name="csY1" fmla="*/ 1942150 h 194215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87030" h="1942150">
                <a:moveTo>
                  <a:pt x="6831" y="0"/>
                </a:moveTo>
                <a:cubicBezTo>
                  <a:pt x="-52081" y="995586"/>
                  <a:pt x="278066" y="1608779"/>
                  <a:pt x="687030" y="1942150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Hexagon 45">
            <a:extLst>
              <a:ext uri="{FF2B5EF4-FFF2-40B4-BE49-F238E27FC236}">
                <a16:creationId xmlns:a16="http://schemas.microsoft.com/office/drawing/2014/main" id="{BD1D8FA3-73F4-54C8-04C0-17CF96F2087E}"/>
              </a:ext>
            </a:extLst>
          </p:cNvPr>
          <p:cNvSpPr/>
          <p:nvPr/>
        </p:nvSpPr>
        <p:spPr>
          <a:xfrm>
            <a:off x="7265035" y="6006789"/>
            <a:ext cx="771859" cy="623191"/>
          </a:xfrm>
          <a:prstGeom prst="hexagon">
            <a:avLst>
              <a:gd name="adj" fmla="val 35830"/>
              <a:gd name="vf" fmla="val 115470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5A54E01-8A33-2278-29B0-9D5EC95FD9F0}"/>
              </a:ext>
            </a:extLst>
          </p:cNvPr>
          <p:cNvSpPr/>
          <p:nvPr/>
        </p:nvSpPr>
        <p:spPr>
          <a:xfrm>
            <a:off x="7950156" y="5943652"/>
            <a:ext cx="2370509" cy="203689"/>
          </a:xfrm>
          <a:custGeom>
            <a:avLst/>
            <a:gdLst>
              <a:gd name="connsiteX0" fmla="*/ 4192622 w 4429764"/>
              <a:gd name="connsiteY0" fmla="*/ 1712068 h 2024265"/>
              <a:gd name="connsiteX1" fmla="*/ 4085617 w 4429764"/>
              <a:gd name="connsiteY1" fmla="*/ 2023353 h 2024265"/>
              <a:gd name="connsiteX2" fmla="*/ 894945 w 4429764"/>
              <a:gd name="connsiteY2" fmla="*/ 1624519 h 2024265"/>
              <a:gd name="connsiteX3" fmla="*/ 1342417 w 4429764"/>
              <a:gd name="connsiteY3" fmla="*/ 379379 h 2024265"/>
              <a:gd name="connsiteX4" fmla="*/ 0 w 4429764"/>
              <a:gd name="connsiteY4" fmla="*/ 0 h 2024265"/>
              <a:gd name="connsiteX0" fmla="*/ 4192622 w 4232318"/>
              <a:gd name="connsiteY0" fmla="*/ 1712068 h 1995260"/>
              <a:gd name="connsiteX1" fmla="*/ 3112851 w 4232318"/>
              <a:gd name="connsiteY1" fmla="*/ 1994170 h 1995260"/>
              <a:gd name="connsiteX2" fmla="*/ 894945 w 4232318"/>
              <a:gd name="connsiteY2" fmla="*/ 1624519 h 1995260"/>
              <a:gd name="connsiteX3" fmla="*/ 1342417 w 4232318"/>
              <a:gd name="connsiteY3" fmla="*/ 379379 h 1995260"/>
              <a:gd name="connsiteX4" fmla="*/ 0 w 4232318"/>
              <a:gd name="connsiteY4" fmla="*/ 0 h 1995260"/>
              <a:gd name="connsiteX0" fmla="*/ 4192622 w 4192622"/>
              <a:gd name="connsiteY0" fmla="*/ 1712068 h 1996589"/>
              <a:gd name="connsiteX1" fmla="*/ 3112851 w 4192622"/>
              <a:gd name="connsiteY1" fmla="*/ 1994170 h 1996589"/>
              <a:gd name="connsiteX2" fmla="*/ 894945 w 4192622"/>
              <a:gd name="connsiteY2" fmla="*/ 1624519 h 1996589"/>
              <a:gd name="connsiteX3" fmla="*/ 1342417 w 4192622"/>
              <a:gd name="connsiteY3" fmla="*/ 379379 h 1996589"/>
              <a:gd name="connsiteX4" fmla="*/ 0 w 4192622"/>
              <a:gd name="connsiteY4" fmla="*/ 0 h 1996589"/>
              <a:gd name="connsiteX0" fmla="*/ 4192622 w 4192622"/>
              <a:gd name="connsiteY0" fmla="*/ 1712068 h 1996589"/>
              <a:gd name="connsiteX1" fmla="*/ 2782111 w 4192622"/>
              <a:gd name="connsiteY1" fmla="*/ 1994170 h 1996589"/>
              <a:gd name="connsiteX2" fmla="*/ 894945 w 4192622"/>
              <a:gd name="connsiteY2" fmla="*/ 1624519 h 1996589"/>
              <a:gd name="connsiteX3" fmla="*/ 1342417 w 4192622"/>
              <a:gd name="connsiteY3" fmla="*/ 379379 h 1996589"/>
              <a:gd name="connsiteX4" fmla="*/ 0 w 4192622"/>
              <a:gd name="connsiteY4" fmla="*/ 0 h 1996589"/>
              <a:gd name="connsiteX0" fmla="*/ 4192622 w 4192622"/>
              <a:gd name="connsiteY0" fmla="*/ 1712068 h 1994420"/>
              <a:gd name="connsiteX1" fmla="*/ 2782111 w 4192622"/>
              <a:gd name="connsiteY1" fmla="*/ 1994170 h 1994420"/>
              <a:gd name="connsiteX2" fmla="*/ 1034093 w 4192622"/>
              <a:gd name="connsiteY2" fmla="*/ 1723910 h 1994420"/>
              <a:gd name="connsiteX3" fmla="*/ 1342417 w 4192622"/>
              <a:gd name="connsiteY3" fmla="*/ 379379 h 1994420"/>
              <a:gd name="connsiteX4" fmla="*/ 0 w 4192622"/>
              <a:gd name="connsiteY4" fmla="*/ 0 h 1994420"/>
              <a:gd name="connsiteX0" fmla="*/ 4192622 w 4192622"/>
              <a:gd name="connsiteY0" fmla="*/ 1712068 h 1999620"/>
              <a:gd name="connsiteX1" fmla="*/ 2782111 w 4192622"/>
              <a:gd name="connsiteY1" fmla="*/ 1994170 h 1999620"/>
              <a:gd name="connsiteX2" fmla="*/ 1034093 w 4192622"/>
              <a:gd name="connsiteY2" fmla="*/ 1723910 h 1999620"/>
              <a:gd name="connsiteX3" fmla="*/ 0 w 4192622"/>
              <a:gd name="connsiteY3" fmla="*/ 0 h 1999620"/>
              <a:gd name="connsiteX0" fmla="*/ 3158529 w 3158529"/>
              <a:gd name="connsiteY0" fmla="*/ 0 h 287552"/>
              <a:gd name="connsiteX1" fmla="*/ 1748018 w 3158529"/>
              <a:gd name="connsiteY1" fmla="*/ 282102 h 287552"/>
              <a:gd name="connsiteX2" fmla="*/ 0 w 3158529"/>
              <a:gd name="connsiteY2" fmla="*/ 11842 h 287552"/>
              <a:gd name="connsiteX0" fmla="*/ 3128712 w 3128712"/>
              <a:gd name="connsiteY0" fmla="*/ 0 h 300583"/>
              <a:gd name="connsiteX1" fmla="*/ 1718201 w 3128712"/>
              <a:gd name="connsiteY1" fmla="*/ 282102 h 300583"/>
              <a:gd name="connsiteX2" fmla="*/ 0 w 3128712"/>
              <a:gd name="connsiteY2" fmla="*/ 51598 h 300583"/>
              <a:gd name="connsiteX0" fmla="*/ 3128712 w 3128712"/>
              <a:gd name="connsiteY0" fmla="*/ 0 h 51598"/>
              <a:gd name="connsiteX1" fmla="*/ 0 w 3128712"/>
              <a:gd name="connsiteY1" fmla="*/ 51598 h 51598"/>
              <a:gd name="connsiteX0" fmla="*/ 3128712 w 3128712"/>
              <a:gd name="connsiteY0" fmla="*/ 0 h 264978"/>
              <a:gd name="connsiteX1" fmla="*/ 0 w 3128712"/>
              <a:gd name="connsiteY1" fmla="*/ 51598 h 264978"/>
              <a:gd name="connsiteX0" fmla="*/ 3128712 w 3128712"/>
              <a:gd name="connsiteY0" fmla="*/ 0 h 377356"/>
              <a:gd name="connsiteX1" fmla="*/ 0 w 3128712"/>
              <a:gd name="connsiteY1" fmla="*/ 51598 h 377356"/>
              <a:gd name="connsiteX0" fmla="*/ 3466643 w 3466643"/>
              <a:gd name="connsiteY0" fmla="*/ 0 h 364082"/>
              <a:gd name="connsiteX1" fmla="*/ 0 w 3466643"/>
              <a:gd name="connsiteY1" fmla="*/ 21781 h 364082"/>
              <a:gd name="connsiteX0" fmla="*/ 6351511 w 6351511"/>
              <a:gd name="connsiteY0" fmla="*/ 139205 h 442451"/>
              <a:gd name="connsiteX1" fmla="*/ 0 w 6351511"/>
              <a:gd name="connsiteY1" fmla="*/ 0 h 442451"/>
              <a:gd name="connsiteX0" fmla="*/ 6370829 w 6370829"/>
              <a:gd name="connsiteY0" fmla="*/ 152084 h 451174"/>
              <a:gd name="connsiteX1" fmla="*/ 0 w 6370829"/>
              <a:gd name="connsiteY1" fmla="*/ 0 h 451174"/>
              <a:gd name="csX0" fmla="*/ 4592271 w 4592271"/>
              <a:gd name="csY0" fmla="*/ 0 h 528749"/>
              <a:gd name="csX1" fmla="*/ 0 w 4592271"/>
              <a:gd name="csY1" fmla="*/ 320188 h 528749"/>
              <a:gd name="csX0" fmla="*/ 5278071 w 5278071"/>
              <a:gd name="csY0" fmla="*/ 0 h 2492817"/>
              <a:gd name="csX1" fmla="*/ 0 w 5278071"/>
              <a:gd name="csY1" fmla="*/ 2453788 h 2492817"/>
              <a:gd name="csX0" fmla="*/ 620346 w 620346"/>
              <a:gd name="csY0" fmla="*/ 0 h 1035671"/>
              <a:gd name="csX1" fmla="*/ 0 w 620346"/>
              <a:gd name="csY1" fmla="*/ 939313 h 1035671"/>
              <a:gd name="csX0" fmla="*/ 620401 w 620401"/>
              <a:gd name="csY0" fmla="*/ 0 h 939313"/>
              <a:gd name="csX1" fmla="*/ 55 w 620401"/>
              <a:gd name="csY1" fmla="*/ 939313 h 939313"/>
              <a:gd name="csX0" fmla="*/ 677545 w 677545"/>
              <a:gd name="csY0" fmla="*/ 0 h 939313"/>
              <a:gd name="csX1" fmla="*/ 49 w 677545"/>
              <a:gd name="csY1" fmla="*/ 939313 h 939313"/>
              <a:gd name="csX0" fmla="*/ 677496 w 677496"/>
              <a:gd name="csY0" fmla="*/ 0 h 939313"/>
              <a:gd name="csX1" fmla="*/ 0 w 677496"/>
              <a:gd name="csY1" fmla="*/ 939313 h 939313"/>
              <a:gd name="csX0" fmla="*/ 677496 w 677496"/>
              <a:gd name="csY0" fmla="*/ 0 h 939313"/>
              <a:gd name="csX1" fmla="*/ 0 w 677496"/>
              <a:gd name="csY1" fmla="*/ 939313 h 939313"/>
              <a:gd name="csX0" fmla="*/ 32987 w 894242"/>
              <a:gd name="csY0" fmla="*/ 1514582 h 1529420"/>
              <a:gd name="csX1" fmla="*/ 890377 w 894242"/>
              <a:gd name="csY1" fmla="*/ 69923 h 1529420"/>
              <a:gd name="csX0" fmla="*/ 25048 w 1309854"/>
              <a:gd name="csY0" fmla="*/ 404177 h 435235"/>
              <a:gd name="csX1" fmla="*/ 1306981 w 1309854"/>
              <a:gd name="csY1" fmla="*/ 135175 h 435235"/>
              <a:gd name="csX0" fmla="*/ 25984 w 1308016"/>
              <a:gd name="csY0" fmla="*/ 269002 h 373521"/>
              <a:gd name="csX1" fmla="*/ 1307917 w 1308016"/>
              <a:gd name="csY1" fmla="*/ 0 h 373521"/>
              <a:gd name="csX0" fmla="*/ 0 w 1282102"/>
              <a:gd name="csY0" fmla="*/ 269002 h 269002"/>
              <a:gd name="csX1" fmla="*/ 1281933 w 1282102"/>
              <a:gd name="csY1" fmla="*/ 0 h 269002"/>
              <a:gd name="csX0" fmla="*/ 0 w 1260335"/>
              <a:gd name="csY0" fmla="*/ 247231 h 247231"/>
              <a:gd name="csX1" fmla="*/ 1260162 w 1260335"/>
              <a:gd name="csY1" fmla="*/ 0 h 247231"/>
              <a:gd name="csX0" fmla="*/ 0 w 1260342"/>
              <a:gd name="csY0" fmla="*/ 247231 h 247231"/>
              <a:gd name="csX1" fmla="*/ 1260162 w 1260342"/>
              <a:gd name="csY1" fmla="*/ 0 h 247231"/>
              <a:gd name="csX0" fmla="*/ 0 w 1260172"/>
              <a:gd name="csY0" fmla="*/ 247231 h 247231"/>
              <a:gd name="csX1" fmla="*/ 1260162 w 1260172"/>
              <a:gd name="csY1" fmla="*/ 0 h 247231"/>
              <a:gd name="csX0" fmla="*/ 0 w 1205744"/>
              <a:gd name="csY0" fmla="*/ 225460 h 225460"/>
              <a:gd name="csX1" fmla="*/ 1205733 w 1205744"/>
              <a:gd name="csY1" fmla="*/ 0 h 225460"/>
              <a:gd name="csX0" fmla="*/ 0 w 2370509"/>
              <a:gd name="csY0" fmla="*/ 203689 h 203689"/>
              <a:gd name="csX1" fmla="*/ 2370505 w 2370509"/>
              <a:gd name="csY1" fmla="*/ 0 h 203689"/>
              <a:gd name="csX0" fmla="*/ 0 w 2370509"/>
              <a:gd name="csY0" fmla="*/ 203689 h 203689"/>
              <a:gd name="csX1" fmla="*/ 2370505 w 2370509"/>
              <a:gd name="csY1" fmla="*/ 0 h 203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70509" h="203689">
                <a:moveTo>
                  <a:pt x="0" y="203689"/>
                </a:moveTo>
                <a:cubicBezTo>
                  <a:pt x="508310" y="-30785"/>
                  <a:pt x="2373942" y="436688"/>
                  <a:pt x="2370505" y="0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0ED7C2D-E014-4FCB-DECD-75AA09315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407394"/>
              </p:ext>
            </p:extLst>
          </p:nvPr>
        </p:nvGraphicFramePr>
        <p:xfrm>
          <a:off x="6000761" y="1663362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3325142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7436508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0434027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72032727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2256701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47058345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77330099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169246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4692844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28854916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31168937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692678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717467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091363"/>
                  </a:ext>
                </a:extLst>
              </a:tr>
            </a:tbl>
          </a:graphicData>
        </a:graphic>
      </p:graphicFrame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853927B6-BB16-7182-5F71-9AB79FD2A34B}"/>
              </a:ext>
            </a:extLst>
          </p:cNvPr>
          <p:cNvSpPr/>
          <p:nvPr/>
        </p:nvSpPr>
        <p:spPr>
          <a:xfrm>
            <a:off x="9654158" y="2081118"/>
            <a:ext cx="466062" cy="407949"/>
          </a:xfrm>
          <a:prstGeom prst="triangle">
            <a:avLst/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2663812-E1D8-F4AF-11DA-00C4E94E6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943457"/>
              </p:ext>
            </p:extLst>
          </p:nvPr>
        </p:nvGraphicFramePr>
        <p:xfrm>
          <a:off x="5997002" y="3448522"/>
          <a:ext cx="2286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3325142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7436508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0434027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72032727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225670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091363"/>
                  </a:ext>
                </a:extLst>
              </a:tr>
            </a:tbl>
          </a:graphicData>
        </a:graphic>
      </p:graphicFrame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103025D3-53C4-F76D-E65E-51F42AA7DC0C}"/>
              </a:ext>
            </a:extLst>
          </p:cNvPr>
          <p:cNvSpPr/>
          <p:nvPr/>
        </p:nvSpPr>
        <p:spPr>
          <a:xfrm>
            <a:off x="6454426" y="3864394"/>
            <a:ext cx="466062" cy="407949"/>
          </a:xfrm>
          <a:prstGeom prst="triangle">
            <a:avLst/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71BD6CD-DE7B-C914-F3FB-2974F8F63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807334"/>
              </p:ext>
            </p:extLst>
          </p:nvPr>
        </p:nvGraphicFramePr>
        <p:xfrm>
          <a:off x="5997002" y="5143631"/>
          <a:ext cx="64008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3325142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7436508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0434027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72032727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2256701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47058345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77330099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169246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4692844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28854916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31168937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692678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71746731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0117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091363"/>
                  </a:ext>
                </a:extLst>
              </a:tr>
            </a:tbl>
          </a:graphicData>
        </a:graphic>
      </p:graphicFrame>
      <p:sp>
        <p:nvSpPr>
          <p:cNvPr id="118" name="Isosceles Triangle 117">
            <a:extLst>
              <a:ext uri="{FF2B5EF4-FFF2-40B4-BE49-F238E27FC236}">
                <a16:creationId xmlns:a16="http://schemas.microsoft.com/office/drawing/2014/main" id="{92FB6A2A-0E6A-F60F-124B-88EBB6D6993D}"/>
              </a:ext>
            </a:extLst>
          </p:cNvPr>
          <p:cNvSpPr/>
          <p:nvPr/>
        </p:nvSpPr>
        <p:spPr>
          <a:xfrm>
            <a:off x="10094904" y="5555176"/>
            <a:ext cx="466062" cy="407949"/>
          </a:xfrm>
          <a:prstGeom prst="triangle">
            <a:avLst/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408122C-6E77-9BF8-242A-20E731EE6B5F}"/>
              </a:ext>
            </a:extLst>
          </p:cNvPr>
          <p:cNvGrpSpPr/>
          <p:nvPr/>
        </p:nvGrpSpPr>
        <p:grpSpPr>
          <a:xfrm>
            <a:off x="810066" y="726694"/>
            <a:ext cx="11134295" cy="1767034"/>
            <a:chOff x="810066" y="726694"/>
            <a:chExt cx="11134295" cy="176703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F5A5B4C-A20B-B060-2A56-B114B3C9258D}"/>
                </a:ext>
              </a:extLst>
            </p:cNvPr>
            <p:cNvSpPr txBox="1"/>
            <p:nvPr/>
          </p:nvSpPr>
          <p:spPr>
            <a:xfrm>
              <a:off x="2037771" y="1370775"/>
              <a:ext cx="29043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Read-only</a:t>
              </a:r>
              <a:br>
                <a:rPr lang="en-US" sz="2800" dirty="0"/>
              </a:br>
              <a:r>
                <a:rPr lang="en-US" sz="2800" dirty="0"/>
                <a:t>input tape</a:t>
              </a:r>
            </a:p>
          </p:txBody>
        </p:sp>
        <p:pic>
          <p:nvPicPr>
            <p:cNvPr id="35" name="Picture 34" descr="A green book with a red label&#10;&#10;AI-generated content may be incorrect.">
              <a:extLst>
                <a:ext uri="{FF2B5EF4-FFF2-40B4-BE49-F238E27FC236}">
                  <a16:creationId xmlns:a16="http://schemas.microsoft.com/office/drawing/2014/main" id="{8B8D46AE-140C-A8D2-A0C7-784935D48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66" y="1266023"/>
              <a:ext cx="1227705" cy="1227705"/>
            </a:xfrm>
            <a:prstGeom prst="rect">
              <a:avLst/>
            </a:prstGeom>
          </p:spPr>
        </p:pic>
        <p:sp>
          <p:nvSpPr>
            <p:cNvPr id="45" name="Right Brace 44">
              <a:extLst>
                <a:ext uri="{FF2B5EF4-FFF2-40B4-BE49-F238E27FC236}">
                  <a16:creationId xmlns:a16="http://schemas.microsoft.com/office/drawing/2014/main" id="{B818825A-3188-8228-8691-5E328CAF79DA}"/>
                </a:ext>
              </a:extLst>
            </p:cNvPr>
            <p:cNvSpPr/>
            <p:nvPr/>
          </p:nvSpPr>
          <p:spPr>
            <a:xfrm rot="16200000">
              <a:off x="8814430" y="-1662194"/>
              <a:ext cx="316261" cy="5943600"/>
            </a:xfrm>
            <a:prstGeom prst="rightBrace">
              <a:avLst>
                <a:gd name="adj1" fmla="val 89283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E7F3285-F711-4034-04E1-D544BD62774A}"/>
                    </a:ext>
                  </a:extLst>
                </p:cNvPr>
                <p:cNvSpPr txBox="1"/>
                <p:nvPr/>
              </p:nvSpPr>
              <p:spPr>
                <a:xfrm>
                  <a:off x="8324921" y="726694"/>
                  <a:ext cx="127378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2000" dirty="0"/>
                    <a:t> bits</a:t>
                  </a: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E7F3285-F711-4034-04E1-D544BD6277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4921" y="726694"/>
                  <a:ext cx="1273782" cy="400110"/>
                </a:xfrm>
                <a:prstGeom prst="rect">
                  <a:avLst/>
                </a:prstGeom>
                <a:blipFill>
                  <a:blip r:embed="rId4"/>
                  <a:stretch>
                    <a:fillRect t="-7576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9" name="Arrow: Right 118">
              <a:extLst>
                <a:ext uri="{FF2B5EF4-FFF2-40B4-BE49-F238E27FC236}">
                  <a16:creationId xmlns:a16="http://schemas.microsoft.com/office/drawing/2014/main" id="{E74635F6-7CB2-F5CB-1D1F-E210BB020BC5}"/>
                </a:ext>
              </a:extLst>
            </p:cNvPr>
            <p:cNvSpPr/>
            <p:nvPr/>
          </p:nvSpPr>
          <p:spPr>
            <a:xfrm>
              <a:off x="5018314" y="1663362"/>
              <a:ext cx="598715" cy="355301"/>
            </a:xfrm>
            <a:prstGeom prst="rightArrow">
              <a:avLst>
                <a:gd name="adj1" fmla="val 31617"/>
                <a:gd name="adj2" fmla="val 7144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CEEED2E-E7B8-DDA9-AB1A-F6128A05A4C3}"/>
              </a:ext>
            </a:extLst>
          </p:cNvPr>
          <p:cNvGrpSpPr/>
          <p:nvPr/>
        </p:nvGrpSpPr>
        <p:grpSpPr>
          <a:xfrm>
            <a:off x="902516" y="2539379"/>
            <a:ext cx="7380486" cy="1679307"/>
            <a:chOff x="902516" y="2539379"/>
            <a:chExt cx="7380486" cy="167930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90D6FDB-20FB-EBF2-E7EA-A4F45A7685C1}"/>
                </a:ext>
              </a:extLst>
            </p:cNvPr>
            <p:cNvSpPr txBox="1"/>
            <p:nvPr/>
          </p:nvSpPr>
          <p:spPr>
            <a:xfrm>
              <a:off x="2015479" y="3197844"/>
              <a:ext cx="29266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Read-write</a:t>
              </a:r>
              <a:br>
                <a:rPr lang="en-US" sz="2800" dirty="0"/>
              </a:br>
              <a:r>
                <a:rPr lang="en-US" sz="2800" dirty="0"/>
                <a:t>work tape</a:t>
              </a:r>
            </a:p>
          </p:txBody>
        </p:sp>
        <p:sp>
          <p:nvSpPr>
            <p:cNvPr id="55" name="Right Brace 54">
              <a:extLst>
                <a:ext uri="{FF2B5EF4-FFF2-40B4-BE49-F238E27FC236}">
                  <a16:creationId xmlns:a16="http://schemas.microsoft.com/office/drawing/2014/main" id="{DFC587DB-0D8D-9AE2-BC8B-02B8AC54A210}"/>
                </a:ext>
              </a:extLst>
            </p:cNvPr>
            <p:cNvSpPr/>
            <p:nvPr/>
          </p:nvSpPr>
          <p:spPr>
            <a:xfrm rot="16200000">
              <a:off x="6983750" y="1996064"/>
              <a:ext cx="316261" cy="2282243"/>
            </a:xfrm>
            <a:prstGeom prst="rightBrace">
              <a:avLst>
                <a:gd name="adj1" fmla="val 89283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C649F929-2B53-3D39-8E58-F13EC0B8DEA7}"/>
                    </a:ext>
                  </a:extLst>
                </p:cNvPr>
                <p:cNvSpPr txBox="1"/>
                <p:nvPr/>
              </p:nvSpPr>
              <p:spPr>
                <a:xfrm>
                  <a:off x="5997003" y="2539379"/>
                  <a:ext cx="228599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a14:m>
                  <a:r>
                    <a:rPr lang="en-US" sz="2000" dirty="0"/>
                    <a:t> bits</a:t>
                  </a: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C649F929-2B53-3D39-8E58-F13EC0B8DE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7003" y="2539379"/>
                  <a:ext cx="2285999" cy="400110"/>
                </a:xfrm>
                <a:prstGeom prst="rect">
                  <a:avLst/>
                </a:prstGeom>
                <a:blipFill>
                  <a:blip r:embed="rId5"/>
                  <a:stretch>
                    <a:fillRect t="-9231" b="-2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C6D3240-358F-0187-E1E6-747D26D1CD0E}"/>
                </a:ext>
              </a:extLst>
            </p:cNvPr>
            <p:cNvGrpSpPr/>
            <p:nvPr/>
          </p:nvGrpSpPr>
          <p:grpSpPr>
            <a:xfrm>
              <a:off x="902516" y="2982767"/>
              <a:ext cx="1457036" cy="1235919"/>
              <a:chOff x="8505371" y="3554013"/>
              <a:chExt cx="1074198" cy="911180"/>
            </a:xfrm>
          </p:grpSpPr>
          <p:pic>
            <p:nvPicPr>
              <p:cNvPr id="59" name="Picture 58" descr="A yellow sticky note on a black background&#10;&#10;AI-generated content may be incorrect.">
                <a:extLst>
                  <a:ext uri="{FF2B5EF4-FFF2-40B4-BE49-F238E27FC236}">
                    <a16:creationId xmlns:a16="http://schemas.microsoft.com/office/drawing/2014/main" id="{3A9AB905-0135-34D5-EA88-8890ADF9A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5371" y="3716339"/>
                <a:ext cx="773609" cy="748854"/>
              </a:xfrm>
              <a:prstGeom prst="rect">
                <a:avLst/>
              </a:prstGeom>
            </p:spPr>
          </p:pic>
          <p:pic>
            <p:nvPicPr>
              <p:cNvPr id="112" name="Picture 111" descr="A pencil with a red eraser&#10;&#10;AI-generated content may be incorrect.">
                <a:extLst>
                  <a:ext uri="{FF2B5EF4-FFF2-40B4-BE49-F238E27FC236}">
                    <a16:creationId xmlns:a16="http://schemas.microsoft.com/office/drawing/2014/main" id="{ED5D787A-5514-1473-3283-89C125BB42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89675">
                <a:off x="8741908" y="3554013"/>
                <a:ext cx="837661" cy="837661"/>
              </a:xfrm>
              <a:prstGeom prst="rect">
                <a:avLst/>
              </a:prstGeom>
            </p:spPr>
          </p:pic>
        </p:grpSp>
        <p:sp>
          <p:nvSpPr>
            <p:cNvPr id="121" name="Arrow: Right 120">
              <a:extLst>
                <a:ext uri="{FF2B5EF4-FFF2-40B4-BE49-F238E27FC236}">
                  <a16:creationId xmlns:a16="http://schemas.microsoft.com/office/drawing/2014/main" id="{B4B36D6E-87E4-5816-B5B2-49915FBD9C8A}"/>
                </a:ext>
              </a:extLst>
            </p:cNvPr>
            <p:cNvSpPr/>
            <p:nvPr/>
          </p:nvSpPr>
          <p:spPr>
            <a:xfrm>
              <a:off x="5039710" y="3497246"/>
              <a:ext cx="598715" cy="355301"/>
            </a:xfrm>
            <a:prstGeom prst="rightArrow">
              <a:avLst>
                <a:gd name="adj1" fmla="val 31617"/>
                <a:gd name="adj2" fmla="val 7144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3C164D9-24B7-4BCE-CA10-8ED3615815B3}"/>
              </a:ext>
            </a:extLst>
          </p:cNvPr>
          <p:cNvGrpSpPr/>
          <p:nvPr/>
        </p:nvGrpSpPr>
        <p:grpSpPr>
          <a:xfrm>
            <a:off x="1012162" y="4889776"/>
            <a:ext cx="4604867" cy="1018828"/>
            <a:chOff x="1012162" y="4889776"/>
            <a:chExt cx="4604867" cy="101882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057F02B-0449-26EE-0806-EA14173ED0A7}"/>
                </a:ext>
              </a:extLst>
            </p:cNvPr>
            <p:cNvSpPr txBox="1"/>
            <p:nvPr/>
          </p:nvSpPr>
          <p:spPr>
            <a:xfrm>
              <a:off x="1904967" y="4889776"/>
              <a:ext cx="31133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Read-once</a:t>
              </a:r>
              <a:br>
                <a:rPr lang="en-US" sz="2800" dirty="0"/>
              </a:br>
              <a:r>
                <a:rPr lang="en-US" sz="2800" dirty="0"/>
                <a:t>random tape</a:t>
              </a:r>
            </a:p>
          </p:txBody>
        </p:sp>
        <p:pic>
          <p:nvPicPr>
            <p:cNvPr id="114" name="Picture 113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8BE13EC4-C8B9-8E5D-2322-B44FC10A8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162" y="4958372"/>
              <a:ext cx="950232" cy="950232"/>
            </a:xfrm>
            <a:prstGeom prst="rect">
              <a:avLst/>
            </a:prstGeom>
          </p:spPr>
        </p:pic>
        <p:sp>
          <p:nvSpPr>
            <p:cNvPr id="123" name="Arrow: Right 122">
              <a:extLst>
                <a:ext uri="{FF2B5EF4-FFF2-40B4-BE49-F238E27FC236}">
                  <a16:creationId xmlns:a16="http://schemas.microsoft.com/office/drawing/2014/main" id="{5AD443EC-CE3E-7EF7-18E8-EFEF44EA0E2F}"/>
                </a:ext>
              </a:extLst>
            </p:cNvPr>
            <p:cNvSpPr/>
            <p:nvPr/>
          </p:nvSpPr>
          <p:spPr>
            <a:xfrm>
              <a:off x="5018314" y="5189178"/>
              <a:ext cx="598715" cy="355301"/>
            </a:xfrm>
            <a:prstGeom prst="rightArrow">
              <a:avLst>
                <a:gd name="adj1" fmla="val 31617"/>
                <a:gd name="adj2" fmla="val 7144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48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863530D-64AC-B872-1095-8E73D34BC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yellow sticky note on a black background&#10;&#10;AI-generated content may be incorrect.">
            <a:extLst>
              <a:ext uri="{FF2B5EF4-FFF2-40B4-BE49-F238E27FC236}">
                <a16:creationId xmlns:a16="http://schemas.microsoft.com/office/drawing/2014/main" id="{E356F722-15A5-77E2-8522-C98924573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116" y="444345"/>
            <a:ext cx="1049319" cy="1015741"/>
          </a:xfrm>
          <a:prstGeom prst="rect">
            <a:avLst/>
          </a:prstGeom>
        </p:spPr>
      </p:pic>
      <p:pic>
        <p:nvPicPr>
          <p:cNvPr id="9" name="Picture 8" descr="A pencil with a red eraser&#10;&#10;AI-generated content may be incorrect.">
            <a:extLst>
              <a:ext uri="{FF2B5EF4-FFF2-40B4-BE49-F238E27FC236}">
                <a16:creationId xmlns:a16="http://schemas.microsoft.com/office/drawing/2014/main" id="{0801AD3F-C16C-B75E-779E-5B18615E5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9675">
            <a:off x="9473954" y="224167"/>
            <a:ext cx="1136198" cy="11361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A40353-4870-3CD2-2A75-E5108313E4A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The complexity class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A40353-4870-3CD2-2A75-E5108313E4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06A7EA-2D4D-CB43-FB16-48AC6BF908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4642" y="1690688"/>
                <a:ext cx="11702716" cy="507195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b="1" dirty="0"/>
                  <a:t>Definition: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dirty="0"/>
                  <a:t> if there exists a Turing machine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such that:</a:t>
                </a:r>
              </a:p>
              <a:p>
                <a:pPr lvl="1"/>
                <a:r>
                  <a:rPr lang="en-US" dirty="0"/>
                  <a:t>There is a read-only tape storing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-bit input</a:t>
                </a:r>
              </a:p>
              <a:p>
                <a:pPr lvl="1"/>
                <a:r>
                  <a:rPr lang="en-US" dirty="0"/>
                  <a:t>There is a read/write work tape of size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There is a read-once tape filled with random bits</a:t>
                </a:r>
              </a:p>
              <a:p>
                <a:pPr lvl="1"/>
                <a:r>
                  <a:rPr lang="en-US" dirty="0"/>
                  <a:t>For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we have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≥2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halts for every input and every setting of the random tape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06A7EA-2D4D-CB43-FB16-48AC6BF908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4642" y="1690688"/>
                <a:ext cx="11702716" cy="5071958"/>
              </a:xfrm>
              <a:blipFill>
                <a:blip r:embed="rId5"/>
                <a:stretch>
                  <a:fillRect l="-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A766A-35DA-0AE4-171E-F41979334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1B20D-9436-4192-BF4B-8FB3BEF1787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 descr="A green book with a red label&#10;&#10;AI-generated content may be incorrect.">
            <a:extLst>
              <a:ext uri="{FF2B5EF4-FFF2-40B4-BE49-F238E27FC236}">
                <a16:creationId xmlns:a16="http://schemas.microsoft.com/office/drawing/2014/main" id="{0FD12C10-8F8F-049C-12A3-B5C78A4DEE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362" y="365125"/>
            <a:ext cx="1227705" cy="12277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hought Bubble: Cloud 10">
                <a:extLst>
                  <a:ext uri="{FF2B5EF4-FFF2-40B4-BE49-F238E27FC236}">
                    <a16:creationId xmlns:a16="http://schemas.microsoft.com/office/drawing/2014/main" id="{AD5365DF-E508-718E-14E4-96745DD43E33}"/>
                  </a:ext>
                </a:extLst>
              </p:cNvPr>
              <p:cNvSpPr/>
              <p:nvPr/>
            </p:nvSpPr>
            <p:spPr>
              <a:xfrm>
                <a:off x="7479117" y="3151402"/>
                <a:ext cx="3102873" cy="1433905"/>
              </a:xfrm>
              <a:prstGeom prst="cloudCallout">
                <a:avLst>
                  <a:gd name="adj1" fmla="val -38530"/>
                  <a:gd name="adj2" fmla="val 76316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</a:rPr>
                  <a:t>Can replace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lit/>
                      </m:rPr>
                      <a:rPr lang="en-US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>
                    <a:solidFill>
                      <a:sysClr val="windowText" lastClr="000000"/>
                    </a:solidFill>
                  </a:rPr>
                  <a:t> with 0.51 or 0.99</a:t>
                </a:r>
              </a:p>
            </p:txBody>
          </p:sp>
        </mc:Choice>
        <mc:Fallback xmlns="">
          <p:sp>
            <p:nvSpPr>
              <p:cNvPr id="11" name="Thought Bubble: Cloud 10">
                <a:extLst>
                  <a:ext uri="{FF2B5EF4-FFF2-40B4-BE49-F238E27FC236}">
                    <a16:creationId xmlns:a16="http://schemas.microsoft.com/office/drawing/2014/main" id="{AD5365DF-E508-718E-14E4-96745DD43E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117" y="3151402"/>
                <a:ext cx="3102873" cy="1433905"/>
              </a:xfrm>
              <a:prstGeom prst="cloudCallout">
                <a:avLst>
                  <a:gd name="adj1" fmla="val -38530"/>
                  <a:gd name="adj2" fmla="val 76316"/>
                </a:avLst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hought Bubble: Cloud 15">
                <a:extLst>
                  <a:ext uri="{FF2B5EF4-FFF2-40B4-BE49-F238E27FC236}">
                    <a16:creationId xmlns:a16="http://schemas.microsoft.com/office/drawing/2014/main" id="{25462BCE-B79A-E642-1845-CE5186730BA1}"/>
                  </a:ext>
                </a:extLst>
              </p:cNvPr>
              <p:cNvSpPr/>
              <p:nvPr/>
            </p:nvSpPr>
            <p:spPr>
              <a:xfrm>
                <a:off x="8906934" y="4627077"/>
                <a:ext cx="3102874" cy="2093799"/>
              </a:xfrm>
              <a:prstGeom prst="cloudCallout">
                <a:avLst>
                  <a:gd name="adj1" fmla="val -61882"/>
                  <a:gd name="adj2" fmla="val 946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ysClr val="windowText" lastClr="000000"/>
                    </a:solidFill>
                  </a:rPr>
                  <a:t>Exercise: Show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>
                    <a:solidFill>
                      <a:sysClr val="windowText" lastClr="000000"/>
                    </a:solidFill>
                  </a:rPr>
                  <a:t> halts in 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polynomial time</a:t>
                </a:r>
              </a:p>
            </p:txBody>
          </p:sp>
        </mc:Choice>
        <mc:Fallback xmlns="">
          <p:sp>
            <p:nvSpPr>
              <p:cNvPr id="16" name="Thought Bubble: Cloud 15">
                <a:extLst>
                  <a:ext uri="{FF2B5EF4-FFF2-40B4-BE49-F238E27FC236}">
                    <a16:creationId xmlns:a16="http://schemas.microsoft.com/office/drawing/2014/main" id="{25462BCE-B79A-E642-1845-CE5186730B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934" y="4627077"/>
                <a:ext cx="3102874" cy="2093799"/>
              </a:xfrm>
              <a:prstGeom prst="cloudCallout">
                <a:avLst>
                  <a:gd name="adj1" fmla="val -61882"/>
                  <a:gd name="adj2" fmla="val 9462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hought Bubble: Cloud 17">
            <a:extLst>
              <a:ext uri="{FF2B5EF4-FFF2-40B4-BE49-F238E27FC236}">
                <a16:creationId xmlns:a16="http://schemas.microsoft.com/office/drawing/2014/main" id="{80A24868-906D-1EAB-A37E-7A11BBDCB4B1}"/>
              </a:ext>
            </a:extLst>
          </p:cNvPr>
          <p:cNvSpPr/>
          <p:nvPr/>
        </p:nvSpPr>
        <p:spPr>
          <a:xfrm>
            <a:off x="7094407" y="1121419"/>
            <a:ext cx="2683934" cy="1325563"/>
          </a:xfrm>
          <a:prstGeom prst="cloudCallout">
            <a:avLst>
              <a:gd name="adj1" fmla="val -64133"/>
              <a:gd name="adj2" fmla="val -37748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>
                <a:solidFill>
                  <a:sysClr val="windowText" lastClr="000000"/>
                </a:solidFill>
              </a:rPr>
              <a:t>B</a:t>
            </a:r>
            <a:r>
              <a:rPr lang="en-US" sz="2000" dirty="0">
                <a:solidFill>
                  <a:sysClr val="windowText" lastClr="000000"/>
                </a:solidFill>
              </a:rPr>
              <a:t>ounded-error </a:t>
            </a:r>
            <a:r>
              <a:rPr lang="en-US" sz="2000" b="1" u="sng" dirty="0">
                <a:solidFill>
                  <a:sysClr val="windowText" lastClr="000000"/>
                </a:solidFill>
              </a:rPr>
              <a:t>P</a:t>
            </a:r>
            <a:r>
              <a:rPr lang="en-US" sz="2000" dirty="0">
                <a:solidFill>
                  <a:sysClr val="windowText" lastClr="000000"/>
                </a:solidFill>
              </a:rPr>
              <a:t>robabilistic </a:t>
            </a:r>
            <a:r>
              <a:rPr lang="en-US" sz="2000" b="1" u="sng" dirty="0">
                <a:solidFill>
                  <a:sysClr val="windowText" lastClr="000000"/>
                </a:solidFill>
              </a:rPr>
              <a:t>L</a:t>
            </a:r>
            <a:r>
              <a:rPr lang="en-US" sz="2000" dirty="0">
                <a:solidFill>
                  <a:sysClr val="windowText" lastClr="000000"/>
                </a:solidFill>
              </a:rPr>
              <a:t>og-space</a:t>
            </a:r>
          </a:p>
        </p:txBody>
      </p:sp>
      <p:pic>
        <p:nvPicPr>
          <p:cNvPr id="17" name="Picture 16" descr="A black and white photo of a coin&#10;&#10;Description automatically generated">
            <a:extLst>
              <a:ext uri="{FF2B5EF4-FFF2-40B4-BE49-F238E27FC236}">
                <a16:creationId xmlns:a16="http://schemas.microsoft.com/office/drawing/2014/main" id="{05B9CA5E-D181-7072-4B7A-4B0D3FFEBC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617" y="444345"/>
            <a:ext cx="950232" cy="95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3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AC7CF-1E75-4217-91B6-D69A9BE6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645"/>
            <a:ext cx="10515600" cy="1325563"/>
          </a:xfrm>
        </p:spPr>
        <p:txBody>
          <a:bodyPr/>
          <a:lstStyle/>
          <a:p>
            <a:r>
              <a:rPr lang="en-US" dirty="0"/>
              <a:t>Read-once branching programs (ROBPs)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2EFBB9D-4AA1-465F-A757-529EC63DE2DF}"/>
              </a:ext>
            </a:extLst>
          </p:cNvPr>
          <p:cNvSpPr/>
          <p:nvPr/>
        </p:nvSpPr>
        <p:spPr>
          <a:xfrm>
            <a:off x="2360644" y="2024742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7772987-A59B-4A0D-920B-6C2289EDC9C1}"/>
              </a:ext>
            </a:extLst>
          </p:cNvPr>
          <p:cNvSpPr/>
          <p:nvPr/>
        </p:nvSpPr>
        <p:spPr>
          <a:xfrm>
            <a:off x="2360644" y="2886268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654CFCA-AD34-4746-B1DE-08261F6F42FD}"/>
              </a:ext>
            </a:extLst>
          </p:cNvPr>
          <p:cNvSpPr/>
          <p:nvPr/>
        </p:nvSpPr>
        <p:spPr>
          <a:xfrm>
            <a:off x="2360644" y="3747794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09DCD0-52FE-4559-81E5-C07A76E370C6}"/>
              </a:ext>
            </a:extLst>
          </p:cNvPr>
          <p:cNvSpPr/>
          <p:nvPr/>
        </p:nvSpPr>
        <p:spPr>
          <a:xfrm>
            <a:off x="2360644" y="4609320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6E0F90-F9BD-4A87-A96B-EDE8D5837CD2}"/>
              </a:ext>
            </a:extLst>
          </p:cNvPr>
          <p:cNvSpPr/>
          <p:nvPr/>
        </p:nvSpPr>
        <p:spPr>
          <a:xfrm>
            <a:off x="2360643" y="5470846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6C3DA67-245F-4AF8-ACC2-05694BA0DED8}"/>
              </a:ext>
            </a:extLst>
          </p:cNvPr>
          <p:cNvSpPr/>
          <p:nvPr/>
        </p:nvSpPr>
        <p:spPr>
          <a:xfrm>
            <a:off x="3399452" y="2024742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D6D9581-4CB0-4C66-9512-79AD5B0B5D3E}"/>
              </a:ext>
            </a:extLst>
          </p:cNvPr>
          <p:cNvSpPr/>
          <p:nvPr/>
        </p:nvSpPr>
        <p:spPr>
          <a:xfrm>
            <a:off x="3399452" y="2886268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7DA1228-D8F8-43BF-9D80-5B5DE45A04C0}"/>
              </a:ext>
            </a:extLst>
          </p:cNvPr>
          <p:cNvSpPr/>
          <p:nvPr/>
        </p:nvSpPr>
        <p:spPr>
          <a:xfrm>
            <a:off x="3399452" y="3747794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9BFD37-4BCF-426D-868F-F50FA3AC90E4}"/>
              </a:ext>
            </a:extLst>
          </p:cNvPr>
          <p:cNvSpPr/>
          <p:nvPr/>
        </p:nvSpPr>
        <p:spPr>
          <a:xfrm>
            <a:off x="3399452" y="4609320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C5411DE-32BB-441D-A542-F59DD0892F25}"/>
              </a:ext>
            </a:extLst>
          </p:cNvPr>
          <p:cNvSpPr/>
          <p:nvPr/>
        </p:nvSpPr>
        <p:spPr>
          <a:xfrm>
            <a:off x="3399451" y="5470846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392C664-82D7-4943-8F12-054819A6E109}"/>
              </a:ext>
            </a:extLst>
          </p:cNvPr>
          <p:cNvSpPr/>
          <p:nvPr/>
        </p:nvSpPr>
        <p:spPr>
          <a:xfrm>
            <a:off x="4438260" y="2024742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F6C9B0-14A8-4D0A-8F1A-19111A32349F}"/>
              </a:ext>
            </a:extLst>
          </p:cNvPr>
          <p:cNvSpPr/>
          <p:nvPr/>
        </p:nvSpPr>
        <p:spPr>
          <a:xfrm>
            <a:off x="4438260" y="2886268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1102EC-886C-40B7-B754-B57377F5C65F}"/>
              </a:ext>
            </a:extLst>
          </p:cNvPr>
          <p:cNvSpPr/>
          <p:nvPr/>
        </p:nvSpPr>
        <p:spPr>
          <a:xfrm>
            <a:off x="4438260" y="3747794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8F8A3C9-386E-4EA5-B9D5-3F19F443812A}"/>
              </a:ext>
            </a:extLst>
          </p:cNvPr>
          <p:cNvSpPr/>
          <p:nvPr/>
        </p:nvSpPr>
        <p:spPr>
          <a:xfrm>
            <a:off x="4438260" y="4609320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117BE96-03B5-4CBF-B88F-36AC45BB1BAE}"/>
              </a:ext>
            </a:extLst>
          </p:cNvPr>
          <p:cNvSpPr/>
          <p:nvPr/>
        </p:nvSpPr>
        <p:spPr>
          <a:xfrm>
            <a:off x="4438259" y="5470846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23CC057-28A9-4E4A-BCFB-F62DD22041CB}"/>
              </a:ext>
            </a:extLst>
          </p:cNvPr>
          <p:cNvSpPr/>
          <p:nvPr/>
        </p:nvSpPr>
        <p:spPr>
          <a:xfrm>
            <a:off x="5477068" y="2024742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2C21ED0-9760-42B9-B2E2-C71CFCD854CB}"/>
              </a:ext>
            </a:extLst>
          </p:cNvPr>
          <p:cNvSpPr/>
          <p:nvPr/>
        </p:nvSpPr>
        <p:spPr>
          <a:xfrm>
            <a:off x="5477068" y="2886268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569B131-57BC-4CEF-AF7E-F314D8654FE1}"/>
              </a:ext>
            </a:extLst>
          </p:cNvPr>
          <p:cNvSpPr/>
          <p:nvPr/>
        </p:nvSpPr>
        <p:spPr>
          <a:xfrm>
            <a:off x="5477068" y="3747794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B29BA42-BE7B-4073-880C-D9AE3D1E133B}"/>
              </a:ext>
            </a:extLst>
          </p:cNvPr>
          <p:cNvSpPr/>
          <p:nvPr/>
        </p:nvSpPr>
        <p:spPr>
          <a:xfrm>
            <a:off x="5477068" y="4609320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188C67A-1DC5-4A3C-BD39-287667308BAF}"/>
              </a:ext>
            </a:extLst>
          </p:cNvPr>
          <p:cNvSpPr/>
          <p:nvPr/>
        </p:nvSpPr>
        <p:spPr>
          <a:xfrm>
            <a:off x="5477067" y="5470846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3B79D14-1EF8-4BCC-BE74-629D2FEB4568}"/>
              </a:ext>
            </a:extLst>
          </p:cNvPr>
          <p:cNvSpPr/>
          <p:nvPr/>
        </p:nvSpPr>
        <p:spPr>
          <a:xfrm>
            <a:off x="6515875" y="2024742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9D1B60B-4D97-4DEA-9C3B-F64B19176EE5}"/>
              </a:ext>
            </a:extLst>
          </p:cNvPr>
          <p:cNvSpPr/>
          <p:nvPr/>
        </p:nvSpPr>
        <p:spPr>
          <a:xfrm>
            <a:off x="6515875" y="2886268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7D2B147-6E21-41B7-96F9-56E22EA531E1}"/>
              </a:ext>
            </a:extLst>
          </p:cNvPr>
          <p:cNvSpPr/>
          <p:nvPr/>
        </p:nvSpPr>
        <p:spPr>
          <a:xfrm>
            <a:off x="6515875" y="3747794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6347855-175E-4A1D-B27B-20DE5BD78BF9}"/>
              </a:ext>
            </a:extLst>
          </p:cNvPr>
          <p:cNvSpPr/>
          <p:nvPr/>
        </p:nvSpPr>
        <p:spPr>
          <a:xfrm>
            <a:off x="6515875" y="4609320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D38A3C0-A215-4B90-AF79-4C0ABA8A44C0}"/>
              </a:ext>
            </a:extLst>
          </p:cNvPr>
          <p:cNvSpPr/>
          <p:nvPr/>
        </p:nvSpPr>
        <p:spPr>
          <a:xfrm>
            <a:off x="6515874" y="5470846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316F90A-2766-4950-85FD-2B856875A6AD}"/>
              </a:ext>
            </a:extLst>
          </p:cNvPr>
          <p:cNvSpPr/>
          <p:nvPr/>
        </p:nvSpPr>
        <p:spPr>
          <a:xfrm>
            <a:off x="7554681" y="2024742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DD61AA9-A3B8-490B-9E9B-86F84BBF3F81}"/>
              </a:ext>
            </a:extLst>
          </p:cNvPr>
          <p:cNvSpPr/>
          <p:nvPr/>
        </p:nvSpPr>
        <p:spPr>
          <a:xfrm>
            <a:off x="7554681" y="2886268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2796B16-3DCB-4420-A8C0-2C5C7D29428B}"/>
              </a:ext>
            </a:extLst>
          </p:cNvPr>
          <p:cNvSpPr/>
          <p:nvPr/>
        </p:nvSpPr>
        <p:spPr>
          <a:xfrm>
            <a:off x="7554681" y="3747794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B82A5D2-6CB8-4A6A-8158-185F1C0B0D92}"/>
              </a:ext>
            </a:extLst>
          </p:cNvPr>
          <p:cNvSpPr/>
          <p:nvPr/>
        </p:nvSpPr>
        <p:spPr>
          <a:xfrm>
            <a:off x="7554681" y="4609320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BAE36BA-6665-451A-A98D-6D6A0FC126D4}"/>
              </a:ext>
            </a:extLst>
          </p:cNvPr>
          <p:cNvSpPr/>
          <p:nvPr/>
        </p:nvSpPr>
        <p:spPr>
          <a:xfrm>
            <a:off x="7554680" y="5470846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DFB2282-712B-4AC9-9382-BBB797EDB65B}"/>
              </a:ext>
            </a:extLst>
          </p:cNvPr>
          <p:cNvSpPr/>
          <p:nvPr/>
        </p:nvSpPr>
        <p:spPr>
          <a:xfrm>
            <a:off x="8593486" y="2024742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3EF8041-E8C1-4A6A-97A5-F49EEAA43254}"/>
              </a:ext>
            </a:extLst>
          </p:cNvPr>
          <p:cNvSpPr/>
          <p:nvPr/>
        </p:nvSpPr>
        <p:spPr>
          <a:xfrm>
            <a:off x="8593486" y="2886268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3AAF711-B61C-4E49-B90D-42AA2626ADB7}"/>
              </a:ext>
            </a:extLst>
          </p:cNvPr>
          <p:cNvSpPr/>
          <p:nvPr/>
        </p:nvSpPr>
        <p:spPr>
          <a:xfrm>
            <a:off x="8593486" y="3747794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52EACF7-0193-4B99-8EA6-EEDA55D733C8}"/>
              </a:ext>
            </a:extLst>
          </p:cNvPr>
          <p:cNvSpPr/>
          <p:nvPr/>
        </p:nvSpPr>
        <p:spPr>
          <a:xfrm>
            <a:off x="8593486" y="4609320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D68FAF4-63C5-4867-8576-010BBEB190A1}"/>
              </a:ext>
            </a:extLst>
          </p:cNvPr>
          <p:cNvSpPr/>
          <p:nvPr/>
        </p:nvSpPr>
        <p:spPr>
          <a:xfrm>
            <a:off x="8593485" y="5470846"/>
            <a:ext cx="177283" cy="177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D941198-112E-44BE-B0F2-DD6109BBAE0D}"/>
                  </a:ext>
                </a:extLst>
              </p:cNvPr>
              <p:cNvSpPr txBox="1"/>
              <p:nvPr/>
            </p:nvSpPr>
            <p:spPr>
              <a:xfrm>
                <a:off x="1534558" y="1918273"/>
                <a:ext cx="6624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start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D941198-112E-44BE-B0F2-DD6109BBA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558" y="1918273"/>
                <a:ext cx="662473" cy="369332"/>
              </a:xfrm>
              <a:prstGeom prst="rect">
                <a:avLst/>
              </a:prstGeom>
              <a:blipFill>
                <a:blip r:embed="rId5"/>
                <a:stretch>
                  <a:fillRect r="-14815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9" name="Group 138">
            <a:extLst>
              <a:ext uri="{FF2B5EF4-FFF2-40B4-BE49-F238E27FC236}">
                <a16:creationId xmlns:a16="http://schemas.microsoft.com/office/drawing/2014/main" id="{BBCD0FBF-4D23-4C6D-8692-162249885574}"/>
              </a:ext>
            </a:extLst>
          </p:cNvPr>
          <p:cNvGrpSpPr/>
          <p:nvPr/>
        </p:nvGrpSpPr>
        <p:grpSpPr>
          <a:xfrm>
            <a:off x="2511965" y="1764559"/>
            <a:ext cx="6107483" cy="3732249"/>
            <a:chOff x="2511965" y="1764559"/>
            <a:chExt cx="6107483" cy="3732249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9C2AF3AA-9C11-41EB-A88D-D0F2E465FF93}"/>
                </a:ext>
              </a:extLst>
            </p:cNvPr>
            <p:cNvCxnSpPr>
              <a:cxnSpLocks/>
              <a:stCxn id="18" idx="6"/>
              <a:endCxn id="23" idx="2"/>
            </p:cNvCxnSpPr>
            <p:nvPr/>
          </p:nvCxnSpPr>
          <p:spPr>
            <a:xfrm>
              <a:off x="4615543" y="4697962"/>
              <a:ext cx="8615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80BE4FD-8383-473C-9243-A045AA42D80A}"/>
                </a:ext>
              </a:extLst>
            </p:cNvPr>
            <p:cNvGrpSpPr/>
            <p:nvPr/>
          </p:nvGrpSpPr>
          <p:grpSpPr>
            <a:xfrm>
              <a:off x="2511965" y="1764559"/>
              <a:ext cx="6107483" cy="3732249"/>
              <a:chOff x="2511965" y="1764559"/>
              <a:chExt cx="6107483" cy="3732249"/>
            </a:xfrm>
          </p:grpSpPr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3D507627-42B6-417A-9DA1-628529285A7B}"/>
                  </a:ext>
                </a:extLst>
              </p:cNvPr>
              <p:cNvCxnSpPr>
                <a:cxnSpLocks/>
                <a:stCxn id="15" idx="6"/>
                <a:endCxn id="21" idx="1"/>
              </p:cNvCxnSpPr>
              <p:nvPr/>
            </p:nvCxnSpPr>
            <p:spPr>
              <a:xfrm>
                <a:off x="4615543" y="2113384"/>
                <a:ext cx="887487" cy="798846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A1D7BB3C-B6DE-4079-95BD-4EC3CD319F2A}"/>
                  </a:ext>
                </a:extLst>
              </p:cNvPr>
              <p:cNvCxnSpPr>
                <a:cxnSpLocks/>
                <a:stCxn id="23" idx="7"/>
                <a:endCxn id="27" idx="3"/>
              </p:cNvCxnSpPr>
              <p:nvPr/>
            </p:nvCxnSpPr>
            <p:spPr>
              <a:xfrm flipV="1">
                <a:off x="5628389" y="3899115"/>
                <a:ext cx="913448" cy="736167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3A826F0C-FC80-44FB-BB75-755184C7D0AE}"/>
                  </a:ext>
                </a:extLst>
              </p:cNvPr>
              <p:cNvGrpSpPr/>
              <p:nvPr/>
            </p:nvGrpSpPr>
            <p:grpSpPr>
              <a:xfrm>
                <a:off x="2511965" y="1764559"/>
                <a:ext cx="6107483" cy="3732249"/>
                <a:chOff x="2511965" y="1764559"/>
                <a:chExt cx="6107483" cy="3732249"/>
              </a:xfrm>
            </p:grpSpPr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B3968389-2A79-4A6E-995E-74FFC128715B}"/>
                    </a:ext>
                  </a:extLst>
                </p:cNvPr>
                <p:cNvCxnSpPr>
                  <a:stCxn id="4" idx="6"/>
                  <a:endCxn id="10" idx="2"/>
                </p:cNvCxnSpPr>
                <p:nvPr/>
              </p:nvCxnSpPr>
              <p:spPr>
                <a:xfrm>
                  <a:off x="2537927" y="2113384"/>
                  <a:ext cx="861525" cy="0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C39F659A-6EB7-4AE4-81BA-F18CB2D6F2F5}"/>
                    </a:ext>
                  </a:extLst>
                </p:cNvPr>
                <p:cNvCxnSpPr>
                  <a:cxnSpLocks/>
                  <a:stCxn id="4" idx="5"/>
                  <a:endCxn id="11" idx="1"/>
                </p:cNvCxnSpPr>
                <p:nvPr/>
              </p:nvCxnSpPr>
              <p:spPr>
                <a:xfrm>
                  <a:off x="2511965" y="2176063"/>
                  <a:ext cx="913449" cy="736167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9BE6AE1-4C30-4818-AF8E-DF3BCEE858E2}"/>
                    </a:ext>
                  </a:extLst>
                </p:cNvPr>
                <p:cNvSpPr txBox="1"/>
                <p:nvPr/>
              </p:nvSpPr>
              <p:spPr>
                <a:xfrm>
                  <a:off x="2806958" y="1764559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0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F2ACBF8-0C03-4597-8D94-D3CFD7E84688}"/>
                    </a:ext>
                  </a:extLst>
                </p:cNvPr>
                <p:cNvSpPr txBox="1"/>
                <p:nvPr/>
              </p:nvSpPr>
              <p:spPr>
                <a:xfrm>
                  <a:off x="2962466" y="2253486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1</a:t>
                  </a:r>
                </a:p>
              </p:txBody>
            </p: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30802EC0-579F-4A1D-B332-1188A892E3B0}"/>
                    </a:ext>
                  </a:extLst>
                </p:cNvPr>
                <p:cNvCxnSpPr>
                  <a:cxnSpLocks/>
                  <a:stCxn id="11" idx="5"/>
                  <a:endCxn id="18" idx="1"/>
                </p:cNvCxnSpPr>
                <p:nvPr/>
              </p:nvCxnSpPr>
              <p:spPr>
                <a:xfrm>
                  <a:off x="3550773" y="3037589"/>
                  <a:ext cx="913449" cy="1597693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AC22FD34-63AE-4794-A902-3F197FD9EDAD}"/>
                    </a:ext>
                  </a:extLst>
                </p:cNvPr>
                <p:cNvCxnSpPr>
                  <a:cxnSpLocks/>
                  <a:stCxn id="11" idx="7"/>
                  <a:endCxn id="15" idx="3"/>
                </p:cNvCxnSpPr>
                <p:nvPr/>
              </p:nvCxnSpPr>
              <p:spPr>
                <a:xfrm flipV="1">
                  <a:off x="3550773" y="2176063"/>
                  <a:ext cx="913449" cy="736167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D9B7BA58-80C3-4D06-8639-93733916C902}"/>
                    </a:ext>
                  </a:extLst>
                </p:cNvPr>
                <p:cNvCxnSpPr>
                  <a:cxnSpLocks/>
                  <a:stCxn id="10" idx="5"/>
                  <a:endCxn id="16" idx="1"/>
                </p:cNvCxnSpPr>
                <p:nvPr/>
              </p:nvCxnSpPr>
              <p:spPr>
                <a:xfrm>
                  <a:off x="3550773" y="2176063"/>
                  <a:ext cx="913449" cy="736167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E314083D-D50D-41BB-A2E2-6E92CD826E8B}"/>
                    </a:ext>
                  </a:extLst>
                </p:cNvPr>
                <p:cNvCxnSpPr>
                  <a:cxnSpLocks/>
                  <a:stCxn id="10" idx="6"/>
                  <a:endCxn id="15" idx="2"/>
                </p:cNvCxnSpPr>
                <p:nvPr/>
              </p:nvCxnSpPr>
              <p:spPr>
                <a:xfrm>
                  <a:off x="3576735" y="2113384"/>
                  <a:ext cx="861525" cy="0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D5EBE971-9A1D-4796-BD45-4EF0E3A28A7F}"/>
                    </a:ext>
                  </a:extLst>
                </p:cNvPr>
                <p:cNvSpPr txBox="1"/>
                <p:nvPr/>
              </p:nvSpPr>
              <p:spPr>
                <a:xfrm>
                  <a:off x="3550773" y="3315783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0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9A2AC63-AD4A-4646-A74A-A4D5AE0280E9}"/>
                    </a:ext>
                  </a:extLst>
                </p:cNvPr>
                <p:cNvSpPr txBox="1"/>
                <p:nvPr/>
              </p:nvSpPr>
              <p:spPr>
                <a:xfrm>
                  <a:off x="3671594" y="2701602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1</a:t>
                  </a:r>
                </a:p>
              </p:txBody>
            </p: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51F80865-4379-43F8-A30B-80507734B96E}"/>
                    </a:ext>
                  </a:extLst>
                </p:cNvPr>
                <p:cNvCxnSpPr>
                  <a:cxnSpLocks/>
                  <a:stCxn id="18" idx="7"/>
                  <a:endCxn id="22" idx="3"/>
                </p:cNvCxnSpPr>
                <p:nvPr/>
              </p:nvCxnSpPr>
              <p:spPr>
                <a:xfrm flipV="1">
                  <a:off x="4589581" y="3899115"/>
                  <a:ext cx="913449" cy="736167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Arrow Connector 79">
                  <a:extLst>
                    <a:ext uri="{FF2B5EF4-FFF2-40B4-BE49-F238E27FC236}">
                      <a16:creationId xmlns:a16="http://schemas.microsoft.com/office/drawing/2014/main" id="{0389C43C-EB99-41AD-A64B-04EF04FF3BC8}"/>
                    </a:ext>
                  </a:extLst>
                </p:cNvPr>
                <p:cNvCxnSpPr>
                  <a:cxnSpLocks/>
                  <a:stCxn id="15" idx="4"/>
                  <a:endCxn id="24" idx="1"/>
                </p:cNvCxnSpPr>
                <p:nvPr/>
              </p:nvCxnSpPr>
              <p:spPr>
                <a:xfrm>
                  <a:off x="4526902" y="2202025"/>
                  <a:ext cx="976127" cy="3294783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0756F0A3-79D4-46F5-AE38-BC9B1FB9633E}"/>
                    </a:ext>
                  </a:extLst>
                </p:cNvPr>
                <p:cNvSpPr txBox="1"/>
                <p:nvPr/>
              </p:nvSpPr>
              <p:spPr>
                <a:xfrm>
                  <a:off x="4599388" y="4151347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0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168DB870-A0F5-4C55-80BB-8E25309CA769}"/>
                    </a:ext>
                  </a:extLst>
                </p:cNvPr>
                <p:cNvSpPr txBox="1"/>
                <p:nvPr/>
              </p:nvSpPr>
              <p:spPr>
                <a:xfrm>
                  <a:off x="4678223" y="4676886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1</a:t>
                  </a:r>
                </a:p>
              </p:txBody>
            </p:sp>
            <p:cxnSp>
              <p:nvCxnSpPr>
                <p:cNvPr id="90" name="Straight Arrow Connector 89">
                  <a:extLst>
                    <a:ext uri="{FF2B5EF4-FFF2-40B4-BE49-F238E27FC236}">
                      <a16:creationId xmlns:a16="http://schemas.microsoft.com/office/drawing/2014/main" id="{E1E96105-4FDE-47A5-AD2F-F09A1804ABC5}"/>
                    </a:ext>
                  </a:extLst>
                </p:cNvPr>
                <p:cNvCxnSpPr>
                  <a:cxnSpLocks/>
                  <a:stCxn id="22" idx="7"/>
                  <a:endCxn id="25" idx="3"/>
                </p:cNvCxnSpPr>
                <p:nvPr/>
              </p:nvCxnSpPr>
              <p:spPr>
                <a:xfrm flipV="1">
                  <a:off x="5628389" y="2176063"/>
                  <a:ext cx="913448" cy="1597693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Arrow Connector 93">
                  <a:extLst>
                    <a:ext uri="{FF2B5EF4-FFF2-40B4-BE49-F238E27FC236}">
                      <a16:creationId xmlns:a16="http://schemas.microsoft.com/office/drawing/2014/main" id="{DC15A505-4855-4D77-9591-57D698F4AA7C}"/>
                    </a:ext>
                  </a:extLst>
                </p:cNvPr>
                <p:cNvCxnSpPr>
                  <a:cxnSpLocks/>
                  <a:stCxn id="22" idx="5"/>
                  <a:endCxn id="29" idx="1"/>
                </p:cNvCxnSpPr>
                <p:nvPr/>
              </p:nvCxnSpPr>
              <p:spPr>
                <a:xfrm>
                  <a:off x="5628389" y="3899115"/>
                  <a:ext cx="913447" cy="1597693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22A0D78B-0324-4A65-8A14-8317EF630DA3}"/>
                    </a:ext>
                  </a:extLst>
                </p:cNvPr>
                <p:cNvSpPr txBox="1"/>
                <p:nvPr/>
              </p:nvSpPr>
              <p:spPr>
                <a:xfrm>
                  <a:off x="5512836" y="3997015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0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DF5CE2B4-4AE3-4B2E-B490-8C63B56B2932}"/>
                    </a:ext>
                  </a:extLst>
                </p:cNvPr>
                <p:cNvSpPr txBox="1"/>
                <p:nvPr/>
              </p:nvSpPr>
              <p:spPr>
                <a:xfrm>
                  <a:off x="5797957" y="3311594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1</a:t>
                  </a:r>
                </a:p>
              </p:txBody>
            </p:sp>
            <p:cxnSp>
              <p:nvCxnSpPr>
                <p:cNvPr id="99" name="Straight Arrow Connector 98">
                  <a:extLst>
                    <a:ext uri="{FF2B5EF4-FFF2-40B4-BE49-F238E27FC236}">
                      <a16:creationId xmlns:a16="http://schemas.microsoft.com/office/drawing/2014/main" id="{B816DCEB-2AD2-4067-8DE7-1AA035024BF5}"/>
                    </a:ext>
                  </a:extLst>
                </p:cNvPr>
                <p:cNvCxnSpPr>
                  <a:cxnSpLocks/>
                  <a:stCxn id="23" idx="5"/>
                  <a:endCxn id="29" idx="1"/>
                </p:cNvCxnSpPr>
                <p:nvPr/>
              </p:nvCxnSpPr>
              <p:spPr>
                <a:xfrm>
                  <a:off x="5628389" y="4760641"/>
                  <a:ext cx="913447" cy="736167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Arrow Connector 104">
                  <a:extLst>
                    <a:ext uri="{FF2B5EF4-FFF2-40B4-BE49-F238E27FC236}">
                      <a16:creationId xmlns:a16="http://schemas.microsoft.com/office/drawing/2014/main" id="{00D3F864-4F0C-468F-AF9F-3129FB3DB640}"/>
                    </a:ext>
                  </a:extLst>
                </p:cNvPr>
                <p:cNvCxnSpPr>
                  <a:cxnSpLocks/>
                  <a:stCxn id="25" idx="5"/>
                  <a:endCxn id="32" idx="1"/>
                </p:cNvCxnSpPr>
                <p:nvPr/>
              </p:nvCxnSpPr>
              <p:spPr>
                <a:xfrm>
                  <a:off x="6667196" y="2176063"/>
                  <a:ext cx="913447" cy="1597693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6994A662-4441-486F-95BF-DA09E6FF0CC8}"/>
                    </a:ext>
                  </a:extLst>
                </p:cNvPr>
                <p:cNvSpPr txBox="1"/>
                <p:nvPr/>
              </p:nvSpPr>
              <p:spPr>
                <a:xfrm>
                  <a:off x="6604515" y="2357408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0</a:t>
                  </a:r>
                </a:p>
              </p:txBody>
            </p:sp>
            <p:cxnSp>
              <p:nvCxnSpPr>
                <p:cNvPr id="109" name="Straight Arrow Connector 108">
                  <a:extLst>
                    <a:ext uri="{FF2B5EF4-FFF2-40B4-BE49-F238E27FC236}">
                      <a16:creationId xmlns:a16="http://schemas.microsoft.com/office/drawing/2014/main" id="{7C8211BC-F5A4-42AB-9455-BA082AAEB0F6}"/>
                    </a:ext>
                  </a:extLst>
                </p:cNvPr>
                <p:cNvCxnSpPr>
                  <a:cxnSpLocks/>
                  <a:stCxn id="25" idx="6"/>
                  <a:endCxn id="30" idx="2"/>
                </p:cNvCxnSpPr>
                <p:nvPr/>
              </p:nvCxnSpPr>
              <p:spPr>
                <a:xfrm>
                  <a:off x="6693158" y="2113384"/>
                  <a:ext cx="861523" cy="0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CB7D068A-15DA-4DC2-A29D-26389D037AD1}"/>
                    </a:ext>
                  </a:extLst>
                </p:cNvPr>
                <p:cNvSpPr txBox="1"/>
                <p:nvPr/>
              </p:nvSpPr>
              <p:spPr>
                <a:xfrm>
                  <a:off x="6745488" y="1792735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1</a:t>
                  </a:r>
                </a:p>
              </p:txBody>
            </p:sp>
            <p:cxnSp>
              <p:nvCxnSpPr>
                <p:cNvPr id="114" name="Straight Arrow Connector 113">
                  <a:extLst>
                    <a:ext uri="{FF2B5EF4-FFF2-40B4-BE49-F238E27FC236}">
                      <a16:creationId xmlns:a16="http://schemas.microsoft.com/office/drawing/2014/main" id="{F34F3905-1917-4012-B215-984650233864}"/>
                    </a:ext>
                  </a:extLst>
                </p:cNvPr>
                <p:cNvCxnSpPr>
                  <a:cxnSpLocks/>
                  <a:stCxn id="29" idx="7"/>
                  <a:endCxn id="32" idx="3"/>
                </p:cNvCxnSpPr>
                <p:nvPr/>
              </p:nvCxnSpPr>
              <p:spPr>
                <a:xfrm flipV="1">
                  <a:off x="6667195" y="3899115"/>
                  <a:ext cx="913448" cy="1597693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Arrow Connector 116">
                  <a:extLst>
                    <a:ext uri="{FF2B5EF4-FFF2-40B4-BE49-F238E27FC236}">
                      <a16:creationId xmlns:a16="http://schemas.microsoft.com/office/drawing/2014/main" id="{A29F5DBF-260A-43F3-B509-0B72FE7C5794}"/>
                    </a:ext>
                  </a:extLst>
                </p:cNvPr>
                <p:cNvCxnSpPr>
                  <a:cxnSpLocks/>
                  <a:stCxn id="29" idx="7"/>
                  <a:endCxn id="33" idx="3"/>
                </p:cNvCxnSpPr>
                <p:nvPr/>
              </p:nvCxnSpPr>
              <p:spPr>
                <a:xfrm flipV="1">
                  <a:off x="6667195" y="4760641"/>
                  <a:ext cx="913448" cy="736167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Arrow Connector 119">
                  <a:extLst>
                    <a:ext uri="{FF2B5EF4-FFF2-40B4-BE49-F238E27FC236}">
                      <a16:creationId xmlns:a16="http://schemas.microsoft.com/office/drawing/2014/main" id="{84679E7C-D653-4CB1-9DCE-338703D3B208}"/>
                    </a:ext>
                  </a:extLst>
                </p:cNvPr>
                <p:cNvCxnSpPr>
                  <a:cxnSpLocks/>
                  <a:stCxn id="32" idx="7"/>
                  <a:endCxn id="35" idx="3"/>
                </p:cNvCxnSpPr>
                <p:nvPr/>
              </p:nvCxnSpPr>
              <p:spPr>
                <a:xfrm flipV="1">
                  <a:off x="7706002" y="2176063"/>
                  <a:ext cx="913446" cy="1597693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Arrow Connector 122">
                  <a:extLst>
                    <a:ext uri="{FF2B5EF4-FFF2-40B4-BE49-F238E27FC236}">
                      <a16:creationId xmlns:a16="http://schemas.microsoft.com/office/drawing/2014/main" id="{13206606-5C8A-4D10-A5DE-48098B0F6F02}"/>
                    </a:ext>
                  </a:extLst>
                </p:cNvPr>
                <p:cNvCxnSpPr>
                  <a:cxnSpLocks/>
                  <a:stCxn id="30" idx="5"/>
                  <a:endCxn id="36" idx="1"/>
                </p:cNvCxnSpPr>
                <p:nvPr/>
              </p:nvCxnSpPr>
              <p:spPr>
                <a:xfrm>
                  <a:off x="7706002" y="2176063"/>
                  <a:ext cx="913446" cy="736167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0A99C184-5287-4DFF-A09F-703F6C862210}"/>
                    </a:ext>
                  </a:extLst>
                </p:cNvPr>
                <p:cNvSpPr txBox="1"/>
                <p:nvPr/>
              </p:nvSpPr>
              <p:spPr>
                <a:xfrm>
                  <a:off x="7581182" y="3269457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1</a:t>
                  </a:r>
                </a:p>
              </p:txBody>
            </p:sp>
            <p:cxnSp>
              <p:nvCxnSpPr>
                <p:cNvPr id="127" name="Straight Arrow Connector 126">
                  <a:extLst>
                    <a:ext uri="{FF2B5EF4-FFF2-40B4-BE49-F238E27FC236}">
                      <a16:creationId xmlns:a16="http://schemas.microsoft.com/office/drawing/2014/main" id="{A90F1607-8C54-4A41-BE73-4D376388CB1B}"/>
                    </a:ext>
                  </a:extLst>
                </p:cNvPr>
                <p:cNvCxnSpPr>
                  <a:cxnSpLocks/>
                  <a:stCxn id="30" idx="6"/>
                  <a:endCxn id="35" idx="2"/>
                </p:cNvCxnSpPr>
                <p:nvPr/>
              </p:nvCxnSpPr>
              <p:spPr>
                <a:xfrm>
                  <a:off x="7731964" y="2113384"/>
                  <a:ext cx="861522" cy="0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Arrow Connector 131">
                  <a:extLst>
                    <a:ext uri="{FF2B5EF4-FFF2-40B4-BE49-F238E27FC236}">
                      <a16:creationId xmlns:a16="http://schemas.microsoft.com/office/drawing/2014/main" id="{434360D6-1D06-46AF-838F-247AB597F53A}"/>
                    </a:ext>
                  </a:extLst>
                </p:cNvPr>
                <p:cNvCxnSpPr>
                  <a:cxnSpLocks/>
                  <a:stCxn id="32" idx="5"/>
                  <a:endCxn id="38" idx="1"/>
                </p:cNvCxnSpPr>
                <p:nvPr/>
              </p:nvCxnSpPr>
              <p:spPr>
                <a:xfrm>
                  <a:off x="7706002" y="3899115"/>
                  <a:ext cx="913446" cy="736167"/>
                </a:xfrm>
                <a:prstGeom prst="straightConnector1">
                  <a:avLst/>
                </a:prstGeom>
                <a:ln w="15875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5D0BBFC1-E8FF-419A-94CC-A020E9CC64F9}"/>
                    </a:ext>
                  </a:extLst>
                </p:cNvPr>
                <p:cNvSpPr txBox="1"/>
                <p:nvPr/>
              </p:nvSpPr>
              <p:spPr>
                <a:xfrm>
                  <a:off x="7643321" y="3966681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0</a:t>
                  </a:r>
                </a:p>
              </p:txBody>
            </p:sp>
          </p:grp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53828AE-DE2C-40F9-BC8D-0FA08943A16E}"/>
              </a:ext>
            </a:extLst>
          </p:cNvPr>
          <p:cNvGrpSpPr/>
          <p:nvPr/>
        </p:nvGrpSpPr>
        <p:grpSpPr>
          <a:xfrm>
            <a:off x="526433" y="2023969"/>
            <a:ext cx="861156" cy="3624160"/>
            <a:chOff x="138713" y="2023969"/>
            <a:chExt cx="861156" cy="3624160"/>
          </a:xfrm>
        </p:grpSpPr>
        <p:sp>
          <p:nvSpPr>
            <p:cNvPr id="140" name="Left Brace 139">
              <a:extLst>
                <a:ext uri="{FF2B5EF4-FFF2-40B4-BE49-F238E27FC236}">
                  <a16:creationId xmlns:a16="http://schemas.microsoft.com/office/drawing/2014/main" id="{17019DCA-4A57-442E-860F-514BEE45440A}"/>
                </a:ext>
              </a:extLst>
            </p:cNvPr>
            <p:cNvSpPr/>
            <p:nvPr/>
          </p:nvSpPr>
          <p:spPr>
            <a:xfrm>
              <a:off x="768371" y="2023969"/>
              <a:ext cx="231498" cy="3624160"/>
            </a:xfrm>
            <a:prstGeom prst="leftBrace">
              <a:avLst>
                <a:gd name="adj1" fmla="val 81340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45B08AEE-E514-485D-853E-24DB247F88F9}"/>
                    </a:ext>
                  </a:extLst>
                </p:cNvPr>
                <p:cNvSpPr txBox="1"/>
                <p:nvPr/>
              </p:nvSpPr>
              <p:spPr>
                <a:xfrm>
                  <a:off x="138713" y="3106518"/>
                  <a:ext cx="553998" cy="1459061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en-US" sz="2400" dirty="0"/>
                    <a:t>Width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45B08AEE-E514-485D-853E-24DB247F88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713" y="3106518"/>
                  <a:ext cx="553998" cy="1459061"/>
                </a:xfrm>
                <a:prstGeom prst="rect">
                  <a:avLst/>
                </a:prstGeom>
                <a:blipFill>
                  <a:blip r:embed="rId6"/>
                  <a:stretch>
                    <a:fillRect r="-1648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36CBF79B-2B0D-47D6-AF28-91C202DA3D94}"/>
                  </a:ext>
                </a:extLst>
              </p:cNvPr>
              <p:cNvSpPr txBox="1"/>
              <p:nvPr/>
            </p:nvSpPr>
            <p:spPr>
              <a:xfrm>
                <a:off x="1849492" y="1209871"/>
                <a:ext cx="66247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36CBF79B-2B0D-47D6-AF28-91C202DA3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92" y="1209871"/>
                <a:ext cx="662473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163B69DD-7821-45DC-A2D4-614A6C4E824C}"/>
                  </a:ext>
                </a:extLst>
              </p:cNvPr>
              <p:cNvSpPr txBox="1"/>
              <p:nvPr/>
            </p:nvSpPr>
            <p:spPr>
              <a:xfrm>
                <a:off x="2643672" y="1207403"/>
                <a:ext cx="66247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163B69DD-7821-45DC-A2D4-614A6C4E8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672" y="1207403"/>
                <a:ext cx="662473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4339088F-2CD0-4E01-868E-F8FDFE72D651}"/>
              </a:ext>
            </a:extLst>
          </p:cNvPr>
          <p:cNvCxnSpPr>
            <a:cxnSpLocks/>
          </p:cNvCxnSpPr>
          <p:nvPr/>
        </p:nvCxnSpPr>
        <p:spPr>
          <a:xfrm>
            <a:off x="2516549" y="2170227"/>
            <a:ext cx="913449" cy="736167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3E910067-B112-41A3-A670-9EDE55BCE913}"/>
              </a:ext>
            </a:extLst>
          </p:cNvPr>
          <p:cNvCxnSpPr>
            <a:cxnSpLocks/>
            <a:stCxn id="11" idx="5"/>
            <a:endCxn id="18" idx="1"/>
          </p:cNvCxnSpPr>
          <p:nvPr/>
        </p:nvCxnSpPr>
        <p:spPr>
          <a:xfrm>
            <a:off x="3550773" y="3037589"/>
            <a:ext cx="913449" cy="1597693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5E858FA5-EBFF-4667-BE7D-21F9DA5FB8FE}"/>
                  </a:ext>
                </a:extLst>
              </p:cNvPr>
              <p:cNvSpPr txBox="1"/>
              <p:nvPr/>
            </p:nvSpPr>
            <p:spPr>
              <a:xfrm>
                <a:off x="3581396" y="1213697"/>
                <a:ext cx="66247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5E858FA5-EBFF-4667-BE7D-21F9DA5FB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396" y="1213697"/>
                <a:ext cx="662473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01B55C96-670F-4E78-A656-5DC144CAE812}"/>
                  </a:ext>
                </a:extLst>
              </p:cNvPr>
              <p:cNvSpPr txBox="1"/>
              <p:nvPr/>
            </p:nvSpPr>
            <p:spPr>
              <a:xfrm>
                <a:off x="4682888" y="1207403"/>
                <a:ext cx="66247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01B55C96-670F-4E78-A656-5DC144CAE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888" y="1207403"/>
                <a:ext cx="662473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62B38011-B52A-4848-81B5-7E485A2A3F66}"/>
                  </a:ext>
                </a:extLst>
              </p:cNvPr>
              <p:cNvSpPr txBox="1"/>
              <p:nvPr/>
            </p:nvSpPr>
            <p:spPr>
              <a:xfrm>
                <a:off x="5764763" y="1207403"/>
                <a:ext cx="66247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62B38011-B52A-4848-81B5-7E485A2A3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763" y="1207403"/>
                <a:ext cx="662473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177E4809-D545-4BAA-9FAD-6BA8D6C9A1B8}"/>
                  </a:ext>
                </a:extLst>
              </p:cNvPr>
              <p:cNvSpPr txBox="1"/>
              <p:nvPr/>
            </p:nvSpPr>
            <p:spPr>
              <a:xfrm>
                <a:off x="6814933" y="1201523"/>
                <a:ext cx="66247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177E4809-D545-4BAA-9FAD-6BA8D6C9A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933" y="1201523"/>
                <a:ext cx="662473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0C636D66-D965-4C01-9C1E-B05B4F5ADE7C}"/>
                  </a:ext>
                </a:extLst>
              </p:cNvPr>
              <p:cNvSpPr txBox="1"/>
              <p:nvPr/>
            </p:nvSpPr>
            <p:spPr>
              <a:xfrm>
                <a:off x="7811272" y="1201522"/>
                <a:ext cx="66247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0C636D66-D965-4C01-9C1E-B05B4F5AD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272" y="1201522"/>
                <a:ext cx="662473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2EFB90F4-8606-4CE0-AA9F-8EC8593CF841}"/>
              </a:ext>
            </a:extLst>
          </p:cNvPr>
          <p:cNvCxnSpPr>
            <a:cxnSpLocks/>
            <a:stCxn id="18" idx="7"/>
            <a:endCxn id="22" idx="3"/>
          </p:cNvCxnSpPr>
          <p:nvPr/>
        </p:nvCxnSpPr>
        <p:spPr>
          <a:xfrm flipV="1">
            <a:off x="4589581" y="3899115"/>
            <a:ext cx="913449" cy="736167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B2CD0550-51B5-44E2-8E32-D311BC18F0BE}"/>
              </a:ext>
            </a:extLst>
          </p:cNvPr>
          <p:cNvCxnSpPr>
            <a:cxnSpLocks/>
            <a:stCxn id="22" idx="7"/>
            <a:endCxn id="25" idx="3"/>
          </p:cNvCxnSpPr>
          <p:nvPr/>
        </p:nvCxnSpPr>
        <p:spPr>
          <a:xfrm flipV="1">
            <a:off x="5628389" y="2176063"/>
            <a:ext cx="913448" cy="1597693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AEA142B9-E875-4040-A693-B311C256F21C}"/>
              </a:ext>
            </a:extLst>
          </p:cNvPr>
          <p:cNvCxnSpPr>
            <a:cxnSpLocks/>
            <a:stCxn id="25" idx="5"/>
            <a:endCxn id="32" idx="1"/>
          </p:cNvCxnSpPr>
          <p:nvPr/>
        </p:nvCxnSpPr>
        <p:spPr>
          <a:xfrm>
            <a:off x="6667196" y="2176063"/>
            <a:ext cx="913447" cy="1597693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4BE02729-92F7-4E3A-81F7-C8CF88E5C659}"/>
              </a:ext>
            </a:extLst>
          </p:cNvPr>
          <p:cNvCxnSpPr>
            <a:cxnSpLocks/>
            <a:stCxn id="32" idx="7"/>
            <a:endCxn id="35" idx="3"/>
          </p:cNvCxnSpPr>
          <p:nvPr/>
        </p:nvCxnSpPr>
        <p:spPr>
          <a:xfrm flipV="1">
            <a:off x="7706002" y="2176063"/>
            <a:ext cx="913446" cy="1597693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3FAE78-2B00-40E6-BB91-36FA0B8A33E7}"/>
                  </a:ext>
                </a:extLst>
              </p:cNvPr>
              <p:cNvSpPr txBox="1"/>
              <p:nvPr/>
            </p:nvSpPr>
            <p:spPr>
              <a:xfrm>
                <a:off x="9385042" y="1221752"/>
                <a:ext cx="2666949" cy="919401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Computes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lit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0, 1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lit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0, 1</m:t>
                      </m:r>
                      <m:r>
                        <m:rPr>
                          <m:lit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3FAE78-2B00-40E6-BB91-36FA0B8A3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5042" y="1221752"/>
                <a:ext cx="2666949" cy="919401"/>
              </a:xfrm>
              <a:prstGeom prst="roundRect">
                <a:avLst/>
              </a:prstGeom>
              <a:blipFill>
                <a:blip r:embed="rId14"/>
                <a:stretch>
                  <a:fillRect b="-3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>
            <a:extLst>
              <a:ext uri="{FF2B5EF4-FFF2-40B4-BE49-F238E27FC236}">
                <a16:creationId xmlns:a16="http://schemas.microsoft.com/office/drawing/2014/main" id="{A85D1B2B-AFAB-47E8-96FB-C823CE9A602C}"/>
              </a:ext>
            </a:extLst>
          </p:cNvPr>
          <p:cNvSpPr txBox="1"/>
          <p:nvPr/>
        </p:nvSpPr>
        <p:spPr>
          <a:xfrm>
            <a:off x="8849610" y="1884154"/>
            <a:ext cx="66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A1303B4-B8E2-407E-8FCB-50B4F2AF1B8B}"/>
              </a:ext>
            </a:extLst>
          </p:cNvPr>
          <p:cNvGrpSpPr/>
          <p:nvPr/>
        </p:nvGrpSpPr>
        <p:grpSpPr>
          <a:xfrm>
            <a:off x="2160738" y="5897063"/>
            <a:ext cx="6688872" cy="761833"/>
            <a:chOff x="2169132" y="5774955"/>
            <a:chExt cx="548318" cy="761833"/>
          </a:xfrm>
        </p:grpSpPr>
        <p:sp>
          <p:nvSpPr>
            <p:cNvPr id="100" name="Left Brace 99">
              <a:extLst>
                <a:ext uri="{FF2B5EF4-FFF2-40B4-BE49-F238E27FC236}">
                  <a16:creationId xmlns:a16="http://schemas.microsoft.com/office/drawing/2014/main" id="{DEDDE07C-7817-42E3-BB23-F4682E4DF442}"/>
                </a:ext>
              </a:extLst>
            </p:cNvPr>
            <p:cNvSpPr/>
            <p:nvPr/>
          </p:nvSpPr>
          <p:spPr>
            <a:xfrm rot="16200000">
              <a:off x="2293207" y="5650880"/>
              <a:ext cx="300167" cy="548318"/>
            </a:xfrm>
            <a:prstGeom prst="leftBrace">
              <a:avLst>
                <a:gd name="adj1" fmla="val 81340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CA0F57E-8A74-4FB4-9F1F-B4CE1089C037}"/>
                    </a:ext>
                  </a:extLst>
                </p:cNvPr>
                <p:cNvSpPr txBox="1"/>
                <p:nvPr/>
              </p:nvSpPr>
              <p:spPr>
                <a:xfrm>
                  <a:off x="2206021" y="6075123"/>
                  <a:ext cx="4745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a14:m>
                  <a:r>
                    <a:rPr lang="en-US" sz="2400" dirty="0"/>
                    <a:t> layers (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400" dirty="0"/>
                    <a:t> length)</a:t>
                  </a: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CA0F57E-8A74-4FB4-9F1F-B4CE1089C0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6021" y="6075123"/>
                  <a:ext cx="474540" cy="461665"/>
                </a:xfrm>
                <a:prstGeom prst="rect">
                  <a:avLst/>
                </a:prstGeom>
                <a:blipFill>
                  <a:blip r:embed="rId17"/>
                  <a:stretch>
                    <a:fillRect t="-10667" b="-30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0366BE8-39ED-1A51-60AF-E603FE02F8A3}"/>
              </a:ext>
            </a:extLst>
          </p:cNvPr>
          <p:cNvSpPr txBox="1"/>
          <p:nvPr/>
        </p:nvSpPr>
        <p:spPr>
          <a:xfrm>
            <a:off x="8861280" y="2790243"/>
            <a:ext cx="66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rej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FE5FBB-4ED1-EF03-B556-534268660939}"/>
              </a:ext>
            </a:extLst>
          </p:cNvPr>
          <p:cNvSpPr txBox="1"/>
          <p:nvPr/>
        </p:nvSpPr>
        <p:spPr>
          <a:xfrm>
            <a:off x="8874937" y="3638789"/>
            <a:ext cx="66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5A11941-EB0E-C1C7-CF52-6D95A10EC58E}"/>
              </a:ext>
            </a:extLst>
          </p:cNvPr>
          <p:cNvSpPr txBox="1"/>
          <p:nvPr/>
        </p:nvSpPr>
        <p:spPr>
          <a:xfrm>
            <a:off x="8847617" y="4487335"/>
            <a:ext cx="66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FAE9E78-DF2D-4E8A-8248-133D41EA5B60}"/>
              </a:ext>
            </a:extLst>
          </p:cNvPr>
          <p:cNvSpPr txBox="1"/>
          <p:nvPr/>
        </p:nvSpPr>
        <p:spPr>
          <a:xfrm>
            <a:off x="8874936" y="5393424"/>
            <a:ext cx="662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rej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841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42" grpId="0"/>
      <p:bldP spid="143" grpId="0"/>
      <p:bldP spid="149" grpId="0"/>
      <p:bldP spid="150" grpId="0"/>
      <p:bldP spid="152" grpId="0"/>
      <p:bldP spid="153" grpId="0"/>
      <p:bldP spid="154" grpId="0"/>
      <p:bldP spid="3" grpId="0" animBg="1"/>
      <p:bldP spid="96" grpId="0"/>
      <p:bldP spid="9" grpId="0"/>
      <p:bldP spid="44" grpId="0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30CA9-509D-CB68-97A7-C6685F22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F9B5-4888-19B3-34DF-6D39D097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ROBPs and BPL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469D70-0E39-C411-FDA2-4EC8C043AD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956" y="2167467"/>
                <a:ext cx="11740444" cy="4325407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Problem:</a:t>
                </a:r>
                <a:r>
                  <a:rPr lang="en-US" dirty="0"/>
                  <a:t> Given an ROBP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,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dirty="0"/>
                  <a:t> to within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±0.1</m:t>
                    </m:r>
                  </m:oMath>
                </a14:m>
                <a:endParaRPr lang="en-US" dirty="0"/>
              </a:p>
              <a:p>
                <a:pPr lvl="1"/>
                <a:r>
                  <a:rPr lang="en-US" b="1" dirty="0"/>
                  <a:t>Claim:</a:t>
                </a:r>
                <a:r>
                  <a:rPr lang="en-US" dirty="0"/>
                  <a:t> This problem is “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</a:rPr>
                  <a:t>-complete.</a:t>
                </a:r>
                <a:r>
                  <a:rPr lang="en-US" dirty="0"/>
                  <a:t>” Proof sketch:</a:t>
                </a:r>
              </a:p>
              <a:p>
                <a:pPr lvl="1"/>
                <a:r>
                  <a:rPr lang="en-US" b="1" dirty="0"/>
                  <a:t>Problem is “in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b="1" dirty="0"/>
                  <a:t>” because:</a:t>
                </a:r>
                <a:r>
                  <a:rPr lang="en-US" dirty="0"/>
                  <a:t> Can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dirty="0"/>
                  <a:t> by computing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for a few random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and outputting the average</a:t>
                </a:r>
              </a:p>
              <a:p>
                <a:pPr lvl="1"/>
                <a:r>
                  <a:rPr lang="en-US" b="1" dirty="0"/>
                  <a:t>Problem is “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b="1" dirty="0"/>
                  <a:t>-hard” because:</a:t>
                </a:r>
                <a:r>
                  <a:rPr lang="en-US" dirty="0"/>
                  <a:t> Can construct an ROBP where each vertex represents a TM configuration and each edge represents a coin toss</a:t>
                </a:r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469D70-0E39-C411-FDA2-4EC8C043AD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956" y="2167467"/>
                <a:ext cx="11740444" cy="4325407"/>
              </a:xfrm>
              <a:blipFill>
                <a:blip r:embed="rId2"/>
                <a:stretch>
                  <a:fillRect l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DC09CF97-3373-5F6C-B68E-D11B5456036A}"/>
              </a:ext>
            </a:extLst>
          </p:cNvPr>
          <p:cNvGrpSpPr/>
          <p:nvPr/>
        </p:nvGrpSpPr>
        <p:grpSpPr>
          <a:xfrm>
            <a:off x="6998680" y="545874"/>
            <a:ext cx="4747409" cy="964064"/>
            <a:chOff x="6866313" y="1628660"/>
            <a:chExt cx="4747409" cy="96406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1E50C03-5D5F-4CDC-BDBC-8542A53861A4}"/>
                </a:ext>
              </a:extLst>
            </p:cNvPr>
            <p:cNvSpPr/>
            <p:nvPr/>
          </p:nvSpPr>
          <p:spPr>
            <a:xfrm>
              <a:off x="6866313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1D87AF3-5B2E-7822-AE89-B6444E94076A}"/>
                </a:ext>
              </a:extLst>
            </p:cNvPr>
            <p:cNvSpPr/>
            <p:nvPr/>
          </p:nvSpPr>
          <p:spPr>
            <a:xfrm>
              <a:off x="6866313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87B7765-6F0E-14AC-1E49-9A634DC8FE46}"/>
                </a:ext>
              </a:extLst>
            </p:cNvPr>
            <p:cNvSpPr/>
            <p:nvPr/>
          </p:nvSpPr>
          <p:spPr>
            <a:xfrm>
              <a:off x="6866313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AD6A6BF-84E5-161B-4CE1-5F20356553F5}"/>
                </a:ext>
              </a:extLst>
            </p:cNvPr>
            <p:cNvSpPr/>
            <p:nvPr/>
          </p:nvSpPr>
          <p:spPr>
            <a:xfrm>
              <a:off x="7635666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69B44DC-9D5D-D979-7E04-964417787E23}"/>
                </a:ext>
              </a:extLst>
            </p:cNvPr>
            <p:cNvSpPr/>
            <p:nvPr/>
          </p:nvSpPr>
          <p:spPr>
            <a:xfrm>
              <a:off x="7635666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C813500-3D6D-8B01-CF4D-3496E76E84EE}"/>
                </a:ext>
              </a:extLst>
            </p:cNvPr>
            <p:cNvSpPr/>
            <p:nvPr/>
          </p:nvSpPr>
          <p:spPr>
            <a:xfrm>
              <a:off x="7635666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93424DD-8A67-0EE8-D362-48B9D241519E}"/>
                </a:ext>
              </a:extLst>
            </p:cNvPr>
            <p:cNvSpPr/>
            <p:nvPr/>
          </p:nvSpPr>
          <p:spPr>
            <a:xfrm>
              <a:off x="8405018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1828E0C-B6AB-64FC-19F2-2EF346C0FDFA}"/>
                </a:ext>
              </a:extLst>
            </p:cNvPr>
            <p:cNvSpPr/>
            <p:nvPr/>
          </p:nvSpPr>
          <p:spPr>
            <a:xfrm>
              <a:off x="8405018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75DA50E-7B2F-CB1C-B023-E13265193A36}"/>
                </a:ext>
              </a:extLst>
            </p:cNvPr>
            <p:cNvSpPr/>
            <p:nvPr/>
          </p:nvSpPr>
          <p:spPr>
            <a:xfrm>
              <a:off x="8405018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22F49A2-BD97-3C7C-4B85-D1C6B14B6B17}"/>
                </a:ext>
              </a:extLst>
            </p:cNvPr>
            <p:cNvSpPr/>
            <p:nvPr/>
          </p:nvSpPr>
          <p:spPr>
            <a:xfrm>
              <a:off x="9174371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EE12B3E-44CD-857A-B53A-8DBCDDF70291}"/>
                </a:ext>
              </a:extLst>
            </p:cNvPr>
            <p:cNvSpPr/>
            <p:nvPr/>
          </p:nvSpPr>
          <p:spPr>
            <a:xfrm>
              <a:off x="9174371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DBDBB67-A76C-5425-FA3B-21C41F6B58F6}"/>
                </a:ext>
              </a:extLst>
            </p:cNvPr>
            <p:cNvSpPr/>
            <p:nvPr/>
          </p:nvSpPr>
          <p:spPr>
            <a:xfrm>
              <a:off x="9174371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E5012BA-4AF4-8E47-16C9-706D2C185942}"/>
                </a:ext>
              </a:extLst>
            </p:cNvPr>
            <p:cNvSpPr/>
            <p:nvPr/>
          </p:nvSpPr>
          <p:spPr>
            <a:xfrm>
              <a:off x="9943723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A797FEF-B99D-79EA-6EE2-92C4CEF0664F}"/>
                </a:ext>
              </a:extLst>
            </p:cNvPr>
            <p:cNvSpPr/>
            <p:nvPr/>
          </p:nvSpPr>
          <p:spPr>
            <a:xfrm>
              <a:off x="9943723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C488D32-6CAD-56BC-01A6-907C7922F1C6}"/>
                </a:ext>
              </a:extLst>
            </p:cNvPr>
            <p:cNvSpPr/>
            <p:nvPr/>
          </p:nvSpPr>
          <p:spPr>
            <a:xfrm>
              <a:off x="9943723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6B52E35-A5AC-5408-53B9-558DAAF82753}"/>
                </a:ext>
              </a:extLst>
            </p:cNvPr>
            <p:cNvSpPr/>
            <p:nvPr/>
          </p:nvSpPr>
          <p:spPr>
            <a:xfrm>
              <a:off x="10713074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6E8D89B-F329-00CB-47C8-1D3C5F8A95BC}"/>
                </a:ext>
              </a:extLst>
            </p:cNvPr>
            <p:cNvSpPr/>
            <p:nvPr/>
          </p:nvSpPr>
          <p:spPr>
            <a:xfrm>
              <a:off x="10713074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E156D17-5D36-B9B4-8860-278A60A71A5D}"/>
                </a:ext>
              </a:extLst>
            </p:cNvPr>
            <p:cNvSpPr/>
            <p:nvPr/>
          </p:nvSpPr>
          <p:spPr>
            <a:xfrm>
              <a:off x="10713074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8B51A0B-2FD7-3A67-8F58-FF6111EF979B}"/>
                </a:ext>
              </a:extLst>
            </p:cNvPr>
            <p:cNvSpPr/>
            <p:nvPr/>
          </p:nvSpPr>
          <p:spPr>
            <a:xfrm>
              <a:off x="11482424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9D73CE4-6ED8-4895-9073-3A5A5EEB4281}"/>
                </a:ext>
              </a:extLst>
            </p:cNvPr>
            <p:cNvSpPr/>
            <p:nvPr/>
          </p:nvSpPr>
          <p:spPr>
            <a:xfrm>
              <a:off x="11482424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6DF758E-BE35-6FDE-4D12-C01B29D2C688}"/>
                </a:ext>
              </a:extLst>
            </p:cNvPr>
            <p:cNvSpPr/>
            <p:nvPr/>
          </p:nvSpPr>
          <p:spPr>
            <a:xfrm>
              <a:off x="11482424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704359F-66E2-9C1E-6400-5849A8ABE5E2}"/>
                </a:ext>
              </a:extLst>
            </p:cNvPr>
            <p:cNvCxnSpPr>
              <a:cxnSpLocks/>
              <a:stCxn id="21" idx="7"/>
              <a:endCxn id="23" idx="3"/>
            </p:cNvCxnSpPr>
            <p:nvPr/>
          </p:nvCxnSpPr>
          <p:spPr>
            <a:xfrm flipV="1">
              <a:off x="8517088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57FD8B6-58CC-2CEA-7752-51F6529A6EDD}"/>
                </a:ext>
              </a:extLst>
            </p:cNvPr>
            <p:cNvCxnSpPr>
              <a:cxnSpLocks/>
              <a:stCxn id="21" idx="6"/>
              <a:endCxn id="24" idx="2"/>
            </p:cNvCxnSpPr>
            <p:nvPr/>
          </p:nvCxnSpPr>
          <p:spPr>
            <a:xfrm>
              <a:off x="8536316" y="2110692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D784B4F-AD0F-BD3F-289A-67DE8248448C}"/>
                </a:ext>
              </a:extLst>
            </p:cNvPr>
            <p:cNvCxnSpPr>
              <a:cxnSpLocks/>
              <a:stCxn id="24" idx="5"/>
              <a:endCxn id="28" idx="1"/>
            </p:cNvCxnSpPr>
            <p:nvPr/>
          </p:nvCxnSpPr>
          <p:spPr>
            <a:xfrm>
              <a:off x="9286441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F334021-CE77-1C8F-662F-207194E26EC9}"/>
                </a:ext>
              </a:extLst>
            </p:cNvPr>
            <p:cNvCxnSpPr>
              <a:cxnSpLocks/>
              <a:stCxn id="24" idx="7"/>
              <a:endCxn id="26" idx="3"/>
            </p:cNvCxnSpPr>
            <p:nvPr/>
          </p:nvCxnSpPr>
          <p:spPr>
            <a:xfrm flipV="1">
              <a:off x="9286441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60296AF-CAEB-3084-A5CF-B3490107E2C7}"/>
                </a:ext>
              </a:extLst>
            </p:cNvPr>
            <p:cNvCxnSpPr>
              <a:cxnSpLocks/>
              <a:stCxn id="23" idx="6"/>
              <a:endCxn id="26" idx="2"/>
            </p:cNvCxnSpPr>
            <p:nvPr/>
          </p:nvCxnSpPr>
          <p:spPr>
            <a:xfrm>
              <a:off x="9305669" y="1694309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F86E8A8E-A581-3530-C216-6E75875BBC60}"/>
                </a:ext>
              </a:extLst>
            </p:cNvPr>
            <p:cNvCxnSpPr>
              <a:cxnSpLocks/>
              <a:stCxn id="23" idx="5"/>
              <a:endCxn id="27" idx="1"/>
            </p:cNvCxnSpPr>
            <p:nvPr/>
          </p:nvCxnSpPr>
          <p:spPr>
            <a:xfrm>
              <a:off x="9286441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1EBA4CE-D6BF-B8C2-FB54-47DAE282BE4F}"/>
                </a:ext>
              </a:extLst>
            </p:cNvPr>
            <p:cNvCxnSpPr>
              <a:cxnSpLocks/>
              <a:stCxn id="26" idx="6"/>
              <a:endCxn id="29" idx="2"/>
            </p:cNvCxnSpPr>
            <p:nvPr/>
          </p:nvCxnSpPr>
          <p:spPr>
            <a:xfrm>
              <a:off x="10075021" y="1694309"/>
              <a:ext cx="63805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A118E74-BCEA-BF0F-62D9-3DB80F48FC15}"/>
                </a:ext>
              </a:extLst>
            </p:cNvPr>
            <p:cNvCxnSpPr>
              <a:cxnSpLocks/>
              <a:stCxn id="26" idx="5"/>
              <a:endCxn id="31" idx="1"/>
            </p:cNvCxnSpPr>
            <p:nvPr/>
          </p:nvCxnSpPr>
          <p:spPr>
            <a:xfrm>
              <a:off x="10055793" y="1740730"/>
              <a:ext cx="676509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90A8ECD4-51BB-45E1-3461-290E4591FBB8}"/>
                </a:ext>
              </a:extLst>
            </p:cNvPr>
            <p:cNvCxnSpPr>
              <a:cxnSpLocks/>
              <a:stCxn id="28" idx="6"/>
              <a:endCxn id="30" idx="3"/>
            </p:cNvCxnSpPr>
            <p:nvPr/>
          </p:nvCxnSpPr>
          <p:spPr>
            <a:xfrm flipV="1">
              <a:off x="10075021" y="2157113"/>
              <a:ext cx="657281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432311B-D563-CCB8-BDD2-CDEC76B7CB97}"/>
                </a:ext>
              </a:extLst>
            </p:cNvPr>
            <p:cNvCxnSpPr>
              <a:cxnSpLocks/>
              <a:stCxn id="28" idx="7"/>
              <a:endCxn id="29" idx="3"/>
            </p:cNvCxnSpPr>
            <p:nvPr/>
          </p:nvCxnSpPr>
          <p:spPr>
            <a:xfrm flipV="1">
              <a:off x="10055793" y="1740730"/>
              <a:ext cx="676509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E233AEA-F473-AC59-077C-9E2690560021}"/>
                </a:ext>
              </a:extLst>
            </p:cNvPr>
            <p:cNvCxnSpPr>
              <a:cxnSpLocks/>
              <a:stCxn id="27" idx="6"/>
              <a:endCxn id="30" idx="2"/>
            </p:cNvCxnSpPr>
            <p:nvPr/>
          </p:nvCxnSpPr>
          <p:spPr>
            <a:xfrm>
              <a:off x="10075021" y="2110692"/>
              <a:ext cx="63805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CB6E7BD-911A-4E6F-D31A-CB9801ECDD1F}"/>
                </a:ext>
              </a:extLst>
            </p:cNvPr>
            <p:cNvCxnSpPr>
              <a:cxnSpLocks/>
              <a:stCxn id="27" idx="5"/>
              <a:endCxn id="31" idx="1"/>
            </p:cNvCxnSpPr>
            <p:nvPr/>
          </p:nvCxnSpPr>
          <p:spPr>
            <a:xfrm>
              <a:off x="10055793" y="2157113"/>
              <a:ext cx="676509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A6918F1-374E-2421-F64E-8A6089174846}"/>
                </a:ext>
              </a:extLst>
            </p:cNvPr>
            <p:cNvCxnSpPr>
              <a:cxnSpLocks/>
              <a:stCxn id="25" idx="7"/>
              <a:endCxn id="27" idx="3"/>
            </p:cNvCxnSpPr>
            <p:nvPr/>
          </p:nvCxnSpPr>
          <p:spPr>
            <a:xfrm flipV="1">
              <a:off x="9286441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3474B24-2806-D65B-8F0F-700416D9CA44}"/>
                </a:ext>
              </a:extLst>
            </p:cNvPr>
            <p:cNvCxnSpPr>
              <a:cxnSpLocks/>
              <a:stCxn id="25" idx="6"/>
              <a:endCxn id="28" idx="2"/>
            </p:cNvCxnSpPr>
            <p:nvPr/>
          </p:nvCxnSpPr>
          <p:spPr>
            <a:xfrm>
              <a:off x="9305669" y="2527075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9BD8BEE2-704A-4E98-1930-454A4FAD980A}"/>
                </a:ext>
              </a:extLst>
            </p:cNvPr>
            <p:cNvCxnSpPr>
              <a:cxnSpLocks/>
              <a:stCxn id="22" idx="7"/>
              <a:endCxn id="24" idx="3"/>
            </p:cNvCxnSpPr>
            <p:nvPr/>
          </p:nvCxnSpPr>
          <p:spPr>
            <a:xfrm flipV="1">
              <a:off x="8517088" y="2157113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2E55699-8CBF-B4AE-2DED-92545A69D156}"/>
                </a:ext>
              </a:extLst>
            </p:cNvPr>
            <p:cNvCxnSpPr>
              <a:cxnSpLocks/>
              <a:stCxn id="22" idx="6"/>
              <a:endCxn id="25" idx="2"/>
            </p:cNvCxnSpPr>
            <p:nvPr/>
          </p:nvCxnSpPr>
          <p:spPr>
            <a:xfrm>
              <a:off x="8536316" y="2527075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350547C-4A4D-997E-B4AB-DA063AB855DD}"/>
                </a:ext>
              </a:extLst>
            </p:cNvPr>
            <p:cNvCxnSpPr>
              <a:cxnSpLocks/>
              <a:stCxn id="20" idx="6"/>
              <a:endCxn id="23" idx="2"/>
            </p:cNvCxnSpPr>
            <p:nvPr/>
          </p:nvCxnSpPr>
          <p:spPr>
            <a:xfrm>
              <a:off x="8536316" y="1694309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85BCD81-EB08-400A-7F1A-CBF64903214B}"/>
                </a:ext>
              </a:extLst>
            </p:cNvPr>
            <p:cNvCxnSpPr>
              <a:cxnSpLocks/>
              <a:stCxn id="20" idx="5"/>
              <a:endCxn id="25" idx="1"/>
            </p:cNvCxnSpPr>
            <p:nvPr/>
          </p:nvCxnSpPr>
          <p:spPr>
            <a:xfrm>
              <a:off x="8517088" y="1740730"/>
              <a:ext cx="676511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6EF86AC-50E2-B5C4-8CA4-C45AE5634134}"/>
                </a:ext>
              </a:extLst>
            </p:cNvPr>
            <p:cNvCxnSpPr>
              <a:cxnSpLocks/>
              <a:stCxn id="14" idx="6"/>
              <a:endCxn id="17" idx="2"/>
            </p:cNvCxnSpPr>
            <p:nvPr/>
          </p:nvCxnSpPr>
          <p:spPr>
            <a:xfrm>
              <a:off x="6997611" y="1694309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36BCE98-9E31-E84E-B02B-77CC5477B2B2}"/>
                </a:ext>
              </a:extLst>
            </p:cNvPr>
            <p:cNvCxnSpPr>
              <a:cxnSpLocks/>
              <a:stCxn id="14" idx="5"/>
              <a:endCxn id="18" idx="1"/>
            </p:cNvCxnSpPr>
            <p:nvPr/>
          </p:nvCxnSpPr>
          <p:spPr>
            <a:xfrm>
              <a:off x="6978383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1EEC53B3-E893-0458-967C-D70F48DC10EC}"/>
                </a:ext>
              </a:extLst>
            </p:cNvPr>
            <p:cNvCxnSpPr>
              <a:cxnSpLocks/>
              <a:stCxn id="15" idx="6"/>
              <a:endCxn id="18" idx="2"/>
            </p:cNvCxnSpPr>
            <p:nvPr/>
          </p:nvCxnSpPr>
          <p:spPr>
            <a:xfrm>
              <a:off x="6997611" y="2110692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1DED0A33-0AA9-174D-BAA2-C43C325FFACD}"/>
                </a:ext>
              </a:extLst>
            </p:cNvPr>
            <p:cNvCxnSpPr>
              <a:cxnSpLocks/>
              <a:stCxn id="15" idx="7"/>
              <a:endCxn id="17" idx="3"/>
            </p:cNvCxnSpPr>
            <p:nvPr/>
          </p:nvCxnSpPr>
          <p:spPr>
            <a:xfrm flipV="1">
              <a:off x="6978383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94B8662-BEF7-226D-2EC8-D6C36745B662}"/>
                </a:ext>
              </a:extLst>
            </p:cNvPr>
            <p:cNvCxnSpPr>
              <a:cxnSpLocks/>
              <a:stCxn id="16" idx="7"/>
              <a:endCxn id="18" idx="3"/>
            </p:cNvCxnSpPr>
            <p:nvPr/>
          </p:nvCxnSpPr>
          <p:spPr>
            <a:xfrm flipV="1">
              <a:off x="6978383" y="2157113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279BA3AB-ED54-734A-D5E7-1F77CD6A8D22}"/>
                </a:ext>
              </a:extLst>
            </p:cNvPr>
            <p:cNvCxnSpPr>
              <a:cxnSpLocks/>
              <a:stCxn id="16" idx="6"/>
            </p:cNvCxnSpPr>
            <p:nvPr/>
          </p:nvCxnSpPr>
          <p:spPr>
            <a:xfrm>
              <a:off x="6997611" y="2527075"/>
              <a:ext cx="63805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50B3FB01-B3BA-4045-B2A2-B1DF5F89EE1A}"/>
                </a:ext>
              </a:extLst>
            </p:cNvPr>
            <p:cNvCxnSpPr>
              <a:cxnSpLocks/>
              <a:stCxn id="17" idx="6"/>
              <a:endCxn id="20" idx="2"/>
            </p:cNvCxnSpPr>
            <p:nvPr/>
          </p:nvCxnSpPr>
          <p:spPr>
            <a:xfrm>
              <a:off x="7766964" y="1694309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F6188FE-6071-C30F-FB0E-8B0671FC9942}"/>
                </a:ext>
              </a:extLst>
            </p:cNvPr>
            <p:cNvCxnSpPr>
              <a:cxnSpLocks/>
              <a:stCxn id="18" idx="7"/>
              <a:endCxn id="20" idx="3"/>
            </p:cNvCxnSpPr>
            <p:nvPr/>
          </p:nvCxnSpPr>
          <p:spPr>
            <a:xfrm flipV="1">
              <a:off x="7747736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9CEB142D-70EF-8FFD-5C3F-C5E9B9F2D1EF}"/>
                </a:ext>
              </a:extLst>
            </p:cNvPr>
            <p:cNvCxnSpPr>
              <a:cxnSpLocks/>
              <a:stCxn id="17" idx="5"/>
              <a:endCxn id="22" idx="1"/>
            </p:cNvCxnSpPr>
            <p:nvPr/>
          </p:nvCxnSpPr>
          <p:spPr>
            <a:xfrm>
              <a:off x="7747736" y="1740730"/>
              <a:ext cx="676510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AF0650F3-A904-D263-045B-01FA14AD8FC6}"/>
                </a:ext>
              </a:extLst>
            </p:cNvPr>
            <p:cNvCxnSpPr>
              <a:cxnSpLocks/>
              <a:stCxn id="18" idx="5"/>
              <a:endCxn id="22" idx="1"/>
            </p:cNvCxnSpPr>
            <p:nvPr/>
          </p:nvCxnSpPr>
          <p:spPr>
            <a:xfrm>
              <a:off x="7747736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55145F20-9478-BBD9-068D-4F784D574FF6}"/>
                </a:ext>
              </a:extLst>
            </p:cNvPr>
            <p:cNvCxnSpPr>
              <a:cxnSpLocks/>
              <a:stCxn id="19" idx="7"/>
              <a:endCxn id="20" idx="3"/>
            </p:cNvCxnSpPr>
            <p:nvPr/>
          </p:nvCxnSpPr>
          <p:spPr>
            <a:xfrm flipV="1">
              <a:off x="7747736" y="1740730"/>
              <a:ext cx="676510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7919433B-1C74-CA2D-2B78-CBA683755583}"/>
                </a:ext>
              </a:extLst>
            </p:cNvPr>
            <p:cNvCxnSpPr>
              <a:cxnSpLocks/>
              <a:stCxn id="19" idx="6"/>
              <a:endCxn id="22" idx="2"/>
            </p:cNvCxnSpPr>
            <p:nvPr/>
          </p:nvCxnSpPr>
          <p:spPr>
            <a:xfrm>
              <a:off x="7766964" y="2527075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F820131-DE57-1D95-F705-A76B9793FE11}"/>
                </a:ext>
              </a:extLst>
            </p:cNvPr>
            <p:cNvCxnSpPr>
              <a:cxnSpLocks/>
              <a:stCxn id="30" idx="7"/>
              <a:endCxn id="32" idx="3"/>
            </p:cNvCxnSpPr>
            <p:nvPr/>
          </p:nvCxnSpPr>
          <p:spPr>
            <a:xfrm flipV="1">
              <a:off x="10825144" y="1740730"/>
              <a:ext cx="676508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F398951B-1BA1-953B-805F-6F16C571D03E}"/>
                </a:ext>
              </a:extLst>
            </p:cNvPr>
            <p:cNvCxnSpPr>
              <a:cxnSpLocks/>
              <a:stCxn id="29" idx="6"/>
              <a:endCxn id="33" idx="1"/>
            </p:cNvCxnSpPr>
            <p:nvPr/>
          </p:nvCxnSpPr>
          <p:spPr>
            <a:xfrm>
              <a:off x="10844372" y="1694309"/>
              <a:ext cx="657280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291F3217-7585-E5DC-6AF2-551E67CECA44}"/>
                </a:ext>
              </a:extLst>
            </p:cNvPr>
            <p:cNvCxnSpPr>
              <a:cxnSpLocks/>
              <a:stCxn id="29" idx="5"/>
              <a:endCxn id="34" idx="1"/>
            </p:cNvCxnSpPr>
            <p:nvPr/>
          </p:nvCxnSpPr>
          <p:spPr>
            <a:xfrm>
              <a:off x="10825144" y="1740730"/>
              <a:ext cx="676508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E981E54-6926-A3CC-556C-8BBCE3FF8295}"/>
                </a:ext>
              </a:extLst>
            </p:cNvPr>
            <p:cNvCxnSpPr>
              <a:cxnSpLocks/>
              <a:stCxn id="30" idx="6"/>
              <a:endCxn id="33" idx="2"/>
            </p:cNvCxnSpPr>
            <p:nvPr/>
          </p:nvCxnSpPr>
          <p:spPr>
            <a:xfrm>
              <a:off x="10844372" y="2110692"/>
              <a:ext cx="63805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8C83DCA-AECB-C9BD-DC3C-E481D9226024}"/>
                </a:ext>
              </a:extLst>
            </p:cNvPr>
            <p:cNvCxnSpPr>
              <a:cxnSpLocks/>
              <a:stCxn id="31" idx="6"/>
              <a:endCxn id="33" idx="3"/>
            </p:cNvCxnSpPr>
            <p:nvPr/>
          </p:nvCxnSpPr>
          <p:spPr>
            <a:xfrm flipV="1">
              <a:off x="10844372" y="2157113"/>
              <a:ext cx="657280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6DC312F1-03C4-6E73-BDFB-CCF50A80404F}"/>
                </a:ext>
              </a:extLst>
            </p:cNvPr>
            <p:cNvCxnSpPr>
              <a:cxnSpLocks/>
              <a:stCxn id="31" idx="7"/>
              <a:endCxn id="32" idx="3"/>
            </p:cNvCxnSpPr>
            <p:nvPr/>
          </p:nvCxnSpPr>
          <p:spPr>
            <a:xfrm flipV="1">
              <a:off x="10825144" y="1740730"/>
              <a:ext cx="676508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820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BF5305-ED77-4B33-92FC-F5B93C974C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2132" y="2103112"/>
                <a:ext cx="5299021" cy="464658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300000"/>
                  </a:lnSpc>
                  <a:buNone/>
                </a:pPr>
                <a:endParaRPr lang="en-US" dirty="0"/>
              </a:p>
              <a:p>
                <a:pPr>
                  <a:lnSpc>
                    <a:spcPct val="200000"/>
                  </a:lnSpc>
                </a:pPr>
                <a:r>
                  <a:rPr lang="en-US" dirty="0"/>
                  <a:t>“</a:t>
                </a:r>
                <a:r>
                  <a:rPr lang="en-US" dirty="0">
                    <a:solidFill>
                      <a:schemeClr val="accent1"/>
                    </a:solidFill>
                  </a:rPr>
                  <a:t>Randomness is not necessary</a:t>
                </a:r>
                <a:r>
                  <a:rPr lang="en-US" dirty="0"/>
                  <a:t> for space-efficient computation”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BF5305-ED77-4B33-92FC-F5B93C974C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2132" y="2103112"/>
                <a:ext cx="5299021" cy="4646580"/>
              </a:xfrm>
              <a:blipFill>
                <a:blip r:embed="rId2"/>
                <a:stretch>
                  <a:fillRect l="-2071" r="-3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87A5FA5-2318-408C-8897-DD54E15CD26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83663" y="304681"/>
                <a:ext cx="10515600" cy="13255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0" smtClean="0">
                        <a:latin typeface="Cambria Math" panose="02040503050406030204" pitchFamily="18" charset="0"/>
                      </a:rPr>
                      <m:t>L</m:t>
                    </m:r>
                  </m:oMath>
                </a14:m>
                <a:r>
                  <a:rPr lang="en-US" dirty="0"/>
                  <a:t> vs.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87A5FA5-2318-408C-8897-DD54E15CD2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3663" y="304681"/>
                <a:ext cx="10515600" cy="13255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568AC53F-AF57-41E0-AD9C-8D55A9B5FFE1}"/>
              </a:ext>
            </a:extLst>
          </p:cNvPr>
          <p:cNvGrpSpPr/>
          <p:nvPr/>
        </p:nvGrpSpPr>
        <p:grpSpPr>
          <a:xfrm>
            <a:off x="6028873" y="2435284"/>
            <a:ext cx="3323996" cy="3873231"/>
            <a:chOff x="8439131" y="807453"/>
            <a:chExt cx="3323996" cy="3873231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4F27EE2-E28B-4635-A04A-F735EB2398FC}"/>
                </a:ext>
              </a:extLst>
            </p:cNvPr>
            <p:cNvSpPr/>
            <p:nvPr/>
          </p:nvSpPr>
          <p:spPr>
            <a:xfrm rot="20307764">
              <a:off x="8439131" y="807453"/>
              <a:ext cx="2546329" cy="387323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43B46811-6D49-46CC-84FE-D1EDE0006EDA}"/>
                    </a:ext>
                  </a:extLst>
                </p:cNvPr>
                <p:cNvSpPr/>
                <p:nvPr/>
              </p:nvSpPr>
              <p:spPr>
                <a:xfrm>
                  <a:off x="9289990" y="2256090"/>
                  <a:ext cx="1613731" cy="2232588"/>
                </a:xfrm>
                <a:prstGeom prst="ellipse">
                  <a:avLst/>
                </a:prstGeom>
                <a:solidFill>
                  <a:schemeClr val="bg2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100" b="1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</p:txBody>
            </p:sp>
          </mc:Choice>
          <mc:Fallback xmlns="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43B46811-6D49-46CC-84FE-D1EDE0006E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89990" y="2256090"/>
                  <a:ext cx="1613731" cy="2232588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E56C6E00-5C63-440F-A44A-DCA964670A75}"/>
                    </a:ext>
                  </a:extLst>
                </p:cNvPr>
                <p:cNvSpPr/>
                <p:nvPr/>
              </p:nvSpPr>
              <p:spPr>
                <a:xfrm>
                  <a:off x="9510841" y="2879932"/>
                  <a:ext cx="1172027" cy="1478422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BPL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</p:txBody>
            </p:sp>
          </mc:Choice>
          <mc:Fallback xmlns=""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E56C6E00-5C63-440F-A44A-DCA964670A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0841" y="2879932"/>
                  <a:ext cx="1172027" cy="1478422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697196C-8337-4520-891D-2DE8E0C4A89C}"/>
                    </a:ext>
                  </a:extLst>
                </p:cNvPr>
                <p:cNvSpPr/>
                <p:nvPr/>
              </p:nvSpPr>
              <p:spPr>
                <a:xfrm>
                  <a:off x="9712295" y="3429000"/>
                  <a:ext cx="777667" cy="777667"/>
                </a:xfrm>
                <a:prstGeom prst="ellips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697196C-8337-4520-891D-2DE8E0C4A8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12295" y="3429000"/>
                  <a:ext cx="777667" cy="777667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054CE81-2BB5-468F-BDCF-2BB4A6C5AF6D}"/>
                    </a:ext>
                  </a:extLst>
                </p:cNvPr>
                <p:cNvSpPr txBox="1"/>
                <p:nvPr/>
              </p:nvSpPr>
              <p:spPr>
                <a:xfrm>
                  <a:off x="8854154" y="1230214"/>
                  <a:ext cx="435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latin typeface="Cambria Math" panose="02040503050406030204" pitchFamily="18" charset="0"/>
                          </a:rPr>
                          <m:t>NP</m:t>
                        </m:r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054CE81-2BB5-468F-BDCF-2BB4A6C5AF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4154" y="1230214"/>
                  <a:ext cx="435836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BDA6584-1B9F-4E7D-A868-1B14F6DD075E}"/>
                    </a:ext>
                  </a:extLst>
                </p:cNvPr>
                <p:cNvSpPr txBox="1"/>
                <p:nvPr/>
              </p:nvSpPr>
              <p:spPr>
                <a:xfrm>
                  <a:off x="10743315" y="1230214"/>
                  <a:ext cx="60319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latin typeface="Cambria Math" panose="02040503050406030204" pitchFamily="18" charset="0"/>
                          </a:rPr>
                          <m:t>coNP</m:t>
                        </m:r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BDA6584-1B9F-4E7D-A868-1B14F6DD07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43315" y="1230214"/>
                  <a:ext cx="603191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121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0A45142-7EF7-4D59-AA9E-E40258E204E9}"/>
                </a:ext>
              </a:extLst>
            </p:cNvPr>
            <p:cNvSpPr/>
            <p:nvPr/>
          </p:nvSpPr>
          <p:spPr>
            <a:xfrm rot="1292236" flipH="1">
              <a:off x="9216798" y="807454"/>
              <a:ext cx="2546329" cy="387323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9FA5AB5-1712-7AA6-E5EE-BB8417F3ABBF}"/>
                  </a:ext>
                </a:extLst>
              </p:cNvPr>
              <p:cNvSpPr txBox="1"/>
              <p:nvPr/>
            </p:nvSpPr>
            <p:spPr>
              <a:xfrm>
                <a:off x="858223" y="3429000"/>
                <a:ext cx="4066837" cy="81035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Conjecture</a:t>
                </a:r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9FA5AB5-1712-7AA6-E5EE-BB8417F3A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23" y="3429000"/>
                <a:ext cx="4066837" cy="810350"/>
              </a:xfrm>
              <a:prstGeom prst="rect">
                <a:avLst/>
              </a:prstGeom>
              <a:blipFill>
                <a:blip r:embed="rId9"/>
                <a:stretch>
                  <a:fillRect b="-1449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9D7A9A24-C3E1-C9EC-8181-9F30CF07E8A7}"/>
              </a:ext>
            </a:extLst>
          </p:cNvPr>
          <p:cNvGrpSpPr/>
          <p:nvPr/>
        </p:nvGrpSpPr>
        <p:grpSpPr>
          <a:xfrm>
            <a:off x="8333057" y="320809"/>
            <a:ext cx="3469238" cy="2727877"/>
            <a:chOff x="8360788" y="448292"/>
            <a:chExt cx="3469238" cy="272787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98E2742-C173-45AC-8862-114D4932AA1D}"/>
                </a:ext>
              </a:extLst>
            </p:cNvPr>
            <p:cNvGrpSpPr/>
            <p:nvPr/>
          </p:nvGrpSpPr>
          <p:grpSpPr>
            <a:xfrm>
              <a:off x="8542511" y="448292"/>
              <a:ext cx="3287515" cy="2727877"/>
              <a:chOff x="6311692" y="365125"/>
              <a:chExt cx="5995812" cy="4975138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ED58360-1A59-8D1C-9DA1-BF6C6382D702}"/>
                  </a:ext>
                </a:extLst>
              </p:cNvPr>
              <p:cNvGrpSpPr/>
              <p:nvPr/>
            </p:nvGrpSpPr>
            <p:grpSpPr>
              <a:xfrm>
                <a:off x="8563450" y="365125"/>
                <a:ext cx="3744054" cy="4975138"/>
                <a:chOff x="8379970" y="690716"/>
                <a:chExt cx="3744054" cy="4975138"/>
              </a:xfrm>
            </p:grpSpPr>
            <p:pic>
              <p:nvPicPr>
                <p:cNvPr id="13" name="Picture 12" descr="Trash can">
                  <a:extLst>
                    <a:ext uri="{FF2B5EF4-FFF2-40B4-BE49-F238E27FC236}">
                      <a16:creationId xmlns:a16="http://schemas.microsoft.com/office/drawing/2014/main" id="{BCD23EC3-C3DB-FB2F-0C68-4A513E924E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95663" y="1980682"/>
                  <a:ext cx="3628361" cy="3685172"/>
                </a:xfrm>
                <a:prstGeom prst="rect">
                  <a:avLst/>
                </a:prstGeom>
              </p:spPr>
            </p:pic>
            <p:sp>
              <p:nvSpPr>
                <p:cNvPr id="18" name="Arrow: Bent 17">
                  <a:extLst>
                    <a:ext uri="{FF2B5EF4-FFF2-40B4-BE49-F238E27FC236}">
                      <a16:creationId xmlns:a16="http://schemas.microsoft.com/office/drawing/2014/main" id="{9777F4E8-3489-BF9A-D478-B6E926CE941D}"/>
                    </a:ext>
                  </a:extLst>
                </p:cNvPr>
                <p:cNvSpPr/>
                <p:nvPr/>
              </p:nvSpPr>
              <p:spPr>
                <a:xfrm rot="3568272">
                  <a:off x="8356168" y="714518"/>
                  <a:ext cx="1857046" cy="1809441"/>
                </a:xfrm>
                <a:prstGeom prst="bentArrow">
                  <a:avLst>
                    <a:gd name="adj1" fmla="val 24704"/>
                    <a:gd name="adj2" fmla="val 25000"/>
                    <a:gd name="adj3" fmla="val 25000"/>
                    <a:gd name="adj4" fmla="val 77631"/>
                  </a:avLst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pic>
            <p:nvPicPr>
              <p:cNvPr id="7" name="Picture 6" descr="A close up of a coin&#10;&#10;Description automatically generated">
                <a:extLst>
                  <a:ext uri="{FF2B5EF4-FFF2-40B4-BE49-F238E27FC236}">
                    <a16:creationId xmlns:a16="http://schemas.microsoft.com/office/drawing/2014/main" id="{11DD61D1-A73D-9BA8-31C3-6259A752C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1692" y="1545639"/>
                <a:ext cx="951809" cy="951809"/>
              </a:xfrm>
              <a:prstGeom prst="rect">
                <a:avLst/>
              </a:prstGeom>
            </p:spPr>
          </p:pic>
          <p:pic>
            <p:nvPicPr>
              <p:cNvPr id="10" name="Picture 9" descr="A close up of a coin&#10;&#10;Description automatically generated">
                <a:extLst>
                  <a:ext uri="{FF2B5EF4-FFF2-40B4-BE49-F238E27FC236}">
                    <a16:creationId xmlns:a16="http://schemas.microsoft.com/office/drawing/2014/main" id="{3AC0F586-4EBC-118D-EC96-140378EB7A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47041" y="1069734"/>
                <a:ext cx="951809" cy="951809"/>
              </a:xfrm>
              <a:prstGeom prst="rect">
                <a:avLst/>
              </a:prstGeom>
            </p:spPr>
          </p:pic>
          <p:pic>
            <p:nvPicPr>
              <p:cNvPr id="11" name="Picture 10" descr="A close up of a coin&#10;&#10;Description automatically generated">
                <a:extLst>
                  <a:ext uri="{FF2B5EF4-FFF2-40B4-BE49-F238E27FC236}">
                    <a16:creationId xmlns:a16="http://schemas.microsoft.com/office/drawing/2014/main" id="{187B3E1B-6D02-82BE-47B2-13A6506882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81197" y="1504477"/>
                <a:ext cx="951809" cy="951809"/>
              </a:xfrm>
              <a:prstGeom prst="rect">
                <a:avLst/>
              </a:prstGeom>
            </p:spPr>
          </p:pic>
        </p:grpSp>
        <p:pic>
          <p:nvPicPr>
            <p:cNvPr id="24" name="Picture 23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F26293EE-18F4-FAFD-EDC2-E1F9239ED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0788" y="937340"/>
              <a:ext cx="482898" cy="482898"/>
            </a:xfrm>
            <a:prstGeom prst="rect">
              <a:avLst/>
            </a:prstGeom>
          </p:spPr>
        </p:pic>
        <p:pic>
          <p:nvPicPr>
            <p:cNvPr id="26" name="Picture 25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DC623F80-C5D0-E000-C053-0AA2F3C91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7472" y="589147"/>
              <a:ext cx="482898" cy="482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214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93D1C-FBA6-1965-CAF1-84D480CD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1E4CF-2DF7-65C5-A8FF-92B8E294A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Today:</a:t>
            </a:r>
          </a:p>
          <a:p>
            <a:pPr lvl="1"/>
            <a:r>
              <a:rPr lang="en-US" dirty="0"/>
              <a:t>The INW Approach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The Nisan Approach</a:t>
            </a:r>
          </a:p>
          <a:p>
            <a:r>
              <a:rPr lang="en-US" dirty="0"/>
              <a:t>Tomorrow:</a:t>
            </a:r>
          </a:p>
          <a:p>
            <a:pPr lvl="1"/>
            <a:r>
              <a:rPr lang="en-US" dirty="0"/>
              <a:t>The Laplacian Approach</a:t>
            </a:r>
          </a:p>
          <a:p>
            <a:pPr lvl="1"/>
            <a:r>
              <a:rPr lang="en-US" dirty="0"/>
              <a:t>The Restrictions Approach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F85997BB-ECB8-CB26-E9C6-A620CFDA3079}"/>
              </a:ext>
            </a:extLst>
          </p:cNvPr>
          <p:cNvSpPr/>
          <p:nvPr/>
        </p:nvSpPr>
        <p:spPr>
          <a:xfrm>
            <a:off x="6479822" y="2223911"/>
            <a:ext cx="4278489" cy="3273778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ysClr val="windowText" lastClr="000000"/>
                </a:solidFill>
              </a:rPr>
              <a:t>For each approach, we’ll focus on </a:t>
            </a:r>
            <a:r>
              <a:rPr lang="en-US" sz="2800" dirty="0">
                <a:solidFill>
                  <a:schemeClr val="accent1"/>
                </a:solidFill>
              </a:rPr>
              <a:t>one example theorem</a:t>
            </a:r>
          </a:p>
        </p:txBody>
      </p:sp>
    </p:spTree>
    <p:extLst>
      <p:ext uri="{BB962C8B-B14F-4D97-AF65-F5344CB8AC3E}">
        <p14:creationId xmlns:p14="http://schemas.microsoft.com/office/powerpoint/2010/main" val="253488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A5592-9D08-03FA-FAFB-6A83DECB8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F87BE-2412-48F0-4C71-556C27A0E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6716"/>
            <a:ext cx="10515600" cy="550456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latin typeface="+mn-lt"/>
              </a:rPr>
              <a:t>The INW Approach</a:t>
            </a:r>
          </a:p>
        </p:txBody>
      </p:sp>
    </p:spTree>
    <p:extLst>
      <p:ext uri="{BB962C8B-B14F-4D97-AF65-F5344CB8AC3E}">
        <p14:creationId xmlns:p14="http://schemas.microsoft.com/office/powerpoint/2010/main" val="4147686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CBF7-7DA8-DA58-8B6D-21A51C8D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INW Pseudorandom Generator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380C1-F4E9-B838-0B67-73475A61E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304" y="3637843"/>
            <a:ext cx="6685764" cy="2539120"/>
          </a:xfrm>
        </p:spPr>
        <p:txBody>
          <a:bodyPr/>
          <a:lstStyle/>
          <a:p>
            <a:r>
              <a:rPr lang="en-US" dirty="0"/>
              <a:t>We’ll present a proof by </a:t>
            </a:r>
            <a:r>
              <a:rPr lang="en-US" b="1" u="sng" dirty="0"/>
              <a:t>I</a:t>
            </a:r>
            <a:r>
              <a:rPr lang="en-US" dirty="0"/>
              <a:t>mpagliazzo, </a:t>
            </a:r>
            <a:r>
              <a:rPr lang="en-US" b="1" u="sng" dirty="0"/>
              <a:t>N</a:t>
            </a:r>
            <a:r>
              <a:rPr lang="en-US" dirty="0"/>
              <a:t>isan, and </a:t>
            </a:r>
            <a:r>
              <a:rPr lang="en-US" b="1" u="sng" dirty="0" err="1"/>
              <a:t>W</a:t>
            </a:r>
            <a:r>
              <a:rPr lang="en-US" dirty="0" err="1"/>
              <a:t>igderson</a:t>
            </a:r>
            <a:r>
              <a:rPr lang="en-US" dirty="0"/>
              <a:t> (STOC 1994)</a:t>
            </a:r>
          </a:p>
          <a:p>
            <a:r>
              <a:rPr lang="en-US" dirty="0"/>
              <a:t>Key ingredient: </a:t>
            </a:r>
            <a:r>
              <a:rPr lang="en-US" dirty="0">
                <a:solidFill>
                  <a:schemeClr val="accent1"/>
                </a:solidFill>
              </a:rPr>
              <a:t>Expander graphs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BA3B14-786F-9A04-5747-601248154647}"/>
              </a:ext>
            </a:extLst>
          </p:cNvPr>
          <p:cNvGrpSpPr/>
          <p:nvPr/>
        </p:nvGrpSpPr>
        <p:grpSpPr>
          <a:xfrm>
            <a:off x="7722372" y="3429000"/>
            <a:ext cx="4084203" cy="2951572"/>
            <a:chOff x="7879404" y="3531140"/>
            <a:chExt cx="4084203" cy="295157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359265F-FE5C-F7CE-A651-8A4A3FF576A2}"/>
                </a:ext>
              </a:extLst>
            </p:cNvPr>
            <p:cNvSpPr/>
            <p:nvPr/>
          </p:nvSpPr>
          <p:spPr>
            <a:xfrm>
              <a:off x="7879404" y="3531140"/>
              <a:ext cx="4084203" cy="29515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B46230F-C6A0-FCFC-A120-C035F25C7630}"/>
                </a:ext>
              </a:extLst>
            </p:cNvPr>
            <p:cNvGrpSpPr/>
            <p:nvPr/>
          </p:nvGrpSpPr>
          <p:grpSpPr>
            <a:xfrm>
              <a:off x="8021155" y="3732536"/>
              <a:ext cx="3855106" cy="2538366"/>
              <a:chOff x="7447365" y="1305026"/>
              <a:chExt cx="4453280" cy="2932230"/>
            </a:xfrm>
          </p:grpSpPr>
          <p:pic>
            <p:nvPicPr>
              <p:cNvPr id="7" name="Picture 6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AA2B886D-E7CB-FC05-35DA-D62D208F68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61151" y="3677732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8" name="Picture 7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BCAAFD50-A21D-3068-B2A3-752CD335B7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05190" y="3670031"/>
                <a:ext cx="557825" cy="557825"/>
              </a:xfrm>
              <a:prstGeom prst="rect">
                <a:avLst/>
              </a:prstGeom>
            </p:spPr>
          </p:pic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BE46D129-62D4-EBEA-1472-CFDACE9995FB}"/>
                  </a:ext>
                </a:extLst>
              </p:cNvPr>
              <p:cNvCxnSpPr/>
              <p:nvPr/>
            </p:nvCxnSpPr>
            <p:spPr>
              <a:xfrm>
                <a:off x="8836334" y="1945238"/>
                <a:ext cx="0" cy="3994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0C371FEF-CB7E-7340-9359-C34CCEBA5B8C}"/>
                  </a:ext>
                </a:extLst>
              </p:cNvPr>
              <p:cNvCxnSpPr/>
              <p:nvPr/>
            </p:nvCxnSpPr>
            <p:spPr>
              <a:xfrm>
                <a:off x="9388469" y="1945238"/>
                <a:ext cx="0" cy="3994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C3AB60B5-7296-EE55-2FB9-9A572ABAF495}"/>
                  </a:ext>
                </a:extLst>
              </p:cNvPr>
              <p:cNvCxnSpPr/>
              <p:nvPr/>
            </p:nvCxnSpPr>
            <p:spPr>
              <a:xfrm>
                <a:off x="10486847" y="1945238"/>
                <a:ext cx="0" cy="3994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9874A23C-9CDB-E35F-79CC-F1A09EF29391}"/>
                  </a:ext>
                </a:extLst>
              </p:cNvPr>
              <p:cNvCxnSpPr/>
              <p:nvPr/>
            </p:nvCxnSpPr>
            <p:spPr>
              <a:xfrm>
                <a:off x="9955681" y="1945238"/>
                <a:ext cx="0" cy="3994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 descr="A black and white photo of a coin&#10;&#10;Description automatically generated">
                <a:extLst>
                  <a:ext uri="{FF2B5EF4-FFF2-40B4-BE49-F238E27FC236}">
                    <a16:creationId xmlns:a16="http://schemas.microsoft.com/office/drawing/2014/main" id="{4E2A4BF0-10FD-507C-32AD-F6CE8ADD29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57422" y="1305026"/>
                <a:ext cx="557826" cy="557826"/>
              </a:xfrm>
              <a:prstGeom prst="rect">
                <a:avLst/>
              </a:prstGeom>
            </p:spPr>
          </p:pic>
          <p:pic>
            <p:nvPicPr>
              <p:cNvPr id="14" name="Picture 13" descr="A black and white photo of a coin&#10;&#10;Description automatically generated">
                <a:extLst>
                  <a:ext uri="{FF2B5EF4-FFF2-40B4-BE49-F238E27FC236}">
                    <a16:creationId xmlns:a16="http://schemas.microsoft.com/office/drawing/2014/main" id="{D75DF642-F216-840A-970D-B93DF809D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15247" y="1313628"/>
                <a:ext cx="557826" cy="557826"/>
              </a:xfrm>
              <a:prstGeom prst="rect">
                <a:avLst/>
              </a:prstGeom>
            </p:spPr>
          </p:pic>
          <p:pic>
            <p:nvPicPr>
              <p:cNvPr id="15" name="Picture 14" descr="A close up of a coin&#10;&#10;Description automatically generated">
                <a:extLst>
                  <a:ext uri="{FF2B5EF4-FFF2-40B4-BE49-F238E27FC236}">
                    <a16:creationId xmlns:a16="http://schemas.microsoft.com/office/drawing/2014/main" id="{5372B2CD-77AF-4EAF-4277-EE6AE9F116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76769" y="1305026"/>
                <a:ext cx="557826" cy="557826"/>
              </a:xfrm>
              <a:prstGeom prst="rect">
                <a:avLst/>
              </a:prstGeom>
            </p:spPr>
          </p:pic>
          <p:pic>
            <p:nvPicPr>
              <p:cNvPr id="16" name="Picture 15" descr="A black and white photo of a coin&#10;&#10;Description automatically generated">
                <a:extLst>
                  <a:ext uri="{FF2B5EF4-FFF2-40B4-BE49-F238E27FC236}">
                    <a16:creationId xmlns:a16="http://schemas.microsoft.com/office/drawing/2014/main" id="{39E432C7-D17D-7A6D-264B-FD09BA3C45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13423" y="1305026"/>
                <a:ext cx="557826" cy="557826"/>
              </a:xfrm>
              <a:prstGeom prst="rect">
                <a:avLst/>
              </a:prstGeom>
            </p:spPr>
          </p:pic>
          <p:pic>
            <p:nvPicPr>
              <p:cNvPr id="17" name="Picture 16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1453AE4B-6255-0702-4A2F-0E0242663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1925" y="3666260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18" name="Picture 17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46CE0E59-E8D6-BC09-585D-CE93B2162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73073" y="3670031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19" name="Picture 18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F0B9DFD8-0AAA-5F80-2FA7-A8A31143CD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9034" y="3667805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20" name="Picture 19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E2C858FC-FC7C-C763-B5E5-755A26539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93991" y="3665579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21" name="Picture 20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3ED424BC-4EEF-60F6-8135-ACB922E649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42820" y="3677731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22" name="Picture 21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C8B61DD7-D6C9-CF66-25DD-5127D84023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47365" y="3679431"/>
                <a:ext cx="557825" cy="557825"/>
              </a:xfrm>
              <a:prstGeom prst="rect">
                <a:avLst/>
              </a:prstGeom>
            </p:spPr>
          </p:pic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4B481BD5-7E2D-079C-5410-676C857235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86988" y="3010473"/>
                <a:ext cx="246270" cy="618266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A540BBBB-4773-C8EB-E715-706860F43D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24376" y="2997562"/>
                <a:ext cx="161027" cy="62737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11C7CCD9-3692-6E27-E63F-161D16A62A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7791" y="2997562"/>
                <a:ext cx="62787" cy="6311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3762DE3C-997B-DE0D-5324-88CE81F6B6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01190" y="2997562"/>
                <a:ext cx="0" cy="614580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6868D3FF-45BC-70AE-48A6-F29A992D9D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42820" y="2997562"/>
                <a:ext cx="223367" cy="6311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0AF7A87C-5E9D-C1D5-1A64-CA8994C6DE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95103" y="3010473"/>
                <a:ext cx="134208" cy="618266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47E4E854-C967-022C-66E5-C62A52BB84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47342" y="3010473"/>
                <a:ext cx="60186" cy="604152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0D5B81F1-EF2B-83E2-C928-ECF86979B7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31641" y="3010473"/>
                <a:ext cx="20344" cy="601669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034E5FFF-FB91-ACF8-4822-7A8202315FBB}"/>
                      </a:ext>
                    </a:extLst>
                  </p:cNvPr>
                  <p:cNvSpPr/>
                  <p:nvPr/>
                </p:nvSpPr>
                <p:spPr>
                  <a:xfrm>
                    <a:off x="7844272" y="2426919"/>
                    <a:ext cx="3657600" cy="636162"/>
                  </a:xfrm>
                  <a:custGeom>
                    <a:avLst/>
                    <a:gdLst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34856 w 3657600"/>
                      <a:gd name="connsiteY3" fmla="*/ 10633 h 829339"/>
                      <a:gd name="connsiteX4" fmla="*/ 1286539 w 3657600"/>
                      <a:gd name="connsiteY4" fmla="*/ 0 h 829339"/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286539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604977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86123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861236 w 3657600"/>
                      <a:gd name="connsiteY4" fmla="*/ 0 h 82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0" h="829339">
                        <a:moveTo>
                          <a:pt x="861236" y="0"/>
                        </a:moveTo>
                        <a:lnTo>
                          <a:pt x="0" y="829339"/>
                        </a:lnTo>
                        <a:lnTo>
                          <a:pt x="3657600" y="829339"/>
                        </a:lnTo>
                        <a:lnTo>
                          <a:pt x="2817628" y="10633"/>
                        </a:lnTo>
                        <a:lnTo>
                          <a:pt x="861236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379DB98E-3EF9-534C-BD3E-789D63E9518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44272" y="2426919"/>
                    <a:ext cx="3657600" cy="636162"/>
                  </a:xfrm>
                  <a:custGeom>
                    <a:avLst/>
                    <a:gdLst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34856 w 3657600"/>
                      <a:gd name="connsiteY3" fmla="*/ 10633 h 829339"/>
                      <a:gd name="connsiteX4" fmla="*/ 1286539 w 3657600"/>
                      <a:gd name="connsiteY4" fmla="*/ 0 h 829339"/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286539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604977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86123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861236 w 3657600"/>
                      <a:gd name="connsiteY4" fmla="*/ 0 h 82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0" h="829339">
                        <a:moveTo>
                          <a:pt x="861236" y="0"/>
                        </a:moveTo>
                        <a:lnTo>
                          <a:pt x="0" y="829339"/>
                        </a:lnTo>
                        <a:lnTo>
                          <a:pt x="3657600" y="829339"/>
                        </a:lnTo>
                        <a:lnTo>
                          <a:pt x="2817628" y="10633"/>
                        </a:lnTo>
                        <a:lnTo>
                          <a:pt x="861236" y="0"/>
                        </a:lnTo>
                        <a:close/>
                      </a:path>
                    </a:pathLst>
                  </a:custGeom>
                  <a:blipFill>
                    <a:blip r:embed="rId27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C8420D7-212F-9AD6-F7C9-2EF4193C4D51}"/>
                  </a:ext>
                </a:extLst>
              </p:cNvPr>
              <p:cNvSpPr txBox="1"/>
              <p:nvPr/>
            </p:nvSpPr>
            <p:spPr>
              <a:xfrm>
                <a:off x="1093441" y="1735182"/>
                <a:ext cx="10384339" cy="145559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</a:t>
                </a:r>
                <a:r>
                  <a:rPr lang="en-US" sz="2800" dirty="0"/>
                  <a:t>: T</a:t>
                </a:r>
                <a:r>
                  <a:rPr lang="en-US" sz="2800" dirty="0">
                    <a:solidFill>
                      <a:schemeClr val="tx1"/>
                    </a:solidFill>
                  </a:rPr>
                  <a:t>here exists an explicit PRG that fools width-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length-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ROBPs with error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0.1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and seed length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C8420D7-212F-9AD6-F7C9-2EF4193C4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441" y="1735182"/>
                <a:ext cx="10384339" cy="1455591"/>
              </a:xfrm>
              <a:prstGeom prst="rect">
                <a:avLst/>
              </a:prstGeom>
              <a:blipFill>
                <a:blip r:embed="rId28"/>
                <a:stretch>
                  <a:fillRect b="-820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hought Bubble: Cloud 33">
                <a:extLst>
                  <a:ext uri="{FF2B5EF4-FFF2-40B4-BE49-F238E27FC236}">
                    <a16:creationId xmlns:a16="http://schemas.microsoft.com/office/drawing/2014/main" id="{9133B46C-6776-C4E4-2694-75E85A702234}"/>
                  </a:ext>
                </a:extLst>
              </p:cNvPr>
              <p:cNvSpPr/>
              <p:nvPr/>
            </p:nvSpPr>
            <p:spPr>
              <a:xfrm>
                <a:off x="9555506" y="266887"/>
                <a:ext cx="2457994" cy="1165346"/>
              </a:xfrm>
              <a:prstGeom prst="cloudCallout">
                <a:avLst>
                  <a:gd name="adj1" fmla="val -48502"/>
                  <a:gd name="adj2" fmla="val 59907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ysClr val="windowText" lastClr="000000"/>
                    </a:solidFill>
                  </a:rPr>
                  <a:t>Corollary:</a:t>
                </a:r>
                <a:br>
                  <a:rPr lang="en-US" sz="2000" dirty="0">
                    <a:solidFill>
                      <a:sysClr val="windowText" lastClr="00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BPL</m:t>
                      </m:r>
                      <m:r>
                        <a:rPr lang="en-US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0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Thought Bubble: Cloud 33">
                <a:extLst>
                  <a:ext uri="{FF2B5EF4-FFF2-40B4-BE49-F238E27FC236}">
                    <a16:creationId xmlns:a16="http://schemas.microsoft.com/office/drawing/2014/main" id="{9133B46C-6776-C4E4-2694-75E85A7022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5506" y="266887"/>
                <a:ext cx="2457994" cy="1165346"/>
              </a:xfrm>
              <a:prstGeom prst="cloudCallout">
                <a:avLst>
                  <a:gd name="adj1" fmla="val -48502"/>
                  <a:gd name="adj2" fmla="val 59907"/>
                </a:avLst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562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0958-7E09-8CD8-33A4-8F586FFE6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BA43753-9216-0C6C-49F0-E3CFB29E706F}"/>
              </a:ext>
            </a:extLst>
          </p:cNvPr>
          <p:cNvGrpSpPr/>
          <p:nvPr/>
        </p:nvGrpSpPr>
        <p:grpSpPr>
          <a:xfrm>
            <a:off x="7066600" y="4180114"/>
            <a:ext cx="4918571" cy="2406424"/>
            <a:chOff x="7142800" y="3924897"/>
            <a:chExt cx="4918571" cy="240642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6AC0D0E-5852-B9A9-9039-7206E414EEDE}"/>
                </a:ext>
              </a:extLst>
            </p:cNvPr>
            <p:cNvSpPr/>
            <p:nvPr/>
          </p:nvSpPr>
          <p:spPr>
            <a:xfrm>
              <a:off x="7142800" y="3924897"/>
              <a:ext cx="4918571" cy="24064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DBC90FA-9AA8-7B39-4B64-E87CD5A9992A}"/>
                </a:ext>
              </a:extLst>
            </p:cNvPr>
            <p:cNvGrpSpPr/>
            <p:nvPr/>
          </p:nvGrpSpPr>
          <p:grpSpPr>
            <a:xfrm>
              <a:off x="7424666" y="4097874"/>
              <a:ext cx="4348234" cy="2138876"/>
              <a:chOff x="7294037" y="3787353"/>
              <a:chExt cx="4348234" cy="2138876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79D7FBC-BD7D-3F83-B7E7-297B4CF71931}"/>
                  </a:ext>
                </a:extLst>
              </p:cNvPr>
              <p:cNvSpPr/>
              <p:nvPr/>
            </p:nvSpPr>
            <p:spPr>
              <a:xfrm>
                <a:off x="7816528" y="4133171"/>
                <a:ext cx="3229833" cy="550711"/>
              </a:xfrm>
              <a:custGeom>
                <a:avLst/>
                <a:gdLst>
                  <a:gd name="connsiteX0" fmla="*/ 1286539 w 3657600"/>
                  <a:gd name="connsiteY0" fmla="*/ 0 h 829339"/>
                  <a:gd name="connsiteX1" fmla="*/ 0 w 3657600"/>
                  <a:gd name="connsiteY1" fmla="*/ 829339 h 829339"/>
                  <a:gd name="connsiteX2" fmla="*/ 3657600 w 3657600"/>
                  <a:gd name="connsiteY2" fmla="*/ 829339 h 829339"/>
                  <a:gd name="connsiteX3" fmla="*/ 2434856 w 3657600"/>
                  <a:gd name="connsiteY3" fmla="*/ 10633 h 829339"/>
                  <a:gd name="connsiteX4" fmla="*/ 1286539 w 3657600"/>
                  <a:gd name="connsiteY4" fmla="*/ 0 h 829339"/>
                  <a:gd name="connsiteX0" fmla="*/ 1286539 w 3657600"/>
                  <a:gd name="connsiteY0" fmla="*/ 0 h 829339"/>
                  <a:gd name="connsiteX1" fmla="*/ 0 w 3657600"/>
                  <a:gd name="connsiteY1" fmla="*/ 829339 h 829339"/>
                  <a:gd name="connsiteX2" fmla="*/ 3657600 w 3657600"/>
                  <a:gd name="connsiteY2" fmla="*/ 829339 h 829339"/>
                  <a:gd name="connsiteX3" fmla="*/ 2424224 w 3657600"/>
                  <a:gd name="connsiteY3" fmla="*/ 1 h 829339"/>
                  <a:gd name="connsiteX4" fmla="*/ 1286539 w 3657600"/>
                  <a:gd name="connsiteY4" fmla="*/ 0 h 829339"/>
                  <a:gd name="connsiteX0" fmla="*/ 1190846 w 3657600"/>
                  <a:gd name="connsiteY0" fmla="*/ 0 h 829339"/>
                  <a:gd name="connsiteX1" fmla="*/ 0 w 3657600"/>
                  <a:gd name="connsiteY1" fmla="*/ 829339 h 829339"/>
                  <a:gd name="connsiteX2" fmla="*/ 3657600 w 3657600"/>
                  <a:gd name="connsiteY2" fmla="*/ 829339 h 829339"/>
                  <a:gd name="connsiteX3" fmla="*/ 2424224 w 3657600"/>
                  <a:gd name="connsiteY3" fmla="*/ 1 h 829339"/>
                  <a:gd name="connsiteX4" fmla="*/ 1190846 w 3657600"/>
                  <a:gd name="connsiteY4" fmla="*/ 0 h 829339"/>
                  <a:gd name="connsiteX0" fmla="*/ 1190846 w 3657600"/>
                  <a:gd name="connsiteY0" fmla="*/ 0 h 829339"/>
                  <a:gd name="connsiteX1" fmla="*/ 0 w 3657600"/>
                  <a:gd name="connsiteY1" fmla="*/ 829339 h 829339"/>
                  <a:gd name="connsiteX2" fmla="*/ 3657600 w 3657600"/>
                  <a:gd name="connsiteY2" fmla="*/ 829339 h 829339"/>
                  <a:gd name="connsiteX3" fmla="*/ 2498652 w 3657600"/>
                  <a:gd name="connsiteY3" fmla="*/ 1 h 829339"/>
                  <a:gd name="connsiteX4" fmla="*/ 1190846 w 3657600"/>
                  <a:gd name="connsiteY4" fmla="*/ 0 h 829339"/>
                  <a:gd name="connsiteX0" fmla="*/ 1031357 w 3657600"/>
                  <a:gd name="connsiteY0" fmla="*/ 0 h 829339"/>
                  <a:gd name="connsiteX1" fmla="*/ 0 w 3657600"/>
                  <a:gd name="connsiteY1" fmla="*/ 829339 h 829339"/>
                  <a:gd name="connsiteX2" fmla="*/ 3657600 w 3657600"/>
                  <a:gd name="connsiteY2" fmla="*/ 829339 h 829339"/>
                  <a:gd name="connsiteX3" fmla="*/ 2498652 w 3657600"/>
                  <a:gd name="connsiteY3" fmla="*/ 1 h 829339"/>
                  <a:gd name="connsiteX4" fmla="*/ 1031357 w 3657600"/>
                  <a:gd name="connsiteY4" fmla="*/ 0 h 829339"/>
                  <a:gd name="connsiteX0" fmla="*/ 1031357 w 3657600"/>
                  <a:gd name="connsiteY0" fmla="*/ 0 h 829339"/>
                  <a:gd name="connsiteX1" fmla="*/ 0 w 3657600"/>
                  <a:gd name="connsiteY1" fmla="*/ 829339 h 829339"/>
                  <a:gd name="connsiteX2" fmla="*/ 3657600 w 3657600"/>
                  <a:gd name="connsiteY2" fmla="*/ 829339 h 829339"/>
                  <a:gd name="connsiteX3" fmla="*/ 2604977 w 3657600"/>
                  <a:gd name="connsiteY3" fmla="*/ 10633 h 829339"/>
                  <a:gd name="connsiteX4" fmla="*/ 1031357 w 3657600"/>
                  <a:gd name="connsiteY4" fmla="*/ 0 h 829339"/>
                  <a:gd name="connsiteX0" fmla="*/ 1031357 w 3657600"/>
                  <a:gd name="connsiteY0" fmla="*/ 0 h 829339"/>
                  <a:gd name="connsiteX1" fmla="*/ 0 w 3657600"/>
                  <a:gd name="connsiteY1" fmla="*/ 829339 h 829339"/>
                  <a:gd name="connsiteX2" fmla="*/ 3657600 w 3657600"/>
                  <a:gd name="connsiteY2" fmla="*/ 829339 h 829339"/>
                  <a:gd name="connsiteX3" fmla="*/ 2817628 w 3657600"/>
                  <a:gd name="connsiteY3" fmla="*/ 10633 h 829339"/>
                  <a:gd name="connsiteX4" fmla="*/ 1031357 w 3657600"/>
                  <a:gd name="connsiteY4" fmla="*/ 0 h 829339"/>
                  <a:gd name="connsiteX0" fmla="*/ 861236 w 3657600"/>
                  <a:gd name="connsiteY0" fmla="*/ 0 h 829339"/>
                  <a:gd name="connsiteX1" fmla="*/ 0 w 3657600"/>
                  <a:gd name="connsiteY1" fmla="*/ 829339 h 829339"/>
                  <a:gd name="connsiteX2" fmla="*/ 3657600 w 3657600"/>
                  <a:gd name="connsiteY2" fmla="*/ 829339 h 829339"/>
                  <a:gd name="connsiteX3" fmla="*/ 2817628 w 3657600"/>
                  <a:gd name="connsiteY3" fmla="*/ 10633 h 829339"/>
                  <a:gd name="connsiteX4" fmla="*/ 861236 w 3657600"/>
                  <a:gd name="connsiteY4" fmla="*/ 0 h 82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57600" h="829339">
                    <a:moveTo>
                      <a:pt x="861236" y="0"/>
                    </a:moveTo>
                    <a:lnTo>
                      <a:pt x="0" y="829339"/>
                    </a:lnTo>
                    <a:lnTo>
                      <a:pt x="3657600" y="829339"/>
                    </a:lnTo>
                    <a:lnTo>
                      <a:pt x="2817628" y="10633"/>
                    </a:lnTo>
                    <a:lnTo>
                      <a:pt x="861236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Expander graph</a:t>
                </a:r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6677BE82-B9F8-2CEC-C68E-EE5F043361A3}"/>
                  </a:ext>
                </a:extLst>
              </p:cNvPr>
              <p:cNvCxnSpPr/>
              <p:nvPr/>
            </p:nvCxnSpPr>
            <p:spPr>
              <a:xfrm>
                <a:off x="8777717" y="3787353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27A94EFA-9B85-62BB-16D6-61090EFDCEDB}"/>
                  </a:ext>
                </a:extLst>
              </p:cNvPr>
              <p:cNvCxnSpPr/>
              <p:nvPr/>
            </p:nvCxnSpPr>
            <p:spPr>
              <a:xfrm>
                <a:off x="9180489" y="3787353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90662F80-88C1-376D-0A6E-3CD914BF0DD0}"/>
                  </a:ext>
                </a:extLst>
              </p:cNvPr>
              <p:cNvCxnSpPr/>
              <p:nvPr/>
            </p:nvCxnSpPr>
            <p:spPr>
              <a:xfrm>
                <a:off x="9572374" y="3787353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F5BF649B-2733-DBBE-6EC5-5C2F285F8663}"/>
                  </a:ext>
                </a:extLst>
              </p:cNvPr>
              <p:cNvCxnSpPr/>
              <p:nvPr/>
            </p:nvCxnSpPr>
            <p:spPr>
              <a:xfrm>
                <a:off x="9964260" y="3787353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E607B24A-34DF-0D55-F23E-8989530021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83061" y="4683882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ECD89B16-18BD-73C4-FC5C-12197D6D11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7086" y="4683882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444FCFF1-998F-E231-F432-58B6247D95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59777" y="4683882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116CAFFD-CC6D-4D88-6993-2ECC77161A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57564" y="4696529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D921F67-70DF-80D5-951A-50F0FC9701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09876" y="4683882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2E327357-1211-F208-315D-54F9D1A924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78660" y="4696529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EB5550D0-1270-FDAF-BAF9-4B9A99059643}"/>
                      </a:ext>
                    </a:extLst>
                  </p:cNvPr>
                  <p:cNvSpPr/>
                  <p:nvPr/>
                </p:nvSpPr>
                <p:spPr>
                  <a:xfrm>
                    <a:off x="7294037" y="5029700"/>
                    <a:ext cx="2152707" cy="550711"/>
                  </a:xfrm>
                  <a:custGeom>
                    <a:avLst/>
                    <a:gdLst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34856 w 3657600"/>
                      <a:gd name="connsiteY3" fmla="*/ 10633 h 829339"/>
                      <a:gd name="connsiteX4" fmla="*/ 1286539 w 3657600"/>
                      <a:gd name="connsiteY4" fmla="*/ 0 h 829339"/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286539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604977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86123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861236 w 3657600"/>
                      <a:gd name="connsiteY4" fmla="*/ 0 h 82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0" h="829339">
                        <a:moveTo>
                          <a:pt x="861236" y="0"/>
                        </a:moveTo>
                        <a:lnTo>
                          <a:pt x="0" y="829339"/>
                        </a:lnTo>
                        <a:lnTo>
                          <a:pt x="3657600" y="829339"/>
                        </a:lnTo>
                        <a:lnTo>
                          <a:pt x="2817628" y="10633"/>
                        </a:lnTo>
                        <a:lnTo>
                          <a:pt x="861236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EB5550D0-1270-FDAF-BAF9-4B9A9905964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94037" y="5029700"/>
                    <a:ext cx="2152707" cy="550711"/>
                  </a:xfrm>
                  <a:custGeom>
                    <a:avLst/>
                    <a:gdLst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34856 w 3657600"/>
                      <a:gd name="connsiteY3" fmla="*/ 10633 h 829339"/>
                      <a:gd name="connsiteX4" fmla="*/ 1286539 w 3657600"/>
                      <a:gd name="connsiteY4" fmla="*/ 0 h 829339"/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286539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604977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86123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861236 w 3657600"/>
                      <a:gd name="connsiteY4" fmla="*/ 0 h 82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0" h="829339">
                        <a:moveTo>
                          <a:pt x="861236" y="0"/>
                        </a:moveTo>
                        <a:lnTo>
                          <a:pt x="0" y="829339"/>
                        </a:lnTo>
                        <a:lnTo>
                          <a:pt x="3657600" y="829339"/>
                        </a:lnTo>
                        <a:lnTo>
                          <a:pt x="2817628" y="10633"/>
                        </a:lnTo>
                        <a:lnTo>
                          <a:pt x="861236" y="0"/>
                        </a:lnTo>
                        <a:close/>
                      </a:path>
                    </a:pathLst>
                  </a:custGeom>
                  <a:blipFill>
                    <a:blip r:embed="rId2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4573D7B4-D1CB-B609-DC88-67CD47E6CBC0}"/>
                      </a:ext>
                    </a:extLst>
                  </p:cNvPr>
                  <p:cNvSpPr/>
                  <p:nvPr/>
                </p:nvSpPr>
                <p:spPr>
                  <a:xfrm>
                    <a:off x="9489564" y="5029700"/>
                    <a:ext cx="2152707" cy="550711"/>
                  </a:xfrm>
                  <a:custGeom>
                    <a:avLst/>
                    <a:gdLst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34856 w 3657600"/>
                      <a:gd name="connsiteY3" fmla="*/ 10633 h 829339"/>
                      <a:gd name="connsiteX4" fmla="*/ 1286539 w 3657600"/>
                      <a:gd name="connsiteY4" fmla="*/ 0 h 829339"/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286539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604977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86123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861236 w 3657600"/>
                      <a:gd name="connsiteY4" fmla="*/ 0 h 82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0" h="829339">
                        <a:moveTo>
                          <a:pt x="861236" y="0"/>
                        </a:moveTo>
                        <a:lnTo>
                          <a:pt x="0" y="829339"/>
                        </a:lnTo>
                        <a:lnTo>
                          <a:pt x="3657600" y="829339"/>
                        </a:lnTo>
                        <a:lnTo>
                          <a:pt x="2817628" y="10633"/>
                        </a:lnTo>
                        <a:lnTo>
                          <a:pt x="861236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4573D7B4-D1CB-B609-DC88-67CD47E6CBC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89564" y="5029700"/>
                    <a:ext cx="2152707" cy="550711"/>
                  </a:xfrm>
                  <a:custGeom>
                    <a:avLst/>
                    <a:gdLst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34856 w 3657600"/>
                      <a:gd name="connsiteY3" fmla="*/ 10633 h 829339"/>
                      <a:gd name="connsiteX4" fmla="*/ 1286539 w 3657600"/>
                      <a:gd name="connsiteY4" fmla="*/ 0 h 829339"/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286539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604977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86123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861236 w 3657600"/>
                      <a:gd name="connsiteY4" fmla="*/ 0 h 82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0" h="829339">
                        <a:moveTo>
                          <a:pt x="861236" y="0"/>
                        </a:moveTo>
                        <a:lnTo>
                          <a:pt x="0" y="829339"/>
                        </a:lnTo>
                        <a:lnTo>
                          <a:pt x="3657600" y="829339"/>
                        </a:lnTo>
                        <a:lnTo>
                          <a:pt x="2817628" y="10633"/>
                        </a:lnTo>
                        <a:lnTo>
                          <a:pt x="861236" y="0"/>
                        </a:lnTo>
                        <a:close/>
                      </a:path>
                    </a:pathLst>
                  </a:custGeom>
                  <a:blipFill>
                    <a:blip r:embed="rId3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63D6BC2E-4DB7-EC74-919C-3E68B4F06284}"/>
                  </a:ext>
                </a:extLst>
              </p:cNvPr>
              <p:cNvCxnSpPr/>
              <p:nvPr/>
            </p:nvCxnSpPr>
            <p:spPr>
              <a:xfrm>
                <a:off x="7460545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C615914-5829-A07F-213E-A9CE464BAA5C}"/>
                  </a:ext>
                </a:extLst>
              </p:cNvPr>
              <p:cNvCxnSpPr/>
              <p:nvPr/>
            </p:nvCxnSpPr>
            <p:spPr>
              <a:xfrm>
                <a:off x="7816528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7B810FDA-4797-738D-00A7-419118F0F139}"/>
                  </a:ext>
                </a:extLst>
              </p:cNvPr>
              <p:cNvCxnSpPr/>
              <p:nvPr/>
            </p:nvCxnSpPr>
            <p:spPr>
              <a:xfrm>
                <a:off x="8179002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BFDE89D8-2782-9ED8-D940-E1C88DAC5F11}"/>
                  </a:ext>
                </a:extLst>
              </p:cNvPr>
              <p:cNvCxnSpPr/>
              <p:nvPr/>
            </p:nvCxnSpPr>
            <p:spPr>
              <a:xfrm>
                <a:off x="8570890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194EF1AE-1B95-306D-4448-A1AC7C302CD6}"/>
                  </a:ext>
                </a:extLst>
              </p:cNvPr>
              <p:cNvCxnSpPr/>
              <p:nvPr/>
            </p:nvCxnSpPr>
            <p:spPr>
              <a:xfrm>
                <a:off x="8919231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297C3351-1E34-1243-4E32-DADDB585821E}"/>
                  </a:ext>
                </a:extLst>
              </p:cNvPr>
              <p:cNvCxnSpPr/>
              <p:nvPr/>
            </p:nvCxnSpPr>
            <p:spPr>
              <a:xfrm>
                <a:off x="9256689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527E975D-7471-0832-7F60-27B597F0190A}"/>
                  </a:ext>
                </a:extLst>
              </p:cNvPr>
              <p:cNvCxnSpPr/>
              <p:nvPr/>
            </p:nvCxnSpPr>
            <p:spPr>
              <a:xfrm>
                <a:off x="9637688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44C8B8A9-DB3B-4E02-5C67-F80228F5FD84}"/>
                  </a:ext>
                </a:extLst>
              </p:cNvPr>
              <p:cNvCxnSpPr/>
              <p:nvPr/>
            </p:nvCxnSpPr>
            <p:spPr>
              <a:xfrm>
                <a:off x="9993671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EC285E26-39F8-ADD6-2F43-BF73DA7A69AC}"/>
                  </a:ext>
                </a:extLst>
              </p:cNvPr>
              <p:cNvCxnSpPr/>
              <p:nvPr/>
            </p:nvCxnSpPr>
            <p:spPr>
              <a:xfrm>
                <a:off x="10356145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40096AA3-6953-F46D-A74B-D91249DCAAFB}"/>
                  </a:ext>
                </a:extLst>
              </p:cNvPr>
              <p:cNvCxnSpPr/>
              <p:nvPr/>
            </p:nvCxnSpPr>
            <p:spPr>
              <a:xfrm>
                <a:off x="10748033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CA0F3C42-87FA-223C-A85C-968051CD118B}"/>
                  </a:ext>
                </a:extLst>
              </p:cNvPr>
              <p:cNvCxnSpPr/>
              <p:nvPr/>
            </p:nvCxnSpPr>
            <p:spPr>
              <a:xfrm>
                <a:off x="11096374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D34C2962-3517-45C5-FE53-00E796D423C4}"/>
                  </a:ext>
                </a:extLst>
              </p:cNvPr>
              <p:cNvCxnSpPr/>
              <p:nvPr/>
            </p:nvCxnSpPr>
            <p:spPr>
              <a:xfrm>
                <a:off x="11433832" y="5580411"/>
                <a:ext cx="0" cy="34581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086FC3A-3FCB-1F25-E5E9-901CB4BE6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INW construction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18FD3E-29DF-4645-ADB7-B79B0C66DE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9728" y="1690688"/>
                <a:ext cx="11092543" cy="466725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By induction, assume we already have a PRG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be a degree-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accent1"/>
                    </a:solidFill>
                  </a:rPr>
                  <a:t>expander graph</a:t>
                </a:r>
                <a:r>
                  <a:rPr lang="en-US" dirty="0"/>
                  <a:t> on the vertex set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b="1" dirty="0"/>
                  <a:t>New generator: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denotes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neighbor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Analysis:</a:t>
                </a:r>
                <a:r>
                  <a:rPr lang="en-US" dirty="0">
                    <a:solidFill>
                      <a:schemeClr val="accent1"/>
                    </a:solidFill>
                  </a:rPr>
                  <a:t> </a:t>
                </a:r>
                <a:r>
                  <a:rPr lang="en-US" i="1" dirty="0"/>
                  <a:t>[On whiteboard]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18FD3E-29DF-4645-ADB7-B79B0C66DE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728" y="1690688"/>
                <a:ext cx="11092543" cy="4667250"/>
              </a:xfrm>
              <a:blipFill>
                <a:blip r:embed="rId4"/>
                <a:stretch>
                  <a:fillRect l="-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69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F6A51-29A3-ABDC-2232-65784E323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problem: Better PRGs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D1F658-3FC2-7A32-E729-96EC80EC12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9076" y="2492829"/>
                <a:ext cx="11173692" cy="4049617"/>
              </a:xfrm>
            </p:spPr>
            <p:txBody>
              <a:bodyPr/>
              <a:lstStyle/>
              <a:p>
                <a:r>
                  <a:rPr lang="en-US" b="1" dirty="0"/>
                  <a:t>Fact:</a:t>
                </a:r>
                <a:r>
                  <a:rPr lang="en-US" dirty="0"/>
                  <a:t> There exists a </a:t>
                </a:r>
                <a:r>
                  <a:rPr lang="en-US" dirty="0">
                    <a:solidFill>
                      <a:schemeClr val="accent1"/>
                    </a:solidFill>
                  </a:rPr>
                  <a:t>non-explicit</a:t>
                </a:r>
                <a:r>
                  <a:rPr lang="en-US" dirty="0"/>
                  <a:t> PRG that fools width-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length-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ROBPs with seed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b="1" dirty="0"/>
              </a:p>
              <a:p>
                <a:r>
                  <a:rPr lang="en-US" b="1" dirty="0"/>
                  <a:t>Open problem:</a:t>
                </a:r>
                <a:r>
                  <a:rPr lang="en-US" dirty="0"/>
                  <a:t> Design an explicit PRG that fools </a:t>
                </a:r>
                <a:r>
                  <a:rPr lang="en-US" dirty="0">
                    <a:solidFill>
                      <a:schemeClr val="accent1"/>
                    </a:solidFill>
                  </a:rPr>
                  <a:t>constant-width</a:t>
                </a:r>
                <a:r>
                  <a:rPr lang="en-US" dirty="0"/>
                  <a:t> length-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ROBPs with seed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D1F658-3FC2-7A32-E729-96EC80EC12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9076" y="2492829"/>
                <a:ext cx="11173692" cy="4049617"/>
              </a:xfrm>
              <a:blipFill>
                <a:blip r:embed="rId2"/>
                <a:stretch>
                  <a:fillRect l="-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hought Bubble: Cloud 34">
                <a:extLst>
                  <a:ext uri="{FF2B5EF4-FFF2-40B4-BE49-F238E27FC236}">
                    <a16:creationId xmlns:a16="http://schemas.microsoft.com/office/drawing/2014/main" id="{6A060CD4-0E11-9341-E2C8-5116C4EAE228}"/>
                  </a:ext>
                </a:extLst>
              </p:cNvPr>
              <p:cNvSpPr/>
              <p:nvPr/>
            </p:nvSpPr>
            <p:spPr>
              <a:xfrm>
                <a:off x="7837714" y="315555"/>
                <a:ext cx="3755572" cy="2065204"/>
              </a:xfrm>
              <a:prstGeom prst="cloudCallout">
                <a:avLst>
                  <a:gd name="adj1" fmla="val -41900"/>
                  <a:gd name="adj2" fmla="val 65814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accent1"/>
                    </a:solidFill>
                  </a:rPr>
                  <a:t>Explicit</a:t>
                </a:r>
                <a:r>
                  <a:rPr lang="en-US" sz="2000" dirty="0">
                    <a:solidFill>
                      <a:sysClr val="windowText" lastClr="000000"/>
                    </a:solidFill>
                  </a:rPr>
                  <a:t> PRG with seed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000" dirty="0">
                    <a:solidFill>
                      <a:sysClr val="windowText" lastClr="000000"/>
                    </a:solidFill>
                  </a:rPr>
                  <a:t> would imply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0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Thought Bubble: Cloud 34">
                <a:extLst>
                  <a:ext uri="{FF2B5EF4-FFF2-40B4-BE49-F238E27FC236}">
                    <a16:creationId xmlns:a16="http://schemas.microsoft.com/office/drawing/2014/main" id="{6A060CD4-0E11-9341-E2C8-5116C4EAE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714" y="315555"/>
                <a:ext cx="3755572" cy="2065204"/>
              </a:xfrm>
              <a:prstGeom prst="cloudCallout">
                <a:avLst>
                  <a:gd name="adj1" fmla="val -41900"/>
                  <a:gd name="adj2" fmla="val 65814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2B66747A-ADED-5580-EFA3-38DB8230D389}"/>
              </a:ext>
            </a:extLst>
          </p:cNvPr>
          <p:cNvGrpSpPr/>
          <p:nvPr/>
        </p:nvGrpSpPr>
        <p:grpSpPr>
          <a:xfrm>
            <a:off x="6751567" y="5202240"/>
            <a:ext cx="4747409" cy="964064"/>
            <a:chOff x="6866313" y="1628660"/>
            <a:chExt cx="4747409" cy="964064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3B1DE72-FAC7-51B5-048B-E251D5D7389A}"/>
                </a:ext>
              </a:extLst>
            </p:cNvPr>
            <p:cNvSpPr/>
            <p:nvPr/>
          </p:nvSpPr>
          <p:spPr>
            <a:xfrm>
              <a:off x="6866313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BC3E8A0-B793-FAE3-7EF3-66BA18BCF53D}"/>
                </a:ext>
              </a:extLst>
            </p:cNvPr>
            <p:cNvSpPr/>
            <p:nvPr/>
          </p:nvSpPr>
          <p:spPr>
            <a:xfrm>
              <a:off x="6866313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44EAB8F-99A1-9F97-4A98-E2CAA6D8B5FA}"/>
                </a:ext>
              </a:extLst>
            </p:cNvPr>
            <p:cNvSpPr/>
            <p:nvPr/>
          </p:nvSpPr>
          <p:spPr>
            <a:xfrm>
              <a:off x="6866313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48B367F-07E4-C6D2-F04A-D41B3816959A}"/>
                </a:ext>
              </a:extLst>
            </p:cNvPr>
            <p:cNvSpPr/>
            <p:nvPr/>
          </p:nvSpPr>
          <p:spPr>
            <a:xfrm>
              <a:off x="7635666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671CA9C-83E7-A193-3A5E-A083C9CD8156}"/>
                </a:ext>
              </a:extLst>
            </p:cNvPr>
            <p:cNvSpPr/>
            <p:nvPr/>
          </p:nvSpPr>
          <p:spPr>
            <a:xfrm>
              <a:off x="7635666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15B3CB0-F9DF-5298-0285-E1D313EDA71B}"/>
                </a:ext>
              </a:extLst>
            </p:cNvPr>
            <p:cNvSpPr/>
            <p:nvPr/>
          </p:nvSpPr>
          <p:spPr>
            <a:xfrm>
              <a:off x="7635666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29B906D-F6F0-1E85-DC16-B1BAEC00BD8F}"/>
                </a:ext>
              </a:extLst>
            </p:cNvPr>
            <p:cNvSpPr/>
            <p:nvPr/>
          </p:nvSpPr>
          <p:spPr>
            <a:xfrm>
              <a:off x="8405018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982C2F8-4B3F-8204-8D9F-D6D1B31866EA}"/>
                </a:ext>
              </a:extLst>
            </p:cNvPr>
            <p:cNvSpPr/>
            <p:nvPr/>
          </p:nvSpPr>
          <p:spPr>
            <a:xfrm>
              <a:off x="8405018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49FB637-CE0B-AA3E-18CC-FAB3023E57E8}"/>
                </a:ext>
              </a:extLst>
            </p:cNvPr>
            <p:cNvSpPr/>
            <p:nvPr/>
          </p:nvSpPr>
          <p:spPr>
            <a:xfrm>
              <a:off x="8405018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E005DF5-209D-CC87-E880-0399EE4CB1F9}"/>
                </a:ext>
              </a:extLst>
            </p:cNvPr>
            <p:cNvSpPr/>
            <p:nvPr/>
          </p:nvSpPr>
          <p:spPr>
            <a:xfrm>
              <a:off x="9174371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8B8816C-6C9B-1320-7BDC-D5A8AF2FF917}"/>
                </a:ext>
              </a:extLst>
            </p:cNvPr>
            <p:cNvSpPr/>
            <p:nvPr/>
          </p:nvSpPr>
          <p:spPr>
            <a:xfrm>
              <a:off x="9174371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FE96BB9-32A4-8F9C-48A0-899F12366C4C}"/>
                </a:ext>
              </a:extLst>
            </p:cNvPr>
            <p:cNvSpPr/>
            <p:nvPr/>
          </p:nvSpPr>
          <p:spPr>
            <a:xfrm>
              <a:off x="9174371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E1BD9E0-5DC5-A236-D05E-816EEE866821}"/>
                </a:ext>
              </a:extLst>
            </p:cNvPr>
            <p:cNvSpPr/>
            <p:nvPr/>
          </p:nvSpPr>
          <p:spPr>
            <a:xfrm>
              <a:off x="9943723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A4D70DB-1228-309E-D1B0-6CAACBC36A3B}"/>
                </a:ext>
              </a:extLst>
            </p:cNvPr>
            <p:cNvSpPr/>
            <p:nvPr/>
          </p:nvSpPr>
          <p:spPr>
            <a:xfrm>
              <a:off x="9943723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85320B7-31DD-70D8-A673-25707A90644C}"/>
                </a:ext>
              </a:extLst>
            </p:cNvPr>
            <p:cNvSpPr/>
            <p:nvPr/>
          </p:nvSpPr>
          <p:spPr>
            <a:xfrm>
              <a:off x="9943723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176F04C-EA28-BFAE-1099-219C15394670}"/>
                </a:ext>
              </a:extLst>
            </p:cNvPr>
            <p:cNvSpPr/>
            <p:nvPr/>
          </p:nvSpPr>
          <p:spPr>
            <a:xfrm>
              <a:off x="10713074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5B24AAE-F9E6-D472-182A-23D0F52A0E77}"/>
                </a:ext>
              </a:extLst>
            </p:cNvPr>
            <p:cNvSpPr/>
            <p:nvPr/>
          </p:nvSpPr>
          <p:spPr>
            <a:xfrm>
              <a:off x="10713074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91B253E-A96B-5C69-A69B-521B00CA9D1B}"/>
                </a:ext>
              </a:extLst>
            </p:cNvPr>
            <p:cNvSpPr/>
            <p:nvPr/>
          </p:nvSpPr>
          <p:spPr>
            <a:xfrm>
              <a:off x="10713074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E6BEF2A-9666-93D3-F0F8-1A985C84B93B}"/>
                </a:ext>
              </a:extLst>
            </p:cNvPr>
            <p:cNvSpPr/>
            <p:nvPr/>
          </p:nvSpPr>
          <p:spPr>
            <a:xfrm>
              <a:off x="11482424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597C172-43E9-ED44-EC2A-4C2952464D46}"/>
                </a:ext>
              </a:extLst>
            </p:cNvPr>
            <p:cNvSpPr/>
            <p:nvPr/>
          </p:nvSpPr>
          <p:spPr>
            <a:xfrm>
              <a:off x="11482424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A59F8A7-CC18-0DCB-08B8-6E17F480D697}"/>
                </a:ext>
              </a:extLst>
            </p:cNvPr>
            <p:cNvSpPr/>
            <p:nvPr/>
          </p:nvSpPr>
          <p:spPr>
            <a:xfrm>
              <a:off x="11482424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6745CBB-5D79-C9B5-E9E6-BAD8F47212E2}"/>
                </a:ext>
              </a:extLst>
            </p:cNvPr>
            <p:cNvCxnSpPr>
              <a:cxnSpLocks/>
              <a:stCxn id="42" idx="7"/>
              <a:endCxn id="44" idx="3"/>
            </p:cNvCxnSpPr>
            <p:nvPr/>
          </p:nvCxnSpPr>
          <p:spPr>
            <a:xfrm flipV="1">
              <a:off x="8517088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E8905E6-CCD8-2661-C315-96A11E981131}"/>
                </a:ext>
              </a:extLst>
            </p:cNvPr>
            <p:cNvCxnSpPr>
              <a:cxnSpLocks/>
              <a:stCxn id="42" idx="6"/>
              <a:endCxn id="45" idx="2"/>
            </p:cNvCxnSpPr>
            <p:nvPr/>
          </p:nvCxnSpPr>
          <p:spPr>
            <a:xfrm>
              <a:off x="8536316" y="2110692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3057F2D-C8DE-7D66-824A-30E65CA8E9BE}"/>
                </a:ext>
              </a:extLst>
            </p:cNvPr>
            <p:cNvCxnSpPr>
              <a:cxnSpLocks/>
              <a:stCxn id="45" idx="5"/>
              <a:endCxn id="49" idx="1"/>
            </p:cNvCxnSpPr>
            <p:nvPr/>
          </p:nvCxnSpPr>
          <p:spPr>
            <a:xfrm>
              <a:off x="9286441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6FFF1FB9-52A0-9723-E5A5-88D766E36645}"/>
                </a:ext>
              </a:extLst>
            </p:cNvPr>
            <p:cNvCxnSpPr>
              <a:cxnSpLocks/>
              <a:stCxn id="45" idx="7"/>
              <a:endCxn id="47" idx="3"/>
            </p:cNvCxnSpPr>
            <p:nvPr/>
          </p:nvCxnSpPr>
          <p:spPr>
            <a:xfrm flipV="1">
              <a:off x="9286441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44CB65E7-3E62-6399-DD6E-17540281C65E}"/>
                </a:ext>
              </a:extLst>
            </p:cNvPr>
            <p:cNvCxnSpPr>
              <a:cxnSpLocks/>
              <a:stCxn id="44" idx="6"/>
              <a:endCxn id="47" idx="2"/>
            </p:cNvCxnSpPr>
            <p:nvPr/>
          </p:nvCxnSpPr>
          <p:spPr>
            <a:xfrm>
              <a:off x="9305669" y="1694309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446A74F9-29DD-602E-2278-CB1C0FA80AFB}"/>
                </a:ext>
              </a:extLst>
            </p:cNvPr>
            <p:cNvCxnSpPr>
              <a:cxnSpLocks/>
              <a:stCxn id="44" idx="5"/>
              <a:endCxn id="48" idx="1"/>
            </p:cNvCxnSpPr>
            <p:nvPr/>
          </p:nvCxnSpPr>
          <p:spPr>
            <a:xfrm>
              <a:off x="9286441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93FA0592-DCEA-7C29-AD27-64F41F57511B}"/>
                </a:ext>
              </a:extLst>
            </p:cNvPr>
            <p:cNvCxnSpPr>
              <a:cxnSpLocks/>
              <a:stCxn id="47" idx="6"/>
              <a:endCxn id="50" idx="2"/>
            </p:cNvCxnSpPr>
            <p:nvPr/>
          </p:nvCxnSpPr>
          <p:spPr>
            <a:xfrm>
              <a:off x="10075021" y="1694309"/>
              <a:ext cx="63805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D131300-2E67-42A2-95BF-E22BD8E559C1}"/>
                </a:ext>
              </a:extLst>
            </p:cNvPr>
            <p:cNvCxnSpPr>
              <a:cxnSpLocks/>
              <a:stCxn id="47" idx="5"/>
              <a:endCxn id="52" idx="1"/>
            </p:cNvCxnSpPr>
            <p:nvPr/>
          </p:nvCxnSpPr>
          <p:spPr>
            <a:xfrm>
              <a:off x="10055793" y="1740730"/>
              <a:ext cx="676509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6EFB9B8-2D51-8D97-ACB3-ECF02B2168CB}"/>
                </a:ext>
              </a:extLst>
            </p:cNvPr>
            <p:cNvCxnSpPr>
              <a:cxnSpLocks/>
              <a:stCxn id="49" idx="6"/>
              <a:endCxn id="51" idx="3"/>
            </p:cNvCxnSpPr>
            <p:nvPr/>
          </p:nvCxnSpPr>
          <p:spPr>
            <a:xfrm flipV="1">
              <a:off x="10075021" y="2157113"/>
              <a:ext cx="657281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1DDBD6B3-ED31-4AE5-2B6B-90EF24714085}"/>
                </a:ext>
              </a:extLst>
            </p:cNvPr>
            <p:cNvCxnSpPr>
              <a:cxnSpLocks/>
              <a:stCxn id="49" idx="7"/>
              <a:endCxn id="50" idx="3"/>
            </p:cNvCxnSpPr>
            <p:nvPr/>
          </p:nvCxnSpPr>
          <p:spPr>
            <a:xfrm flipV="1">
              <a:off x="10055793" y="1740730"/>
              <a:ext cx="676509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70C1BD42-6873-FBEE-99A4-7F55BD35F847}"/>
                </a:ext>
              </a:extLst>
            </p:cNvPr>
            <p:cNvCxnSpPr>
              <a:cxnSpLocks/>
              <a:stCxn id="48" idx="6"/>
              <a:endCxn id="51" idx="2"/>
            </p:cNvCxnSpPr>
            <p:nvPr/>
          </p:nvCxnSpPr>
          <p:spPr>
            <a:xfrm>
              <a:off x="10075021" y="2110692"/>
              <a:ext cx="63805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25A14D65-793D-EA32-AB96-802493E58BF3}"/>
                </a:ext>
              </a:extLst>
            </p:cNvPr>
            <p:cNvCxnSpPr>
              <a:cxnSpLocks/>
              <a:stCxn id="48" idx="5"/>
              <a:endCxn id="52" idx="1"/>
            </p:cNvCxnSpPr>
            <p:nvPr/>
          </p:nvCxnSpPr>
          <p:spPr>
            <a:xfrm>
              <a:off x="10055793" y="2157113"/>
              <a:ext cx="676509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082AFA55-E3F9-EC1D-F683-8BAEF688B137}"/>
                </a:ext>
              </a:extLst>
            </p:cNvPr>
            <p:cNvCxnSpPr>
              <a:cxnSpLocks/>
              <a:stCxn id="46" idx="7"/>
              <a:endCxn id="48" idx="3"/>
            </p:cNvCxnSpPr>
            <p:nvPr/>
          </p:nvCxnSpPr>
          <p:spPr>
            <a:xfrm flipV="1">
              <a:off x="9286441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97DF877-C94C-603C-DB11-B5F844E231FB}"/>
                </a:ext>
              </a:extLst>
            </p:cNvPr>
            <p:cNvCxnSpPr>
              <a:cxnSpLocks/>
              <a:stCxn id="46" idx="6"/>
              <a:endCxn id="49" idx="2"/>
            </p:cNvCxnSpPr>
            <p:nvPr/>
          </p:nvCxnSpPr>
          <p:spPr>
            <a:xfrm>
              <a:off x="9305669" y="2527075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DA8B1AD-4694-D7ED-124C-ABE781460A89}"/>
                </a:ext>
              </a:extLst>
            </p:cNvPr>
            <p:cNvCxnSpPr>
              <a:cxnSpLocks/>
              <a:stCxn id="43" idx="7"/>
              <a:endCxn id="45" idx="3"/>
            </p:cNvCxnSpPr>
            <p:nvPr/>
          </p:nvCxnSpPr>
          <p:spPr>
            <a:xfrm flipV="1">
              <a:off x="8517088" y="2157113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C91BDBDE-E9A2-1E50-61FC-D7367B6A5A5D}"/>
                </a:ext>
              </a:extLst>
            </p:cNvPr>
            <p:cNvCxnSpPr>
              <a:cxnSpLocks/>
              <a:stCxn id="43" idx="6"/>
              <a:endCxn id="46" idx="2"/>
            </p:cNvCxnSpPr>
            <p:nvPr/>
          </p:nvCxnSpPr>
          <p:spPr>
            <a:xfrm>
              <a:off x="8536316" y="2527075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4070E27-CEAD-36CF-C45A-DDCF48137348}"/>
                </a:ext>
              </a:extLst>
            </p:cNvPr>
            <p:cNvCxnSpPr>
              <a:cxnSpLocks/>
              <a:stCxn id="41" idx="6"/>
              <a:endCxn id="44" idx="2"/>
            </p:cNvCxnSpPr>
            <p:nvPr/>
          </p:nvCxnSpPr>
          <p:spPr>
            <a:xfrm>
              <a:off x="8536316" y="1694309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AF43A7BC-932D-F132-2894-FD65197B8054}"/>
                </a:ext>
              </a:extLst>
            </p:cNvPr>
            <p:cNvCxnSpPr>
              <a:cxnSpLocks/>
              <a:stCxn id="41" idx="5"/>
              <a:endCxn id="46" idx="1"/>
            </p:cNvCxnSpPr>
            <p:nvPr/>
          </p:nvCxnSpPr>
          <p:spPr>
            <a:xfrm>
              <a:off x="8517088" y="1740730"/>
              <a:ext cx="676511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EDC12430-FBCC-2888-139A-D07F802A0DD6}"/>
                </a:ext>
              </a:extLst>
            </p:cNvPr>
            <p:cNvCxnSpPr>
              <a:cxnSpLocks/>
              <a:stCxn id="34" idx="6"/>
              <a:endCxn id="38" idx="2"/>
            </p:cNvCxnSpPr>
            <p:nvPr/>
          </p:nvCxnSpPr>
          <p:spPr>
            <a:xfrm>
              <a:off x="6997611" y="1694309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6C05E8F-DEDA-7F04-0C0D-FCA8DAAE6FE5}"/>
                </a:ext>
              </a:extLst>
            </p:cNvPr>
            <p:cNvCxnSpPr>
              <a:cxnSpLocks/>
              <a:stCxn id="34" idx="5"/>
              <a:endCxn id="39" idx="1"/>
            </p:cNvCxnSpPr>
            <p:nvPr/>
          </p:nvCxnSpPr>
          <p:spPr>
            <a:xfrm>
              <a:off x="6978383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572B9F5B-17FC-EF4D-8A3B-529BDADB771F}"/>
                </a:ext>
              </a:extLst>
            </p:cNvPr>
            <p:cNvCxnSpPr>
              <a:cxnSpLocks/>
              <a:stCxn id="36" idx="6"/>
              <a:endCxn id="39" idx="2"/>
            </p:cNvCxnSpPr>
            <p:nvPr/>
          </p:nvCxnSpPr>
          <p:spPr>
            <a:xfrm>
              <a:off x="6997611" y="2110692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25EBCD63-D878-3F60-0942-728F1200C05E}"/>
                </a:ext>
              </a:extLst>
            </p:cNvPr>
            <p:cNvCxnSpPr>
              <a:cxnSpLocks/>
              <a:stCxn id="36" idx="7"/>
              <a:endCxn id="38" idx="3"/>
            </p:cNvCxnSpPr>
            <p:nvPr/>
          </p:nvCxnSpPr>
          <p:spPr>
            <a:xfrm flipV="1">
              <a:off x="6978383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4F2AD634-924E-90DD-99B0-A108CAFADD66}"/>
                </a:ext>
              </a:extLst>
            </p:cNvPr>
            <p:cNvCxnSpPr>
              <a:cxnSpLocks/>
              <a:stCxn id="37" idx="7"/>
              <a:endCxn id="39" idx="3"/>
            </p:cNvCxnSpPr>
            <p:nvPr/>
          </p:nvCxnSpPr>
          <p:spPr>
            <a:xfrm flipV="1">
              <a:off x="6978383" y="2157113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D4A626A7-A163-25C5-385C-8914EB12EB6A}"/>
                </a:ext>
              </a:extLst>
            </p:cNvPr>
            <p:cNvCxnSpPr>
              <a:cxnSpLocks/>
              <a:stCxn id="37" idx="6"/>
            </p:cNvCxnSpPr>
            <p:nvPr/>
          </p:nvCxnSpPr>
          <p:spPr>
            <a:xfrm>
              <a:off x="6997611" y="2527075"/>
              <a:ext cx="63805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FD905D3D-6777-BD6E-B999-C5FD31C9A49B}"/>
                </a:ext>
              </a:extLst>
            </p:cNvPr>
            <p:cNvCxnSpPr>
              <a:cxnSpLocks/>
              <a:stCxn id="38" idx="6"/>
              <a:endCxn id="41" idx="2"/>
            </p:cNvCxnSpPr>
            <p:nvPr/>
          </p:nvCxnSpPr>
          <p:spPr>
            <a:xfrm>
              <a:off x="7766964" y="1694309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6D78B487-D44E-6D99-9329-058EA61607DE}"/>
                </a:ext>
              </a:extLst>
            </p:cNvPr>
            <p:cNvCxnSpPr>
              <a:cxnSpLocks/>
              <a:stCxn id="39" idx="7"/>
              <a:endCxn id="41" idx="3"/>
            </p:cNvCxnSpPr>
            <p:nvPr/>
          </p:nvCxnSpPr>
          <p:spPr>
            <a:xfrm flipV="1">
              <a:off x="7747736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4D50E1EC-8E1A-0FAF-3C22-5B3D933AB7D6}"/>
                </a:ext>
              </a:extLst>
            </p:cNvPr>
            <p:cNvCxnSpPr>
              <a:cxnSpLocks/>
              <a:stCxn id="38" idx="5"/>
              <a:endCxn id="43" idx="1"/>
            </p:cNvCxnSpPr>
            <p:nvPr/>
          </p:nvCxnSpPr>
          <p:spPr>
            <a:xfrm>
              <a:off x="7747736" y="1740730"/>
              <a:ext cx="676510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7CC2B8B-BA6F-C47F-CAF6-30CC1A47AEC4}"/>
                </a:ext>
              </a:extLst>
            </p:cNvPr>
            <p:cNvCxnSpPr>
              <a:cxnSpLocks/>
              <a:stCxn id="39" idx="5"/>
              <a:endCxn id="43" idx="1"/>
            </p:cNvCxnSpPr>
            <p:nvPr/>
          </p:nvCxnSpPr>
          <p:spPr>
            <a:xfrm>
              <a:off x="7747736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D8FD528C-B0BE-D904-8A76-5C6DEB0185CB}"/>
                </a:ext>
              </a:extLst>
            </p:cNvPr>
            <p:cNvCxnSpPr>
              <a:cxnSpLocks/>
              <a:stCxn id="40" idx="7"/>
              <a:endCxn id="41" idx="3"/>
            </p:cNvCxnSpPr>
            <p:nvPr/>
          </p:nvCxnSpPr>
          <p:spPr>
            <a:xfrm flipV="1">
              <a:off x="7747736" y="1740730"/>
              <a:ext cx="676510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5B4B433D-50C0-F5DD-289C-1B83D5B489EC}"/>
                </a:ext>
              </a:extLst>
            </p:cNvPr>
            <p:cNvCxnSpPr>
              <a:cxnSpLocks/>
              <a:stCxn id="40" idx="6"/>
              <a:endCxn id="43" idx="2"/>
            </p:cNvCxnSpPr>
            <p:nvPr/>
          </p:nvCxnSpPr>
          <p:spPr>
            <a:xfrm>
              <a:off x="7766964" y="2527075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DF29D0E-EF08-8F3F-7F53-1325331B3E0A}"/>
                </a:ext>
              </a:extLst>
            </p:cNvPr>
            <p:cNvCxnSpPr>
              <a:cxnSpLocks/>
              <a:stCxn id="51" idx="7"/>
              <a:endCxn id="53" idx="3"/>
            </p:cNvCxnSpPr>
            <p:nvPr/>
          </p:nvCxnSpPr>
          <p:spPr>
            <a:xfrm flipV="1">
              <a:off x="10825144" y="1740730"/>
              <a:ext cx="676508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E36E7B80-B8A1-B0DA-9CB4-706602A86309}"/>
                </a:ext>
              </a:extLst>
            </p:cNvPr>
            <p:cNvCxnSpPr>
              <a:cxnSpLocks/>
              <a:stCxn id="50" idx="6"/>
              <a:endCxn id="54" idx="1"/>
            </p:cNvCxnSpPr>
            <p:nvPr/>
          </p:nvCxnSpPr>
          <p:spPr>
            <a:xfrm>
              <a:off x="10844372" y="1694309"/>
              <a:ext cx="657280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4C7EF913-DA30-5851-F5FD-2C0F744E1B50}"/>
                </a:ext>
              </a:extLst>
            </p:cNvPr>
            <p:cNvCxnSpPr>
              <a:cxnSpLocks/>
              <a:stCxn id="50" idx="5"/>
              <a:endCxn id="55" idx="1"/>
            </p:cNvCxnSpPr>
            <p:nvPr/>
          </p:nvCxnSpPr>
          <p:spPr>
            <a:xfrm>
              <a:off x="10825144" y="1740730"/>
              <a:ext cx="676508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D1BC7399-706C-EE95-9539-DA640572218A}"/>
                </a:ext>
              </a:extLst>
            </p:cNvPr>
            <p:cNvCxnSpPr>
              <a:cxnSpLocks/>
              <a:stCxn id="51" idx="6"/>
              <a:endCxn id="54" idx="2"/>
            </p:cNvCxnSpPr>
            <p:nvPr/>
          </p:nvCxnSpPr>
          <p:spPr>
            <a:xfrm>
              <a:off x="10844372" y="2110692"/>
              <a:ext cx="63805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25612E22-EE95-4C7D-1EB2-FAFDFC807361}"/>
                </a:ext>
              </a:extLst>
            </p:cNvPr>
            <p:cNvCxnSpPr>
              <a:cxnSpLocks/>
              <a:stCxn id="52" idx="6"/>
              <a:endCxn id="54" idx="3"/>
            </p:cNvCxnSpPr>
            <p:nvPr/>
          </p:nvCxnSpPr>
          <p:spPr>
            <a:xfrm flipV="1">
              <a:off x="10844372" y="2157113"/>
              <a:ext cx="657280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D2FB50C3-647D-5975-58F1-3EFBA2EA0B85}"/>
                </a:ext>
              </a:extLst>
            </p:cNvPr>
            <p:cNvCxnSpPr>
              <a:cxnSpLocks/>
              <a:stCxn id="52" idx="7"/>
              <a:endCxn id="53" idx="3"/>
            </p:cNvCxnSpPr>
            <p:nvPr/>
          </p:nvCxnSpPr>
          <p:spPr>
            <a:xfrm flipV="1">
              <a:off x="10825144" y="1740730"/>
              <a:ext cx="676508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902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D04BE-6838-BAC7-C151-B046D85B4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7F638-37BB-4617-6B62-9D1FE287D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6716"/>
            <a:ext cx="10515600" cy="5504567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>
                <a:latin typeface="+mn-lt"/>
              </a:rPr>
              <a:t>The INW Approach:</a:t>
            </a:r>
            <a:br>
              <a:rPr lang="en-US" sz="5400" dirty="0">
                <a:latin typeface="+mn-lt"/>
              </a:rPr>
            </a:br>
            <a:r>
              <a:rPr lang="en-US" sz="5400" dirty="0">
                <a:latin typeface="+mn-lt"/>
              </a:rPr>
              <a:t>Advanced Topics</a:t>
            </a:r>
          </a:p>
        </p:txBody>
      </p:sp>
    </p:spTree>
    <p:extLst>
      <p:ext uri="{BB962C8B-B14F-4D97-AF65-F5344CB8AC3E}">
        <p14:creationId xmlns:p14="http://schemas.microsoft.com/office/powerpoint/2010/main" val="2790218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452E3-F350-A8E7-A276-9C9962F4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666" y="223242"/>
            <a:ext cx="10515600" cy="1325563"/>
          </a:xfrm>
        </p:spPr>
        <p:txBody>
          <a:bodyPr/>
          <a:lstStyle/>
          <a:p>
            <a:r>
              <a:rPr lang="en-US" dirty="0"/>
              <a:t>Regular ROBPs / Permutation ROBPs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B4DCF1-D78B-FD80-627C-011F3F53CB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99771" y="5105443"/>
                <a:ext cx="10515600" cy="1621617"/>
              </a:xfrm>
            </p:spPr>
            <p:txBody>
              <a:bodyPr/>
              <a:lstStyle/>
              <a:p>
                <a:r>
                  <a:rPr lang="en-US" dirty="0"/>
                  <a:t>In each case, the </a:t>
                </a:r>
                <a:r>
                  <a:rPr lang="en-US" dirty="0">
                    <a:solidFill>
                      <a:schemeClr val="accent1"/>
                    </a:solidFill>
                  </a:rPr>
                  <a:t>INW generator </a:t>
                </a:r>
                <a:r>
                  <a:rPr lang="en-US" dirty="0"/>
                  <a:t>does the job (with appropriate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Analyses are all about tracking and bounding the </a:t>
                </a:r>
                <a:r>
                  <a:rPr lang="en-US" dirty="0">
                    <a:solidFill>
                      <a:schemeClr val="accent1"/>
                    </a:solidFill>
                  </a:rPr>
                  <a:t>error accumulation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B4DCF1-D78B-FD80-627C-011F3F53CB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9771" y="5105443"/>
                <a:ext cx="10515600" cy="1621617"/>
              </a:xfrm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A19C88FB-386D-9D43-F101-453738FE1CE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29093555"/>
                  </p:ext>
                </p:extLst>
              </p:nvPr>
            </p:nvGraphicFramePr>
            <p:xfrm>
              <a:off x="699345" y="1696618"/>
              <a:ext cx="8817133" cy="31930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81845">
                      <a:extLst>
                        <a:ext uri="{9D8B030D-6E8A-4147-A177-3AD203B41FA5}">
                          <a16:colId xmlns:a16="http://schemas.microsoft.com/office/drawing/2014/main" val="2511995910"/>
                        </a:ext>
                      </a:extLst>
                    </a:gridCol>
                    <a:gridCol w="1992086">
                      <a:extLst>
                        <a:ext uri="{9D8B030D-6E8A-4147-A177-3AD203B41FA5}">
                          <a16:colId xmlns:a16="http://schemas.microsoft.com/office/drawing/2014/main" val="3833657813"/>
                        </a:ext>
                      </a:extLst>
                    </a:gridCol>
                    <a:gridCol w="2743202">
                      <a:extLst>
                        <a:ext uri="{9D8B030D-6E8A-4147-A177-3AD203B41FA5}">
                          <a16:colId xmlns:a16="http://schemas.microsoft.com/office/drawing/2014/main" val="2980936054"/>
                        </a:ext>
                      </a:extLst>
                    </a:gridCol>
                  </a:tblGrid>
                  <a:tr h="63242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Model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PRG seed length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References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11208250"/>
                      </a:ext>
                    </a:extLst>
                  </a:tr>
                  <a:tr h="63242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Constant-width ROBPs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b="0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smtClean="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p>
                                          <m:r>
                                            <a:rPr lang="en-US" b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fName>
                                    <m:e>
                                      <m:r>
                                        <a:rPr lang="en-US" b="0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func>
                                </m:e>
                              </m:d>
                            </m:oMath>
                          </a14:m>
                          <a:r>
                            <a:rPr lang="en-US" dirty="0"/>
                            <a:t>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[Nisan 1990] [INW 1994]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7319652"/>
                      </a:ext>
                    </a:extLst>
                  </a:tr>
                  <a:tr h="64405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Constant-width “regular” ROBPs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i="1" smtClean="0">
                                  <a:latin typeface="+mn-lt"/>
                                  <a:ea typeface="Cambria Math" panose="02040503050406030204" pitchFamily="18" charset="0"/>
                                </a:rPr>
                                <m:t>Õ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smtClean="0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b="0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func>
                                </m:e>
                              </m:d>
                            </m:oMath>
                          </a14:m>
                          <a:r>
                            <a:rPr lang="en-US" dirty="0"/>
                            <a:t>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[BRRY 2010]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10979516"/>
                      </a:ext>
                    </a:extLst>
                  </a:tr>
                  <a:tr h="63242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Constant-width “permutation” ROBPs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b="0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smtClean="0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b="0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func>
                                </m:e>
                              </m:d>
                            </m:oMath>
                          </a14:m>
                          <a:r>
                            <a:rPr lang="en-US" dirty="0"/>
                            <a:t>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[KNP 2011] [De 2011]</a:t>
                          </a:r>
                          <a:br>
                            <a:rPr lang="en-US" dirty="0">
                              <a:solidFill>
                                <a:srgbClr val="C00000"/>
                              </a:solidFill>
                            </a:rPr>
                          </a:br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[Steinke 2012] [CDG 2026]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24879308"/>
                      </a:ext>
                    </a:extLst>
                  </a:tr>
                  <a:tr h="64405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“Unbounded-width” permutation ROBPs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i="1" smtClean="0">
                                  <a:latin typeface="+mn-lt"/>
                                  <a:ea typeface="Cambria Math" panose="02040503050406030204" pitchFamily="18" charset="0"/>
                                </a:rPr>
                                <m:t>Õ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smtClean="0">
                                          <a:latin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b="0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func>
                                </m:e>
                              </m:d>
                            </m:oMath>
                          </a14:m>
                          <a:r>
                            <a:rPr lang="en-US" dirty="0"/>
                            <a:t>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[AKMPSV 2020] [HPV 2021]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153949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A19C88FB-386D-9D43-F101-453738FE1CE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29093555"/>
                  </p:ext>
                </p:extLst>
              </p:nvPr>
            </p:nvGraphicFramePr>
            <p:xfrm>
              <a:off x="699345" y="1696618"/>
              <a:ext cx="8817133" cy="31930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81845">
                      <a:extLst>
                        <a:ext uri="{9D8B030D-6E8A-4147-A177-3AD203B41FA5}">
                          <a16:colId xmlns:a16="http://schemas.microsoft.com/office/drawing/2014/main" val="2511995910"/>
                        </a:ext>
                      </a:extLst>
                    </a:gridCol>
                    <a:gridCol w="1992086">
                      <a:extLst>
                        <a:ext uri="{9D8B030D-6E8A-4147-A177-3AD203B41FA5}">
                          <a16:colId xmlns:a16="http://schemas.microsoft.com/office/drawing/2014/main" val="3833657813"/>
                        </a:ext>
                      </a:extLst>
                    </a:gridCol>
                    <a:gridCol w="2743202">
                      <a:extLst>
                        <a:ext uri="{9D8B030D-6E8A-4147-A177-3AD203B41FA5}">
                          <a16:colId xmlns:a16="http://schemas.microsoft.com/office/drawing/2014/main" val="2980936054"/>
                        </a:ext>
                      </a:extLst>
                    </a:gridCol>
                  </a:tblGrid>
                  <a:tr h="63242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Model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PRG seed length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References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11208250"/>
                      </a:ext>
                    </a:extLst>
                  </a:tr>
                  <a:tr h="63242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Constant-width ROBPs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5199" t="-100962" r="-139144" b="-3067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[Nisan 1990] [INW 1994]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7319652"/>
                      </a:ext>
                    </a:extLst>
                  </a:tr>
                  <a:tr h="64405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Constant-width “regular” ROBPs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5199" t="-197170" r="-139144" b="-2009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[BRRY 2010]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1097951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Constant-width “permutation” ROBPs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5199" t="-300000" r="-139144" b="-10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[KNP 2011] [De 2011]</a:t>
                          </a:r>
                          <a:br>
                            <a:rPr lang="en-US" dirty="0">
                              <a:solidFill>
                                <a:srgbClr val="C00000"/>
                              </a:solidFill>
                            </a:rPr>
                          </a:br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[Steinke 2012] [CDG 2026]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24879308"/>
                      </a:ext>
                    </a:extLst>
                  </a:tr>
                  <a:tr h="64405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“Unbounded-width” permutation ROBPs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5199" t="-396226" r="-139144" b="-1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rgbClr val="C00000"/>
                              </a:solidFill>
                            </a:rPr>
                            <a:t>[AKMPSV 2020] [HPV 2021]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153949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03EA61C2-8426-4D05-9A94-9AC8919F5F69}"/>
              </a:ext>
            </a:extLst>
          </p:cNvPr>
          <p:cNvGrpSpPr/>
          <p:nvPr/>
        </p:nvGrpSpPr>
        <p:grpSpPr>
          <a:xfrm>
            <a:off x="10257001" y="659364"/>
            <a:ext cx="1235654" cy="3623387"/>
            <a:chOff x="10661019" y="1602046"/>
            <a:chExt cx="1235654" cy="3623387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C3E3E9EA-4A43-4057-B7AD-419519A8FB68}"/>
                </a:ext>
              </a:extLst>
            </p:cNvPr>
            <p:cNvCxnSpPr>
              <a:cxnSpLocks/>
              <a:stCxn id="49" idx="6"/>
              <a:endCxn id="52" idx="3"/>
            </p:cNvCxnSpPr>
            <p:nvPr/>
          </p:nvCxnSpPr>
          <p:spPr>
            <a:xfrm flipV="1">
              <a:off x="10857864" y="3476419"/>
              <a:ext cx="887488" cy="1660373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0E3AB68-D8A8-4045-AE7A-78854CF74A69}"/>
                </a:ext>
              </a:extLst>
            </p:cNvPr>
            <p:cNvCxnSpPr>
              <a:cxnSpLocks/>
              <a:stCxn id="46" idx="5"/>
              <a:endCxn id="54" idx="1"/>
            </p:cNvCxnSpPr>
            <p:nvPr/>
          </p:nvCxnSpPr>
          <p:spPr>
            <a:xfrm>
              <a:off x="10831903" y="2614893"/>
              <a:ext cx="913448" cy="2459219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87B04E1-90B4-42C3-9B21-F71A152E60CD}"/>
                </a:ext>
              </a:extLst>
            </p:cNvPr>
            <p:cNvSpPr/>
            <p:nvPr/>
          </p:nvSpPr>
          <p:spPr>
            <a:xfrm>
              <a:off x="10680582" y="1602046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CC1EF16-2277-4467-BCBC-9B02577FAAEE}"/>
                </a:ext>
              </a:extLst>
            </p:cNvPr>
            <p:cNvSpPr/>
            <p:nvPr/>
          </p:nvSpPr>
          <p:spPr>
            <a:xfrm>
              <a:off x="10680582" y="2463572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E117E93-5448-4BDC-8F01-DCFC78BF7BDC}"/>
                </a:ext>
              </a:extLst>
            </p:cNvPr>
            <p:cNvSpPr/>
            <p:nvPr/>
          </p:nvSpPr>
          <p:spPr>
            <a:xfrm>
              <a:off x="10680582" y="3325098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FB215F5-DE3B-4D43-AB22-DE3078151032}"/>
                </a:ext>
              </a:extLst>
            </p:cNvPr>
            <p:cNvSpPr/>
            <p:nvPr/>
          </p:nvSpPr>
          <p:spPr>
            <a:xfrm>
              <a:off x="10680582" y="4186624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FEEA325-A020-4A4A-A18A-EA9840ECFB8F}"/>
                </a:ext>
              </a:extLst>
            </p:cNvPr>
            <p:cNvSpPr/>
            <p:nvPr/>
          </p:nvSpPr>
          <p:spPr>
            <a:xfrm>
              <a:off x="10680581" y="5048150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51EF3A4-A774-44CC-A793-C69A8EA9E76C}"/>
                </a:ext>
              </a:extLst>
            </p:cNvPr>
            <p:cNvSpPr/>
            <p:nvPr/>
          </p:nvSpPr>
          <p:spPr>
            <a:xfrm>
              <a:off x="11719390" y="1602046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07D1B75-B5EF-4EFF-9075-51CB0A00C7B7}"/>
                </a:ext>
              </a:extLst>
            </p:cNvPr>
            <p:cNvSpPr/>
            <p:nvPr/>
          </p:nvSpPr>
          <p:spPr>
            <a:xfrm>
              <a:off x="11719390" y="2463572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9922AFB-BE8C-438B-A991-3A50A99EAEA1}"/>
                </a:ext>
              </a:extLst>
            </p:cNvPr>
            <p:cNvSpPr/>
            <p:nvPr/>
          </p:nvSpPr>
          <p:spPr>
            <a:xfrm>
              <a:off x="11719390" y="3325098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54E5C5D-D536-4C98-9E2C-400F1B312028}"/>
                </a:ext>
              </a:extLst>
            </p:cNvPr>
            <p:cNvSpPr/>
            <p:nvPr/>
          </p:nvSpPr>
          <p:spPr>
            <a:xfrm>
              <a:off x="11719390" y="4186624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FD79A23-9E6B-4032-B3AC-D9B0AF2F4C2C}"/>
                </a:ext>
              </a:extLst>
            </p:cNvPr>
            <p:cNvSpPr/>
            <p:nvPr/>
          </p:nvSpPr>
          <p:spPr>
            <a:xfrm>
              <a:off x="11719389" y="5048150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24187E60-4FE3-4F25-93DA-34D9C3755985}"/>
                </a:ext>
              </a:extLst>
            </p:cNvPr>
            <p:cNvCxnSpPr>
              <a:cxnSpLocks/>
              <a:stCxn id="45" idx="5"/>
              <a:endCxn id="52" idx="1"/>
            </p:cNvCxnSpPr>
            <p:nvPr/>
          </p:nvCxnSpPr>
          <p:spPr>
            <a:xfrm>
              <a:off x="10831903" y="1753367"/>
              <a:ext cx="913449" cy="159769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77A9F999-CA49-4EF3-AFBB-22FB460357EE}"/>
                </a:ext>
              </a:extLst>
            </p:cNvPr>
            <p:cNvCxnSpPr>
              <a:cxnSpLocks/>
              <a:stCxn id="46" idx="6"/>
              <a:endCxn id="51" idx="2"/>
            </p:cNvCxnSpPr>
            <p:nvPr/>
          </p:nvCxnSpPr>
          <p:spPr>
            <a:xfrm>
              <a:off x="10857865" y="2552214"/>
              <a:ext cx="861525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13714FD-D855-4188-ACB5-E49BB6C06054}"/>
                </a:ext>
              </a:extLst>
            </p:cNvPr>
            <p:cNvCxnSpPr>
              <a:cxnSpLocks/>
              <a:stCxn id="47" idx="5"/>
              <a:endCxn id="53" idx="1"/>
            </p:cNvCxnSpPr>
            <p:nvPr/>
          </p:nvCxnSpPr>
          <p:spPr>
            <a:xfrm>
              <a:off x="10831903" y="3476419"/>
              <a:ext cx="913449" cy="7361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42C00A7-41BE-40E3-AA3B-F0A87FB566F0}"/>
                </a:ext>
              </a:extLst>
            </p:cNvPr>
            <p:cNvCxnSpPr>
              <a:cxnSpLocks/>
              <a:stCxn id="48" idx="5"/>
              <a:endCxn id="54" idx="1"/>
            </p:cNvCxnSpPr>
            <p:nvPr/>
          </p:nvCxnSpPr>
          <p:spPr>
            <a:xfrm>
              <a:off x="10831903" y="4337945"/>
              <a:ext cx="913448" cy="7361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CE6ED5AC-4065-4A70-92F4-85A41EC415C4}"/>
                </a:ext>
              </a:extLst>
            </p:cNvPr>
            <p:cNvCxnSpPr>
              <a:cxnSpLocks/>
              <a:stCxn id="49" idx="7"/>
              <a:endCxn id="50" idx="3"/>
            </p:cNvCxnSpPr>
            <p:nvPr/>
          </p:nvCxnSpPr>
          <p:spPr>
            <a:xfrm flipV="1">
              <a:off x="10831902" y="1753367"/>
              <a:ext cx="913450" cy="332074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30">
              <a:extLst>
                <a:ext uri="{FF2B5EF4-FFF2-40B4-BE49-F238E27FC236}">
                  <a16:creationId xmlns:a16="http://schemas.microsoft.com/office/drawing/2014/main" id="{714ECCD9-057B-4C38-BF61-E648B6CE668D}"/>
                </a:ext>
              </a:extLst>
            </p:cNvPr>
            <p:cNvSpPr txBox="1"/>
            <p:nvPr/>
          </p:nvSpPr>
          <p:spPr>
            <a:xfrm>
              <a:off x="10978253" y="1834370"/>
              <a:ext cx="3359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0</a:t>
              </a:r>
            </a:p>
          </p:txBody>
        </p:sp>
        <p:sp>
          <p:nvSpPr>
            <p:cNvPr id="61" name="TextBox 31">
              <a:extLst>
                <a:ext uri="{FF2B5EF4-FFF2-40B4-BE49-F238E27FC236}">
                  <a16:creationId xmlns:a16="http://schemas.microsoft.com/office/drawing/2014/main" id="{A63D038C-94FC-4B2B-9F0B-5DAE6776FFC9}"/>
                </a:ext>
              </a:extLst>
            </p:cNvPr>
            <p:cNvSpPr txBox="1"/>
            <p:nvPr/>
          </p:nvSpPr>
          <p:spPr>
            <a:xfrm>
              <a:off x="10810302" y="2203246"/>
              <a:ext cx="3359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0</a:t>
              </a:r>
            </a:p>
          </p:txBody>
        </p:sp>
        <p:sp>
          <p:nvSpPr>
            <p:cNvPr id="62" name="TextBox 32">
              <a:extLst>
                <a:ext uri="{FF2B5EF4-FFF2-40B4-BE49-F238E27FC236}">
                  <a16:creationId xmlns:a16="http://schemas.microsoft.com/office/drawing/2014/main" id="{1D96249E-F71A-4A5A-B05A-2E7D0D4CA3B4}"/>
                </a:ext>
              </a:extLst>
            </p:cNvPr>
            <p:cNvSpPr txBox="1"/>
            <p:nvPr/>
          </p:nvSpPr>
          <p:spPr>
            <a:xfrm>
              <a:off x="10784773" y="3546429"/>
              <a:ext cx="3359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0</a:t>
              </a:r>
            </a:p>
          </p:txBody>
        </p:sp>
        <p:sp>
          <p:nvSpPr>
            <p:cNvPr id="63" name="TextBox 33">
              <a:extLst>
                <a:ext uri="{FF2B5EF4-FFF2-40B4-BE49-F238E27FC236}">
                  <a16:creationId xmlns:a16="http://schemas.microsoft.com/office/drawing/2014/main" id="{868EEEA0-2286-48AC-8187-E47767801DF7}"/>
                </a:ext>
              </a:extLst>
            </p:cNvPr>
            <p:cNvSpPr txBox="1"/>
            <p:nvPr/>
          </p:nvSpPr>
          <p:spPr>
            <a:xfrm>
              <a:off x="11174204" y="4704048"/>
              <a:ext cx="3359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0</a:t>
              </a:r>
            </a:p>
          </p:txBody>
        </p:sp>
        <p:sp>
          <p:nvSpPr>
            <p:cNvPr id="64" name="TextBox 34">
              <a:extLst>
                <a:ext uri="{FF2B5EF4-FFF2-40B4-BE49-F238E27FC236}">
                  <a16:creationId xmlns:a16="http://schemas.microsoft.com/office/drawing/2014/main" id="{1AFF68D1-AA83-4AC1-A841-1355C201F5A1}"/>
                </a:ext>
              </a:extLst>
            </p:cNvPr>
            <p:cNvSpPr txBox="1"/>
            <p:nvPr/>
          </p:nvSpPr>
          <p:spPr>
            <a:xfrm>
              <a:off x="10661019" y="4610997"/>
              <a:ext cx="3359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0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D5FD6AE-5A5E-46A5-9EA4-5B34E2E2323B}"/>
                </a:ext>
              </a:extLst>
            </p:cNvPr>
            <p:cNvCxnSpPr>
              <a:cxnSpLocks/>
              <a:stCxn id="45" idx="6"/>
              <a:endCxn id="50" idx="2"/>
            </p:cNvCxnSpPr>
            <p:nvPr/>
          </p:nvCxnSpPr>
          <p:spPr>
            <a:xfrm>
              <a:off x="10857865" y="1690688"/>
              <a:ext cx="861525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CC09159-4AC6-40A7-B337-8931912DE78D}"/>
                </a:ext>
              </a:extLst>
            </p:cNvPr>
            <p:cNvCxnSpPr>
              <a:cxnSpLocks/>
              <a:stCxn id="47" idx="7"/>
              <a:endCxn id="51" idx="3"/>
            </p:cNvCxnSpPr>
            <p:nvPr/>
          </p:nvCxnSpPr>
          <p:spPr>
            <a:xfrm flipV="1">
              <a:off x="10831903" y="2614893"/>
              <a:ext cx="913449" cy="736167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7088113B-B78B-4AE3-AE8D-0E7B0A35C322}"/>
                </a:ext>
              </a:extLst>
            </p:cNvPr>
            <p:cNvCxnSpPr>
              <a:cxnSpLocks/>
              <a:stCxn id="48" idx="6"/>
              <a:endCxn id="53" idx="2"/>
            </p:cNvCxnSpPr>
            <p:nvPr/>
          </p:nvCxnSpPr>
          <p:spPr>
            <a:xfrm>
              <a:off x="10857865" y="4275266"/>
              <a:ext cx="861525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797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85BBD-14D1-9CE6-E62E-79EA91C62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FD954-3766-93D5-2525-1C7F0FD2F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Singular-value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C42C3B-360C-B1A1-2E32-18C36C87EE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0518" y="1801563"/>
                <a:ext cx="10874829" cy="479828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en-US" dirty="0"/>
                  <a:t> be doubly stochastic matrices</a:t>
                </a:r>
              </a:p>
              <a:p>
                <a:r>
                  <a:rPr lang="en-US" b="1" dirty="0"/>
                  <a:t>Definition: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≈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𝜀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sv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if, for all vectors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̃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⊤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𝑊𝑦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b="1" dirty="0"/>
                  <a:t>Lemma: </a:t>
                </a:r>
                <a:r>
                  <a:rPr lang="en-US" dirty="0"/>
                  <a:t>For permutation programs,</a:t>
                </a:r>
                <a:br>
                  <a:rPr lang="en-US" dirty="0"/>
                </a:br>
                <a:r>
                  <a:rPr lang="en-US" dirty="0"/>
                  <a:t>each INW step induces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en-US" dirty="0"/>
                  <a:t> such that</a:t>
                </a:r>
                <a:br>
                  <a:rPr lang="en-US" dirty="0"/>
                </a:b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≈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sv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C42C3B-360C-B1A1-2E32-18C36C87EE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0518" y="1801563"/>
                <a:ext cx="10874829" cy="4798287"/>
              </a:xfrm>
              <a:blipFill>
                <a:blip r:embed="rId2"/>
                <a:stretch>
                  <a:fillRect l="-1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026EFB9-A769-629B-32EF-43E2C9CC5E19}"/>
              </a:ext>
            </a:extLst>
          </p:cNvPr>
          <p:cNvSpPr txBox="1"/>
          <p:nvPr/>
        </p:nvSpPr>
        <p:spPr>
          <a:xfrm>
            <a:off x="7971906" y="681037"/>
            <a:ext cx="3000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[Ahmadinejad, Peebles, Pyne, </a:t>
            </a:r>
            <a:r>
              <a:rPr lang="en-US" dirty="0" err="1">
                <a:solidFill>
                  <a:srgbClr val="C00000"/>
                </a:solidFill>
              </a:rPr>
              <a:t>Sidford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Vadhan</a:t>
            </a:r>
            <a:r>
              <a:rPr lang="en-US" dirty="0">
                <a:solidFill>
                  <a:srgbClr val="C00000"/>
                </a:solidFill>
              </a:rPr>
              <a:t> 2023]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12A371A-997A-0DC0-59F3-23CDBC8747CF}"/>
              </a:ext>
            </a:extLst>
          </p:cNvPr>
          <p:cNvGrpSpPr/>
          <p:nvPr/>
        </p:nvGrpSpPr>
        <p:grpSpPr>
          <a:xfrm>
            <a:off x="6716486" y="4488021"/>
            <a:ext cx="5214257" cy="2111829"/>
            <a:chOff x="6868886" y="4680857"/>
            <a:chExt cx="5214257" cy="2111829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B8C0E51D-39C1-90FE-BFF4-930F67C1F1BB}"/>
                </a:ext>
              </a:extLst>
            </p:cNvPr>
            <p:cNvSpPr/>
            <p:nvPr/>
          </p:nvSpPr>
          <p:spPr>
            <a:xfrm>
              <a:off x="6868886" y="4680857"/>
              <a:ext cx="5214257" cy="21118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19C8C3F-8973-7384-6180-4B9142CCEE1A}"/>
                </a:ext>
              </a:extLst>
            </p:cNvPr>
            <p:cNvGrpSpPr/>
            <p:nvPr/>
          </p:nvGrpSpPr>
          <p:grpSpPr>
            <a:xfrm>
              <a:off x="7098648" y="4944367"/>
              <a:ext cx="4747409" cy="1814445"/>
              <a:chOff x="7098648" y="1825625"/>
              <a:chExt cx="4747409" cy="1814445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E718CF97-C4A3-E281-8588-9170C77AE05C}"/>
                  </a:ext>
                </a:extLst>
              </p:cNvPr>
              <p:cNvSpPr/>
              <p:nvPr/>
            </p:nvSpPr>
            <p:spPr>
              <a:xfrm>
                <a:off x="7098648" y="1825625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DAB6461-2D84-78E7-5B1F-E5BE7573D71B}"/>
                  </a:ext>
                </a:extLst>
              </p:cNvPr>
              <p:cNvSpPr/>
              <p:nvPr/>
            </p:nvSpPr>
            <p:spPr>
              <a:xfrm>
                <a:off x="7098648" y="2242008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3011F8A-7495-4219-CB61-3332EE3ADDA9}"/>
                  </a:ext>
                </a:extLst>
              </p:cNvPr>
              <p:cNvSpPr/>
              <p:nvPr/>
            </p:nvSpPr>
            <p:spPr>
              <a:xfrm>
                <a:off x="7098648" y="2658391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4ABFC849-5B6E-2EEE-6612-B55D41C93B46}"/>
                  </a:ext>
                </a:extLst>
              </p:cNvPr>
              <p:cNvSpPr/>
              <p:nvPr/>
            </p:nvSpPr>
            <p:spPr>
              <a:xfrm>
                <a:off x="7868001" y="1825625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67D0C5B6-F948-0265-2D39-FD374243C79F}"/>
                  </a:ext>
                </a:extLst>
              </p:cNvPr>
              <p:cNvSpPr/>
              <p:nvPr/>
            </p:nvSpPr>
            <p:spPr>
              <a:xfrm>
                <a:off x="7868001" y="2242008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F44348A-88AF-D9A3-0CB0-D37672955AFD}"/>
                  </a:ext>
                </a:extLst>
              </p:cNvPr>
              <p:cNvSpPr/>
              <p:nvPr/>
            </p:nvSpPr>
            <p:spPr>
              <a:xfrm>
                <a:off x="7868001" y="2658391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220F6F8-2134-F0E1-6E27-4782C966BEB8}"/>
                  </a:ext>
                </a:extLst>
              </p:cNvPr>
              <p:cNvSpPr/>
              <p:nvPr/>
            </p:nvSpPr>
            <p:spPr>
              <a:xfrm>
                <a:off x="8637353" y="1825625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796282E-CC07-755E-8794-2386FC8BAF4F}"/>
                  </a:ext>
                </a:extLst>
              </p:cNvPr>
              <p:cNvSpPr/>
              <p:nvPr/>
            </p:nvSpPr>
            <p:spPr>
              <a:xfrm>
                <a:off x="8637353" y="2242008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B7E755B-CF9A-3DDA-B964-789BDACD446F}"/>
                  </a:ext>
                </a:extLst>
              </p:cNvPr>
              <p:cNvSpPr/>
              <p:nvPr/>
            </p:nvSpPr>
            <p:spPr>
              <a:xfrm>
                <a:off x="8637353" y="2658391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DBE660D-6193-A8B0-41B9-6BDFBAB0715D}"/>
                  </a:ext>
                </a:extLst>
              </p:cNvPr>
              <p:cNvSpPr/>
              <p:nvPr/>
            </p:nvSpPr>
            <p:spPr>
              <a:xfrm>
                <a:off x="9406706" y="1825625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16009F7-A604-28B1-847E-0CBEC847DA28}"/>
                  </a:ext>
                </a:extLst>
              </p:cNvPr>
              <p:cNvSpPr/>
              <p:nvPr/>
            </p:nvSpPr>
            <p:spPr>
              <a:xfrm>
                <a:off x="9406706" y="2242008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E8A9BE4-4271-B27E-7E21-57FCBFC337D9}"/>
                  </a:ext>
                </a:extLst>
              </p:cNvPr>
              <p:cNvSpPr/>
              <p:nvPr/>
            </p:nvSpPr>
            <p:spPr>
              <a:xfrm>
                <a:off x="9406706" y="2658391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78FA07F3-0BA5-AA59-03D2-271B6458D80C}"/>
                  </a:ext>
                </a:extLst>
              </p:cNvPr>
              <p:cNvSpPr/>
              <p:nvPr/>
            </p:nvSpPr>
            <p:spPr>
              <a:xfrm>
                <a:off x="10176058" y="1825625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E812A7DD-AF9D-2E58-E23A-D2CA127E6368}"/>
                  </a:ext>
                </a:extLst>
              </p:cNvPr>
              <p:cNvSpPr/>
              <p:nvPr/>
            </p:nvSpPr>
            <p:spPr>
              <a:xfrm>
                <a:off x="10176058" y="2242008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AB8D0E0-63A2-0953-E3B5-78F1487EC5A5}"/>
                  </a:ext>
                </a:extLst>
              </p:cNvPr>
              <p:cNvSpPr/>
              <p:nvPr/>
            </p:nvSpPr>
            <p:spPr>
              <a:xfrm>
                <a:off x="10176058" y="2658391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20817C73-0EA6-1517-5CE2-E1AD12348342}"/>
                  </a:ext>
                </a:extLst>
              </p:cNvPr>
              <p:cNvSpPr/>
              <p:nvPr/>
            </p:nvSpPr>
            <p:spPr>
              <a:xfrm>
                <a:off x="10945409" y="1825625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372E487-4D18-B881-852D-78679614B9EE}"/>
                  </a:ext>
                </a:extLst>
              </p:cNvPr>
              <p:cNvSpPr/>
              <p:nvPr/>
            </p:nvSpPr>
            <p:spPr>
              <a:xfrm>
                <a:off x="10945409" y="2242008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43A9E709-DC59-ED24-F754-ABA70255CDF1}"/>
                  </a:ext>
                </a:extLst>
              </p:cNvPr>
              <p:cNvSpPr/>
              <p:nvPr/>
            </p:nvSpPr>
            <p:spPr>
              <a:xfrm>
                <a:off x="10945409" y="2658391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D9D6D1E-E1B7-3BB7-1A81-11182A6D8D85}"/>
                  </a:ext>
                </a:extLst>
              </p:cNvPr>
              <p:cNvSpPr/>
              <p:nvPr/>
            </p:nvSpPr>
            <p:spPr>
              <a:xfrm>
                <a:off x="11714759" y="1825625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46DFC02C-38FA-0E6D-FD3C-EC03D90D1EBD}"/>
                  </a:ext>
                </a:extLst>
              </p:cNvPr>
              <p:cNvSpPr/>
              <p:nvPr/>
            </p:nvSpPr>
            <p:spPr>
              <a:xfrm>
                <a:off x="11714759" y="2242008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52B2CD7-706A-A870-AABD-770E53EBA861}"/>
                  </a:ext>
                </a:extLst>
              </p:cNvPr>
              <p:cNvSpPr/>
              <p:nvPr/>
            </p:nvSpPr>
            <p:spPr>
              <a:xfrm>
                <a:off x="11714759" y="2658391"/>
                <a:ext cx="131298" cy="1312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3B4D7DEA-0D21-D194-4020-09F3E75FF4D0}"/>
                  </a:ext>
                </a:extLst>
              </p:cNvPr>
              <p:cNvCxnSpPr>
                <a:cxnSpLocks/>
                <a:stCxn id="13" idx="7"/>
                <a:endCxn id="15" idx="3"/>
              </p:cNvCxnSpPr>
              <p:nvPr/>
            </p:nvCxnSpPr>
            <p:spPr>
              <a:xfrm flipV="1">
                <a:off x="8749423" y="1937695"/>
                <a:ext cx="676511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750333E5-3A48-FFB3-25BE-DBB5CA60822A}"/>
                  </a:ext>
                </a:extLst>
              </p:cNvPr>
              <p:cNvCxnSpPr>
                <a:cxnSpLocks/>
                <a:stCxn id="13" idx="6"/>
                <a:endCxn id="16" idx="2"/>
              </p:cNvCxnSpPr>
              <p:nvPr/>
            </p:nvCxnSpPr>
            <p:spPr>
              <a:xfrm>
                <a:off x="8768651" y="2307657"/>
                <a:ext cx="638055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11CD556F-A8FB-D6CF-D5C1-0A9A769B2735}"/>
                  </a:ext>
                </a:extLst>
              </p:cNvPr>
              <p:cNvCxnSpPr>
                <a:cxnSpLocks/>
                <a:stCxn id="16" idx="5"/>
                <a:endCxn id="20" idx="1"/>
              </p:cNvCxnSpPr>
              <p:nvPr/>
            </p:nvCxnSpPr>
            <p:spPr>
              <a:xfrm>
                <a:off x="9518776" y="2354078"/>
                <a:ext cx="676510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D42016C0-F56D-1557-DA02-2B088B6B3A0B}"/>
                  </a:ext>
                </a:extLst>
              </p:cNvPr>
              <p:cNvCxnSpPr>
                <a:cxnSpLocks/>
                <a:stCxn id="16" idx="7"/>
                <a:endCxn id="18" idx="3"/>
              </p:cNvCxnSpPr>
              <p:nvPr/>
            </p:nvCxnSpPr>
            <p:spPr>
              <a:xfrm flipV="1">
                <a:off x="9518776" y="1937695"/>
                <a:ext cx="676510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B2BCF23-BBA2-B92B-CB3A-A377F5BB692E}"/>
                  </a:ext>
                </a:extLst>
              </p:cNvPr>
              <p:cNvCxnSpPr>
                <a:cxnSpLocks/>
                <a:stCxn id="15" idx="6"/>
                <a:endCxn id="18" idx="2"/>
              </p:cNvCxnSpPr>
              <p:nvPr/>
            </p:nvCxnSpPr>
            <p:spPr>
              <a:xfrm>
                <a:off x="9538004" y="1891274"/>
                <a:ext cx="638054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6863F92B-216A-7E89-87B6-6FC823D86773}"/>
                  </a:ext>
                </a:extLst>
              </p:cNvPr>
              <p:cNvCxnSpPr>
                <a:cxnSpLocks/>
                <a:stCxn id="15" idx="5"/>
                <a:endCxn id="19" idx="1"/>
              </p:cNvCxnSpPr>
              <p:nvPr/>
            </p:nvCxnSpPr>
            <p:spPr>
              <a:xfrm>
                <a:off x="9518776" y="1937695"/>
                <a:ext cx="676510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F98A6717-237A-EB12-0717-9D83334C758F}"/>
                  </a:ext>
                </a:extLst>
              </p:cNvPr>
              <p:cNvCxnSpPr>
                <a:cxnSpLocks/>
                <a:stCxn id="18" idx="6"/>
                <a:endCxn id="21" idx="2"/>
              </p:cNvCxnSpPr>
              <p:nvPr/>
            </p:nvCxnSpPr>
            <p:spPr>
              <a:xfrm>
                <a:off x="10307356" y="1891274"/>
                <a:ext cx="638053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11D4E6A8-079A-B806-350C-99BDBCB778FA}"/>
                  </a:ext>
                </a:extLst>
              </p:cNvPr>
              <p:cNvCxnSpPr>
                <a:cxnSpLocks/>
                <a:stCxn id="18" idx="5"/>
                <a:endCxn id="23" idx="1"/>
              </p:cNvCxnSpPr>
              <p:nvPr/>
            </p:nvCxnSpPr>
            <p:spPr>
              <a:xfrm>
                <a:off x="10288128" y="1937695"/>
                <a:ext cx="676509" cy="739924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49A7B4D5-ACEE-8714-59C5-1D619AE1DB63}"/>
                  </a:ext>
                </a:extLst>
              </p:cNvPr>
              <p:cNvCxnSpPr>
                <a:cxnSpLocks/>
                <a:stCxn id="20" idx="6"/>
                <a:endCxn id="22" idx="3"/>
              </p:cNvCxnSpPr>
              <p:nvPr/>
            </p:nvCxnSpPr>
            <p:spPr>
              <a:xfrm flipV="1">
                <a:off x="10307356" y="2354078"/>
                <a:ext cx="657281" cy="369962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FC9340C0-A8CE-9473-7D79-327A9BE85775}"/>
                  </a:ext>
                </a:extLst>
              </p:cNvPr>
              <p:cNvCxnSpPr>
                <a:cxnSpLocks/>
                <a:stCxn id="20" idx="7"/>
                <a:endCxn id="21" idx="3"/>
              </p:cNvCxnSpPr>
              <p:nvPr/>
            </p:nvCxnSpPr>
            <p:spPr>
              <a:xfrm flipV="1">
                <a:off x="10288128" y="1937695"/>
                <a:ext cx="676509" cy="739924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AD78F418-1F40-9D54-045D-EA34C05D1008}"/>
                  </a:ext>
                </a:extLst>
              </p:cNvPr>
              <p:cNvCxnSpPr>
                <a:cxnSpLocks/>
                <a:stCxn id="19" idx="6"/>
                <a:endCxn id="22" idx="2"/>
              </p:cNvCxnSpPr>
              <p:nvPr/>
            </p:nvCxnSpPr>
            <p:spPr>
              <a:xfrm>
                <a:off x="10307356" y="2307657"/>
                <a:ext cx="638053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5E244B1D-7BC2-4D03-C4F6-D96AF1C03B48}"/>
                  </a:ext>
                </a:extLst>
              </p:cNvPr>
              <p:cNvCxnSpPr>
                <a:cxnSpLocks/>
                <a:stCxn id="19" idx="5"/>
                <a:endCxn id="23" idx="1"/>
              </p:cNvCxnSpPr>
              <p:nvPr/>
            </p:nvCxnSpPr>
            <p:spPr>
              <a:xfrm>
                <a:off x="10288128" y="2354078"/>
                <a:ext cx="676509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79CF885-F396-3D52-4DE7-9F063B1F6D55}"/>
                  </a:ext>
                </a:extLst>
              </p:cNvPr>
              <p:cNvCxnSpPr>
                <a:cxnSpLocks/>
                <a:stCxn id="17" idx="7"/>
                <a:endCxn id="19" idx="3"/>
              </p:cNvCxnSpPr>
              <p:nvPr/>
            </p:nvCxnSpPr>
            <p:spPr>
              <a:xfrm flipV="1">
                <a:off x="9518776" y="2354078"/>
                <a:ext cx="676510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5D969659-BAFC-7834-3979-CA3C556CEA7A}"/>
                  </a:ext>
                </a:extLst>
              </p:cNvPr>
              <p:cNvCxnSpPr>
                <a:cxnSpLocks/>
                <a:stCxn id="17" idx="6"/>
                <a:endCxn id="20" idx="2"/>
              </p:cNvCxnSpPr>
              <p:nvPr/>
            </p:nvCxnSpPr>
            <p:spPr>
              <a:xfrm>
                <a:off x="9538004" y="2724040"/>
                <a:ext cx="638054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DFF6C34D-5005-C267-09F1-7617A9E0395D}"/>
                  </a:ext>
                </a:extLst>
              </p:cNvPr>
              <p:cNvCxnSpPr>
                <a:cxnSpLocks/>
                <a:stCxn id="14" idx="7"/>
                <a:endCxn id="16" idx="3"/>
              </p:cNvCxnSpPr>
              <p:nvPr/>
            </p:nvCxnSpPr>
            <p:spPr>
              <a:xfrm flipV="1">
                <a:off x="8749423" y="2354078"/>
                <a:ext cx="676511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4F09EC11-7751-AE68-CC23-7C104008830D}"/>
                  </a:ext>
                </a:extLst>
              </p:cNvPr>
              <p:cNvCxnSpPr>
                <a:cxnSpLocks/>
                <a:stCxn id="14" idx="6"/>
                <a:endCxn id="17" idx="2"/>
              </p:cNvCxnSpPr>
              <p:nvPr/>
            </p:nvCxnSpPr>
            <p:spPr>
              <a:xfrm>
                <a:off x="8768651" y="2724040"/>
                <a:ext cx="638055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B64B1598-6AD6-5E80-6028-5D67C6DD2D2F}"/>
                  </a:ext>
                </a:extLst>
              </p:cNvPr>
              <p:cNvCxnSpPr>
                <a:cxnSpLocks/>
                <a:stCxn id="12" idx="6"/>
                <a:endCxn id="15" idx="2"/>
              </p:cNvCxnSpPr>
              <p:nvPr/>
            </p:nvCxnSpPr>
            <p:spPr>
              <a:xfrm>
                <a:off x="8768651" y="1891274"/>
                <a:ext cx="638055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4B62E65F-5DB2-C73D-CB04-237AFCFD2769}"/>
                  </a:ext>
                </a:extLst>
              </p:cNvPr>
              <p:cNvCxnSpPr>
                <a:cxnSpLocks/>
                <a:stCxn id="12" idx="5"/>
                <a:endCxn id="17" idx="1"/>
              </p:cNvCxnSpPr>
              <p:nvPr/>
            </p:nvCxnSpPr>
            <p:spPr>
              <a:xfrm>
                <a:off x="8749423" y="1937695"/>
                <a:ext cx="676511" cy="739924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D3546FE3-98AA-1688-C141-430EA5806878}"/>
                  </a:ext>
                </a:extLst>
              </p:cNvPr>
              <p:cNvCxnSpPr>
                <a:cxnSpLocks/>
                <a:stCxn id="6" idx="6"/>
                <a:endCxn id="9" idx="2"/>
              </p:cNvCxnSpPr>
              <p:nvPr/>
            </p:nvCxnSpPr>
            <p:spPr>
              <a:xfrm>
                <a:off x="7229946" y="1891274"/>
                <a:ext cx="638055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7E03D360-5DFB-3F59-6B17-20E444324744}"/>
                  </a:ext>
                </a:extLst>
              </p:cNvPr>
              <p:cNvCxnSpPr>
                <a:cxnSpLocks/>
                <a:stCxn id="6" idx="5"/>
                <a:endCxn id="11" idx="1"/>
              </p:cNvCxnSpPr>
              <p:nvPr/>
            </p:nvCxnSpPr>
            <p:spPr>
              <a:xfrm>
                <a:off x="7210718" y="1937695"/>
                <a:ext cx="676511" cy="739924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BFCE910E-A8FA-4903-15C5-788E7FAD47B9}"/>
                  </a:ext>
                </a:extLst>
              </p:cNvPr>
              <p:cNvCxnSpPr>
                <a:cxnSpLocks/>
                <a:stCxn id="7" idx="6"/>
                <a:endCxn id="10" idx="2"/>
              </p:cNvCxnSpPr>
              <p:nvPr/>
            </p:nvCxnSpPr>
            <p:spPr>
              <a:xfrm>
                <a:off x="7229946" y="2307657"/>
                <a:ext cx="638055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CA0AA879-4BA3-5F52-475D-75FC530C53E6}"/>
                  </a:ext>
                </a:extLst>
              </p:cNvPr>
              <p:cNvCxnSpPr>
                <a:cxnSpLocks/>
                <a:stCxn id="7" idx="7"/>
                <a:endCxn id="9" idx="3"/>
              </p:cNvCxnSpPr>
              <p:nvPr/>
            </p:nvCxnSpPr>
            <p:spPr>
              <a:xfrm flipV="1">
                <a:off x="7210718" y="1937695"/>
                <a:ext cx="676511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C1EB0007-45C6-8AAB-AE06-06DEC205FB4F}"/>
                  </a:ext>
                </a:extLst>
              </p:cNvPr>
              <p:cNvCxnSpPr>
                <a:cxnSpLocks/>
                <a:stCxn id="8" idx="7"/>
                <a:endCxn id="10" idx="3"/>
              </p:cNvCxnSpPr>
              <p:nvPr/>
            </p:nvCxnSpPr>
            <p:spPr>
              <a:xfrm flipV="1">
                <a:off x="7210718" y="2354078"/>
                <a:ext cx="676511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6B93FF77-7D50-F60E-5172-9EB4FC859146}"/>
                  </a:ext>
                </a:extLst>
              </p:cNvPr>
              <p:cNvCxnSpPr>
                <a:cxnSpLocks/>
                <a:stCxn id="8" idx="6"/>
              </p:cNvCxnSpPr>
              <p:nvPr/>
            </p:nvCxnSpPr>
            <p:spPr>
              <a:xfrm>
                <a:off x="7229946" y="2724040"/>
                <a:ext cx="638052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9731E404-5398-D702-1567-8C6C0980643D}"/>
                  </a:ext>
                </a:extLst>
              </p:cNvPr>
              <p:cNvCxnSpPr>
                <a:cxnSpLocks/>
                <a:stCxn id="9" idx="6"/>
                <a:endCxn id="12" idx="2"/>
              </p:cNvCxnSpPr>
              <p:nvPr/>
            </p:nvCxnSpPr>
            <p:spPr>
              <a:xfrm>
                <a:off x="7999299" y="1891274"/>
                <a:ext cx="638054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635A6843-3108-397B-93C5-E7CB5D52E138}"/>
                  </a:ext>
                </a:extLst>
              </p:cNvPr>
              <p:cNvCxnSpPr>
                <a:cxnSpLocks/>
                <a:stCxn id="10" idx="7"/>
                <a:endCxn id="12" idx="3"/>
              </p:cNvCxnSpPr>
              <p:nvPr/>
            </p:nvCxnSpPr>
            <p:spPr>
              <a:xfrm flipV="1">
                <a:off x="7980071" y="1937695"/>
                <a:ext cx="676510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706F2C2B-60E7-37A7-CB6F-023C38AD9921}"/>
                  </a:ext>
                </a:extLst>
              </p:cNvPr>
              <p:cNvCxnSpPr>
                <a:cxnSpLocks/>
                <a:stCxn id="9" idx="5"/>
                <a:endCxn id="13" idx="1"/>
              </p:cNvCxnSpPr>
              <p:nvPr/>
            </p:nvCxnSpPr>
            <p:spPr>
              <a:xfrm>
                <a:off x="7980071" y="1937695"/>
                <a:ext cx="676510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2BBF0472-75D2-EDB8-1626-309D7FF34290}"/>
                  </a:ext>
                </a:extLst>
              </p:cNvPr>
              <p:cNvCxnSpPr>
                <a:cxnSpLocks/>
                <a:stCxn id="10" idx="5"/>
                <a:endCxn id="14" idx="1"/>
              </p:cNvCxnSpPr>
              <p:nvPr/>
            </p:nvCxnSpPr>
            <p:spPr>
              <a:xfrm>
                <a:off x="7980071" y="2354078"/>
                <a:ext cx="676510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9ECFC6E1-FD67-86C5-DD25-198688ACF27B}"/>
                  </a:ext>
                </a:extLst>
              </p:cNvPr>
              <p:cNvCxnSpPr>
                <a:cxnSpLocks/>
                <a:stCxn id="11" idx="7"/>
                <a:endCxn id="13" idx="3"/>
              </p:cNvCxnSpPr>
              <p:nvPr/>
            </p:nvCxnSpPr>
            <p:spPr>
              <a:xfrm flipV="1">
                <a:off x="7980071" y="2354078"/>
                <a:ext cx="676510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D150BAB6-E32D-3FA4-BA05-5CEAA181F6DC}"/>
                  </a:ext>
                </a:extLst>
              </p:cNvPr>
              <p:cNvCxnSpPr>
                <a:cxnSpLocks/>
                <a:stCxn id="11" idx="6"/>
                <a:endCxn id="14" idx="2"/>
              </p:cNvCxnSpPr>
              <p:nvPr/>
            </p:nvCxnSpPr>
            <p:spPr>
              <a:xfrm>
                <a:off x="7999299" y="2724040"/>
                <a:ext cx="638054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628F876E-DDA1-A47E-35CD-2C71F9DA047E}"/>
                  </a:ext>
                </a:extLst>
              </p:cNvPr>
              <p:cNvCxnSpPr>
                <a:cxnSpLocks/>
                <a:stCxn id="22" idx="7"/>
                <a:endCxn id="24" idx="3"/>
              </p:cNvCxnSpPr>
              <p:nvPr/>
            </p:nvCxnSpPr>
            <p:spPr>
              <a:xfrm flipV="1">
                <a:off x="11057479" y="1937695"/>
                <a:ext cx="676508" cy="32354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AE5C9121-F001-91C8-8BE9-38F828A8742F}"/>
                  </a:ext>
                </a:extLst>
              </p:cNvPr>
              <p:cNvCxnSpPr>
                <a:cxnSpLocks/>
                <a:stCxn id="21" idx="6"/>
                <a:endCxn id="25" idx="1"/>
              </p:cNvCxnSpPr>
              <p:nvPr/>
            </p:nvCxnSpPr>
            <p:spPr>
              <a:xfrm>
                <a:off x="11076707" y="1891274"/>
                <a:ext cx="657280" cy="369962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4C3AE2E5-DAD5-EDA7-AC5D-258544945376}"/>
                  </a:ext>
                </a:extLst>
              </p:cNvPr>
              <p:cNvCxnSpPr>
                <a:cxnSpLocks/>
                <a:stCxn id="21" idx="5"/>
                <a:endCxn id="26" idx="1"/>
              </p:cNvCxnSpPr>
              <p:nvPr/>
            </p:nvCxnSpPr>
            <p:spPr>
              <a:xfrm>
                <a:off x="11057479" y="1937695"/>
                <a:ext cx="676508" cy="739924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DB83539C-4080-E6F1-C734-D00902424F92}"/>
                  </a:ext>
                </a:extLst>
              </p:cNvPr>
              <p:cNvCxnSpPr>
                <a:cxnSpLocks/>
                <a:stCxn id="22" idx="6"/>
                <a:endCxn id="25" idx="2"/>
              </p:cNvCxnSpPr>
              <p:nvPr/>
            </p:nvCxnSpPr>
            <p:spPr>
              <a:xfrm>
                <a:off x="11076707" y="2307657"/>
                <a:ext cx="638052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4114D735-6EE6-8578-3EEE-CB33284FF737}"/>
                  </a:ext>
                </a:extLst>
              </p:cNvPr>
              <p:cNvCxnSpPr>
                <a:cxnSpLocks/>
                <a:stCxn id="23" idx="6"/>
                <a:endCxn id="26" idx="2"/>
              </p:cNvCxnSpPr>
              <p:nvPr/>
            </p:nvCxnSpPr>
            <p:spPr>
              <a:xfrm>
                <a:off x="11076707" y="2724040"/>
                <a:ext cx="638052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B35CCBF0-E621-FFD1-D0BE-41261F5A41A8}"/>
                  </a:ext>
                </a:extLst>
              </p:cNvPr>
              <p:cNvCxnSpPr>
                <a:cxnSpLocks/>
                <a:stCxn id="23" idx="7"/>
                <a:endCxn id="24" idx="3"/>
              </p:cNvCxnSpPr>
              <p:nvPr/>
            </p:nvCxnSpPr>
            <p:spPr>
              <a:xfrm flipV="1">
                <a:off x="11057479" y="1937695"/>
                <a:ext cx="676508" cy="739924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0" name="Left Brace 69">
                <a:extLst>
                  <a:ext uri="{FF2B5EF4-FFF2-40B4-BE49-F238E27FC236}">
                    <a16:creationId xmlns:a16="http://schemas.microsoft.com/office/drawing/2014/main" id="{D4C806B8-BFDF-4874-5652-6A83B514BF29}"/>
                  </a:ext>
                </a:extLst>
              </p:cNvPr>
              <p:cNvSpPr/>
              <p:nvPr/>
            </p:nvSpPr>
            <p:spPr>
              <a:xfrm rot="16200000">
                <a:off x="8157657" y="1930186"/>
                <a:ext cx="255690" cy="2280870"/>
              </a:xfrm>
              <a:prstGeom prst="leftBrace">
                <a:avLst>
                  <a:gd name="adj1" fmla="val 58014"/>
                  <a:gd name="adj2" fmla="val 50000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Left Brace 71">
                <a:extLst>
                  <a:ext uri="{FF2B5EF4-FFF2-40B4-BE49-F238E27FC236}">
                    <a16:creationId xmlns:a16="http://schemas.microsoft.com/office/drawing/2014/main" id="{1D45FF33-3A41-748B-9464-0A9B60E2E418}"/>
                  </a:ext>
                </a:extLst>
              </p:cNvPr>
              <p:cNvSpPr/>
              <p:nvPr/>
            </p:nvSpPr>
            <p:spPr>
              <a:xfrm rot="16200000">
                <a:off x="10512128" y="1930186"/>
                <a:ext cx="255690" cy="2280870"/>
              </a:xfrm>
              <a:prstGeom prst="leftBrace">
                <a:avLst>
                  <a:gd name="adj1" fmla="val 58014"/>
                  <a:gd name="adj2" fmla="val 50000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DD26C8C9-2450-12BA-CE82-FBCD775EAE31}"/>
                      </a:ext>
                    </a:extLst>
                  </p:cNvPr>
                  <p:cNvSpPr txBox="1"/>
                  <p:nvPr/>
                </p:nvSpPr>
                <p:spPr>
                  <a:xfrm>
                    <a:off x="8065477" y="3270738"/>
                    <a:ext cx="43961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DD26C8C9-2450-12BA-CE82-FBCD775EAE3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65477" y="3270738"/>
                    <a:ext cx="439615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ECAB0148-AE34-84D8-2252-4D359A1360CE}"/>
                      </a:ext>
                    </a:extLst>
                  </p:cNvPr>
                  <p:cNvSpPr txBox="1"/>
                  <p:nvPr/>
                </p:nvSpPr>
                <p:spPr>
                  <a:xfrm>
                    <a:off x="10406574" y="3264876"/>
                    <a:ext cx="43961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ECAB0148-AE34-84D8-2252-4D359A1360C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06574" y="3264876"/>
                    <a:ext cx="439615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26334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FD80E0D-4C8D-D15D-5330-F2209542843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Undirected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-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connectivity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FD80E0D-4C8D-D15D-5330-F220954284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A0C49-BA12-1585-E06D-50A8248FC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015" y="4333772"/>
            <a:ext cx="11169534" cy="2299784"/>
          </a:xfrm>
        </p:spPr>
        <p:txBody>
          <a:bodyPr>
            <a:noAutofit/>
          </a:bodyPr>
          <a:lstStyle/>
          <a:p>
            <a:r>
              <a:rPr lang="en-US" dirty="0"/>
              <a:t>Original proof </a:t>
            </a:r>
            <a:r>
              <a:rPr lang="en-US" dirty="0">
                <a:solidFill>
                  <a:srgbClr val="C00000"/>
                </a:solidFill>
              </a:rPr>
              <a:t>[Reingold, STOC 2005 / JACM 2008] </a:t>
            </a:r>
            <a:r>
              <a:rPr lang="en-US" dirty="0"/>
              <a:t>uses “zig-zag product”</a:t>
            </a:r>
          </a:p>
          <a:p>
            <a:r>
              <a:rPr lang="en-US" dirty="0"/>
              <a:t>Alternative proof </a:t>
            </a:r>
            <a:r>
              <a:rPr lang="en-US" dirty="0">
                <a:solidFill>
                  <a:srgbClr val="C00000"/>
                </a:solidFill>
              </a:rPr>
              <a:t>[</a:t>
            </a:r>
            <a:r>
              <a:rPr lang="en-US" dirty="0" err="1">
                <a:solidFill>
                  <a:srgbClr val="C00000"/>
                </a:solidFill>
              </a:rPr>
              <a:t>Rozenman</a:t>
            </a:r>
            <a:r>
              <a:rPr lang="en-US" dirty="0">
                <a:solidFill>
                  <a:srgbClr val="C00000"/>
                </a:solidFill>
              </a:rPr>
              <a:t> and </a:t>
            </a:r>
            <a:r>
              <a:rPr lang="en-US" dirty="0" err="1">
                <a:solidFill>
                  <a:srgbClr val="C00000"/>
                </a:solidFill>
              </a:rPr>
              <a:t>Vadhan</a:t>
            </a:r>
            <a:r>
              <a:rPr lang="en-US" dirty="0">
                <a:solidFill>
                  <a:srgbClr val="C00000"/>
                </a:solidFill>
              </a:rPr>
              <a:t>, RANDOM 2005]</a:t>
            </a:r>
            <a:r>
              <a:rPr lang="en-US" dirty="0"/>
              <a:t> uses “derandomized square” / </a:t>
            </a:r>
            <a:r>
              <a:rPr lang="en-US" dirty="0">
                <a:solidFill>
                  <a:schemeClr val="accent1"/>
                </a:solidFill>
              </a:rPr>
              <a:t>INW generator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A96654-5708-AFA3-E766-C82B0D3DB1A9}"/>
                  </a:ext>
                </a:extLst>
              </p:cNvPr>
              <p:cNvSpPr txBox="1"/>
              <p:nvPr/>
            </p:nvSpPr>
            <p:spPr>
              <a:xfrm>
                <a:off x="603841" y="1832011"/>
                <a:ext cx="7445738" cy="210192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</a:t>
                </a:r>
                <a:r>
                  <a:rPr lang="en-US" sz="2800" dirty="0"/>
                  <a:t>: There is a 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deterministic</a:t>
                </a:r>
                <a:r>
                  <a:rPr lang="en-US" sz="2800" dirty="0"/>
                  <a:t> algorithm that solves the undirected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-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connectivity problem using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bits of space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A96654-5708-AFA3-E766-C82B0D3DB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41" y="1832011"/>
                <a:ext cx="7445738" cy="2101922"/>
              </a:xfrm>
              <a:prstGeom prst="rect">
                <a:avLst/>
              </a:prstGeom>
              <a:blipFill>
                <a:blip r:embed="rId3"/>
                <a:stretch>
                  <a:fillRect r="-1059" b="-286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15CC38B-E718-0E71-8E6D-3B16F6012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6429" y="109571"/>
            <a:ext cx="2865120" cy="396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8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B2FD2-F05B-5B25-BC48-F5C049214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INW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A6ED4B-8E07-4159-76EF-1E1408171A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29340" y="4851399"/>
                <a:ext cx="10624460" cy="1527630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More generally:</a:t>
                </a:r>
                <a:r>
                  <a:rPr lang="en-US" dirty="0"/>
                  <a:t> If an INW generator fools width-3 ROBPs and the correctness proof only uses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then the seed length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A6ED4B-8E07-4159-76EF-1E1408171A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9340" y="4851399"/>
                <a:ext cx="10624460" cy="1527630"/>
              </a:xfrm>
              <a:blipFill>
                <a:blip r:embed="rId2"/>
                <a:stretch>
                  <a:fillRect l="-1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>
            <a:extLst>
              <a:ext uri="{FF2B5EF4-FFF2-40B4-BE49-F238E27FC236}">
                <a16:creationId xmlns:a16="http://schemas.microsoft.com/office/drawing/2014/main" id="{25A4207A-C90A-2BC7-52D4-968013290F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647184" y="212725"/>
            <a:ext cx="2120273" cy="2312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F0FD498-A176-6B82-EF4F-1150A6CF65CC}"/>
                  </a:ext>
                </a:extLst>
              </p:cNvPr>
              <p:cNvSpPr txBox="1"/>
              <p:nvPr/>
            </p:nvSpPr>
            <p:spPr>
              <a:xfrm>
                <a:off x="888406" y="2325204"/>
                <a:ext cx="9300623" cy="220759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 </a:t>
                </a:r>
                <a:r>
                  <a:rPr lang="en-US" sz="2400" dirty="0">
                    <a:solidFill>
                      <a:srgbClr val="C00000"/>
                    </a:solidFill>
                  </a:rPr>
                  <a:t>[BV 2010] [HPV 2024]</a:t>
                </a:r>
                <a:r>
                  <a:rPr lang="en-US" sz="2800" dirty="0"/>
                  <a:t>: There exist expander graphs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sub>
                    </m:sSub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≤1</m:t>
                    </m:r>
                    <m:r>
                      <m:rPr>
                        <m:lit/>
                      </m:rP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but </a:t>
                </a:r>
                <a:r>
                  <a:rPr lang="en-US" sz="2800" dirty="0"/>
                  <a:t>the</a:t>
                </a:r>
                <a:r>
                  <a:rPr lang="en-US" sz="2800" dirty="0">
                    <a:solidFill>
                      <a:schemeClr val="tx1"/>
                    </a:solidFill>
                  </a:rPr>
                  <a:t> corresponding INW generator does 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not</a:t>
                </a:r>
                <a:r>
                  <a:rPr lang="en-US" sz="2800" dirty="0">
                    <a:solidFill>
                      <a:schemeClr val="tx1"/>
                    </a:solidFill>
                  </a:rPr>
                  <a:t> fool width-3 ROBPs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F0FD498-A176-6B82-EF4F-1150A6CF6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406" y="2325204"/>
                <a:ext cx="9300623" cy="22075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163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E55AA-3D80-7A66-FDC9-B6D4171AB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2468C-9EF0-C934-1977-C226EF4C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6716"/>
            <a:ext cx="10515600" cy="550456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latin typeface="+mn-lt"/>
              </a:rPr>
              <a:t>The Nisan Approach</a:t>
            </a:r>
          </a:p>
        </p:txBody>
      </p:sp>
    </p:spTree>
    <p:extLst>
      <p:ext uri="{BB962C8B-B14F-4D97-AF65-F5344CB8AC3E}">
        <p14:creationId xmlns:p14="http://schemas.microsoft.com/office/powerpoint/2010/main" val="3113533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8800E-8DB9-B9DE-3C53-738668958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A8C3C9-F173-9A6C-643C-909962012CE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SC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A8C3C9-F173-9A6C-643C-909962012C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B2148-E31C-A5CB-2B1D-E893BC8A6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76799"/>
            <a:ext cx="10515600" cy="175415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Key ingredient: </a:t>
            </a:r>
            <a:r>
              <a:rPr lang="en-US" dirty="0">
                <a:solidFill>
                  <a:schemeClr val="accent1"/>
                </a:solidFill>
              </a:rPr>
              <a:t>Pairwise uniform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430221-400B-9144-881B-FE6C2EF875CF}"/>
                  </a:ext>
                </a:extLst>
              </p:cNvPr>
              <p:cNvSpPr txBox="1"/>
              <p:nvPr/>
            </p:nvSpPr>
            <p:spPr>
              <a:xfrm>
                <a:off x="1879947" y="2082644"/>
                <a:ext cx="8881545" cy="210301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[Nisan 1994]</a:t>
                </a:r>
                <a:r>
                  <a:rPr lang="en-US" sz="2800" dirty="0"/>
                  <a:t>: For every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there exists a deterministic algorithm that computes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using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bits of space 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and polynomial time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430221-400B-9144-881B-FE6C2EF87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9947" y="2082644"/>
                <a:ext cx="8881545" cy="21030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F55B9962-39DA-4F14-ACB6-011D98771D5D}"/>
              </a:ext>
            </a:extLst>
          </p:cNvPr>
          <p:cNvGrpSpPr/>
          <p:nvPr/>
        </p:nvGrpSpPr>
        <p:grpSpPr>
          <a:xfrm>
            <a:off x="8042338" y="227040"/>
            <a:ext cx="1206231" cy="1298245"/>
            <a:chOff x="10186591" y="1585225"/>
            <a:chExt cx="1206231" cy="129824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CBA98EB-FE43-05F9-804B-705C0C22B6C0}"/>
                </a:ext>
              </a:extLst>
            </p:cNvPr>
            <p:cNvCxnSpPr>
              <a:cxnSpLocks/>
            </p:cNvCxnSpPr>
            <p:nvPr/>
          </p:nvCxnSpPr>
          <p:spPr>
            <a:xfrm>
              <a:off x="10452864" y="1655075"/>
              <a:ext cx="835545" cy="0"/>
            </a:xfrm>
            <a:prstGeom prst="line">
              <a:avLst/>
            </a:prstGeom>
            <a:ln w="28575"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1C71F5D-4988-8D4C-D05D-340C80A30E73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409" y="1585225"/>
              <a:ext cx="0" cy="146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835D663-3094-D8E8-72A3-DA97269EF6CE}"/>
                </a:ext>
              </a:extLst>
            </p:cNvPr>
            <p:cNvCxnSpPr>
              <a:cxnSpLocks/>
            </p:cNvCxnSpPr>
            <p:nvPr/>
          </p:nvCxnSpPr>
          <p:spPr>
            <a:xfrm>
              <a:off x="10453724" y="1585225"/>
              <a:ext cx="0" cy="146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820684A-517E-C557-3A36-D4D7F798E8EC}"/>
                </a:ext>
              </a:extLst>
            </p:cNvPr>
            <p:cNvGrpSpPr/>
            <p:nvPr/>
          </p:nvGrpSpPr>
          <p:grpSpPr>
            <a:xfrm rot="5400000">
              <a:off x="9740502" y="2282139"/>
              <a:ext cx="1038228" cy="146050"/>
              <a:chOff x="405505" y="2359025"/>
              <a:chExt cx="835545" cy="146050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C0E23FA-33C1-C39B-E0EA-A1C97D255E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505" y="2428875"/>
                <a:ext cx="835545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DC549F8-7D15-1161-E8F3-8BCB32817A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1050" y="2359025"/>
                <a:ext cx="0" cy="1460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D231AB3-CAA7-E4ED-8191-9F8EDB09B6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365" y="2359025"/>
                <a:ext cx="0" cy="1460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48947D6-57E3-FC98-2D47-0727F10E8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39305" y="1822351"/>
              <a:ext cx="858865" cy="1061119"/>
            </a:xfrm>
            <a:prstGeom prst="rect">
              <a:avLst/>
            </a:prstGeom>
          </p:spPr>
        </p:pic>
        <p:pic>
          <p:nvPicPr>
            <p:cNvPr id="13" name="Picture 12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7AF4FB19-9C66-7601-F895-2C2E38F34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6608">
              <a:off x="10581321" y="1979400"/>
              <a:ext cx="811501" cy="735220"/>
            </a:xfrm>
            <a:prstGeom prst="rect">
              <a:avLst/>
            </a:prstGeom>
          </p:spPr>
        </p:pic>
      </p:grpSp>
      <p:pic>
        <p:nvPicPr>
          <p:cNvPr id="18" name="Picture 17" descr="A group of white dice&#10;&#10;Description automatically generated with medium confidence">
            <a:extLst>
              <a:ext uri="{FF2B5EF4-FFF2-40B4-BE49-F238E27FC236}">
                <a16:creationId xmlns:a16="http://schemas.microsoft.com/office/drawing/2014/main" id="{F5B4EE11-A3D0-8E5C-DEEA-D04B331EED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039" y="591002"/>
            <a:ext cx="1633362" cy="934283"/>
          </a:xfrm>
          <a:prstGeom prst="rect">
            <a:avLst/>
          </a:prstGeom>
        </p:spPr>
      </p:pic>
      <p:pic>
        <p:nvPicPr>
          <p:cNvPr id="22" name="Picture 21" descr="A picture containing clock&#10;&#10;Description automatically generated">
            <a:extLst>
              <a:ext uri="{FF2B5EF4-FFF2-40B4-BE49-F238E27FC236}">
                <a16:creationId xmlns:a16="http://schemas.microsoft.com/office/drawing/2014/main" id="{DA18D6B4-D4EB-F72B-10FD-33D65FFAA9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500" y="420845"/>
            <a:ext cx="1078185" cy="107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8F933-A69A-B319-A0F2-65A5E2F08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78D9A-AB31-F6F6-0A3A-052A11849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Pairwise uniform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AAC4DC-11CB-4FB8-183C-BBA6399F16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8620125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ℋ</m:t>
                    </m:r>
                  </m:oMath>
                </a14:m>
                <a:r>
                  <a:rPr lang="en-US" dirty="0"/>
                  <a:t> be a family of hash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Definition: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ℋ</m:t>
                    </m:r>
                  </m:oMath>
                </a14:m>
                <a:r>
                  <a:rPr lang="en-US" dirty="0"/>
                  <a:t> is </a:t>
                </a:r>
                <a:r>
                  <a:rPr lang="en-US" dirty="0">
                    <a:solidFill>
                      <a:schemeClr val="accent1"/>
                    </a:solidFill>
                  </a:rPr>
                  <a:t>pairwise uniform</a:t>
                </a:r>
                <a:r>
                  <a:rPr lang="en-US" dirty="0"/>
                  <a:t> if,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ℋ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and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Explicit constructions known with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AAC4DC-11CB-4FB8-183C-BBA6399F16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8620125" cy="4351338"/>
              </a:xfrm>
              <a:blipFill>
                <a:blip r:embed="rId2"/>
                <a:stretch>
                  <a:fillRect l="-1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A0AEE1C4-5E26-D851-2668-572550DECAFC}"/>
              </a:ext>
            </a:extLst>
          </p:cNvPr>
          <p:cNvGrpSpPr/>
          <p:nvPr/>
        </p:nvGrpSpPr>
        <p:grpSpPr>
          <a:xfrm>
            <a:off x="9885356" y="365125"/>
            <a:ext cx="1951045" cy="3730040"/>
            <a:chOff x="9885356" y="365125"/>
            <a:chExt cx="1951045" cy="373004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6C3BEE5-8445-0243-6579-9D07E1737CF5}"/>
                </a:ext>
              </a:extLst>
            </p:cNvPr>
            <p:cNvGrpSpPr/>
            <p:nvPr/>
          </p:nvGrpSpPr>
          <p:grpSpPr>
            <a:xfrm>
              <a:off x="11183371" y="365125"/>
              <a:ext cx="623886" cy="3730040"/>
              <a:chOff x="10460501" y="530269"/>
              <a:chExt cx="623886" cy="3730040"/>
            </a:xfrm>
          </p:grpSpPr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AB0FF08F-33C0-876B-5EE9-3F0AE75F14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16445" r="66692"/>
              <a:stretch>
                <a:fillRect/>
              </a:stretch>
            </p:blipFill>
            <p:spPr>
              <a:xfrm>
                <a:off x="10460501" y="3675167"/>
                <a:ext cx="604837" cy="585142"/>
              </a:xfrm>
              <a:prstGeom prst="rect">
                <a:avLst/>
              </a:prstGeom>
            </p:spPr>
          </p:pic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8BA5D10E-E92D-6E30-8591-5569F412D8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66559" r="16445"/>
              <a:stretch>
                <a:fillRect/>
              </a:stretch>
            </p:blipFill>
            <p:spPr>
              <a:xfrm>
                <a:off x="10474787" y="530269"/>
                <a:ext cx="609600" cy="585142"/>
              </a:xfrm>
              <a:prstGeom prst="rect">
                <a:avLst/>
              </a:prstGeom>
            </p:spPr>
          </p:pic>
          <p:pic>
            <p:nvPicPr>
              <p:cNvPr id="15" name="Graphic 14">
                <a:extLst>
                  <a:ext uri="{FF2B5EF4-FFF2-40B4-BE49-F238E27FC236}">
                    <a16:creationId xmlns:a16="http://schemas.microsoft.com/office/drawing/2014/main" id="{3CDD2929-F288-9EA0-9042-B2209E209C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33176" r="49829"/>
              <a:stretch>
                <a:fillRect/>
              </a:stretch>
            </p:blipFill>
            <p:spPr>
              <a:xfrm>
                <a:off x="10474787" y="1162469"/>
                <a:ext cx="609600" cy="585142"/>
              </a:xfrm>
              <a:prstGeom prst="rect">
                <a:avLst/>
              </a:prstGeom>
            </p:spPr>
          </p:pic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926FF801-9B40-B6C4-205B-086394063C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66635" r="16369"/>
              <a:stretch>
                <a:fillRect/>
              </a:stretch>
            </p:blipFill>
            <p:spPr>
              <a:xfrm>
                <a:off x="10474787" y="1794669"/>
                <a:ext cx="609600" cy="585142"/>
              </a:xfrm>
              <a:prstGeom prst="rect">
                <a:avLst/>
              </a:prstGeom>
            </p:spPr>
          </p:pic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2B4A5B5F-23D6-501C-4ED2-822A5A5D65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83536"/>
              <a:stretch>
                <a:fillRect/>
              </a:stretch>
            </p:blipFill>
            <p:spPr>
              <a:xfrm>
                <a:off x="10474787" y="2426869"/>
                <a:ext cx="590551" cy="585142"/>
              </a:xfrm>
              <a:prstGeom prst="rect">
                <a:avLst/>
              </a:prstGeom>
            </p:spPr>
          </p:pic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D3F9F0FB-DE8C-F6F4-226A-FF43D33D73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r="83422"/>
              <a:stretch>
                <a:fillRect/>
              </a:stretch>
            </p:blipFill>
            <p:spPr>
              <a:xfrm>
                <a:off x="10472746" y="3059069"/>
                <a:ext cx="594632" cy="585142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EEC730F-7F31-7E1D-0023-7671D6F6FD5A}"/>
                </a:ext>
              </a:extLst>
            </p:cNvPr>
            <p:cNvGrpSpPr/>
            <p:nvPr/>
          </p:nvGrpSpPr>
          <p:grpSpPr>
            <a:xfrm>
              <a:off x="9885356" y="823685"/>
              <a:ext cx="1951045" cy="855134"/>
              <a:chOff x="8970956" y="4481285"/>
              <a:chExt cx="1951045" cy="855134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CBD75B7-C80C-FB16-1DF3-30AAB63589F0}"/>
                  </a:ext>
                </a:extLst>
              </p:cNvPr>
              <p:cNvSpPr/>
              <p:nvPr/>
            </p:nvSpPr>
            <p:spPr>
              <a:xfrm>
                <a:off x="9391649" y="4792028"/>
                <a:ext cx="132335" cy="48577"/>
              </a:xfrm>
              <a:prstGeom prst="roundRect">
                <a:avLst>
                  <a:gd name="adj" fmla="val 36044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378052-D280-EDE7-C3FB-20F6C8309B75}"/>
                  </a:ext>
                </a:extLst>
              </p:cNvPr>
              <p:cNvGrpSpPr/>
              <p:nvPr/>
            </p:nvGrpSpPr>
            <p:grpSpPr>
              <a:xfrm>
                <a:off x="8970956" y="4481285"/>
                <a:ext cx="1951045" cy="855134"/>
                <a:chOff x="8970956" y="4481285"/>
                <a:chExt cx="1951045" cy="855134"/>
              </a:xfrm>
            </p:grpSpPr>
            <p:sp>
              <p:nvSpPr>
                <p:cNvPr id="5" name="Rectangle: Rounded Corners 4">
                  <a:extLst>
                    <a:ext uri="{FF2B5EF4-FFF2-40B4-BE49-F238E27FC236}">
                      <a16:creationId xmlns:a16="http://schemas.microsoft.com/office/drawing/2014/main" id="{79A51D96-76D0-4643-E13E-3567FBB5FBF5}"/>
                    </a:ext>
                  </a:extLst>
                </p:cNvPr>
                <p:cNvSpPr/>
                <p:nvPr/>
              </p:nvSpPr>
              <p:spPr>
                <a:xfrm>
                  <a:off x="8970956" y="4814888"/>
                  <a:ext cx="654057" cy="204787"/>
                </a:xfrm>
                <a:prstGeom prst="roundRect">
                  <a:avLst>
                    <a:gd name="adj" fmla="val 28295"/>
                  </a:avLst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Trapezoid 5">
                  <a:extLst>
                    <a:ext uri="{FF2B5EF4-FFF2-40B4-BE49-F238E27FC236}">
                      <a16:creationId xmlns:a16="http://schemas.microsoft.com/office/drawing/2014/main" id="{7C9CB1D1-4A09-E02E-3339-070E32127052}"/>
                    </a:ext>
                  </a:extLst>
                </p:cNvPr>
                <p:cNvSpPr/>
                <p:nvPr/>
              </p:nvSpPr>
              <p:spPr>
                <a:xfrm rot="16200000">
                  <a:off x="9473886" y="4793456"/>
                  <a:ext cx="436172" cy="247650"/>
                </a:xfrm>
                <a:prstGeom prst="trapezoid">
                  <a:avLst>
                    <a:gd name="adj" fmla="val 50000"/>
                  </a:avLst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A6BD1F9C-C056-4C76-5BE5-8D585A213E2E}"/>
                    </a:ext>
                  </a:extLst>
                </p:cNvPr>
                <p:cNvSpPr/>
                <p:nvPr/>
              </p:nvSpPr>
              <p:spPr>
                <a:xfrm>
                  <a:off x="9815797" y="4699195"/>
                  <a:ext cx="123541" cy="436172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0C4A13B9-A45C-B0EC-15FB-FC5856CA263F}"/>
                    </a:ext>
                  </a:extLst>
                </p:cNvPr>
                <p:cNvSpPr/>
                <p:nvPr/>
              </p:nvSpPr>
              <p:spPr>
                <a:xfrm>
                  <a:off x="9902741" y="4699906"/>
                  <a:ext cx="87624" cy="429987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rapezoid 9">
                  <a:extLst>
                    <a:ext uri="{FF2B5EF4-FFF2-40B4-BE49-F238E27FC236}">
                      <a16:creationId xmlns:a16="http://schemas.microsoft.com/office/drawing/2014/main" id="{8D944A6E-A1E6-887F-E0F7-06EF51CF6454}"/>
                    </a:ext>
                  </a:extLst>
                </p:cNvPr>
                <p:cNvSpPr/>
                <p:nvPr/>
              </p:nvSpPr>
              <p:spPr>
                <a:xfrm rot="16200000">
                  <a:off x="10003103" y="4417520"/>
                  <a:ext cx="855134" cy="982663"/>
                </a:xfrm>
                <a:prstGeom prst="trapezoid">
                  <a:avLst/>
                </a:prstGeom>
                <a:gradFill>
                  <a:gsLst>
                    <a:gs pos="0">
                      <a:srgbClr val="FFFF00">
                        <a:alpha val="50000"/>
                      </a:srgbClr>
                    </a:gs>
                    <a:gs pos="100000">
                      <a:srgbClr val="FFFF00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D2D4E45-75F0-DB00-A537-F81A41DF3396}"/>
                </a:ext>
              </a:extLst>
            </p:cNvPr>
            <p:cNvGrpSpPr/>
            <p:nvPr/>
          </p:nvGrpSpPr>
          <p:grpSpPr>
            <a:xfrm>
              <a:off x="9885356" y="2119041"/>
              <a:ext cx="1951045" cy="855134"/>
              <a:chOff x="8970956" y="4481285"/>
              <a:chExt cx="1951045" cy="855134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D59DF1BF-4FF7-C205-BBE8-1C88545D35A4}"/>
                  </a:ext>
                </a:extLst>
              </p:cNvPr>
              <p:cNvSpPr/>
              <p:nvPr/>
            </p:nvSpPr>
            <p:spPr>
              <a:xfrm>
                <a:off x="9391649" y="4792028"/>
                <a:ext cx="132335" cy="48577"/>
              </a:xfrm>
              <a:prstGeom prst="roundRect">
                <a:avLst>
                  <a:gd name="adj" fmla="val 36044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A3FDD50-6F8D-049B-9AD5-837FE33F61A8}"/>
                  </a:ext>
                </a:extLst>
              </p:cNvPr>
              <p:cNvGrpSpPr/>
              <p:nvPr/>
            </p:nvGrpSpPr>
            <p:grpSpPr>
              <a:xfrm>
                <a:off x="8970956" y="4481285"/>
                <a:ext cx="1951045" cy="855134"/>
                <a:chOff x="8970956" y="4481285"/>
                <a:chExt cx="1951045" cy="855134"/>
              </a:xfrm>
            </p:grpSpPr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id="{B59D6BF1-8E28-F3EA-36FB-6D162FF6891B}"/>
                    </a:ext>
                  </a:extLst>
                </p:cNvPr>
                <p:cNvSpPr/>
                <p:nvPr/>
              </p:nvSpPr>
              <p:spPr>
                <a:xfrm>
                  <a:off x="8970956" y="4814888"/>
                  <a:ext cx="654057" cy="204787"/>
                </a:xfrm>
                <a:prstGeom prst="roundRect">
                  <a:avLst>
                    <a:gd name="adj" fmla="val 28295"/>
                  </a:avLst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Trapezoid 33">
                  <a:extLst>
                    <a:ext uri="{FF2B5EF4-FFF2-40B4-BE49-F238E27FC236}">
                      <a16:creationId xmlns:a16="http://schemas.microsoft.com/office/drawing/2014/main" id="{CAF4AA86-385E-872F-2D35-3BB262010BBD}"/>
                    </a:ext>
                  </a:extLst>
                </p:cNvPr>
                <p:cNvSpPr/>
                <p:nvPr/>
              </p:nvSpPr>
              <p:spPr>
                <a:xfrm rot="16200000">
                  <a:off x="9473886" y="4793456"/>
                  <a:ext cx="436172" cy="247650"/>
                </a:xfrm>
                <a:prstGeom prst="trapezoid">
                  <a:avLst>
                    <a:gd name="adj" fmla="val 50000"/>
                  </a:avLst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CF220CA-FAD8-E0DE-09C5-30FBC17EF9C4}"/>
                    </a:ext>
                  </a:extLst>
                </p:cNvPr>
                <p:cNvSpPr/>
                <p:nvPr/>
              </p:nvSpPr>
              <p:spPr>
                <a:xfrm>
                  <a:off x="9815797" y="4699195"/>
                  <a:ext cx="123541" cy="436172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F8E49ED0-5A26-D901-FD69-9AA9A53F9288}"/>
                    </a:ext>
                  </a:extLst>
                </p:cNvPr>
                <p:cNvSpPr/>
                <p:nvPr/>
              </p:nvSpPr>
              <p:spPr>
                <a:xfrm>
                  <a:off x="9902741" y="4699906"/>
                  <a:ext cx="87624" cy="429987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Trapezoid 36">
                  <a:extLst>
                    <a:ext uri="{FF2B5EF4-FFF2-40B4-BE49-F238E27FC236}">
                      <a16:creationId xmlns:a16="http://schemas.microsoft.com/office/drawing/2014/main" id="{36868A86-54DD-A6D3-DC7D-81E692C6D032}"/>
                    </a:ext>
                  </a:extLst>
                </p:cNvPr>
                <p:cNvSpPr/>
                <p:nvPr/>
              </p:nvSpPr>
              <p:spPr>
                <a:xfrm rot="16200000">
                  <a:off x="10003103" y="4417520"/>
                  <a:ext cx="855134" cy="982663"/>
                </a:xfrm>
                <a:prstGeom prst="trapezoid">
                  <a:avLst/>
                </a:prstGeom>
                <a:gradFill>
                  <a:gsLst>
                    <a:gs pos="0">
                      <a:srgbClr val="FFFF00">
                        <a:alpha val="50000"/>
                      </a:srgbClr>
                    </a:gs>
                    <a:gs pos="100000">
                      <a:srgbClr val="FFFF00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8516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16CCF-C4BF-6369-CC65-3E64354E5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285" y="68592"/>
            <a:ext cx="10515600" cy="1325563"/>
          </a:xfrm>
        </p:spPr>
        <p:txBody>
          <a:bodyPr/>
          <a:lstStyle/>
          <a:p>
            <a:r>
              <a:rPr lang="en-US" dirty="0"/>
              <a:t>Good 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C88529-89A6-E8E5-1F22-8C26D57906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6942" y="1587902"/>
                <a:ext cx="10381379" cy="5162027"/>
              </a:xfrm>
            </p:spPr>
            <p:txBody>
              <a:bodyPr/>
              <a:lstStyle/>
              <a:p>
                <a:r>
                  <a:rPr lang="en-US" dirty="0"/>
                  <a:t>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/>
                  <a:t> from a </a:t>
                </a:r>
                <a:r>
                  <a:rPr lang="en-US" dirty="0">
                    <a:solidFill>
                      <a:schemeClr val="tx1"/>
                    </a:solidFill>
                  </a:rPr>
                  <a:t>pairwise uniform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ℋ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</m:oMath>
                </a14:m>
                <a:r>
                  <a:rPr lang="en-US" dirty="0"/>
                  <a:t> be a width-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length-2 ROBP </a:t>
                </a:r>
                <a:r>
                  <a:rPr lang="en-US" dirty="0">
                    <a:solidFill>
                      <a:schemeClr val="accent1"/>
                    </a:solidFill>
                  </a:rPr>
                  <a:t>over the alphabet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dirty="0">
                  <a:solidFill>
                    <a:schemeClr val="accent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Say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“</a:t>
                </a:r>
                <a:r>
                  <a:rPr lang="en-US" dirty="0">
                    <a:solidFill>
                      <a:schemeClr val="accent1"/>
                    </a:solidFill>
                  </a:rPr>
                  <a:t>good</a:t>
                </a:r>
                <a:r>
                  <a:rPr lang="en-US" dirty="0">
                    <a:solidFill>
                      <a:schemeClr val="tx1"/>
                    </a:solidFill>
                  </a:rPr>
                  <a:t>”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fools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with error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C88529-89A6-E8E5-1F22-8C26D57906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942" y="1587902"/>
                <a:ext cx="10381379" cy="5162027"/>
              </a:xfrm>
              <a:blipFill>
                <a:blip r:embed="rId2"/>
                <a:stretch>
                  <a:fillRect l="-1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1CD1BF2E-5EB2-3299-29E8-D5899A4F6061}"/>
              </a:ext>
            </a:extLst>
          </p:cNvPr>
          <p:cNvGrpSpPr/>
          <p:nvPr/>
        </p:nvGrpSpPr>
        <p:grpSpPr>
          <a:xfrm>
            <a:off x="6770512" y="1"/>
            <a:ext cx="5421488" cy="2743200"/>
            <a:chOff x="6770512" y="1"/>
            <a:chExt cx="5421488" cy="2743200"/>
          </a:xfrm>
        </p:grpSpPr>
        <p:sp>
          <p:nvSpPr>
            <p:cNvPr id="6" name="Rectangle: Top Corners One Rounded and One Snipped 5">
              <a:extLst>
                <a:ext uri="{FF2B5EF4-FFF2-40B4-BE49-F238E27FC236}">
                  <a16:creationId xmlns:a16="http://schemas.microsoft.com/office/drawing/2014/main" id="{599761C0-9248-F81D-3666-C72D708689B9}"/>
                </a:ext>
              </a:extLst>
            </p:cNvPr>
            <p:cNvSpPr/>
            <p:nvPr/>
          </p:nvSpPr>
          <p:spPr>
            <a:xfrm rot="10800000">
              <a:off x="6770512" y="1"/>
              <a:ext cx="5421488" cy="2743200"/>
            </a:xfrm>
            <a:custGeom>
              <a:avLst/>
              <a:gdLst>
                <a:gd name="csX0" fmla="*/ 0 w 5410200"/>
                <a:gd name="csY0" fmla="*/ 0 h 2743200"/>
                <a:gd name="csX1" fmla="*/ 4038600 w 5410200"/>
                <a:gd name="csY1" fmla="*/ 0 h 2743200"/>
                <a:gd name="csX2" fmla="*/ 5410200 w 5410200"/>
                <a:gd name="csY2" fmla="*/ 1371600 h 2743200"/>
                <a:gd name="csX3" fmla="*/ 5410200 w 5410200"/>
                <a:gd name="csY3" fmla="*/ 2743200 h 2743200"/>
                <a:gd name="csX4" fmla="*/ 0 w 5410200"/>
                <a:gd name="csY4" fmla="*/ 2743200 h 2743200"/>
                <a:gd name="csX5" fmla="*/ 0 w 5410200"/>
                <a:gd name="csY5" fmla="*/ 0 h 2743200"/>
                <a:gd name="csX6" fmla="*/ 0 w 5410200"/>
                <a:gd name="csY6" fmla="*/ 0 h 2743200"/>
                <a:gd name="csX0" fmla="*/ 0 w 5410200"/>
                <a:gd name="csY0" fmla="*/ 0 h 2743200"/>
                <a:gd name="csX1" fmla="*/ 3056467 w 5410200"/>
                <a:gd name="csY1" fmla="*/ 11289 h 2743200"/>
                <a:gd name="csX2" fmla="*/ 5410200 w 5410200"/>
                <a:gd name="csY2" fmla="*/ 1371600 h 2743200"/>
                <a:gd name="csX3" fmla="*/ 5410200 w 5410200"/>
                <a:gd name="csY3" fmla="*/ 2743200 h 2743200"/>
                <a:gd name="csX4" fmla="*/ 0 w 5410200"/>
                <a:gd name="csY4" fmla="*/ 2743200 h 2743200"/>
                <a:gd name="csX5" fmla="*/ 0 w 5410200"/>
                <a:gd name="csY5" fmla="*/ 0 h 2743200"/>
                <a:gd name="csX6" fmla="*/ 0 w 5410200"/>
                <a:gd name="csY6" fmla="*/ 0 h 2743200"/>
                <a:gd name="csX0" fmla="*/ 0 w 5410200"/>
                <a:gd name="csY0" fmla="*/ 0 h 2743200"/>
                <a:gd name="csX1" fmla="*/ 3056467 w 5410200"/>
                <a:gd name="csY1" fmla="*/ 11289 h 2743200"/>
                <a:gd name="csX2" fmla="*/ 5398911 w 5410200"/>
                <a:gd name="csY2" fmla="*/ 1653822 h 2743200"/>
                <a:gd name="csX3" fmla="*/ 5410200 w 5410200"/>
                <a:gd name="csY3" fmla="*/ 2743200 h 2743200"/>
                <a:gd name="csX4" fmla="*/ 0 w 5410200"/>
                <a:gd name="csY4" fmla="*/ 2743200 h 2743200"/>
                <a:gd name="csX5" fmla="*/ 0 w 5410200"/>
                <a:gd name="csY5" fmla="*/ 0 h 2743200"/>
                <a:gd name="csX6" fmla="*/ 0 w 5410200"/>
                <a:gd name="csY6" fmla="*/ 0 h 2743200"/>
                <a:gd name="csX0" fmla="*/ 0 w 5421488"/>
                <a:gd name="csY0" fmla="*/ 0 h 2743200"/>
                <a:gd name="csX1" fmla="*/ 3056467 w 5421488"/>
                <a:gd name="csY1" fmla="*/ 11289 h 2743200"/>
                <a:gd name="csX2" fmla="*/ 5421488 w 5421488"/>
                <a:gd name="csY2" fmla="*/ 1936044 h 2743200"/>
                <a:gd name="csX3" fmla="*/ 5410200 w 5421488"/>
                <a:gd name="csY3" fmla="*/ 2743200 h 2743200"/>
                <a:gd name="csX4" fmla="*/ 0 w 5421488"/>
                <a:gd name="csY4" fmla="*/ 2743200 h 2743200"/>
                <a:gd name="csX5" fmla="*/ 0 w 5421488"/>
                <a:gd name="csY5" fmla="*/ 0 h 2743200"/>
                <a:gd name="csX6" fmla="*/ 0 w 5421488"/>
                <a:gd name="csY6" fmla="*/ 0 h 2743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421488" h="2743200">
                  <a:moveTo>
                    <a:pt x="0" y="0"/>
                  </a:moveTo>
                  <a:lnTo>
                    <a:pt x="3056467" y="11289"/>
                  </a:lnTo>
                  <a:lnTo>
                    <a:pt x="5421488" y="1936044"/>
                  </a:lnTo>
                  <a:lnTo>
                    <a:pt x="5410200" y="2743200"/>
                  </a:lnTo>
                  <a:lnTo>
                    <a:pt x="0" y="274320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0C66BF5-4E74-0D41-8E1B-64F67041405E}"/>
                </a:ext>
              </a:extLst>
            </p:cNvPr>
            <p:cNvSpPr/>
            <p:nvPr/>
          </p:nvSpPr>
          <p:spPr>
            <a:xfrm>
              <a:off x="7943459" y="52251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FFA7B9F-8F17-C5AE-FE44-E591D5D247A5}"/>
                </a:ext>
              </a:extLst>
            </p:cNvPr>
            <p:cNvSpPr/>
            <p:nvPr/>
          </p:nvSpPr>
          <p:spPr>
            <a:xfrm>
              <a:off x="9604309" y="52251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46378C5-38FE-6ACF-EC0F-2F7432BE2531}"/>
                </a:ext>
              </a:extLst>
            </p:cNvPr>
            <p:cNvSpPr/>
            <p:nvPr/>
          </p:nvSpPr>
          <p:spPr>
            <a:xfrm>
              <a:off x="9604308" y="1106601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D892DC4-1E57-0578-EEE3-7520F5084F7A}"/>
                </a:ext>
              </a:extLst>
            </p:cNvPr>
            <p:cNvSpPr/>
            <p:nvPr/>
          </p:nvSpPr>
          <p:spPr>
            <a:xfrm>
              <a:off x="9604307" y="2257974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CA952EC-E993-F5CE-D7E2-061F1C843325}"/>
                </a:ext>
              </a:extLst>
            </p:cNvPr>
            <p:cNvCxnSpPr>
              <a:cxnSpLocks/>
              <a:stCxn id="7" idx="6"/>
            </p:cNvCxnSpPr>
            <p:nvPr/>
          </p:nvCxnSpPr>
          <p:spPr>
            <a:xfrm flipV="1">
              <a:off x="8120742" y="611156"/>
              <a:ext cx="1197429" cy="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3334B26-C3AE-868B-891E-9AC5107B1050}"/>
                </a:ext>
              </a:extLst>
            </p:cNvPr>
            <p:cNvCxnSpPr>
              <a:cxnSpLocks/>
              <a:stCxn id="7" idx="5"/>
            </p:cNvCxnSpPr>
            <p:nvPr/>
          </p:nvCxnSpPr>
          <p:spPr>
            <a:xfrm>
              <a:off x="8094780" y="673836"/>
              <a:ext cx="1221357" cy="24603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F595D12-0018-5F1D-397E-11032DA8C8B2}"/>
                </a:ext>
              </a:extLst>
            </p:cNvPr>
            <p:cNvCxnSpPr>
              <a:cxnSpLocks/>
              <a:stCxn id="7" idx="4"/>
            </p:cNvCxnSpPr>
            <p:nvPr/>
          </p:nvCxnSpPr>
          <p:spPr>
            <a:xfrm>
              <a:off x="8032101" y="699798"/>
              <a:ext cx="1209644" cy="7795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A169603-769B-19AA-8193-313A1428C3C9}"/>
                    </a:ext>
                  </a:extLst>
                </p:cNvPr>
                <p:cNvSpPr txBox="1"/>
                <p:nvPr/>
              </p:nvSpPr>
              <p:spPr>
                <a:xfrm>
                  <a:off x="9503451" y="1568700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A169603-769B-19AA-8193-313A1428C3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3451" y="1568700"/>
                  <a:ext cx="335902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605034D-0058-06BE-6B76-F6DA2C17413A}"/>
                </a:ext>
              </a:extLst>
            </p:cNvPr>
            <p:cNvSpPr/>
            <p:nvPr/>
          </p:nvSpPr>
          <p:spPr>
            <a:xfrm>
              <a:off x="11248529" y="52251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7BF713B-B78B-107F-A81B-7811397D805B}"/>
                </a:ext>
              </a:extLst>
            </p:cNvPr>
            <p:cNvSpPr/>
            <p:nvPr/>
          </p:nvSpPr>
          <p:spPr>
            <a:xfrm>
              <a:off x="11248529" y="1106601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99B0EFA-7591-B515-9DFD-8E8A8868224C}"/>
                </a:ext>
              </a:extLst>
            </p:cNvPr>
            <p:cNvSpPr/>
            <p:nvPr/>
          </p:nvSpPr>
          <p:spPr>
            <a:xfrm>
              <a:off x="11248529" y="2257973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C61BA33-9D6B-2EC2-B099-6F8B532EFA38}"/>
                    </a:ext>
                  </a:extLst>
                </p:cNvPr>
                <p:cNvSpPr txBox="1"/>
                <p:nvPr/>
              </p:nvSpPr>
              <p:spPr>
                <a:xfrm>
                  <a:off x="11169219" y="1586094"/>
                  <a:ext cx="3359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C61BA33-9D6B-2EC2-B099-6F8B532EFA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69219" y="1586094"/>
                  <a:ext cx="33590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3BF28AC-47A6-5E8C-8DE3-12776C6A98C1}"/>
                </a:ext>
              </a:extLst>
            </p:cNvPr>
            <p:cNvCxnSpPr>
              <a:cxnSpLocks/>
              <a:stCxn id="7" idx="5"/>
            </p:cNvCxnSpPr>
            <p:nvPr/>
          </p:nvCxnSpPr>
          <p:spPr>
            <a:xfrm>
              <a:off x="8094780" y="673836"/>
              <a:ext cx="1179745" cy="50870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421BD193-81D0-16E4-4DC0-B485CD99B6F0}"/>
                </a:ext>
              </a:extLst>
            </p:cNvPr>
            <p:cNvSpPr/>
            <p:nvPr/>
          </p:nvSpPr>
          <p:spPr>
            <a:xfrm>
              <a:off x="7806608" y="231447"/>
              <a:ext cx="609600" cy="634059"/>
            </a:xfrm>
            <a:prstGeom prst="arc">
              <a:avLst>
                <a:gd name="adj1" fmla="val 21304785"/>
                <a:gd name="adj2" fmla="val 518244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D5D0A3F-A4D0-5591-6B15-C35E40BA651C}"/>
                    </a:ext>
                  </a:extLst>
                </p:cNvPr>
                <p:cNvSpPr txBox="1"/>
                <p:nvPr/>
              </p:nvSpPr>
              <p:spPr>
                <a:xfrm>
                  <a:off x="7989508" y="928185"/>
                  <a:ext cx="6096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</m:d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D5D0A3F-A4D0-5591-6B15-C35E40BA65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89508" y="928185"/>
                  <a:ext cx="609600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D123B74-D6F8-E281-7ADD-90691335DB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62927" y="595342"/>
              <a:ext cx="1197429" cy="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9E11840-B944-304B-3FFE-D50C1004BAE0}"/>
                </a:ext>
              </a:extLst>
            </p:cNvPr>
            <p:cNvCxnSpPr>
              <a:cxnSpLocks/>
            </p:cNvCxnSpPr>
            <p:nvPr/>
          </p:nvCxnSpPr>
          <p:spPr>
            <a:xfrm>
              <a:off x="9736965" y="658022"/>
              <a:ext cx="1221357" cy="24603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EDBA1DE-70D6-893B-AD48-4B0C1723FF31}"/>
                </a:ext>
              </a:extLst>
            </p:cNvPr>
            <p:cNvCxnSpPr>
              <a:cxnSpLocks/>
            </p:cNvCxnSpPr>
            <p:nvPr/>
          </p:nvCxnSpPr>
          <p:spPr>
            <a:xfrm>
              <a:off x="9674286" y="683984"/>
              <a:ext cx="1209644" cy="7795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668FE25-26E6-C7B2-E493-375D1C58D0E6}"/>
                </a:ext>
              </a:extLst>
            </p:cNvPr>
            <p:cNvCxnSpPr>
              <a:cxnSpLocks/>
            </p:cNvCxnSpPr>
            <p:nvPr/>
          </p:nvCxnSpPr>
          <p:spPr>
            <a:xfrm>
              <a:off x="9736965" y="658022"/>
              <a:ext cx="1179745" cy="50870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E3E9235-99FD-1F32-8003-83966925F6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96813" y="1178635"/>
              <a:ext cx="1197429" cy="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FA6B5B1-3BFB-2DE6-8A85-1BBB1A9660E2}"/>
                </a:ext>
              </a:extLst>
            </p:cNvPr>
            <p:cNvCxnSpPr>
              <a:cxnSpLocks/>
            </p:cNvCxnSpPr>
            <p:nvPr/>
          </p:nvCxnSpPr>
          <p:spPr>
            <a:xfrm>
              <a:off x="9770851" y="1241315"/>
              <a:ext cx="1221357" cy="24603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2DAC31C-296D-18D1-5698-268CD4D397D4}"/>
                </a:ext>
              </a:extLst>
            </p:cNvPr>
            <p:cNvCxnSpPr>
              <a:cxnSpLocks/>
            </p:cNvCxnSpPr>
            <p:nvPr/>
          </p:nvCxnSpPr>
          <p:spPr>
            <a:xfrm>
              <a:off x="9708172" y="1267277"/>
              <a:ext cx="1209644" cy="7795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09EA062-C7AD-CAEB-6538-C39E92185F72}"/>
                </a:ext>
              </a:extLst>
            </p:cNvPr>
            <p:cNvCxnSpPr>
              <a:cxnSpLocks/>
            </p:cNvCxnSpPr>
            <p:nvPr/>
          </p:nvCxnSpPr>
          <p:spPr>
            <a:xfrm>
              <a:off x="9770851" y="1241315"/>
              <a:ext cx="1179745" cy="50870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A2FFB10-70FE-30F6-B9D3-5E8A75C307B0}"/>
                </a:ext>
              </a:extLst>
            </p:cNvPr>
            <p:cNvGrpSpPr/>
            <p:nvPr/>
          </p:nvGrpSpPr>
          <p:grpSpPr>
            <a:xfrm flipV="1">
              <a:off x="9696054" y="1480623"/>
              <a:ext cx="1286070" cy="868166"/>
              <a:chOff x="6918259" y="1655971"/>
              <a:chExt cx="1286070" cy="868166"/>
            </a:xfrm>
          </p:grpSpPr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E5425F44-A44A-1021-A063-2609174A3A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06900" y="1655971"/>
                <a:ext cx="1197429" cy="1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ADAEA6C-ED7E-A628-0B96-E338D19323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0938" y="1718651"/>
                <a:ext cx="1221357" cy="246032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0702D22-ECE0-555A-B490-B5D731BDBF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18259" y="1744613"/>
                <a:ext cx="1209644" cy="779524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5840A463-9CA3-E500-BDA6-EE82D9B495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0938" y="1718651"/>
                <a:ext cx="1179745" cy="50870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CF783EA0-ECF3-D86D-782A-EC3382D9EB81}"/>
                    </a:ext>
                  </a:extLst>
                </p:cNvPr>
                <p:cNvSpPr txBox="1"/>
                <p:nvPr/>
              </p:nvSpPr>
              <p:spPr>
                <a:xfrm>
                  <a:off x="7126450" y="365125"/>
                  <a:ext cx="6624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start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CF783EA0-ECF3-D86D-782A-EC3382D9EB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26450" y="365125"/>
                  <a:ext cx="662473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14679"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5F3F42-2166-C224-FB25-FF2A8EA85A9A}"/>
                </a:ext>
              </a:extLst>
            </p:cNvPr>
            <p:cNvSpPr txBox="1"/>
            <p:nvPr/>
          </p:nvSpPr>
          <p:spPr>
            <a:xfrm>
              <a:off x="11486456" y="410676"/>
              <a:ext cx="662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acc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6ABF02B-A2A2-927B-181E-983389E5EF93}"/>
                </a:ext>
              </a:extLst>
            </p:cNvPr>
            <p:cNvSpPr txBox="1"/>
            <p:nvPr/>
          </p:nvSpPr>
          <p:spPr>
            <a:xfrm>
              <a:off x="11486455" y="2150890"/>
              <a:ext cx="662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acc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D3D2A9-27AF-56A8-17D8-9CC410FF7A2E}"/>
                </a:ext>
              </a:extLst>
            </p:cNvPr>
            <p:cNvSpPr txBox="1"/>
            <p:nvPr/>
          </p:nvSpPr>
          <p:spPr>
            <a:xfrm>
              <a:off x="11484421" y="1023505"/>
              <a:ext cx="662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rej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9FD981D-A98C-E11A-8E93-31C941FD402F}"/>
                  </a:ext>
                </a:extLst>
              </p:cNvPr>
              <p:cNvSpPr txBox="1"/>
              <p:nvPr/>
            </p:nvSpPr>
            <p:spPr>
              <a:xfrm>
                <a:off x="658431" y="5122909"/>
                <a:ext cx="8822825" cy="121257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Lemma: </a:t>
                </a:r>
                <a:r>
                  <a:rPr lang="en-US" sz="2800" dirty="0"/>
                  <a:t>The f</a:t>
                </a:r>
                <a:r>
                  <a:rPr lang="en-US" sz="2800" dirty="0">
                    <a:solidFill>
                      <a:schemeClr val="tx1"/>
                    </a:solidFill>
                  </a:rPr>
                  <a:t>raction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that are “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bad</a:t>
                </a:r>
                <a:r>
                  <a:rPr lang="en-US" sz="2800" dirty="0">
                    <a:solidFill>
                      <a:schemeClr val="tx1"/>
                    </a:solidFill>
                  </a:rPr>
                  <a:t>” </a:t>
                </a:r>
                <a:r>
                  <a:rPr lang="en-US" sz="2800" dirty="0"/>
                  <a:t>is at most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begChr m:val="|"/>
                            <m:endChr m:val="|"/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800" dirty="0"/>
                  <a:t>.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9FD981D-A98C-E11A-8E93-31C941FD4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31" y="5122909"/>
                <a:ext cx="8822825" cy="12125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2EA31CAE-A44A-BA2D-B1EF-469316652E5E}"/>
              </a:ext>
            </a:extLst>
          </p:cNvPr>
          <p:cNvSpPr txBox="1"/>
          <p:nvPr/>
        </p:nvSpPr>
        <p:spPr>
          <a:xfrm>
            <a:off x="10061182" y="5251270"/>
            <a:ext cx="1862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[Proof on whiteboard]</a:t>
            </a:r>
          </a:p>
        </p:txBody>
      </p:sp>
    </p:spTree>
    <p:extLst>
      <p:ext uri="{BB962C8B-B14F-4D97-AF65-F5344CB8AC3E}">
        <p14:creationId xmlns:p14="http://schemas.microsoft.com/office/powerpoint/2010/main" val="217241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1" grpId="0" animBg="1"/>
      <p:bldP spid="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B2F83-C37F-AD01-32C3-ACCE47F49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B950B19-2B54-33A5-8B6A-8FFFF953371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98764" y="365125"/>
                <a:ext cx="10855036" cy="13255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SC</m:t>
                    </m:r>
                  </m:oMath>
                </a14:m>
                <a:r>
                  <a:rPr lang="en-US" dirty="0"/>
                  <a:t>: Proof sketch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B950B19-2B54-33A5-8B6A-8FFFF95337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98764" y="365125"/>
                <a:ext cx="10855036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534E88-7906-11F8-EAE6-377A426BBD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7091" y="1866867"/>
                <a:ext cx="11610110" cy="4789235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Given:</a:t>
                </a:r>
                <a:r>
                  <a:rPr lang="en-US" dirty="0"/>
                  <a:t> Width-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length-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0" dirty="0"/>
                  <a:t> ROBP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b="0" dirty="0"/>
                  <a:t> over binary alphabet</a:t>
                </a:r>
              </a:p>
              <a:p>
                <a:r>
                  <a:rPr lang="en-US" b="1" dirty="0"/>
                  <a:t>Goal:</a:t>
                </a:r>
                <a:r>
                  <a:rPr lang="en-US" dirty="0"/>
                  <a:t>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to within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±0.1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Artificially increase alphabet size to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ℋ</m:t>
                    </m:r>
                  </m:oMath>
                </a14:m>
                <a:r>
                  <a:rPr lang="en-US" dirty="0"/>
                  <a:t> that is “good” for all length-two subprograms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to </a:t>
                </a:r>
                <a:r>
                  <a:rPr lang="en-US" dirty="0">
                    <a:solidFill>
                      <a:schemeClr val="accent1"/>
                    </a:solidFill>
                  </a:rPr>
                  <a:t>compress two layers down to one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Repeat steps 2 &amp; 3 until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534E88-7906-11F8-EAE6-377A426BBD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091" y="1866867"/>
                <a:ext cx="11610110" cy="4789235"/>
              </a:xfrm>
              <a:blipFill>
                <a:blip r:embed="rId3"/>
                <a:stretch>
                  <a:fillRect l="-1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983EB1A-8768-6C74-9CFF-F130AED0B64D}"/>
              </a:ext>
            </a:extLst>
          </p:cNvPr>
          <p:cNvGrpSpPr/>
          <p:nvPr/>
        </p:nvGrpSpPr>
        <p:grpSpPr>
          <a:xfrm>
            <a:off x="6945827" y="545874"/>
            <a:ext cx="4747409" cy="964064"/>
            <a:chOff x="6866313" y="1628660"/>
            <a:chExt cx="4747409" cy="964064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105F101E-CB43-2E1E-3412-B7E18A46AE5B}"/>
                </a:ext>
              </a:extLst>
            </p:cNvPr>
            <p:cNvSpPr/>
            <p:nvPr/>
          </p:nvSpPr>
          <p:spPr>
            <a:xfrm>
              <a:off x="6866313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1695ED9-9825-E919-6684-AF891FB393D4}"/>
                </a:ext>
              </a:extLst>
            </p:cNvPr>
            <p:cNvSpPr/>
            <p:nvPr/>
          </p:nvSpPr>
          <p:spPr>
            <a:xfrm>
              <a:off x="6866313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D524298-2DDE-88D5-5B11-C5D5B4A43B4D}"/>
                </a:ext>
              </a:extLst>
            </p:cNvPr>
            <p:cNvSpPr/>
            <p:nvPr/>
          </p:nvSpPr>
          <p:spPr>
            <a:xfrm>
              <a:off x="6866313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5CD6155-87FB-E9A1-B731-A9C6D4569C16}"/>
                </a:ext>
              </a:extLst>
            </p:cNvPr>
            <p:cNvSpPr/>
            <p:nvPr/>
          </p:nvSpPr>
          <p:spPr>
            <a:xfrm>
              <a:off x="7635666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5E8B5A3-40F7-223E-FA10-24E8E4B0D65A}"/>
                </a:ext>
              </a:extLst>
            </p:cNvPr>
            <p:cNvSpPr/>
            <p:nvPr/>
          </p:nvSpPr>
          <p:spPr>
            <a:xfrm>
              <a:off x="7635666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A47FFFF-0700-5F83-10A8-A857EBFDA9BA}"/>
                </a:ext>
              </a:extLst>
            </p:cNvPr>
            <p:cNvSpPr/>
            <p:nvPr/>
          </p:nvSpPr>
          <p:spPr>
            <a:xfrm>
              <a:off x="7635666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F8671B6-4BC3-13A4-0B6D-8509699CB2AB}"/>
                </a:ext>
              </a:extLst>
            </p:cNvPr>
            <p:cNvSpPr/>
            <p:nvPr/>
          </p:nvSpPr>
          <p:spPr>
            <a:xfrm>
              <a:off x="8405018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FB18999D-FBA4-4AF6-F90F-A1B07D56B782}"/>
                </a:ext>
              </a:extLst>
            </p:cNvPr>
            <p:cNvSpPr/>
            <p:nvPr/>
          </p:nvSpPr>
          <p:spPr>
            <a:xfrm>
              <a:off x="8405018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EAF7AB0-A569-61BC-FA07-FC0B8229A175}"/>
                </a:ext>
              </a:extLst>
            </p:cNvPr>
            <p:cNvSpPr/>
            <p:nvPr/>
          </p:nvSpPr>
          <p:spPr>
            <a:xfrm>
              <a:off x="8405018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2B9563A-72BB-0874-54E6-B34A18BE7CF3}"/>
                </a:ext>
              </a:extLst>
            </p:cNvPr>
            <p:cNvSpPr/>
            <p:nvPr/>
          </p:nvSpPr>
          <p:spPr>
            <a:xfrm>
              <a:off x="9174371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19AEBC7-BB13-0F22-A9D0-24F1D2F9624A}"/>
                </a:ext>
              </a:extLst>
            </p:cNvPr>
            <p:cNvSpPr/>
            <p:nvPr/>
          </p:nvSpPr>
          <p:spPr>
            <a:xfrm>
              <a:off x="9174371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86B3A3C-B452-7088-2B03-412D2F3EE41F}"/>
                </a:ext>
              </a:extLst>
            </p:cNvPr>
            <p:cNvSpPr/>
            <p:nvPr/>
          </p:nvSpPr>
          <p:spPr>
            <a:xfrm>
              <a:off x="9174371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8A8E756-1DE3-98DA-8C05-762A4439C4A7}"/>
                </a:ext>
              </a:extLst>
            </p:cNvPr>
            <p:cNvSpPr/>
            <p:nvPr/>
          </p:nvSpPr>
          <p:spPr>
            <a:xfrm>
              <a:off x="9943723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59EB8A1-B430-4E04-7CF8-1E43BCCC2CE2}"/>
                </a:ext>
              </a:extLst>
            </p:cNvPr>
            <p:cNvSpPr/>
            <p:nvPr/>
          </p:nvSpPr>
          <p:spPr>
            <a:xfrm>
              <a:off x="9943723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C803C5D-730A-CDBB-725E-49C91BA39476}"/>
                </a:ext>
              </a:extLst>
            </p:cNvPr>
            <p:cNvSpPr/>
            <p:nvPr/>
          </p:nvSpPr>
          <p:spPr>
            <a:xfrm>
              <a:off x="9943723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EF4480B-8B03-DC31-4BDD-D47936F51E87}"/>
                </a:ext>
              </a:extLst>
            </p:cNvPr>
            <p:cNvSpPr/>
            <p:nvPr/>
          </p:nvSpPr>
          <p:spPr>
            <a:xfrm>
              <a:off x="10713074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1B479F8C-DFE5-CA30-D86F-0A52551E26EF}"/>
                </a:ext>
              </a:extLst>
            </p:cNvPr>
            <p:cNvSpPr/>
            <p:nvPr/>
          </p:nvSpPr>
          <p:spPr>
            <a:xfrm>
              <a:off x="10713074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830140E7-1B27-C52B-13BD-51C838909B6E}"/>
                </a:ext>
              </a:extLst>
            </p:cNvPr>
            <p:cNvSpPr/>
            <p:nvPr/>
          </p:nvSpPr>
          <p:spPr>
            <a:xfrm>
              <a:off x="10713074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FF9846B-4099-04DD-2E0A-7F33612FC966}"/>
                </a:ext>
              </a:extLst>
            </p:cNvPr>
            <p:cNvSpPr/>
            <p:nvPr/>
          </p:nvSpPr>
          <p:spPr>
            <a:xfrm>
              <a:off x="11482424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6EE2B8CE-B50B-6D7B-D744-CC9AF3943764}"/>
                </a:ext>
              </a:extLst>
            </p:cNvPr>
            <p:cNvSpPr/>
            <p:nvPr/>
          </p:nvSpPr>
          <p:spPr>
            <a:xfrm>
              <a:off x="11482424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F86FB37-60DC-C30F-73C9-BCFA8F5A205F}"/>
                </a:ext>
              </a:extLst>
            </p:cNvPr>
            <p:cNvSpPr/>
            <p:nvPr/>
          </p:nvSpPr>
          <p:spPr>
            <a:xfrm>
              <a:off x="11482424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6392A92C-2DF8-A5B6-FB12-990DF87026BE}"/>
                </a:ext>
              </a:extLst>
            </p:cNvPr>
            <p:cNvCxnSpPr>
              <a:cxnSpLocks/>
              <a:stCxn id="63" idx="7"/>
              <a:endCxn id="66" idx="3"/>
            </p:cNvCxnSpPr>
            <p:nvPr/>
          </p:nvCxnSpPr>
          <p:spPr>
            <a:xfrm flipV="1">
              <a:off x="8517088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C8126B17-D46F-B782-BA5F-76E7C9924922}"/>
                </a:ext>
              </a:extLst>
            </p:cNvPr>
            <p:cNvCxnSpPr>
              <a:cxnSpLocks/>
              <a:stCxn id="63" idx="6"/>
              <a:endCxn id="68" idx="2"/>
            </p:cNvCxnSpPr>
            <p:nvPr/>
          </p:nvCxnSpPr>
          <p:spPr>
            <a:xfrm>
              <a:off x="8536316" y="2110692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0AF7BEA4-2A9C-20AF-5C2C-BAF7289D9529}"/>
                </a:ext>
              </a:extLst>
            </p:cNvPr>
            <p:cNvCxnSpPr>
              <a:cxnSpLocks/>
              <a:stCxn id="68" idx="5"/>
              <a:endCxn id="80" idx="1"/>
            </p:cNvCxnSpPr>
            <p:nvPr/>
          </p:nvCxnSpPr>
          <p:spPr>
            <a:xfrm>
              <a:off x="9286441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12FF0D39-BAEA-F1E3-EB3D-6903EA080F43}"/>
                </a:ext>
              </a:extLst>
            </p:cNvPr>
            <p:cNvCxnSpPr>
              <a:cxnSpLocks/>
              <a:stCxn id="68" idx="7"/>
              <a:endCxn id="74" idx="3"/>
            </p:cNvCxnSpPr>
            <p:nvPr/>
          </p:nvCxnSpPr>
          <p:spPr>
            <a:xfrm flipV="1">
              <a:off x="9286441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FD486155-FCC8-32CF-97BF-D6185D91C19A}"/>
                </a:ext>
              </a:extLst>
            </p:cNvPr>
            <p:cNvCxnSpPr>
              <a:cxnSpLocks/>
              <a:stCxn id="66" idx="6"/>
              <a:endCxn id="74" idx="2"/>
            </p:cNvCxnSpPr>
            <p:nvPr/>
          </p:nvCxnSpPr>
          <p:spPr>
            <a:xfrm>
              <a:off x="9305669" y="1694309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3D22205A-BB79-2562-984C-6663C363D88A}"/>
                </a:ext>
              </a:extLst>
            </p:cNvPr>
            <p:cNvCxnSpPr>
              <a:cxnSpLocks/>
              <a:stCxn id="66" idx="5"/>
              <a:endCxn id="77" idx="1"/>
            </p:cNvCxnSpPr>
            <p:nvPr/>
          </p:nvCxnSpPr>
          <p:spPr>
            <a:xfrm>
              <a:off x="9286441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223DE673-D250-AA73-16D5-D2DA86D310E2}"/>
                </a:ext>
              </a:extLst>
            </p:cNvPr>
            <p:cNvCxnSpPr>
              <a:cxnSpLocks/>
              <a:stCxn id="74" idx="6"/>
              <a:endCxn id="81" idx="2"/>
            </p:cNvCxnSpPr>
            <p:nvPr/>
          </p:nvCxnSpPr>
          <p:spPr>
            <a:xfrm>
              <a:off x="10075021" y="1694309"/>
              <a:ext cx="63805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AD341DD7-7B31-F4C1-A931-E10C141E89BF}"/>
                </a:ext>
              </a:extLst>
            </p:cNvPr>
            <p:cNvCxnSpPr>
              <a:cxnSpLocks/>
              <a:stCxn id="74" idx="5"/>
              <a:endCxn id="83" idx="1"/>
            </p:cNvCxnSpPr>
            <p:nvPr/>
          </p:nvCxnSpPr>
          <p:spPr>
            <a:xfrm>
              <a:off x="10055793" y="1740730"/>
              <a:ext cx="676509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F5D3E032-F117-5A06-EA91-00F32C79E62A}"/>
                </a:ext>
              </a:extLst>
            </p:cNvPr>
            <p:cNvCxnSpPr>
              <a:cxnSpLocks/>
              <a:stCxn id="80" idx="6"/>
              <a:endCxn id="82" idx="3"/>
            </p:cNvCxnSpPr>
            <p:nvPr/>
          </p:nvCxnSpPr>
          <p:spPr>
            <a:xfrm flipV="1">
              <a:off x="10075021" y="2157113"/>
              <a:ext cx="657281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44D5E95B-2A5E-DD3E-C65E-E38302F991EA}"/>
                </a:ext>
              </a:extLst>
            </p:cNvPr>
            <p:cNvCxnSpPr>
              <a:cxnSpLocks/>
              <a:stCxn id="80" idx="7"/>
              <a:endCxn id="81" idx="3"/>
            </p:cNvCxnSpPr>
            <p:nvPr/>
          </p:nvCxnSpPr>
          <p:spPr>
            <a:xfrm flipV="1">
              <a:off x="10055793" y="1740730"/>
              <a:ext cx="676509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9A6DCE1D-43DF-BDDB-861D-883AE3944342}"/>
                </a:ext>
              </a:extLst>
            </p:cNvPr>
            <p:cNvCxnSpPr>
              <a:cxnSpLocks/>
              <a:stCxn id="77" idx="6"/>
              <a:endCxn id="82" idx="2"/>
            </p:cNvCxnSpPr>
            <p:nvPr/>
          </p:nvCxnSpPr>
          <p:spPr>
            <a:xfrm>
              <a:off x="10075021" y="2110692"/>
              <a:ext cx="63805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9C92DCF4-179C-7D63-0509-4DE8D517393B}"/>
                </a:ext>
              </a:extLst>
            </p:cNvPr>
            <p:cNvCxnSpPr>
              <a:cxnSpLocks/>
              <a:stCxn id="77" idx="5"/>
              <a:endCxn id="83" idx="1"/>
            </p:cNvCxnSpPr>
            <p:nvPr/>
          </p:nvCxnSpPr>
          <p:spPr>
            <a:xfrm>
              <a:off x="10055793" y="2157113"/>
              <a:ext cx="676509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91ED24DF-49F1-D50B-4CB8-7DCC03DB4CF0}"/>
                </a:ext>
              </a:extLst>
            </p:cNvPr>
            <p:cNvCxnSpPr>
              <a:cxnSpLocks/>
              <a:stCxn id="71" idx="7"/>
              <a:endCxn id="77" idx="3"/>
            </p:cNvCxnSpPr>
            <p:nvPr/>
          </p:nvCxnSpPr>
          <p:spPr>
            <a:xfrm flipV="1">
              <a:off x="9286441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827AD235-1B95-D35F-AC1B-D3B3CF5A491A}"/>
                </a:ext>
              </a:extLst>
            </p:cNvPr>
            <p:cNvCxnSpPr>
              <a:cxnSpLocks/>
              <a:stCxn id="71" idx="6"/>
              <a:endCxn id="80" idx="2"/>
            </p:cNvCxnSpPr>
            <p:nvPr/>
          </p:nvCxnSpPr>
          <p:spPr>
            <a:xfrm>
              <a:off x="9305669" y="2527075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2C290585-EC58-C7FC-C248-0DB8123C7DD4}"/>
                </a:ext>
              </a:extLst>
            </p:cNvPr>
            <p:cNvCxnSpPr>
              <a:cxnSpLocks/>
              <a:stCxn id="65" idx="7"/>
              <a:endCxn id="68" idx="3"/>
            </p:cNvCxnSpPr>
            <p:nvPr/>
          </p:nvCxnSpPr>
          <p:spPr>
            <a:xfrm flipV="1">
              <a:off x="8517088" y="2157113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2D15EE94-23ED-3AEF-9ED1-C18F324E8382}"/>
                </a:ext>
              </a:extLst>
            </p:cNvPr>
            <p:cNvCxnSpPr>
              <a:cxnSpLocks/>
              <a:stCxn id="65" idx="6"/>
              <a:endCxn id="71" idx="2"/>
            </p:cNvCxnSpPr>
            <p:nvPr/>
          </p:nvCxnSpPr>
          <p:spPr>
            <a:xfrm>
              <a:off x="8536316" y="2527075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53D0C310-BE89-0FF9-514A-F7FD7775E18F}"/>
                </a:ext>
              </a:extLst>
            </p:cNvPr>
            <p:cNvCxnSpPr>
              <a:cxnSpLocks/>
              <a:stCxn id="62" idx="6"/>
              <a:endCxn id="66" idx="2"/>
            </p:cNvCxnSpPr>
            <p:nvPr/>
          </p:nvCxnSpPr>
          <p:spPr>
            <a:xfrm>
              <a:off x="8536316" y="1694309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3F9AC09E-7AEB-E60A-42CA-DA7AC2D7C603}"/>
                </a:ext>
              </a:extLst>
            </p:cNvPr>
            <p:cNvCxnSpPr>
              <a:cxnSpLocks/>
              <a:stCxn id="62" idx="5"/>
              <a:endCxn id="71" idx="1"/>
            </p:cNvCxnSpPr>
            <p:nvPr/>
          </p:nvCxnSpPr>
          <p:spPr>
            <a:xfrm>
              <a:off x="8517088" y="1740730"/>
              <a:ext cx="676511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206F2435-E4C1-B8A3-2DED-D12268BA8DA2}"/>
                </a:ext>
              </a:extLst>
            </p:cNvPr>
            <p:cNvCxnSpPr>
              <a:cxnSpLocks/>
              <a:stCxn id="50" idx="6"/>
              <a:endCxn id="56" idx="2"/>
            </p:cNvCxnSpPr>
            <p:nvPr/>
          </p:nvCxnSpPr>
          <p:spPr>
            <a:xfrm>
              <a:off x="6997611" y="1694309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BDAAF5E-EF66-8D0F-071E-BD26917C88C1}"/>
                </a:ext>
              </a:extLst>
            </p:cNvPr>
            <p:cNvCxnSpPr>
              <a:cxnSpLocks/>
              <a:stCxn id="50" idx="5"/>
              <a:endCxn id="59" idx="1"/>
            </p:cNvCxnSpPr>
            <p:nvPr/>
          </p:nvCxnSpPr>
          <p:spPr>
            <a:xfrm>
              <a:off x="6978383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51B50E64-3205-C494-3A34-BBEC2719D2FA}"/>
                </a:ext>
              </a:extLst>
            </p:cNvPr>
            <p:cNvCxnSpPr>
              <a:cxnSpLocks/>
              <a:stCxn id="52" idx="6"/>
              <a:endCxn id="59" idx="2"/>
            </p:cNvCxnSpPr>
            <p:nvPr/>
          </p:nvCxnSpPr>
          <p:spPr>
            <a:xfrm>
              <a:off x="6997611" y="2110692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A6A49A8C-9486-45BA-6D3F-A49760FF6C29}"/>
                </a:ext>
              </a:extLst>
            </p:cNvPr>
            <p:cNvCxnSpPr>
              <a:cxnSpLocks/>
              <a:stCxn id="52" idx="7"/>
              <a:endCxn id="56" idx="3"/>
            </p:cNvCxnSpPr>
            <p:nvPr/>
          </p:nvCxnSpPr>
          <p:spPr>
            <a:xfrm flipV="1">
              <a:off x="6978383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0E19F327-11AE-6F9E-B045-B7D186FB3727}"/>
                </a:ext>
              </a:extLst>
            </p:cNvPr>
            <p:cNvCxnSpPr>
              <a:cxnSpLocks/>
              <a:stCxn id="54" idx="7"/>
              <a:endCxn id="59" idx="3"/>
            </p:cNvCxnSpPr>
            <p:nvPr/>
          </p:nvCxnSpPr>
          <p:spPr>
            <a:xfrm flipV="1">
              <a:off x="6978383" y="2157113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ADFB8519-5AFC-18C4-8F1E-6C896338E036}"/>
                </a:ext>
              </a:extLst>
            </p:cNvPr>
            <p:cNvCxnSpPr>
              <a:cxnSpLocks/>
              <a:stCxn id="54" idx="6"/>
            </p:cNvCxnSpPr>
            <p:nvPr/>
          </p:nvCxnSpPr>
          <p:spPr>
            <a:xfrm>
              <a:off x="6997611" y="2527075"/>
              <a:ext cx="63805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45691C48-7C4E-A3D4-F58A-9BC5EFDD19DD}"/>
                </a:ext>
              </a:extLst>
            </p:cNvPr>
            <p:cNvCxnSpPr>
              <a:cxnSpLocks/>
              <a:stCxn id="56" idx="6"/>
              <a:endCxn id="62" idx="2"/>
            </p:cNvCxnSpPr>
            <p:nvPr/>
          </p:nvCxnSpPr>
          <p:spPr>
            <a:xfrm>
              <a:off x="7766964" y="1694309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FF233629-21DD-C34C-EFEF-3CBC9E9F15C9}"/>
                </a:ext>
              </a:extLst>
            </p:cNvPr>
            <p:cNvCxnSpPr>
              <a:cxnSpLocks/>
              <a:stCxn id="59" idx="7"/>
              <a:endCxn id="62" idx="3"/>
            </p:cNvCxnSpPr>
            <p:nvPr/>
          </p:nvCxnSpPr>
          <p:spPr>
            <a:xfrm flipV="1">
              <a:off x="7747736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90C2C7F7-A722-2D5B-9FC7-DFAB6DB56E6F}"/>
                </a:ext>
              </a:extLst>
            </p:cNvPr>
            <p:cNvCxnSpPr>
              <a:cxnSpLocks/>
              <a:stCxn id="56" idx="5"/>
              <a:endCxn id="65" idx="1"/>
            </p:cNvCxnSpPr>
            <p:nvPr/>
          </p:nvCxnSpPr>
          <p:spPr>
            <a:xfrm>
              <a:off x="7747736" y="1740730"/>
              <a:ext cx="676510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6F47B7A8-5F00-EDB4-9D4C-30B60937CFB5}"/>
                </a:ext>
              </a:extLst>
            </p:cNvPr>
            <p:cNvCxnSpPr>
              <a:cxnSpLocks/>
              <a:stCxn id="59" idx="5"/>
              <a:endCxn id="65" idx="1"/>
            </p:cNvCxnSpPr>
            <p:nvPr/>
          </p:nvCxnSpPr>
          <p:spPr>
            <a:xfrm>
              <a:off x="7747736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E51541D5-C346-E8E5-96A0-15694E90DF4D}"/>
                </a:ext>
              </a:extLst>
            </p:cNvPr>
            <p:cNvCxnSpPr>
              <a:cxnSpLocks/>
              <a:stCxn id="60" idx="7"/>
              <a:endCxn id="62" idx="3"/>
            </p:cNvCxnSpPr>
            <p:nvPr/>
          </p:nvCxnSpPr>
          <p:spPr>
            <a:xfrm flipV="1">
              <a:off x="7747736" y="1740730"/>
              <a:ext cx="676510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84CAC4EB-C868-A202-853F-ADB14D1C105B}"/>
                </a:ext>
              </a:extLst>
            </p:cNvPr>
            <p:cNvCxnSpPr>
              <a:cxnSpLocks/>
              <a:stCxn id="60" idx="6"/>
              <a:endCxn id="65" idx="2"/>
            </p:cNvCxnSpPr>
            <p:nvPr/>
          </p:nvCxnSpPr>
          <p:spPr>
            <a:xfrm>
              <a:off x="7766964" y="2527075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D05BAFB6-0788-39EC-30E7-B154D451C687}"/>
                </a:ext>
              </a:extLst>
            </p:cNvPr>
            <p:cNvCxnSpPr>
              <a:cxnSpLocks/>
              <a:stCxn id="82" idx="7"/>
              <a:endCxn id="84" idx="3"/>
            </p:cNvCxnSpPr>
            <p:nvPr/>
          </p:nvCxnSpPr>
          <p:spPr>
            <a:xfrm flipV="1">
              <a:off x="10825144" y="1740730"/>
              <a:ext cx="676508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C60D8404-2FDD-6A25-42CE-8B42274D515F}"/>
                </a:ext>
              </a:extLst>
            </p:cNvPr>
            <p:cNvCxnSpPr>
              <a:cxnSpLocks/>
              <a:stCxn id="81" idx="6"/>
              <a:endCxn id="85" idx="1"/>
            </p:cNvCxnSpPr>
            <p:nvPr/>
          </p:nvCxnSpPr>
          <p:spPr>
            <a:xfrm>
              <a:off x="10844372" y="1694309"/>
              <a:ext cx="657280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83FFEDD3-059A-CB6A-5C23-B6FAB7FB53E6}"/>
                </a:ext>
              </a:extLst>
            </p:cNvPr>
            <p:cNvCxnSpPr>
              <a:cxnSpLocks/>
              <a:stCxn id="81" idx="5"/>
              <a:endCxn id="86" idx="1"/>
            </p:cNvCxnSpPr>
            <p:nvPr/>
          </p:nvCxnSpPr>
          <p:spPr>
            <a:xfrm>
              <a:off x="10825144" y="1740730"/>
              <a:ext cx="676508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A802E893-3F5D-B184-56C1-83980A9FE330}"/>
                </a:ext>
              </a:extLst>
            </p:cNvPr>
            <p:cNvCxnSpPr>
              <a:cxnSpLocks/>
              <a:stCxn id="82" idx="6"/>
              <a:endCxn id="85" idx="2"/>
            </p:cNvCxnSpPr>
            <p:nvPr/>
          </p:nvCxnSpPr>
          <p:spPr>
            <a:xfrm>
              <a:off x="10844372" y="2110692"/>
              <a:ext cx="63805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A273EB6D-6BC6-8826-256B-776868A4E831}"/>
                </a:ext>
              </a:extLst>
            </p:cNvPr>
            <p:cNvCxnSpPr>
              <a:cxnSpLocks/>
              <a:stCxn id="83" idx="6"/>
              <a:endCxn id="85" idx="3"/>
            </p:cNvCxnSpPr>
            <p:nvPr/>
          </p:nvCxnSpPr>
          <p:spPr>
            <a:xfrm flipV="1">
              <a:off x="10844372" y="2157113"/>
              <a:ext cx="657280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FF92BEA4-EDE0-598F-2817-99BBFF325FEC}"/>
                </a:ext>
              </a:extLst>
            </p:cNvPr>
            <p:cNvCxnSpPr>
              <a:cxnSpLocks/>
              <a:stCxn id="83" idx="7"/>
              <a:endCxn id="84" idx="3"/>
            </p:cNvCxnSpPr>
            <p:nvPr/>
          </p:nvCxnSpPr>
          <p:spPr>
            <a:xfrm flipV="1">
              <a:off x="10825144" y="1740730"/>
              <a:ext cx="676508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0D126CF-459C-7480-4847-EF1E62615ADB}"/>
              </a:ext>
            </a:extLst>
          </p:cNvPr>
          <p:cNvGrpSpPr/>
          <p:nvPr/>
        </p:nvGrpSpPr>
        <p:grpSpPr>
          <a:xfrm>
            <a:off x="6992246" y="102467"/>
            <a:ext cx="4588926" cy="267305"/>
            <a:chOff x="6992246" y="102467"/>
            <a:chExt cx="4588926" cy="267305"/>
          </a:xfrm>
        </p:grpSpPr>
        <p:sp>
          <p:nvSpPr>
            <p:cNvPr id="126" name="Left Brace 125">
              <a:extLst>
                <a:ext uri="{FF2B5EF4-FFF2-40B4-BE49-F238E27FC236}">
                  <a16:creationId xmlns:a16="http://schemas.microsoft.com/office/drawing/2014/main" id="{79153A7B-22CF-D8E5-A601-34CD09522C80}"/>
                </a:ext>
              </a:extLst>
            </p:cNvPr>
            <p:cNvSpPr/>
            <p:nvPr/>
          </p:nvSpPr>
          <p:spPr>
            <a:xfrm rot="5400000">
              <a:off x="7610544" y="-504216"/>
              <a:ext cx="255690" cy="1492285"/>
            </a:xfrm>
            <a:prstGeom prst="leftBrace">
              <a:avLst>
                <a:gd name="adj1" fmla="val 58014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Left Brace 127">
              <a:extLst>
                <a:ext uri="{FF2B5EF4-FFF2-40B4-BE49-F238E27FC236}">
                  <a16:creationId xmlns:a16="http://schemas.microsoft.com/office/drawing/2014/main" id="{7004638F-7ADD-14C2-BA1E-CB528FB4BE25}"/>
                </a:ext>
              </a:extLst>
            </p:cNvPr>
            <p:cNvSpPr/>
            <p:nvPr/>
          </p:nvSpPr>
          <p:spPr>
            <a:xfrm rot="5400000">
              <a:off x="9167884" y="-504658"/>
              <a:ext cx="255690" cy="1492285"/>
            </a:xfrm>
            <a:prstGeom prst="leftBrace">
              <a:avLst>
                <a:gd name="adj1" fmla="val 58014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Left Brace 129">
              <a:extLst>
                <a:ext uri="{FF2B5EF4-FFF2-40B4-BE49-F238E27FC236}">
                  <a16:creationId xmlns:a16="http://schemas.microsoft.com/office/drawing/2014/main" id="{52B0C22E-30B0-3B2D-C506-39A1F4A9F8E9}"/>
                </a:ext>
              </a:extLst>
            </p:cNvPr>
            <p:cNvSpPr/>
            <p:nvPr/>
          </p:nvSpPr>
          <p:spPr>
            <a:xfrm rot="5400000">
              <a:off x="10707185" y="-515831"/>
              <a:ext cx="255690" cy="1492285"/>
            </a:xfrm>
            <a:prstGeom prst="leftBrace">
              <a:avLst>
                <a:gd name="adj1" fmla="val 58014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C39014C-FBA4-DFC2-B753-C3821D8EB2A7}"/>
              </a:ext>
            </a:extLst>
          </p:cNvPr>
          <p:cNvGrpSpPr/>
          <p:nvPr/>
        </p:nvGrpSpPr>
        <p:grpSpPr>
          <a:xfrm>
            <a:off x="7063740" y="632460"/>
            <a:ext cx="1409700" cy="1316575"/>
            <a:chOff x="7063740" y="632460"/>
            <a:chExt cx="1409700" cy="13165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0C6BBB2-ED42-0DB7-1158-FE6321373A2F}"/>
                    </a:ext>
                  </a:extLst>
                </p:cNvPr>
                <p:cNvSpPr txBox="1"/>
                <p:nvPr/>
              </p:nvSpPr>
              <p:spPr>
                <a:xfrm>
                  <a:off x="7156457" y="1579703"/>
                  <a:ext cx="4013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E0C6BBB2-ED42-0DB7-1158-FE6321373A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56457" y="1579703"/>
                  <a:ext cx="401366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B3CE935B-78F1-4164-0207-2BDCD396B029}"/>
                    </a:ext>
                  </a:extLst>
                </p:cNvPr>
                <p:cNvSpPr txBox="1"/>
                <p:nvPr/>
              </p:nvSpPr>
              <p:spPr>
                <a:xfrm>
                  <a:off x="7800987" y="1610178"/>
                  <a:ext cx="40136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B3CE935B-78F1-4164-0207-2BDCD396B0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0987" y="1610178"/>
                  <a:ext cx="401366" cy="307777"/>
                </a:xfrm>
                <a:prstGeom prst="rect">
                  <a:avLst/>
                </a:prstGeom>
                <a:blipFill>
                  <a:blip r:embed="rId5"/>
                  <a:stretch>
                    <a:fillRect r="-46970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24B8E1A-C055-39AF-E64D-070DEA6A000C}"/>
                </a:ext>
              </a:extLst>
            </p:cNvPr>
            <p:cNvSpPr/>
            <p:nvPr/>
          </p:nvSpPr>
          <p:spPr>
            <a:xfrm>
              <a:off x="7063740" y="632460"/>
              <a:ext cx="1409700" cy="365760"/>
            </a:xfrm>
            <a:custGeom>
              <a:avLst/>
              <a:gdLst>
                <a:gd name="csX0" fmla="*/ 0 w 1424940"/>
                <a:gd name="csY0" fmla="*/ 7620 h 342907"/>
                <a:gd name="csX1" fmla="*/ 723900 w 1424940"/>
                <a:gd name="csY1" fmla="*/ 342900 h 342907"/>
                <a:gd name="csX2" fmla="*/ 1424940 w 1424940"/>
                <a:gd name="csY2" fmla="*/ 0 h 342907"/>
                <a:gd name="csX0" fmla="*/ 0 w 1424940"/>
                <a:gd name="csY0" fmla="*/ 7620 h 320048"/>
                <a:gd name="csX1" fmla="*/ 731520 w 1424940"/>
                <a:gd name="csY1" fmla="*/ 320040 h 320048"/>
                <a:gd name="csX2" fmla="*/ 1424940 w 1424940"/>
                <a:gd name="csY2" fmla="*/ 0 h 320048"/>
                <a:gd name="csX0" fmla="*/ 0 w 1424940"/>
                <a:gd name="csY0" fmla="*/ 7620 h 321211"/>
                <a:gd name="csX1" fmla="*/ 731520 w 1424940"/>
                <a:gd name="csY1" fmla="*/ 320040 h 321211"/>
                <a:gd name="csX2" fmla="*/ 1424940 w 1424940"/>
                <a:gd name="csY2" fmla="*/ 0 h 321211"/>
                <a:gd name="csX0" fmla="*/ 0 w 1424940"/>
                <a:gd name="csY0" fmla="*/ 7620 h 321211"/>
                <a:gd name="csX1" fmla="*/ 731520 w 1424940"/>
                <a:gd name="csY1" fmla="*/ 320040 h 321211"/>
                <a:gd name="csX2" fmla="*/ 1424940 w 1424940"/>
                <a:gd name="csY2" fmla="*/ 0 h 321211"/>
                <a:gd name="csX0" fmla="*/ 0 w 1424940"/>
                <a:gd name="csY0" fmla="*/ 7620 h 320040"/>
                <a:gd name="csX1" fmla="*/ 731520 w 1424940"/>
                <a:gd name="csY1" fmla="*/ 320040 h 320040"/>
                <a:gd name="csX2" fmla="*/ 1424940 w 1424940"/>
                <a:gd name="csY2" fmla="*/ 0 h 320040"/>
                <a:gd name="csX0" fmla="*/ 0 w 1424940"/>
                <a:gd name="csY0" fmla="*/ 7620 h 320040"/>
                <a:gd name="csX1" fmla="*/ 731520 w 1424940"/>
                <a:gd name="csY1" fmla="*/ 320040 h 320040"/>
                <a:gd name="csX2" fmla="*/ 1424940 w 1424940"/>
                <a:gd name="csY2" fmla="*/ 0 h 320040"/>
                <a:gd name="csX0" fmla="*/ 0 w 1424940"/>
                <a:gd name="csY0" fmla="*/ 7620 h 342900"/>
                <a:gd name="csX1" fmla="*/ 731520 w 1424940"/>
                <a:gd name="csY1" fmla="*/ 342900 h 342900"/>
                <a:gd name="csX2" fmla="*/ 1424940 w 1424940"/>
                <a:gd name="csY2" fmla="*/ 0 h 342900"/>
                <a:gd name="csX0" fmla="*/ 0 w 1409700"/>
                <a:gd name="csY0" fmla="*/ 0 h 365760"/>
                <a:gd name="csX1" fmla="*/ 716280 w 1409700"/>
                <a:gd name="csY1" fmla="*/ 365760 h 365760"/>
                <a:gd name="csX2" fmla="*/ 1409700 w 1409700"/>
                <a:gd name="csY2" fmla="*/ 22860 h 365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09700" h="365760">
                  <a:moveTo>
                    <a:pt x="0" y="0"/>
                  </a:moveTo>
                  <a:cubicBezTo>
                    <a:pt x="243205" y="168275"/>
                    <a:pt x="593090" y="359410"/>
                    <a:pt x="716280" y="365760"/>
                  </a:cubicBezTo>
                  <a:cubicBezTo>
                    <a:pt x="824230" y="364490"/>
                    <a:pt x="1177925" y="193675"/>
                    <a:pt x="1409700" y="22860"/>
                  </a:cubicBezTo>
                </a:path>
              </a:pathLst>
            </a:custGeom>
            <a:noFill/>
            <a:ln w="635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041DCE8-1CD0-5E3A-1526-E1467FCED3AA}"/>
              </a:ext>
            </a:extLst>
          </p:cNvPr>
          <p:cNvGrpSpPr/>
          <p:nvPr/>
        </p:nvGrpSpPr>
        <p:grpSpPr>
          <a:xfrm>
            <a:off x="8570270" y="653518"/>
            <a:ext cx="1432560" cy="1307799"/>
            <a:chOff x="8570270" y="653518"/>
            <a:chExt cx="1432560" cy="13077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B7464614-D2EB-4652-2353-A9D281C7EE0D}"/>
                    </a:ext>
                  </a:extLst>
                </p:cNvPr>
                <p:cNvSpPr txBox="1"/>
                <p:nvPr/>
              </p:nvSpPr>
              <p:spPr>
                <a:xfrm>
                  <a:off x="8725826" y="1591985"/>
                  <a:ext cx="4013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B7464614-D2EB-4652-2353-A9D281C7EE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25826" y="1591985"/>
                  <a:ext cx="401366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38EF8881-88EB-BD33-ECE7-426061471145}"/>
                    </a:ext>
                  </a:extLst>
                </p:cNvPr>
                <p:cNvSpPr txBox="1"/>
                <p:nvPr/>
              </p:nvSpPr>
              <p:spPr>
                <a:xfrm>
                  <a:off x="9370356" y="1610178"/>
                  <a:ext cx="40136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38EF8881-88EB-BD33-ECE7-4260614711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70356" y="1610178"/>
                  <a:ext cx="401366" cy="307777"/>
                </a:xfrm>
                <a:prstGeom prst="rect">
                  <a:avLst/>
                </a:prstGeom>
                <a:blipFill>
                  <a:blip r:embed="rId7"/>
                  <a:stretch>
                    <a:fillRect r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0B7AB44-AFB7-C1E1-9178-AB1835116AD0}"/>
                </a:ext>
              </a:extLst>
            </p:cNvPr>
            <p:cNvSpPr/>
            <p:nvPr/>
          </p:nvSpPr>
          <p:spPr>
            <a:xfrm>
              <a:off x="8570270" y="653518"/>
              <a:ext cx="1432560" cy="817361"/>
            </a:xfrm>
            <a:custGeom>
              <a:avLst/>
              <a:gdLst>
                <a:gd name="csX0" fmla="*/ 0 w 1424940"/>
                <a:gd name="csY0" fmla="*/ 7620 h 342907"/>
                <a:gd name="csX1" fmla="*/ 723900 w 1424940"/>
                <a:gd name="csY1" fmla="*/ 342900 h 342907"/>
                <a:gd name="csX2" fmla="*/ 1424940 w 1424940"/>
                <a:gd name="csY2" fmla="*/ 0 h 342907"/>
                <a:gd name="csX0" fmla="*/ 0 w 1424940"/>
                <a:gd name="csY0" fmla="*/ 7620 h 320048"/>
                <a:gd name="csX1" fmla="*/ 731520 w 1424940"/>
                <a:gd name="csY1" fmla="*/ 320040 h 320048"/>
                <a:gd name="csX2" fmla="*/ 1424940 w 1424940"/>
                <a:gd name="csY2" fmla="*/ 0 h 320048"/>
                <a:gd name="csX0" fmla="*/ 0 w 1424940"/>
                <a:gd name="csY0" fmla="*/ 7620 h 321211"/>
                <a:gd name="csX1" fmla="*/ 731520 w 1424940"/>
                <a:gd name="csY1" fmla="*/ 320040 h 321211"/>
                <a:gd name="csX2" fmla="*/ 1424940 w 1424940"/>
                <a:gd name="csY2" fmla="*/ 0 h 321211"/>
                <a:gd name="csX0" fmla="*/ 0 w 1424940"/>
                <a:gd name="csY0" fmla="*/ 7620 h 321211"/>
                <a:gd name="csX1" fmla="*/ 731520 w 1424940"/>
                <a:gd name="csY1" fmla="*/ 320040 h 321211"/>
                <a:gd name="csX2" fmla="*/ 1424940 w 1424940"/>
                <a:gd name="csY2" fmla="*/ 0 h 321211"/>
                <a:gd name="csX0" fmla="*/ 0 w 1424940"/>
                <a:gd name="csY0" fmla="*/ 7620 h 320040"/>
                <a:gd name="csX1" fmla="*/ 731520 w 1424940"/>
                <a:gd name="csY1" fmla="*/ 320040 h 320040"/>
                <a:gd name="csX2" fmla="*/ 1424940 w 1424940"/>
                <a:gd name="csY2" fmla="*/ 0 h 320040"/>
                <a:gd name="csX0" fmla="*/ 0 w 1424940"/>
                <a:gd name="csY0" fmla="*/ 7620 h 320040"/>
                <a:gd name="csX1" fmla="*/ 731520 w 1424940"/>
                <a:gd name="csY1" fmla="*/ 320040 h 320040"/>
                <a:gd name="csX2" fmla="*/ 1424940 w 1424940"/>
                <a:gd name="csY2" fmla="*/ 0 h 320040"/>
                <a:gd name="csX0" fmla="*/ 0 w 1424940"/>
                <a:gd name="csY0" fmla="*/ 7620 h 342900"/>
                <a:gd name="csX1" fmla="*/ 731520 w 1424940"/>
                <a:gd name="csY1" fmla="*/ 342900 h 342900"/>
                <a:gd name="csX2" fmla="*/ 1424940 w 1424940"/>
                <a:gd name="csY2" fmla="*/ 0 h 342900"/>
                <a:gd name="csX0" fmla="*/ 0 w 1409700"/>
                <a:gd name="csY0" fmla="*/ 0 h 365760"/>
                <a:gd name="csX1" fmla="*/ 716280 w 1409700"/>
                <a:gd name="csY1" fmla="*/ 365760 h 365760"/>
                <a:gd name="csX2" fmla="*/ 1409700 w 1409700"/>
                <a:gd name="csY2" fmla="*/ 22860 h 365760"/>
                <a:gd name="csX0" fmla="*/ 0 w 1424940"/>
                <a:gd name="csY0" fmla="*/ 0 h 845045"/>
                <a:gd name="csX1" fmla="*/ 716280 w 1424940"/>
                <a:gd name="csY1" fmla="*/ 365760 h 845045"/>
                <a:gd name="csX2" fmla="*/ 1424940 w 1424940"/>
                <a:gd name="csY2" fmla="*/ 815340 h 845045"/>
                <a:gd name="csX0" fmla="*/ 0 w 1424940"/>
                <a:gd name="csY0" fmla="*/ 0 h 815340"/>
                <a:gd name="csX1" fmla="*/ 716280 w 1424940"/>
                <a:gd name="csY1" fmla="*/ 365760 h 815340"/>
                <a:gd name="csX2" fmla="*/ 1424940 w 1424940"/>
                <a:gd name="csY2" fmla="*/ 815340 h 815340"/>
                <a:gd name="csX0" fmla="*/ 0 w 1424940"/>
                <a:gd name="csY0" fmla="*/ 0 h 815340"/>
                <a:gd name="csX1" fmla="*/ 754380 w 1424940"/>
                <a:gd name="csY1" fmla="*/ 769620 h 815340"/>
                <a:gd name="csX2" fmla="*/ 1424940 w 1424940"/>
                <a:gd name="csY2" fmla="*/ 815340 h 815340"/>
                <a:gd name="csX0" fmla="*/ 0 w 1424940"/>
                <a:gd name="csY0" fmla="*/ 0 h 815340"/>
                <a:gd name="csX1" fmla="*/ 754380 w 1424940"/>
                <a:gd name="csY1" fmla="*/ 769620 h 815340"/>
                <a:gd name="csX2" fmla="*/ 1424940 w 1424940"/>
                <a:gd name="csY2" fmla="*/ 815340 h 815340"/>
                <a:gd name="csX0" fmla="*/ 0 w 1417320"/>
                <a:gd name="csY0" fmla="*/ 0 h 798834"/>
                <a:gd name="csX1" fmla="*/ 754380 w 1417320"/>
                <a:gd name="csY1" fmla="*/ 769620 h 798834"/>
                <a:gd name="csX2" fmla="*/ 1417320 w 1417320"/>
                <a:gd name="csY2" fmla="*/ 777240 h 798834"/>
                <a:gd name="csX0" fmla="*/ 0 w 1417320"/>
                <a:gd name="csY0" fmla="*/ 0 h 806713"/>
                <a:gd name="csX1" fmla="*/ 754380 w 1417320"/>
                <a:gd name="csY1" fmla="*/ 769620 h 806713"/>
                <a:gd name="csX2" fmla="*/ 1417320 w 1417320"/>
                <a:gd name="csY2" fmla="*/ 777240 h 806713"/>
                <a:gd name="csX0" fmla="*/ 0 w 1417320"/>
                <a:gd name="csY0" fmla="*/ 0 h 802121"/>
                <a:gd name="csX1" fmla="*/ 731520 w 1417320"/>
                <a:gd name="csY1" fmla="*/ 762000 h 802121"/>
                <a:gd name="csX2" fmla="*/ 1417320 w 1417320"/>
                <a:gd name="csY2" fmla="*/ 777240 h 802121"/>
                <a:gd name="csX0" fmla="*/ 0 w 1417320"/>
                <a:gd name="csY0" fmla="*/ 0 h 802121"/>
                <a:gd name="csX1" fmla="*/ 731520 w 1417320"/>
                <a:gd name="csY1" fmla="*/ 762000 h 802121"/>
                <a:gd name="csX2" fmla="*/ 1417320 w 1417320"/>
                <a:gd name="csY2" fmla="*/ 777240 h 802121"/>
                <a:gd name="csX0" fmla="*/ 0 w 1417320"/>
                <a:gd name="csY0" fmla="*/ 0 h 802121"/>
                <a:gd name="csX1" fmla="*/ 731520 w 1417320"/>
                <a:gd name="csY1" fmla="*/ 762000 h 802121"/>
                <a:gd name="csX2" fmla="*/ 1417320 w 1417320"/>
                <a:gd name="csY2" fmla="*/ 777240 h 802121"/>
                <a:gd name="csX0" fmla="*/ 0 w 1417320"/>
                <a:gd name="csY0" fmla="*/ 0 h 802121"/>
                <a:gd name="csX1" fmla="*/ 731520 w 1417320"/>
                <a:gd name="csY1" fmla="*/ 762000 h 802121"/>
                <a:gd name="csX2" fmla="*/ 1417320 w 1417320"/>
                <a:gd name="csY2" fmla="*/ 777240 h 802121"/>
                <a:gd name="csX0" fmla="*/ 0 w 1432560"/>
                <a:gd name="csY0" fmla="*/ 0 h 817361"/>
                <a:gd name="csX1" fmla="*/ 746760 w 1432560"/>
                <a:gd name="csY1" fmla="*/ 777240 h 817361"/>
                <a:gd name="csX2" fmla="*/ 1432560 w 1432560"/>
                <a:gd name="csY2" fmla="*/ 792480 h 8173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32560" h="817361">
                  <a:moveTo>
                    <a:pt x="0" y="0"/>
                  </a:moveTo>
                  <a:cubicBezTo>
                    <a:pt x="167005" y="191135"/>
                    <a:pt x="623570" y="748030"/>
                    <a:pt x="746760" y="777240"/>
                  </a:cubicBezTo>
                  <a:cubicBezTo>
                    <a:pt x="862330" y="844550"/>
                    <a:pt x="1132205" y="810895"/>
                    <a:pt x="1432560" y="792480"/>
                  </a:cubicBezTo>
                </a:path>
              </a:pathLst>
            </a:custGeom>
            <a:noFill/>
            <a:ln w="635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33711C-F946-D8C7-996F-9B807EE3BA77}"/>
              </a:ext>
            </a:extLst>
          </p:cNvPr>
          <p:cNvGrpSpPr/>
          <p:nvPr/>
        </p:nvGrpSpPr>
        <p:grpSpPr>
          <a:xfrm>
            <a:off x="10126508" y="613709"/>
            <a:ext cx="1455420" cy="1335326"/>
            <a:chOff x="10126508" y="613709"/>
            <a:chExt cx="1455420" cy="1335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528A7273-DEE3-9ED3-0B9B-16F20648B0AB}"/>
                    </a:ext>
                  </a:extLst>
                </p:cNvPr>
                <p:cNvSpPr txBox="1"/>
                <p:nvPr/>
              </p:nvSpPr>
              <p:spPr>
                <a:xfrm>
                  <a:off x="10247906" y="1579703"/>
                  <a:ext cx="4013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528A7273-DEE3-9ED3-0B9B-16F20648B0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47906" y="1579703"/>
                  <a:ext cx="401366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764FC619-1C47-74A4-343A-6A12C89F84CE}"/>
                    </a:ext>
                  </a:extLst>
                </p:cNvPr>
                <p:cNvSpPr txBox="1"/>
                <p:nvPr/>
              </p:nvSpPr>
              <p:spPr>
                <a:xfrm>
                  <a:off x="10919564" y="1610178"/>
                  <a:ext cx="40136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764FC619-1C47-74A4-343A-6A12C89F84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564" y="1610178"/>
                  <a:ext cx="401366" cy="307777"/>
                </a:xfrm>
                <a:prstGeom prst="rect">
                  <a:avLst/>
                </a:prstGeom>
                <a:blipFill>
                  <a:blip r:embed="rId9"/>
                  <a:stretch>
                    <a:fillRect r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890138B-DF0F-05A1-038F-DB890D322622}"/>
                </a:ext>
              </a:extLst>
            </p:cNvPr>
            <p:cNvSpPr/>
            <p:nvPr/>
          </p:nvSpPr>
          <p:spPr>
            <a:xfrm>
              <a:off x="10126508" y="613709"/>
              <a:ext cx="1455420" cy="792480"/>
            </a:xfrm>
            <a:custGeom>
              <a:avLst/>
              <a:gdLst>
                <a:gd name="csX0" fmla="*/ 0 w 1424940"/>
                <a:gd name="csY0" fmla="*/ 7620 h 342907"/>
                <a:gd name="csX1" fmla="*/ 723900 w 1424940"/>
                <a:gd name="csY1" fmla="*/ 342900 h 342907"/>
                <a:gd name="csX2" fmla="*/ 1424940 w 1424940"/>
                <a:gd name="csY2" fmla="*/ 0 h 342907"/>
                <a:gd name="csX0" fmla="*/ 0 w 1424940"/>
                <a:gd name="csY0" fmla="*/ 7620 h 320048"/>
                <a:gd name="csX1" fmla="*/ 731520 w 1424940"/>
                <a:gd name="csY1" fmla="*/ 320040 h 320048"/>
                <a:gd name="csX2" fmla="*/ 1424940 w 1424940"/>
                <a:gd name="csY2" fmla="*/ 0 h 320048"/>
                <a:gd name="csX0" fmla="*/ 0 w 1424940"/>
                <a:gd name="csY0" fmla="*/ 7620 h 321211"/>
                <a:gd name="csX1" fmla="*/ 731520 w 1424940"/>
                <a:gd name="csY1" fmla="*/ 320040 h 321211"/>
                <a:gd name="csX2" fmla="*/ 1424940 w 1424940"/>
                <a:gd name="csY2" fmla="*/ 0 h 321211"/>
                <a:gd name="csX0" fmla="*/ 0 w 1424940"/>
                <a:gd name="csY0" fmla="*/ 7620 h 321211"/>
                <a:gd name="csX1" fmla="*/ 731520 w 1424940"/>
                <a:gd name="csY1" fmla="*/ 320040 h 321211"/>
                <a:gd name="csX2" fmla="*/ 1424940 w 1424940"/>
                <a:gd name="csY2" fmla="*/ 0 h 321211"/>
                <a:gd name="csX0" fmla="*/ 0 w 1424940"/>
                <a:gd name="csY0" fmla="*/ 7620 h 320040"/>
                <a:gd name="csX1" fmla="*/ 731520 w 1424940"/>
                <a:gd name="csY1" fmla="*/ 320040 h 320040"/>
                <a:gd name="csX2" fmla="*/ 1424940 w 1424940"/>
                <a:gd name="csY2" fmla="*/ 0 h 320040"/>
                <a:gd name="csX0" fmla="*/ 0 w 1424940"/>
                <a:gd name="csY0" fmla="*/ 7620 h 320040"/>
                <a:gd name="csX1" fmla="*/ 731520 w 1424940"/>
                <a:gd name="csY1" fmla="*/ 320040 h 320040"/>
                <a:gd name="csX2" fmla="*/ 1424940 w 1424940"/>
                <a:gd name="csY2" fmla="*/ 0 h 320040"/>
                <a:gd name="csX0" fmla="*/ 0 w 1424940"/>
                <a:gd name="csY0" fmla="*/ 7620 h 342900"/>
                <a:gd name="csX1" fmla="*/ 731520 w 1424940"/>
                <a:gd name="csY1" fmla="*/ 342900 h 342900"/>
                <a:gd name="csX2" fmla="*/ 1424940 w 1424940"/>
                <a:gd name="csY2" fmla="*/ 0 h 342900"/>
                <a:gd name="csX0" fmla="*/ 0 w 1409700"/>
                <a:gd name="csY0" fmla="*/ 0 h 365760"/>
                <a:gd name="csX1" fmla="*/ 716280 w 1409700"/>
                <a:gd name="csY1" fmla="*/ 365760 h 365760"/>
                <a:gd name="csX2" fmla="*/ 1409700 w 1409700"/>
                <a:gd name="csY2" fmla="*/ 22860 h 365760"/>
                <a:gd name="csX0" fmla="*/ 0 w 1424940"/>
                <a:gd name="csY0" fmla="*/ 0 h 845045"/>
                <a:gd name="csX1" fmla="*/ 716280 w 1424940"/>
                <a:gd name="csY1" fmla="*/ 365760 h 845045"/>
                <a:gd name="csX2" fmla="*/ 1424940 w 1424940"/>
                <a:gd name="csY2" fmla="*/ 815340 h 845045"/>
                <a:gd name="csX0" fmla="*/ 0 w 1424940"/>
                <a:gd name="csY0" fmla="*/ 0 h 815340"/>
                <a:gd name="csX1" fmla="*/ 716280 w 1424940"/>
                <a:gd name="csY1" fmla="*/ 365760 h 815340"/>
                <a:gd name="csX2" fmla="*/ 1424940 w 1424940"/>
                <a:gd name="csY2" fmla="*/ 815340 h 815340"/>
                <a:gd name="csX0" fmla="*/ 0 w 1424940"/>
                <a:gd name="csY0" fmla="*/ 0 h 815340"/>
                <a:gd name="csX1" fmla="*/ 754380 w 1424940"/>
                <a:gd name="csY1" fmla="*/ 769620 h 815340"/>
                <a:gd name="csX2" fmla="*/ 1424940 w 1424940"/>
                <a:gd name="csY2" fmla="*/ 815340 h 815340"/>
                <a:gd name="csX0" fmla="*/ 0 w 1424940"/>
                <a:gd name="csY0" fmla="*/ 0 h 815340"/>
                <a:gd name="csX1" fmla="*/ 754380 w 1424940"/>
                <a:gd name="csY1" fmla="*/ 769620 h 815340"/>
                <a:gd name="csX2" fmla="*/ 1424940 w 1424940"/>
                <a:gd name="csY2" fmla="*/ 815340 h 815340"/>
                <a:gd name="csX0" fmla="*/ 0 w 1417320"/>
                <a:gd name="csY0" fmla="*/ 0 h 798834"/>
                <a:gd name="csX1" fmla="*/ 754380 w 1417320"/>
                <a:gd name="csY1" fmla="*/ 769620 h 798834"/>
                <a:gd name="csX2" fmla="*/ 1417320 w 1417320"/>
                <a:gd name="csY2" fmla="*/ 777240 h 798834"/>
                <a:gd name="csX0" fmla="*/ 0 w 1417320"/>
                <a:gd name="csY0" fmla="*/ 0 h 806713"/>
                <a:gd name="csX1" fmla="*/ 754380 w 1417320"/>
                <a:gd name="csY1" fmla="*/ 769620 h 806713"/>
                <a:gd name="csX2" fmla="*/ 1417320 w 1417320"/>
                <a:gd name="csY2" fmla="*/ 777240 h 806713"/>
                <a:gd name="csX0" fmla="*/ 0 w 1417320"/>
                <a:gd name="csY0" fmla="*/ 0 h 802121"/>
                <a:gd name="csX1" fmla="*/ 731520 w 1417320"/>
                <a:gd name="csY1" fmla="*/ 762000 h 802121"/>
                <a:gd name="csX2" fmla="*/ 1417320 w 1417320"/>
                <a:gd name="csY2" fmla="*/ 777240 h 802121"/>
                <a:gd name="csX0" fmla="*/ 0 w 1417320"/>
                <a:gd name="csY0" fmla="*/ 0 h 802121"/>
                <a:gd name="csX1" fmla="*/ 731520 w 1417320"/>
                <a:gd name="csY1" fmla="*/ 762000 h 802121"/>
                <a:gd name="csX2" fmla="*/ 1417320 w 1417320"/>
                <a:gd name="csY2" fmla="*/ 777240 h 802121"/>
                <a:gd name="csX0" fmla="*/ 0 w 1417320"/>
                <a:gd name="csY0" fmla="*/ 0 h 802121"/>
                <a:gd name="csX1" fmla="*/ 731520 w 1417320"/>
                <a:gd name="csY1" fmla="*/ 762000 h 802121"/>
                <a:gd name="csX2" fmla="*/ 1417320 w 1417320"/>
                <a:gd name="csY2" fmla="*/ 777240 h 802121"/>
                <a:gd name="csX0" fmla="*/ 0 w 1417320"/>
                <a:gd name="csY0" fmla="*/ 0 h 802121"/>
                <a:gd name="csX1" fmla="*/ 731520 w 1417320"/>
                <a:gd name="csY1" fmla="*/ 762000 h 802121"/>
                <a:gd name="csX2" fmla="*/ 1417320 w 1417320"/>
                <a:gd name="csY2" fmla="*/ 777240 h 802121"/>
                <a:gd name="csX0" fmla="*/ 0 w 1432560"/>
                <a:gd name="csY0" fmla="*/ 0 h 817361"/>
                <a:gd name="csX1" fmla="*/ 746760 w 1432560"/>
                <a:gd name="csY1" fmla="*/ 777240 h 817361"/>
                <a:gd name="csX2" fmla="*/ 1432560 w 1432560"/>
                <a:gd name="csY2" fmla="*/ 792480 h 817361"/>
                <a:gd name="csX0" fmla="*/ 0 w 1432560"/>
                <a:gd name="csY0" fmla="*/ 861641 h 1654278"/>
                <a:gd name="csX1" fmla="*/ 731520 w 1432560"/>
                <a:gd name="csY1" fmla="*/ 581 h 1654278"/>
                <a:gd name="csX2" fmla="*/ 1432560 w 1432560"/>
                <a:gd name="csY2" fmla="*/ 1654121 h 1654278"/>
                <a:gd name="csX0" fmla="*/ 0 w 1470660"/>
                <a:gd name="csY0" fmla="*/ 861641 h 884306"/>
                <a:gd name="csX1" fmla="*/ 731520 w 1470660"/>
                <a:gd name="csY1" fmla="*/ 581 h 884306"/>
                <a:gd name="csX2" fmla="*/ 1470660 w 1470660"/>
                <a:gd name="csY2" fmla="*/ 389201 h 884306"/>
                <a:gd name="csX0" fmla="*/ 0 w 1470660"/>
                <a:gd name="csY0" fmla="*/ 861641 h 884306"/>
                <a:gd name="csX1" fmla="*/ 731520 w 1470660"/>
                <a:gd name="csY1" fmla="*/ 581 h 884306"/>
                <a:gd name="csX2" fmla="*/ 1470660 w 1470660"/>
                <a:gd name="csY2" fmla="*/ 389201 h 884306"/>
                <a:gd name="csX0" fmla="*/ 0 w 1470660"/>
                <a:gd name="csY0" fmla="*/ 861641 h 884306"/>
                <a:gd name="csX1" fmla="*/ 731520 w 1470660"/>
                <a:gd name="csY1" fmla="*/ 581 h 884306"/>
                <a:gd name="csX2" fmla="*/ 1470660 w 1470660"/>
                <a:gd name="csY2" fmla="*/ 389201 h 884306"/>
                <a:gd name="csX0" fmla="*/ 0 w 1470660"/>
                <a:gd name="csY0" fmla="*/ 861060 h 884440"/>
                <a:gd name="csX1" fmla="*/ 731520 w 1470660"/>
                <a:gd name="csY1" fmla="*/ 0 h 884440"/>
                <a:gd name="csX2" fmla="*/ 1470660 w 1470660"/>
                <a:gd name="csY2" fmla="*/ 388620 h 884440"/>
                <a:gd name="csX0" fmla="*/ 0 w 1470660"/>
                <a:gd name="csY0" fmla="*/ 861060 h 861060"/>
                <a:gd name="csX1" fmla="*/ 731520 w 1470660"/>
                <a:gd name="csY1" fmla="*/ 0 h 861060"/>
                <a:gd name="csX2" fmla="*/ 1470660 w 1470660"/>
                <a:gd name="csY2" fmla="*/ 388620 h 861060"/>
                <a:gd name="csX0" fmla="*/ 0 w 1478280"/>
                <a:gd name="csY0" fmla="*/ 822960 h 822960"/>
                <a:gd name="csX1" fmla="*/ 739140 w 1478280"/>
                <a:gd name="csY1" fmla="*/ 0 h 822960"/>
                <a:gd name="csX2" fmla="*/ 1478280 w 1478280"/>
                <a:gd name="csY2" fmla="*/ 388620 h 822960"/>
                <a:gd name="csX0" fmla="*/ 0 w 1478280"/>
                <a:gd name="csY0" fmla="*/ 822960 h 822960"/>
                <a:gd name="csX1" fmla="*/ 739140 w 1478280"/>
                <a:gd name="csY1" fmla="*/ 0 h 822960"/>
                <a:gd name="csX2" fmla="*/ 1478280 w 1478280"/>
                <a:gd name="csY2" fmla="*/ 388620 h 822960"/>
                <a:gd name="csX0" fmla="*/ 0 w 1478280"/>
                <a:gd name="csY0" fmla="*/ 822960 h 822960"/>
                <a:gd name="csX1" fmla="*/ 739140 w 1478280"/>
                <a:gd name="csY1" fmla="*/ 0 h 822960"/>
                <a:gd name="csX2" fmla="*/ 1478280 w 1478280"/>
                <a:gd name="csY2" fmla="*/ 388620 h 822960"/>
                <a:gd name="csX0" fmla="*/ 0 w 1478280"/>
                <a:gd name="csY0" fmla="*/ 792480 h 792480"/>
                <a:gd name="csX1" fmla="*/ 739140 w 1478280"/>
                <a:gd name="csY1" fmla="*/ 0 h 792480"/>
                <a:gd name="csX2" fmla="*/ 1478280 w 1478280"/>
                <a:gd name="csY2" fmla="*/ 358140 h 792480"/>
                <a:gd name="csX0" fmla="*/ 0 w 1455420"/>
                <a:gd name="csY0" fmla="*/ 792480 h 792480"/>
                <a:gd name="csX1" fmla="*/ 739140 w 1455420"/>
                <a:gd name="csY1" fmla="*/ 0 h 792480"/>
                <a:gd name="csX2" fmla="*/ 1455420 w 1455420"/>
                <a:gd name="csY2" fmla="*/ 358140 h 792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55420" h="792480">
                  <a:moveTo>
                    <a:pt x="0" y="792480"/>
                  </a:moveTo>
                  <a:cubicBezTo>
                    <a:pt x="189865" y="579755"/>
                    <a:pt x="615950" y="8890"/>
                    <a:pt x="739140" y="0"/>
                  </a:cubicBezTo>
                  <a:cubicBezTo>
                    <a:pt x="854710" y="13970"/>
                    <a:pt x="1231265" y="254635"/>
                    <a:pt x="1455420" y="358140"/>
                  </a:cubicBezTo>
                </a:path>
              </a:pathLst>
            </a:custGeom>
            <a:noFill/>
            <a:ln w="635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hought Bubble: Cloud 23">
            <a:extLst>
              <a:ext uri="{FF2B5EF4-FFF2-40B4-BE49-F238E27FC236}">
                <a16:creationId xmlns:a16="http://schemas.microsoft.com/office/drawing/2014/main" id="{C2510ACA-0FAD-FF83-B865-E0A678F0BE65}"/>
              </a:ext>
            </a:extLst>
          </p:cNvPr>
          <p:cNvSpPr/>
          <p:nvPr/>
        </p:nvSpPr>
        <p:spPr>
          <a:xfrm>
            <a:off x="8860971" y="2880383"/>
            <a:ext cx="3211286" cy="1381101"/>
          </a:xfrm>
          <a:prstGeom prst="cloudCallout">
            <a:avLst>
              <a:gd name="adj1" fmla="val -48502"/>
              <a:gd name="adj2" fmla="val 5990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Exhaustive search (polynomial time)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hought Bubble: Cloud 24">
                <a:extLst>
                  <a:ext uri="{FF2B5EF4-FFF2-40B4-BE49-F238E27FC236}">
                    <a16:creationId xmlns:a16="http://schemas.microsoft.com/office/drawing/2014/main" id="{567F236A-ED22-DE3B-711F-4DAF3A46CCC4}"/>
                  </a:ext>
                </a:extLst>
              </p:cNvPr>
              <p:cNvSpPr/>
              <p:nvPr/>
            </p:nvSpPr>
            <p:spPr>
              <a:xfrm>
                <a:off x="7749144" y="5139543"/>
                <a:ext cx="3812794" cy="1604376"/>
              </a:xfrm>
              <a:prstGeom prst="cloudCallout">
                <a:avLst>
                  <a:gd name="adj1" fmla="val -61257"/>
                  <a:gd name="adj2" fmla="val 19121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0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000" dirty="0">
                    <a:solidFill>
                      <a:sysClr val="windowText" lastClr="000000"/>
                    </a:solidFill>
                  </a:rPr>
                  <a:t> bits of space to store hash functions</a:t>
                </a:r>
              </a:p>
            </p:txBody>
          </p:sp>
        </mc:Choice>
        <mc:Fallback xmlns="">
          <p:sp>
            <p:nvSpPr>
              <p:cNvPr id="25" name="Thought Bubble: Cloud 24">
                <a:extLst>
                  <a:ext uri="{FF2B5EF4-FFF2-40B4-BE49-F238E27FC236}">
                    <a16:creationId xmlns:a16="http://schemas.microsoft.com/office/drawing/2014/main" id="{567F236A-ED22-DE3B-711F-4DAF3A46CC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9144" y="5139543"/>
                <a:ext cx="3812794" cy="1604376"/>
              </a:xfrm>
              <a:prstGeom prst="cloudCallout">
                <a:avLst>
                  <a:gd name="adj1" fmla="val -61257"/>
                  <a:gd name="adj2" fmla="val 19121"/>
                </a:avLst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676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CCDE-9727-771C-64CF-07D9CDAF3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INW vs. Nisan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0141BE-7014-41E0-DE83-2B985B8A09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6760" y="2088429"/>
                <a:ext cx="10331549" cy="4329981"/>
              </a:xfrm>
            </p:spPr>
            <p:txBody>
              <a:bodyPr/>
              <a:lstStyle/>
              <a:p>
                <a:r>
                  <a:rPr lang="en-US" dirty="0"/>
                  <a:t>Can use Nisan’s approach to construct </a:t>
                </a:r>
                <a:r>
                  <a:rPr lang="en-US" dirty="0">
                    <a:solidFill>
                      <a:schemeClr val="accent1"/>
                    </a:solidFill>
                  </a:rPr>
                  <a:t>PRG</a:t>
                </a:r>
              </a:p>
              <a:p>
                <a:pPr lvl="1"/>
                <a:r>
                  <a:rPr lang="en-US" dirty="0"/>
                  <a:t>Use seed to pick hash functions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accent1"/>
                    </a:solidFill>
                  </a:rPr>
                  <a:t>and</a:t>
                </a:r>
                <a:r>
                  <a:rPr lang="en-US" dirty="0"/>
                  <a:t> to pick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Seed length is not better than INW</a:t>
                </a:r>
              </a:p>
              <a:p>
                <a:r>
                  <a:rPr lang="en-US" dirty="0"/>
                  <a:t>But the specific </a:t>
                </a:r>
                <a:r>
                  <a:rPr lang="en-US" dirty="0">
                    <a:solidFill>
                      <a:schemeClr val="accent1"/>
                    </a:solidFill>
                  </a:rPr>
                  <a:t>structure</a:t>
                </a:r>
                <a:r>
                  <a:rPr lang="en-US" dirty="0"/>
                  <a:t> of Nisan’s PRG is sometimes useful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0141BE-7014-41E0-DE83-2B985B8A09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6760" y="2088429"/>
                <a:ext cx="10331549" cy="4329981"/>
              </a:xfrm>
              <a:blipFill>
                <a:blip r:embed="rId2"/>
                <a:stretch>
                  <a:fillRect l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B710A57C-3884-022E-CF28-F9A7AA7E3849}"/>
              </a:ext>
            </a:extLst>
          </p:cNvPr>
          <p:cNvGrpSpPr/>
          <p:nvPr/>
        </p:nvGrpSpPr>
        <p:grpSpPr>
          <a:xfrm>
            <a:off x="7705746" y="365125"/>
            <a:ext cx="4084203" cy="2951572"/>
            <a:chOff x="7879404" y="3531140"/>
            <a:chExt cx="4084203" cy="295157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0766C70-71CC-008B-F597-AC6FE93B63D0}"/>
                </a:ext>
              </a:extLst>
            </p:cNvPr>
            <p:cNvSpPr/>
            <p:nvPr/>
          </p:nvSpPr>
          <p:spPr>
            <a:xfrm>
              <a:off x="7879404" y="3531140"/>
              <a:ext cx="4084203" cy="29515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C9B8B34-F3AC-2B66-71F2-B9356C1662CA}"/>
                </a:ext>
              </a:extLst>
            </p:cNvPr>
            <p:cNvGrpSpPr/>
            <p:nvPr/>
          </p:nvGrpSpPr>
          <p:grpSpPr>
            <a:xfrm>
              <a:off x="8021155" y="3732536"/>
              <a:ext cx="3855106" cy="2538366"/>
              <a:chOff x="7447365" y="1305026"/>
              <a:chExt cx="4453280" cy="2932230"/>
            </a:xfrm>
          </p:grpSpPr>
          <p:pic>
            <p:nvPicPr>
              <p:cNvPr id="7" name="Picture 6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5541A8D9-3FAD-EFA6-A4B4-AC0C1D4669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61151" y="3677732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8" name="Picture 7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6707F134-8F23-2566-D1C3-6B88116BDB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05190" y="3670031"/>
                <a:ext cx="557825" cy="557825"/>
              </a:xfrm>
              <a:prstGeom prst="rect">
                <a:avLst/>
              </a:prstGeom>
            </p:spPr>
          </p:pic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87724214-F200-9AF2-50E6-AB0DE94A5D04}"/>
                  </a:ext>
                </a:extLst>
              </p:cNvPr>
              <p:cNvCxnSpPr/>
              <p:nvPr/>
            </p:nvCxnSpPr>
            <p:spPr>
              <a:xfrm>
                <a:off x="8836334" y="1945238"/>
                <a:ext cx="0" cy="3994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B8E97948-0AB5-126D-B28D-91764D45B863}"/>
                  </a:ext>
                </a:extLst>
              </p:cNvPr>
              <p:cNvCxnSpPr/>
              <p:nvPr/>
            </p:nvCxnSpPr>
            <p:spPr>
              <a:xfrm>
                <a:off x="9388469" y="1945238"/>
                <a:ext cx="0" cy="3994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CC590297-DF61-DA0C-38A9-09588880D0F4}"/>
                  </a:ext>
                </a:extLst>
              </p:cNvPr>
              <p:cNvCxnSpPr/>
              <p:nvPr/>
            </p:nvCxnSpPr>
            <p:spPr>
              <a:xfrm>
                <a:off x="10486847" y="1945238"/>
                <a:ext cx="0" cy="3994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4223075C-CD71-F971-19FA-176106849A8F}"/>
                  </a:ext>
                </a:extLst>
              </p:cNvPr>
              <p:cNvCxnSpPr/>
              <p:nvPr/>
            </p:nvCxnSpPr>
            <p:spPr>
              <a:xfrm>
                <a:off x="9955681" y="1945238"/>
                <a:ext cx="0" cy="3994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 descr="A black and white photo of a coin&#10;&#10;Description automatically generated">
                <a:extLst>
                  <a:ext uri="{FF2B5EF4-FFF2-40B4-BE49-F238E27FC236}">
                    <a16:creationId xmlns:a16="http://schemas.microsoft.com/office/drawing/2014/main" id="{419C2F91-9139-2F72-A2E7-2171A5C285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57422" y="1305026"/>
                <a:ext cx="557826" cy="557826"/>
              </a:xfrm>
              <a:prstGeom prst="rect">
                <a:avLst/>
              </a:prstGeom>
            </p:spPr>
          </p:pic>
          <p:pic>
            <p:nvPicPr>
              <p:cNvPr id="14" name="Picture 13" descr="A black and white photo of a coin&#10;&#10;Description automatically generated">
                <a:extLst>
                  <a:ext uri="{FF2B5EF4-FFF2-40B4-BE49-F238E27FC236}">
                    <a16:creationId xmlns:a16="http://schemas.microsoft.com/office/drawing/2014/main" id="{2E4BAB7F-8574-4549-A5E7-C1D923F7E2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15247" y="1313628"/>
                <a:ext cx="557826" cy="557826"/>
              </a:xfrm>
              <a:prstGeom prst="rect">
                <a:avLst/>
              </a:prstGeom>
            </p:spPr>
          </p:pic>
          <p:pic>
            <p:nvPicPr>
              <p:cNvPr id="15" name="Picture 14" descr="A close up of a coin&#10;&#10;Description automatically generated">
                <a:extLst>
                  <a:ext uri="{FF2B5EF4-FFF2-40B4-BE49-F238E27FC236}">
                    <a16:creationId xmlns:a16="http://schemas.microsoft.com/office/drawing/2014/main" id="{5E5ED173-1654-9EE1-3C82-CA80783F7E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76769" y="1305026"/>
                <a:ext cx="557826" cy="557826"/>
              </a:xfrm>
              <a:prstGeom prst="rect">
                <a:avLst/>
              </a:prstGeom>
            </p:spPr>
          </p:pic>
          <p:pic>
            <p:nvPicPr>
              <p:cNvPr id="16" name="Picture 15" descr="A black and white photo of a coin&#10;&#10;Description automatically generated">
                <a:extLst>
                  <a:ext uri="{FF2B5EF4-FFF2-40B4-BE49-F238E27FC236}">
                    <a16:creationId xmlns:a16="http://schemas.microsoft.com/office/drawing/2014/main" id="{164A4BFD-114C-C5C4-B91C-BE6C653B7C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13423" y="1305026"/>
                <a:ext cx="557826" cy="557826"/>
              </a:xfrm>
              <a:prstGeom prst="rect">
                <a:avLst/>
              </a:prstGeom>
            </p:spPr>
          </p:pic>
          <p:pic>
            <p:nvPicPr>
              <p:cNvPr id="17" name="Picture 16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9B538590-2EA3-3E84-8A28-3C6B08D0DE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1925" y="3666260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18" name="Picture 17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33E004BD-D067-6D89-2E67-65AA6B3BC4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73073" y="3670031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19" name="Picture 18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F2BAFE7F-EA31-21E3-119C-BB165A898D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9034" y="3667805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20" name="Picture 19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66F1432F-F81B-CF4C-FE06-C3F703FBF8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93991" y="3665579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21" name="Picture 20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68E3CA7A-EFC0-F152-D79B-3F09014899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42820" y="3677731"/>
                <a:ext cx="557825" cy="557825"/>
              </a:xfrm>
              <a:prstGeom prst="rect">
                <a:avLst/>
              </a:prstGeom>
            </p:spPr>
          </p:pic>
          <p:pic>
            <p:nvPicPr>
              <p:cNvPr id="22" name="Picture 21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F754B0CB-E58B-E33D-730C-F799774D8B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47365" y="3679431"/>
                <a:ext cx="557825" cy="557825"/>
              </a:xfrm>
              <a:prstGeom prst="rect">
                <a:avLst/>
              </a:prstGeom>
            </p:spPr>
          </p:pic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A6D52CC9-DEAB-D17D-813E-5BE5026DFF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86988" y="3010473"/>
                <a:ext cx="246270" cy="618266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9F4D275-E9B0-7F66-E2E9-2D635299ED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324376" y="2997562"/>
                <a:ext cx="161027" cy="627378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EE506FCA-E2E5-3A65-38B5-193CA3828D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7791" y="2997562"/>
                <a:ext cx="62787" cy="6311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D9E46B49-D512-6F66-427A-230E4EABD7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01190" y="2997562"/>
                <a:ext cx="0" cy="614580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686DF813-28CD-0AD9-5D22-F606A06A85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42820" y="2997562"/>
                <a:ext cx="223367" cy="631177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37D0DEDA-35B3-53D7-654B-636188E747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95103" y="3010473"/>
                <a:ext cx="134208" cy="618266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53BA5865-2D2B-BDAC-D392-E416A29F91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47342" y="3010473"/>
                <a:ext cx="60186" cy="604152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AC91FEF5-F5B4-565F-8B82-974775496F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31641" y="3010473"/>
                <a:ext cx="20344" cy="601669"/>
              </a:xfrm>
              <a:prstGeom prst="straightConnector1">
                <a:avLst/>
              </a:prstGeom>
              <a:ln w="60325">
                <a:solidFill>
                  <a:schemeClr val="tx1"/>
                </a:solidFill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1166E0CB-2AB2-E14D-E147-A00D987E61B1}"/>
                      </a:ext>
                    </a:extLst>
                  </p:cNvPr>
                  <p:cNvSpPr/>
                  <p:nvPr/>
                </p:nvSpPr>
                <p:spPr>
                  <a:xfrm>
                    <a:off x="7844272" y="2426919"/>
                    <a:ext cx="3657600" cy="636162"/>
                  </a:xfrm>
                  <a:custGeom>
                    <a:avLst/>
                    <a:gdLst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34856 w 3657600"/>
                      <a:gd name="connsiteY3" fmla="*/ 10633 h 829339"/>
                      <a:gd name="connsiteX4" fmla="*/ 1286539 w 3657600"/>
                      <a:gd name="connsiteY4" fmla="*/ 0 h 829339"/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286539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604977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86123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861236 w 3657600"/>
                      <a:gd name="connsiteY4" fmla="*/ 0 h 82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0" h="829339">
                        <a:moveTo>
                          <a:pt x="861236" y="0"/>
                        </a:moveTo>
                        <a:lnTo>
                          <a:pt x="0" y="829339"/>
                        </a:lnTo>
                        <a:lnTo>
                          <a:pt x="3657600" y="829339"/>
                        </a:lnTo>
                        <a:lnTo>
                          <a:pt x="2817628" y="10633"/>
                        </a:lnTo>
                        <a:lnTo>
                          <a:pt x="861236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76" name="Freeform: Shape 275">
                    <a:extLst>
                      <a:ext uri="{FF2B5EF4-FFF2-40B4-BE49-F238E27FC236}">
                        <a16:creationId xmlns:a16="http://schemas.microsoft.com/office/drawing/2014/main" id="{379DB98E-3EF9-534C-BD3E-789D63E9518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44272" y="2426919"/>
                    <a:ext cx="3657600" cy="636162"/>
                  </a:xfrm>
                  <a:custGeom>
                    <a:avLst/>
                    <a:gdLst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34856 w 3657600"/>
                      <a:gd name="connsiteY3" fmla="*/ 10633 h 829339"/>
                      <a:gd name="connsiteX4" fmla="*/ 1286539 w 3657600"/>
                      <a:gd name="connsiteY4" fmla="*/ 0 h 829339"/>
                      <a:gd name="connsiteX0" fmla="*/ 1286539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286539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24224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19084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190846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498652 w 3657600"/>
                      <a:gd name="connsiteY3" fmla="*/ 1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604977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1031357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1031357 w 3657600"/>
                      <a:gd name="connsiteY4" fmla="*/ 0 h 829339"/>
                      <a:gd name="connsiteX0" fmla="*/ 861236 w 3657600"/>
                      <a:gd name="connsiteY0" fmla="*/ 0 h 829339"/>
                      <a:gd name="connsiteX1" fmla="*/ 0 w 3657600"/>
                      <a:gd name="connsiteY1" fmla="*/ 829339 h 829339"/>
                      <a:gd name="connsiteX2" fmla="*/ 3657600 w 3657600"/>
                      <a:gd name="connsiteY2" fmla="*/ 829339 h 829339"/>
                      <a:gd name="connsiteX3" fmla="*/ 2817628 w 3657600"/>
                      <a:gd name="connsiteY3" fmla="*/ 10633 h 829339"/>
                      <a:gd name="connsiteX4" fmla="*/ 861236 w 3657600"/>
                      <a:gd name="connsiteY4" fmla="*/ 0 h 8293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7600" h="829339">
                        <a:moveTo>
                          <a:pt x="861236" y="0"/>
                        </a:moveTo>
                        <a:lnTo>
                          <a:pt x="0" y="829339"/>
                        </a:lnTo>
                        <a:lnTo>
                          <a:pt x="3657600" y="829339"/>
                        </a:lnTo>
                        <a:lnTo>
                          <a:pt x="2817628" y="10633"/>
                        </a:lnTo>
                        <a:lnTo>
                          <a:pt x="861236" y="0"/>
                        </a:lnTo>
                        <a:close/>
                      </a:path>
                    </a:pathLst>
                  </a:custGeom>
                  <a:blipFill>
                    <a:blip r:embed="rId27"/>
                    <a:stretch>
                      <a:fillRect/>
                    </a:stretch>
                  </a:blipFill>
                  <a:ln w="1905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95123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2D144-1D43-AD9E-2F95-A0C157F3E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AB0CE-8B27-E1BF-6440-23F5BD425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6716"/>
            <a:ext cx="10515600" cy="5504567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>
                <a:latin typeface="+mn-lt"/>
              </a:rPr>
              <a:t>The Nisan Approach:</a:t>
            </a:r>
            <a:br>
              <a:rPr lang="en-US" sz="5400" dirty="0">
                <a:latin typeface="+mn-lt"/>
              </a:rPr>
            </a:br>
            <a:r>
              <a:rPr lang="en-US" sz="5400" dirty="0">
                <a:latin typeface="+mn-lt"/>
              </a:rPr>
              <a:t>Advanced Topics</a:t>
            </a:r>
          </a:p>
        </p:txBody>
      </p:sp>
    </p:spTree>
    <p:extLst>
      <p:ext uri="{BB962C8B-B14F-4D97-AF65-F5344CB8AC3E}">
        <p14:creationId xmlns:p14="http://schemas.microsoft.com/office/powerpoint/2010/main" val="2317494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CB1E07B-CEDD-4995-E2BF-3E960751C13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CB1E07B-CEDD-4995-E2BF-3E960751C1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99718-F8ED-503C-35D6-EE9AE7E08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98669"/>
            <a:ext cx="10515600" cy="2468880"/>
          </a:xfrm>
        </p:spPr>
        <p:txBody>
          <a:bodyPr/>
          <a:lstStyle/>
          <a:p>
            <a:r>
              <a:rPr lang="en-US" dirty="0"/>
              <a:t>Proof based on </a:t>
            </a:r>
            <a:r>
              <a:rPr lang="en-US" dirty="0">
                <a:solidFill>
                  <a:schemeClr val="accent1"/>
                </a:solidFill>
              </a:rPr>
              <a:t>reusing Nisan’s hash functions</a:t>
            </a:r>
            <a:r>
              <a:rPr lang="en-US" dirty="0"/>
              <a:t> many times, with randomized rounding to break stochastic dependencies</a:t>
            </a:r>
          </a:p>
          <a:p>
            <a:r>
              <a:rPr lang="en-US" dirty="0"/>
              <a:t>Current state of the art is only slightly better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8B2F0C-68D5-1792-B759-E22BD0B9EDCA}"/>
                  </a:ext>
                </a:extLst>
              </p:cNvPr>
              <p:cNvSpPr txBox="1"/>
              <p:nvPr/>
            </p:nvSpPr>
            <p:spPr>
              <a:xfrm>
                <a:off x="632840" y="1957229"/>
                <a:ext cx="10926320" cy="153869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[Saks, Zhou 1999]</a:t>
                </a:r>
                <a:r>
                  <a:rPr lang="en-US" sz="2800" dirty="0"/>
                  <a:t>: For every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there exists a deterministic algorithm that computes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using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lit/>
                                  </m:rP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>
                    <a:solidFill>
                      <a:schemeClr val="accent1"/>
                    </a:solidFill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</a:rPr>
                  <a:t>bits of space</a:t>
                </a:r>
                <a:endParaRPr lang="en-US" sz="2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8B2F0C-68D5-1792-B759-E22BD0B9E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40" y="1957229"/>
                <a:ext cx="10926320" cy="15386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43AB9F43-3CE0-3EBC-41B3-A9E1B4E7F698}"/>
              </a:ext>
            </a:extLst>
          </p:cNvPr>
          <p:cNvGrpSpPr/>
          <p:nvPr/>
        </p:nvGrpSpPr>
        <p:grpSpPr>
          <a:xfrm>
            <a:off x="8042338" y="227040"/>
            <a:ext cx="1206231" cy="1298245"/>
            <a:chOff x="10186591" y="1585225"/>
            <a:chExt cx="1206231" cy="129824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4DA11B4-B38F-EF3D-6A1F-90F97975251F}"/>
                </a:ext>
              </a:extLst>
            </p:cNvPr>
            <p:cNvCxnSpPr>
              <a:cxnSpLocks/>
            </p:cNvCxnSpPr>
            <p:nvPr/>
          </p:nvCxnSpPr>
          <p:spPr>
            <a:xfrm>
              <a:off x="10452864" y="1655075"/>
              <a:ext cx="835545" cy="0"/>
            </a:xfrm>
            <a:prstGeom prst="line">
              <a:avLst/>
            </a:prstGeom>
            <a:ln w="28575"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1BBA177-BE4F-56C6-CB76-12A00AE4D687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409" y="1585225"/>
              <a:ext cx="0" cy="146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ABD6C99-67FC-0D38-710E-98B5A8C2DC4E}"/>
                </a:ext>
              </a:extLst>
            </p:cNvPr>
            <p:cNvCxnSpPr>
              <a:cxnSpLocks/>
            </p:cNvCxnSpPr>
            <p:nvPr/>
          </p:nvCxnSpPr>
          <p:spPr>
            <a:xfrm>
              <a:off x="10453724" y="1585225"/>
              <a:ext cx="0" cy="146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15C66D8-D2FB-607B-2B59-ECC84224162D}"/>
                </a:ext>
              </a:extLst>
            </p:cNvPr>
            <p:cNvGrpSpPr/>
            <p:nvPr/>
          </p:nvGrpSpPr>
          <p:grpSpPr>
            <a:xfrm rot="5400000">
              <a:off x="9740502" y="2282139"/>
              <a:ext cx="1038228" cy="146050"/>
              <a:chOff x="405505" y="2359025"/>
              <a:chExt cx="835545" cy="14605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19AFFB6-6C7C-09E7-0061-25DF8CF999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505" y="2428875"/>
                <a:ext cx="835545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748414E-6EB1-A493-3A2F-E63098CE93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1050" y="2359025"/>
                <a:ext cx="0" cy="1460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A3CCD715-3F8D-7E21-B837-660E53EA77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365" y="2359025"/>
                <a:ext cx="0" cy="1460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3835B71-3DCE-56ED-EC7E-05B52C9E6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39305" y="1822351"/>
              <a:ext cx="858865" cy="1061119"/>
            </a:xfrm>
            <a:prstGeom prst="rect">
              <a:avLst/>
            </a:prstGeom>
          </p:spPr>
        </p:pic>
        <p:pic>
          <p:nvPicPr>
            <p:cNvPr id="11" name="Picture 10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C9A787A2-1DDA-6D4E-9C20-45EBB0E4C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6608">
              <a:off x="10581321" y="1979400"/>
              <a:ext cx="811501" cy="735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646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C3C36-2DA4-F968-386A-FD3F71480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Catalytic </a:t>
            </a:r>
            <a:r>
              <a:rPr lang="en-US" dirty="0" err="1"/>
              <a:t>derandomization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544D1-C5B4-EC34-F75C-8EFA4CFCE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77566"/>
            <a:ext cx="10515600" cy="1571711"/>
          </a:xfrm>
        </p:spPr>
        <p:txBody>
          <a:bodyPr/>
          <a:lstStyle/>
          <a:p>
            <a:r>
              <a:rPr lang="en-US" dirty="0"/>
              <a:t>Proof idea: Use initial data as hash functions</a:t>
            </a:r>
          </a:p>
          <a:p>
            <a:r>
              <a:rPr lang="en-US" dirty="0"/>
              <a:t>Either they are “good,” or else they can be </a:t>
            </a:r>
            <a:r>
              <a:rPr lang="en-US" dirty="0">
                <a:solidFill>
                  <a:schemeClr val="accent1"/>
                </a:solidFill>
              </a:rPr>
              <a:t>compressed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D93897-2E4B-659D-9782-75AAA45C4B2E}"/>
                  </a:ext>
                </a:extLst>
              </p:cNvPr>
              <p:cNvSpPr txBox="1"/>
              <p:nvPr/>
            </p:nvSpPr>
            <p:spPr>
              <a:xfrm>
                <a:off x="572729" y="2373097"/>
                <a:ext cx="11046542" cy="210192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[Pyne 2024]</a:t>
                </a:r>
                <a:r>
                  <a:rPr lang="en-US" sz="2800" dirty="0"/>
                  <a:t>: For every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there exists a deterministic algorithm that computes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using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bits of ordinary space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bits of 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catalytic</a:t>
                </a:r>
                <a:r>
                  <a:rPr lang="en-US" sz="2800" dirty="0">
                    <a:solidFill>
                      <a:schemeClr val="tx1"/>
                    </a:solidFill>
                  </a:rPr>
                  <a:t> space</a:t>
                </a:r>
                <a:endParaRPr lang="en-US" sz="2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D93897-2E4B-659D-9782-75AAA45C4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29" y="2373097"/>
                <a:ext cx="11046542" cy="210192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185AFA7A-4AC6-1866-FD7E-290FC1B6F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7173">
            <a:off x="7724500" y="424109"/>
            <a:ext cx="3857625" cy="1409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6001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451C8-B7DB-3EAA-E923-AFB256684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ECAE7-90AE-C1B6-C0B3-88ECC1D73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F2A21-C070-9B82-82B4-70CC02984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Today:</a:t>
            </a:r>
          </a:p>
          <a:p>
            <a:pPr lvl="1"/>
            <a:r>
              <a:rPr lang="en-US" dirty="0"/>
              <a:t>The INW Approach ✔️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The Nisan Approach ✔️</a:t>
            </a:r>
          </a:p>
          <a:p>
            <a:r>
              <a:rPr lang="en-US" dirty="0"/>
              <a:t>Tomorrow:</a:t>
            </a:r>
          </a:p>
          <a:p>
            <a:pPr lvl="1"/>
            <a:r>
              <a:rPr lang="en-US" dirty="0"/>
              <a:t>The Laplacian Approach</a:t>
            </a:r>
          </a:p>
          <a:p>
            <a:pPr lvl="1"/>
            <a:r>
              <a:rPr lang="en-US" dirty="0"/>
              <a:t>The Restrictions Approach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05F332CE-C8DF-A974-456D-4A0A3162212F}"/>
              </a:ext>
            </a:extLst>
          </p:cNvPr>
          <p:cNvSpPr/>
          <p:nvPr/>
        </p:nvSpPr>
        <p:spPr>
          <a:xfrm>
            <a:off x="6479822" y="2223911"/>
            <a:ext cx="4278489" cy="3273778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ysClr val="windowText" lastClr="000000"/>
                </a:solidFill>
              </a:rPr>
              <a:t>Thanks for listening!</a:t>
            </a:r>
            <a:endParaRPr lang="en-US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01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0.4|0.3|0.4|4.6|2.4|4.8|4.4|0.5|1|0.7|0.8|0.5|4.9|3.5|32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45653</TotalTime>
  <Words>1402</Words>
  <Application>Microsoft Office PowerPoint</Application>
  <PresentationFormat>Widescreen</PresentationFormat>
  <Paragraphs>261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Office Theme</vt:lpstr>
      <vt:lpstr>Tutorial: Derandomizing Space-Bounded Computation  </vt:lpstr>
      <vt:lpstr>Motivating example</vt:lpstr>
      <vt:lpstr>PowerPoint Presentation</vt:lpstr>
      <vt:lpstr>Derandomization</vt:lpstr>
      <vt:lpstr>The complexity class "BPL"</vt:lpstr>
      <vt:lpstr>The complexity class "BPL"</vt:lpstr>
      <vt:lpstr>Read-once branching programs (ROBPs)</vt:lpstr>
      <vt:lpstr>ROBPs and BPL</vt:lpstr>
      <vt:lpstr>"L" vs. "BPL"</vt:lpstr>
      <vt:lpstr>Outline</vt:lpstr>
      <vt:lpstr>The INW Approach</vt:lpstr>
      <vt:lpstr>The INW Pseudorandom Generator</vt:lpstr>
      <vt:lpstr>INW construction</vt:lpstr>
      <vt:lpstr>Open problem: Better PRGs</vt:lpstr>
      <vt:lpstr>The INW Approach: Advanced Topics</vt:lpstr>
      <vt:lpstr>Regular ROBPs / Permutation ROBPs</vt:lpstr>
      <vt:lpstr>Singular-value approximation</vt:lpstr>
      <vt:lpstr>Undirected s-t connectivity</vt:lpstr>
      <vt:lpstr>Limitations of INW</vt:lpstr>
      <vt:lpstr>The Nisan Approach</vt:lpstr>
      <vt:lpstr>"BPL"⊆"SC" </vt:lpstr>
      <vt:lpstr>Pairwise uniform hash functions</vt:lpstr>
      <vt:lpstr>Good hash functions</vt:lpstr>
      <vt:lpstr>"BPL"⊆"SC": Proof sketch</vt:lpstr>
      <vt:lpstr>Comparison: INW vs. Nisan</vt:lpstr>
      <vt:lpstr>The Nisan Approach: Advanced Topics</vt:lpstr>
      <vt:lpstr>"BPL"⊆"L" ^(3\/2) </vt:lpstr>
      <vt:lpstr>Catalytic derandomization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Hoza</dc:creator>
  <cp:lastModifiedBy>William Hoza</cp:lastModifiedBy>
  <cp:revision>173</cp:revision>
  <dcterms:created xsi:type="dcterms:W3CDTF">2021-11-09T19:11:03Z</dcterms:created>
  <dcterms:modified xsi:type="dcterms:W3CDTF">2026-09-04T16:04:51Z</dcterms:modified>
</cp:coreProperties>
</file>