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6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5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DC05A-95BD-475C-A0B9-5F3DC6EDF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B5F5C-1595-409A-873F-C7270020A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21C23-E51D-4FD1-ADB8-A00AA19D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E666-9235-4893-863B-C0961C0CB295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88676-0F7D-494D-A4BE-1907524D2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18E7A-776E-4413-8340-50BD1212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B8A3-53D9-422A-9384-FDFCBE5C9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5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7BEBB-240C-4FBD-BCBA-C617919FF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7D776-4EDC-4B96-B8F7-ABFCFC6D3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D8885-E706-43D9-880D-775718B6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E666-9235-4893-863B-C0961C0CB295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6FA0B-7425-4893-9D8A-5C4FA9F52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25A2B-DEBD-426B-AE4B-F0BF2D9CC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B8A3-53D9-422A-9384-FDFCBE5C9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4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A1CBAB-DBB1-4190-AF54-9C1F374E2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8CEB0-EA56-454C-A8E4-74657BE03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D40EE-7157-4DB0-86E7-DC92693C8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E666-9235-4893-863B-C0961C0CB295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ECC7C-7877-4056-9E16-4550AE71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BDB98-69DC-47B9-9330-54D057AF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B8A3-53D9-422A-9384-FDFCBE5C9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8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AEC4-B31B-4987-813D-A819097CA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3F3BF-A0ED-4839-9499-82EFEB464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A3E71-6F5E-4850-8E67-01EBBDE61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E666-9235-4893-863B-C0961C0CB295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0342B-2645-4DC5-8C77-3E925792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83962-34B3-4069-9A3C-2B1737CF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B8A3-53D9-422A-9384-FDFCBE5C9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B3138-7B27-4E23-A7F3-CB291D026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2B9A7-D330-4A9A-AC11-E03D2886C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8C521-31AC-4C26-B9D6-E704DE428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E666-9235-4893-863B-C0961C0CB295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9A625-03FA-4528-BC2A-CAE425A3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43652-9498-450D-BDC2-EDFF84CB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B8A3-53D9-422A-9384-FDFCBE5C9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5C4B7-9BBB-4B73-AF05-42DFAB11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B87E6-F13C-49EB-8FB2-EBC2C88A0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20726-2334-4CB3-B923-F861E41A4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75992-CFD4-444A-B73A-BF5E01F7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E666-9235-4893-863B-C0961C0CB295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A2813-1CFA-48E6-8241-9AF36A949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FE9CA-11DD-4C09-9813-0E29E95F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B8A3-53D9-422A-9384-FDFCBE5C9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5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1DAFC-E1F3-411A-9005-8D15E56A0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4C347-E7A1-470D-A837-6BF80DC67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DE741-0405-47D0-A22D-C107270D0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F32924-8819-4806-8AB2-7FF496A87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097EFD-6BBA-4090-B138-54B3C9EA2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70DE0E-B253-4576-91A7-4B3FF9B14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E666-9235-4893-863B-C0961C0CB295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1733FE-F1D4-4DFB-A4FA-99BBF4373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36A9C1-5B74-45E1-8ABB-9CA3FC4EC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B8A3-53D9-422A-9384-FDFCBE5C9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8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B755C-3C9E-49F7-AC3F-209988BB9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89E9A3-1D64-4B3A-B173-7CD38EE01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E666-9235-4893-863B-C0961C0CB295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002F52-58BA-4EC7-8C5E-3027C42DF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647378-2F42-44FB-A6F8-452C9F45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B8A3-53D9-422A-9384-FDFCBE5C9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8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8F0BB9-0307-4004-BA40-3CE570917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E666-9235-4893-863B-C0961C0CB295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82531-8FE9-43EB-B4E0-007B7B9A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C6834-2C55-458B-AFF6-70C327A86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B8A3-53D9-422A-9384-FDFCBE5C9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9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1EBFE-5434-40CE-A375-1EDAC2003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F938E-47F9-4746-A992-91601E1BB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2B846-F67B-420D-A621-5D5897A50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4A2A4-4170-446F-B689-61B5B61D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E666-9235-4893-863B-C0961C0CB295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F9CDD-B51B-47C8-B839-05BD9D449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DD090-8235-464F-9DFF-21F6D8B8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B8A3-53D9-422A-9384-FDFCBE5C9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6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C90E3-EFB8-46BA-9CD9-11315C5C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AE27D-0AC8-47B4-99B7-EE53BCEA05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14E58-51EB-4691-967F-6059A782E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E93DD-B71F-4EF0-BED0-7A24F501E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E666-9235-4893-863B-C0961C0CB295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AC8B2-57F5-4698-AB22-8F813C8B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0B087-7ECA-4AFF-8E71-38E9E859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B8A3-53D9-422A-9384-FDFCBE5C9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7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897F26-8B87-47D9-A6B6-1136C68DC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9CBE3-FCF8-4644-87B7-22078AE87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F58D7-65B1-4EB7-9F23-66C753C69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0E666-9235-4893-863B-C0961C0CB295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6BE8F-F2F1-45A2-8C5A-2CC809C32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E5837-D326-4FD2-9BCE-1F0076A2A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B8A3-53D9-422A-9384-FDFCBE5C9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7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0.png"/><Relationship Id="rId18" Type="http://schemas.openxmlformats.org/officeDocument/2006/relationships/image" Target="../media/image221.png"/><Relationship Id="rId3" Type="http://schemas.openxmlformats.org/officeDocument/2006/relationships/image" Target="../media/image44.png"/><Relationship Id="rId21" Type="http://schemas.openxmlformats.org/officeDocument/2006/relationships/image" Target="../media/image250.png"/><Relationship Id="rId7" Type="http://schemas.openxmlformats.org/officeDocument/2006/relationships/image" Target="../media/image13.png"/><Relationship Id="rId12" Type="http://schemas.openxmlformats.org/officeDocument/2006/relationships/image" Target="../media/image160.png"/><Relationship Id="rId17" Type="http://schemas.openxmlformats.org/officeDocument/2006/relationships/image" Target="../media/image211.png"/><Relationship Id="rId16" Type="http://schemas.openxmlformats.org/officeDocument/2006/relationships/image" Target="../media/image200.png"/><Relationship Id="rId20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24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190.png"/><Relationship Id="rId23" Type="http://schemas.openxmlformats.org/officeDocument/2006/relationships/image" Target="../media/image50.png"/><Relationship Id="rId19" Type="http://schemas.openxmlformats.org/officeDocument/2006/relationships/image" Target="../media/image230.png"/><Relationship Id="rId4" Type="http://schemas.openxmlformats.org/officeDocument/2006/relationships/image" Target="../media/image10.png"/><Relationship Id="rId14" Type="http://schemas.openxmlformats.org/officeDocument/2006/relationships/image" Target="../media/image180.png"/><Relationship Id="rId22" Type="http://schemas.openxmlformats.org/officeDocument/2006/relationships/image" Target="../media/image2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171.png"/><Relationship Id="rId4" Type="http://schemas.openxmlformats.org/officeDocument/2006/relationships/image" Target="../media/image1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4438A-CDF0-4A09-A0E1-0D021B918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2952" y="559242"/>
            <a:ext cx="9144000" cy="1681163"/>
          </a:xfrm>
        </p:spPr>
        <p:txBody>
          <a:bodyPr>
            <a:normAutofit fontScale="90000"/>
          </a:bodyPr>
          <a:lstStyle/>
          <a:p>
            <a:r>
              <a:rPr lang="en-US" dirty="0"/>
              <a:t>Pseudorandom Generators and Small-Space </a:t>
            </a:r>
            <a:r>
              <a:rPr lang="en-US" dirty="0" err="1"/>
              <a:t>Derandomization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67AC9FB-00D4-4E5F-B14C-DFBE0C622D7B}"/>
              </a:ext>
            </a:extLst>
          </p:cNvPr>
          <p:cNvSpPr txBox="1">
            <a:spLocks/>
          </p:cNvSpPr>
          <p:nvPr/>
        </p:nvSpPr>
        <p:spPr>
          <a:xfrm>
            <a:off x="2383536" y="3021949"/>
            <a:ext cx="9144000" cy="1038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Simons Institute “Meet the Fellows” Welcome Event</a:t>
            </a:r>
          </a:p>
          <a:p>
            <a:r>
              <a:rPr lang="en-US" i="1" dirty="0"/>
              <a:t>September 9,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A29BED-1858-4C66-AFDB-53C3D2759308}"/>
              </a:ext>
            </a:extLst>
          </p:cNvPr>
          <p:cNvSpPr txBox="1"/>
          <p:nvPr/>
        </p:nvSpPr>
        <p:spPr>
          <a:xfrm>
            <a:off x="5050536" y="4579940"/>
            <a:ext cx="3809999" cy="14301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400" b="1" dirty="0"/>
              <a:t>William M. Hoza</a:t>
            </a:r>
          </a:p>
          <a:p>
            <a:pPr algn="ctr"/>
            <a:r>
              <a:rPr lang="en-US" sz="2400" dirty="0"/>
              <a:t>Simons Institute</a:t>
            </a:r>
          </a:p>
          <a:p>
            <a:pPr algn="ctr"/>
            <a:r>
              <a:rPr lang="en-US" sz="2400" dirty="0">
                <a:cs typeface="Courier New" panose="02070309020205020404" pitchFamily="49" charset="0"/>
              </a:rPr>
              <a:t>williamhoza@berkeley.edu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E5F871-E07E-4D0C-9341-D0FED5B02D15}"/>
              </a:ext>
            </a:extLst>
          </p:cNvPr>
          <p:cNvSpPr txBox="1"/>
          <p:nvPr/>
        </p:nvSpPr>
        <p:spPr>
          <a:xfrm>
            <a:off x="746760" y="3204544"/>
            <a:ext cx="26700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/>
              <a:t>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19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AD0C-F8E0-7ACE-C67E-A7CA7443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005"/>
            <a:ext cx="10515600" cy="1325563"/>
          </a:xfrm>
        </p:spPr>
        <p:txBody>
          <a:bodyPr/>
          <a:lstStyle/>
          <a:p>
            <a:r>
              <a:rPr lang="en-US" dirty="0"/>
              <a:t>Other interests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D9DCF-FBC3-2B95-0075-71A01399EB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694" y="1392963"/>
                <a:ext cx="11519647" cy="531548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/>
                  <a:t>I’m also interested in other areas of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complexity theory</a:t>
                </a:r>
                <a:r>
                  <a:rPr lang="en-US" sz="2600" dirty="0"/>
                  <a:t>,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600" dirty="0"/>
                  <a:t>e.g., circuit lower bounds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b="1" dirty="0"/>
                  <a:t>Theorem</a:t>
                </a:r>
                <a:r>
                  <a:rPr lang="en-US" sz="2600" dirty="0">
                    <a:solidFill>
                      <a:srgbClr val="C00000"/>
                    </a:solidFill>
                  </a:rPr>
                  <a:t> [</a:t>
                </a:r>
                <a:r>
                  <a:rPr lang="en-US" sz="2600" dirty="0" err="1">
                    <a:solidFill>
                      <a:srgbClr val="C00000"/>
                    </a:solidFill>
                  </a:rPr>
                  <a:t>Hatami</a:t>
                </a:r>
                <a:r>
                  <a:rPr lang="en-US" sz="2600" dirty="0">
                    <a:solidFill>
                      <a:srgbClr val="C00000"/>
                    </a:solidFill>
                  </a:rPr>
                  <a:t>, H, Tal, Tell 2022]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600" dirty="0"/>
                  <a:t> constant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600" dirty="0"/>
                  <a:t> such that: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solidFill>
                      <a:schemeClr val="accent1"/>
                    </a:solidFill>
                  </a:rPr>
                  <a:t>can</a:t>
                </a:r>
                <a:r>
                  <a:rPr lang="en-US" sz="2200" dirty="0"/>
                  <a:t> be computed by an explicit </a:t>
                </a:r>
                <a:r>
                  <a:rPr lang="en-US" sz="2200" dirty="0">
                    <a:solidFill>
                      <a:schemeClr val="accent1"/>
                    </a:solidFill>
                  </a:rPr>
                  <a:t>depth-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accent1"/>
                    </a:solidFill>
                  </a:rPr>
                  <a:t> circuit</a:t>
                </a:r>
                <a:r>
                  <a:rPr lang="en-US" sz="2200" dirty="0"/>
                  <a:t> of size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200" dirty="0"/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/>
                  <a:t>However,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solidFill>
                      <a:schemeClr val="accent1"/>
                    </a:solidFill>
                  </a:rPr>
                  <a:t>cannot</a:t>
                </a:r>
                <a:r>
                  <a:rPr lang="en-US" sz="2200" dirty="0"/>
                  <a:t> be computed by a </a:t>
                </a:r>
                <a:r>
                  <a:rPr lang="en-US" sz="2200" dirty="0">
                    <a:solidFill>
                      <a:schemeClr val="accent1"/>
                    </a:solidFill>
                  </a:rPr>
                  <a:t>depth-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>
                    <a:solidFill>
                      <a:schemeClr val="accent1"/>
                    </a:solidFill>
                  </a:rPr>
                  <a:t> threshold circuit</a:t>
                </a:r>
                <a:r>
                  <a:rPr lang="en-US" sz="2200" dirty="0"/>
                  <a:t>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br>
                  <a:rPr lang="en-US" sz="2200" dirty="0"/>
                </a:br>
                <a:r>
                  <a:rPr lang="en-US" sz="2200" dirty="0"/>
                  <a:t>for some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3600" b="1" dirty="0"/>
                  <a:t>Thanks for listening!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Questions?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D9DCF-FBC3-2B95-0075-71A01399EB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694" y="1392963"/>
                <a:ext cx="11519647" cy="5315485"/>
              </a:xfrm>
              <a:blipFill>
                <a:blip r:embed="rId2"/>
                <a:stretch>
                  <a:fillRect l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18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93BAE-1F70-4A37-95F4-A91B402C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75" y="15776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Pseudorandom generators (PRGs)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CE019-5811-4F3E-B9FC-A29C51A812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4908" y="1449786"/>
                <a:ext cx="10515600" cy="502890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be a class of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-PRG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such that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>
                  <a:lnSpc>
                    <a:spcPct val="150000"/>
                  </a:lnSpc>
                  <a:tabLst>
                    <a:tab pos="1998663" algn="l"/>
                  </a:tabLst>
                </a:pP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uniform distribution over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Toy example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depth-2 decision trees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  <a:r>
                  <a:rPr lang="en-US" dirty="0">
                    <a:solidFill>
                      <a:schemeClr val="accent1"/>
                    </a:solidFill>
                  </a:rPr>
                  <a:t>Pairwise independence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CE019-5811-4F3E-B9FC-A29C51A812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4908" y="1449786"/>
                <a:ext cx="10515600" cy="5028902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90F7F5E-2233-4662-9020-B4C580EDC337}"/>
              </a:ext>
            </a:extLst>
          </p:cNvPr>
          <p:cNvGrpSpPr/>
          <p:nvPr/>
        </p:nvGrpSpPr>
        <p:grpSpPr>
          <a:xfrm>
            <a:off x="7334083" y="357788"/>
            <a:ext cx="4564354" cy="1617553"/>
            <a:chOff x="6657164" y="1885260"/>
            <a:chExt cx="4564354" cy="161755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BB4005E-9C4E-4151-B776-7CC1D06155B1}"/>
                </a:ext>
              </a:extLst>
            </p:cNvPr>
            <p:cNvGrpSpPr/>
            <p:nvPr/>
          </p:nvGrpSpPr>
          <p:grpSpPr>
            <a:xfrm>
              <a:off x="6657164" y="1885260"/>
              <a:ext cx="4564354" cy="1617553"/>
              <a:chOff x="7154836" y="1609973"/>
              <a:chExt cx="4564354" cy="1617553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14AE86C-AEDA-4F0C-A1D3-A78AD6436480}"/>
                  </a:ext>
                </a:extLst>
              </p:cNvPr>
              <p:cNvGrpSpPr/>
              <p:nvPr/>
            </p:nvGrpSpPr>
            <p:grpSpPr>
              <a:xfrm>
                <a:off x="7154839" y="1609973"/>
                <a:ext cx="4564351" cy="472217"/>
                <a:chOff x="7198633" y="2403854"/>
                <a:chExt cx="4564351" cy="472217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3C568FE-079B-433C-B9EA-0FFE83067779}"/>
                    </a:ext>
                  </a:extLst>
                </p:cNvPr>
                <p:cNvSpPr/>
                <p:nvPr/>
              </p:nvSpPr>
              <p:spPr>
                <a:xfrm>
                  <a:off x="7198633" y="2405120"/>
                  <a:ext cx="4564351" cy="4614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" name="Picture 20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7BEADBB9-F0DD-4A93-8B94-12A3973809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98634" y="2410690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22" name="Picture 21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A6458E4E-BB33-484B-AE51-EFDEE164DD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55833" y="2407670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23" name="Picture 22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3E25F5A3-11E0-4613-9E27-C319EEC477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21781" y="2422305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24" name="Picture 23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9FBF49B9-A3B4-4411-92A8-0B6D0C3F76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8165" y="2411319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25" name="Picture 24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685B5B77-47D4-4308-8161-325DA962BD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71333" y="2417058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26" name="Picture 25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516F579B-784E-4E10-88EC-88284BA02D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10163" y="2403854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27" name="Picture 26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71F9F037-4BC8-40E6-9666-74E3485491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69163" y="2414384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28" name="Picture 27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E2E043CF-78B0-44F3-9C56-3E9CCCBD4A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23110" y="2411811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29" name="Picture 28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1877BE52-7B37-43D1-A2C7-1CA3818623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34164" y="2405708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30" name="Picture 29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0B6060A0-667A-4DE3-9A1E-6510FC57FE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301297" y="2413852"/>
                  <a:ext cx="461687" cy="461687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34E48DC-E822-4F0B-9C00-62B4B37163A3}"/>
                  </a:ext>
                </a:extLst>
              </p:cNvPr>
              <p:cNvGrpSpPr/>
              <p:nvPr/>
            </p:nvGrpSpPr>
            <p:grpSpPr>
              <a:xfrm>
                <a:off x="8286416" y="2756450"/>
                <a:ext cx="2301187" cy="471076"/>
                <a:chOff x="3102372" y="2413114"/>
                <a:chExt cx="2301187" cy="471076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3BB0ADB-758E-440C-ABA4-972F2B8945EF}"/>
                    </a:ext>
                  </a:extLst>
                </p:cNvPr>
                <p:cNvSpPr/>
                <p:nvPr/>
              </p:nvSpPr>
              <p:spPr>
                <a:xfrm>
                  <a:off x="3102372" y="2413114"/>
                  <a:ext cx="2301187" cy="4647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8" name="Picture 17" descr="A close up of a coin&#10;&#10;Description automatically generated">
                  <a:extLst>
                    <a:ext uri="{FF2B5EF4-FFF2-40B4-BE49-F238E27FC236}">
                      <a16:creationId xmlns:a16="http://schemas.microsoft.com/office/drawing/2014/main" id="{2603D630-82AF-49D1-9B66-D7592FC57B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7928" y="2421680"/>
                  <a:ext cx="461688" cy="461688"/>
                </a:xfrm>
                <a:prstGeom prst="rect">
                  <a:avLst/>
                </a:prstGeom>
              </p:spPr>
            </p:pic>
            <p:pic>
              <p:nvPicPr>
                <p:cNvPr id="19" name="Picture 18" descr="A close up of a coin&#10;&#10;Description automatically generated">
                  <a:extLst>
                    <a:ext uri="{FF2B5EF4-FFF2-40B4-BE49-F238E27FC236}">
                      <a16:creationId xmlns:a16="http://schemas.microsoft.com/office/drawing/2014/main" id="{E33942A1-4A93-4CFC-9451-8C1A63B22F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26027" y="2422502"/>
                  <a:ext cx="461688" cy="461688"/>
                </a:xfrm>
                <a:prstGeom prst="rect">
                  <a:avLst/>
                </a:prstGeom>
              </p:spPr>
            </p:pic>
          </p:grpSp>
          <p:sp>
            <p:nvSpPr>
              <p:cNvPr id="11" name="Trapezoid 10">
                <a:extLst>
                  <a:ext uri="{FF2B5EF4-FFF2-40B4-BE49-F238E27FC236}">
                    <a16:creationId xmlns:a16="http://schemas.microsoft.com/office/drawing/2014/main" id="{8DA43470-A78C-40DF-943B-E3BD1AE20D16}"/>
                  </a:ext>
                </a:extLst>
              </p:cNvPr>
              <p:cNvSpPr/>
              <p:nvPr/>
            </p:nvSpPr>
            <p:spPr>
              <a:xfrm rot="10800000">
                <a:off x="7154836" y="2084861"/>
                <a:ext cx="4564349" cy="665223"/>
              </a:xfrm>
              <a:prstGeom prst="trapezoid">
                <a:avLst>
                  <a:gd name="adj" fmla="val 169544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765B0A4B-1ED6-487F-88A4-35E5D916B9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96225" y="2115311"/>
                <a:ext cx="597826" cy="606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9285C2A8-EAF1-49A5-8264-C42304CDB6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67750" y="2115311"/>
                <a:ext cx="310237" cy="59806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75DBF36-4473-41BD-82B0-739FF9E9A7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30345" y="2114105"/>
                <a:ext cx="8055" cy="5992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B59505CE-BE87-43F2-A901-150DF9CCC4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06686" y="2114105"/>
                <a:ext cx="285064" cy="58786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14E2E529-FA19-4CA7-BD19-7916FAECF8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39675" y="2170095"/>
                <a:ext cx="575975" cy="54328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Picture 5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9396BF69-1D02-4409-B82E-1AEA76B63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704" y="3040057"/>
              <a:ext cx="449551" cy="449551"/>
            </a:xfrm>
            <a:prstGeom prst="rect">
              <a:avLst/>
            </a:prstGeom>
          </p:spPr>
        </p:pic>
        <p:pic>
          <p:nvPicPr>
            <p:cNvPr id="7" name="Picture 6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1C410409-2239-492D-8D58-28069202E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1924" y="3046893"/>
              <a:ext cx="449551" cy="449551"/>
            </a:xfrm>
            <a:prstGeom prst="rect">
              <a:avLst/>
            </a:prstGeom>
          </p:spPr>
        </p:pic>
        <p:pic>
          <p:nvPicPr>
            <p:cNvPr id="8" name="Picture 7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81D0A580-084E-4F1A-8321-1E8615F92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848" y="3040057"/>
              <a:ext cx="449551" cy="449551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11702D2-8788-4274-A684-A6A371F05504}"/>
              </a:ext>
            </a:extLst>
          </p:cNvPr>
          <p:cNvGrpSpPr/>
          <p:nvPr/>
        </p:nvGrpSpPr>
        <p:grpSpPr>
          <a:xfrm>
            <a:off x="8623833" y="4069302"/>
            <a:ext cx="3330969" cy="2568866"/>
            <a:chOff x="8308955" y="4051832"/>
            <a:chExt cx="3330969" cy="25688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D2045A14-53E7-4276-8149-4E8653868A7F}"/>
                    </a:ext>
                  </a:extLst>
                </p:cNvPr>
                <p:cNvSpPr/>
                <p:nvPr/>
              </p:nvSpPr>
              <p:spPr>
                <a:xfrm>
                  <a:off x="9662705" y="4051832"/>
                  <a:ext cx="574715" cy="574715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D2045A14-53E7-4276-8149-4E8653868A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2705" y="4051832"/>
                  <a:ext cx="574715" cy="574715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F6A7C330-2E7B-42B3-B29D-99F5592EB707}"/>
                    </a:ext>
                  </a:extLst>
                </p:cNvPr>
                <p:cNvSpPr/>
                <p:nvPr/>
              </p:nvSpPr>
              <p:spPr>
                <a:xfrm>
                  <a:off x="8673794" y="4873030"/>
                  <a:ext cx="574715" cy="574715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F6A7C330-2E7B-42B3-B29D-99F5592EB7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3794" y="4873030"/>
                  <a:ext cx="574715" cy="574715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0BB47AD9-54C5-43A2-8C00-7D5DD133D022}"/>
                    </a:ext>
                  </a:extLst>
                </p:cNvPr>
                <p:cNvSpPr/>
                <p:nvPr/>
              </p:nvSpPr>
              <p:spPr>
                <a:xfrm>
                  <a:off x="10671251" y="4873029"/>
                  <a:ext cx="574715" cy="574715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0BB47AD9-54C5-43A2-8C00-7D5DD133D0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1251" y="4873029"/>
                  <a:ext cx="574715" cy="574715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D4EB7B2-7A8E-48EB-9170-2157AB1D4686}"/>
                </a:ext>
              </a:extLst>
            </p:cNvPr>
            <p:cNvCxnSpPr>
              <a:stCxn id="31" idx="3"/>
              <a:endCxn id="32" idx="7"/>
            </p:cNvCxnSpPr>
            <p:nvPr/>
          </p:nvCxnSpPr>
          <p:spPr>
            <a:xfrm flipH="1">
              <a:off x="9164344" y="4542382"/>
              <a:ext cx="582526" cy="4148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A06AC07-4760-42B7-A30B-59B0021C7044}"/>
                </a:ext>
              </a:extLst>
            </p:cNvPr>
            <p:cNvCxnSpPr>
              <a:cxnSpLocks/>
              <a:stCxn id="31" idx="5"/>
              <a:endCxn id="33" idx="1"/>
            </p:cNvCxnSpPr>
            <p:nvPr/>
          </p:nvCxnSpPr>
          <p:spPr>
            <a:xfrm>
              <a:off x="10153255" y="4542382"/>
              <a:ext cx="602161" cy="4148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6203108-1784-4F3D-9ECB-6CA38A649B7C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 flipH="1">
              <a:off x="8504768" y="5363580"/>
              <a:ext cx="253191" cy="85775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6DCD13E-1EAF-4F51-9948-6CC1FC93539F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 flipH="1">
              <a:off x="10567064" y="5363579"/>
              <a:ext cx="188352" cy="8577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B17A8F4-60E5-4FA9-96FB-FF1B5AD8C5E4}"/>
                </a:ext>
              </a:extLst>
            </p:cNvPr>
            <p:cNvCxnSpPr>
              <a:cxnSpLocks/>
              <a:stCxn id="32" idx="5"/>
            </p:cNvCxnSpPr>
            <p:nvPr/>
          </p:nvCxnSpPr>
          <p:spPr>
            <a:xfrm>
              <a:off x="9164344" y="5363580"/>
              <a:ext cx="247732" cy="85775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7C9F43E-4E4F-49C0-9612-F408EF0227D8}"/>
                </a:ext>
              </a:extLst>
            </p:cNvPr>
            <p:cNvCxnSpPr>
              <a:cxnSpLocks/>
              <a:stCxn id="33" idx="5"/>
            </p:cNvCxnSpPr>
            <p:nvPr/>
          </p:nvCxnSpPr>
          <p:spPr>
            <a:xfrm>
              <a:off x="11161801" y="5363579"/>
              <a:ext cx="258975" cy="8577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1D7B7F-5B25-4EA9-BDFB-11388BECE0CC}"/>
                </a:ext>
              </a:extLst>
            </p:cNvPr>
            <p:cNvSpPr txBox="1"/>
            <p:nvPr/>
          </p:nvSpPr>
          <p:spPr>
            <a:xfrm>
              <a:off x="9245710" y="4415369"/>
              <a:ext cx="31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13DB1E3-01EF-4773-9D4A-F6F0A1BC1140}"/>
                </a:ext>
              </a:extLst>
            </p:cNvPr>
            <p:cNvSpPr txBox="1"/>
            <p:nvPr/>
          </p:nvSpPr>
          <p:spPr>
            <a:xfrm>
              <a:off x="10360988" y="4415369"/>
              <a:ext cx="31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E1B8DAD-A9CB-405C-AE16-8B56D2DAD522}"/>
                </a:ext>
              </a:extLst>
            </p:cNvPr>
            <p:cNvSpPr txBox="1"/>
            <p:nvPr/>
          </p:nvSpPr>
          <p:spPr>
            <a:xfrm>
              <a:off x="8337445" y="5435594"/>
              <a:ext cx="31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C4B8164-513E-4487-9748-1502803FD9AE}"/>
                </a:ext>
              </a:extLst>
            </p:cNvPr>
            <p:cNvSpPr txBox="1"/>
            <p:nvPr/>
          </p:nvSpPr>
          <p:spPr>
            <a:xfrm>
              <a:off x="10392897" y="5384905"/>
              <a:ext cx="31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5E1BE01-7D18-414F-84A1-E47D2B0887F4}"/>
                </a:ext>
              </a:extLst>
            </p:cNvPr>
            <p:cNvSpPr txBox="1"/>
            <p:nvPr/>
          </p:nvSpPr>
          <p:spPr>
            <a:xfrm>
              <a:off x="9268225" y="5415560"/>
              <a:ext cx="31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411C770-B8D9-4DEC-91ED-2051E05182CC}"/>
                </a:ext>
              </a:extLst>
            </p:cNvPr>
            <p:cNvSpPr txBox="1"/>
            <p:nvPr/>
          </p:nvSpPr>
          <p:spPr>
            <a:xfrm>
              <a:off x="11291288" y="5384905"/>
              <a:ext cx="31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9C45FE2-C42E-4282-AB14-A0E82E97744C}"/>
                </a:ext>
              </a:extLst>
            </p:cNvPr>
            <p:cNvSpPr txBox="1"/>
            <p:nvPr/>
          </p:nvSpPr>
          <p:spPr>
            <a:xfrm>
              <a:off x="8308955" y="6248931"/>
              <a:ext cx="31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AFBDD2E-F0E3-4D33-94AB-D1890D0F4963}"/>
                </a:ext>
              </a:extLst>
            </p:cNvPr>
            <p:cNvSpPr txBox="1"/>
            <p:nvPr/>
          </p:nvSpPr>
          <p:spPr>
            <a:xfrm>
              <a:off x="9305997" y="6248036"/>
              <a:ext cx="31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9406F3D-41DE-49F2-B6BA-9846CEA8AAED}"/>
                </a:ext>
              </a:extLst>
            </p:cNvPr>
            <p:cNvSpPr txBox="1"/>
            <p:nvPr/>
          </p:nvSpPr>
          <p:spPr>
            <a:xfrm>
              <a:off x="11329661" y="6248036"/>
              <a:ext cx="31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8D5ECCB-4D04-447C-BCA4-EB0736A8B610}"/>
                </a:ext>
              </a:extLst>
            </p:cNvPr>
            <p:cNvSpPr txBox="1"/>
            <p:nvPr/>
          </p:nvSpPr>
          <p:spPr>
            <a:xfrm>
              <a:off x="10410878" y="6251366"/>
              <a:ext cx="31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858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32FBA-9694-40DE-8914-2A03FD709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130"/>
            <a:ext cx="10515600" cy="1325563"/>
          </a:xfrm>
        </p:spPr>
        <p:txBody>
          <a:bodyPr/>
          <a:lstStyle/>
          <a:p>
            <a:r>
              <a:rPr lang="en-US" dirty="0"/>
              <a:t>Some examples of my PRG research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151148-7313-422F-BD1E-A77FC6CF97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5100" y="1435693"/>
                <a:ext cx="11574524" cy="496510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Theorem</a:t>
                </a:r>
                <a:r>
                  <a:rPr lang="en-US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Hatami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H, Tal, Tell 2022]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explicit PRG for constant-depth </a:t>
                </a:r>
                <a:r>
                  <a:rPr lang="en-US" dirty="0">
                    <a:solidFill>
                      <a:schemeClr val="accent1"/>
                    </a:solidFill>
                  </a:rPr>
                  <a:t>threshold circuits</a:t>
                </a:r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with seed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Theorem</a:t>
                </a:r>
                <a:r>
                  <a:rPr lang="en-US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[Doron,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Hatami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H 2019]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explicit PRG for </a:t>
                </a:r>
                <a:r>
                  <a:rPr lang="en-US" dirty="0">
                    <a:solidFill>
                      <a:schemeClr val="accent1"/>
                    </a:solidFill>
                  </a:rPr>
                  <a:t>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with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Theorem</a:t>
                </a:r>
                <a:r>
                  <a:rPr lang="en-US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[H,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Pyne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2021]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explicit PRG for unbounded-width read-once</a:t>
                </a:r>
                <a:r>
                  <a:rPr lang="en-US" dirty="0">
                    <a:solidFill>
                      <a:schemeClr val="accent1"/>
                    </a:solidFill>
                  </a:rPr>
                  <a:t> permutation branching programs</a:t>
                </a:r>
                <a:r>
                  <a:rPr lang="en-US" dirty="0"/>
                  <a:t> with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151148-7313-422F-BD1E-A77FC6CF97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100" y="1435693"/>
                <a:ext cx="11574524" cy="4965107"/>
              </a:xfrm>
              <a:blipFill>
                <a:blip r:embed="rId2"/>
                <a:stretch>
                  <a:fillRect l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54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BBBC-2A19-4F6C-A2EC-C1C47BD3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Some PRG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0EE43-E3BC-4D20-9B62-AF3E2613F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40" y="1937314"/>
            <a:ext cx="11100987" cy="41469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Design improved PRGs for </a:t>
            </a:r>
            <a:r>
              <a:rPr lang="en-US" dirty="0">
                <a:solidFill>
                  <a:schemeClr val="accent1"/>
                </a:solidFill>
              </a:rPr>
              <a:t>space-bounded computation</a:t>
            </a:r>
          </a:p>
          <a:p>
            <a:pPr>
              <a:lnSpc>
                <a:spcPct val="150000"/>
              </a:lnSpc>
            </a:pPr>
            <a:r>
              <a:rPr lang="en-US" dirty="0"/>
              <a:t>Design improved PRGs for </a:t>
            </a:r>
            <a:r>
              <a:rPr lang="en-US" dirty="0">
                <a:solidFill>
                  <a:schemeClr val="accent1"/>
                </a:solidFill>
              </a:rPr>
              <a:t>bounded-depth circuits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E.g., various types of</a:t>
            </a:r>
            <a:r>
              <a:rPr lang="en-US" dirty="0">
                <a:solidFill>
                  <a:schemeClr val="accent1"/>
                </a:solidFill>
              </a:rPr>
              <a:t> read-once formulas</a:t>
            </a:r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0D26A4B-4742-B509-3F17-6C31643F7494}"/>
              </a:ext>
            </a:extLst>
          </p:cNvPr>
          <p:cNvGrpSpPr/>
          <p:nvPr/>
        </p:nvGrpSpPr>
        <p:grpSpPr>
          <a:xfrm>
            <a:off x="6676040" y="679467"/>
            <a:ext cx="4972052" cy="848753"/>
            <a:chOff x="5364253" y="1373185"/>
            <a:chExt cx="6410125" cy="109423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49CC660-1060-AD8F-C1F2-35A765261D68}"/>
                </a:ext>
              </a:extLst>
            </p:cNvPr>
            <p:cNvSpPr/>
            <p:nvPr/>
          </p:nvSpPr>
          <p:spPr>
            <a:xfrm>
              <a:off x="5364253" y="1373185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B776BAA-BC9E-88BC-EAD8-B8F46DD235B0}"/>
                </a:ext>
              </a:extLst>
            </p:cNvPr>
            <p:cNvSpPr/>
            <p:nvPr/>
          </p:nvSpPr>
          <p:spPr>
            <a:xfrm>
              <a:off x="5364253" y="1820697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BFB4B28-ACD9-7438-CB14-344798FF08B3}"/>
                </a:ext>
              </a:extLst>
            </p:cNvPr>
            <p:cNvSpPr/>
            <p:nvPr/>
          </p:nvSpPr>
          <p:spPr>
            <a:xfrm>
              <a:off x="5364253" y="2290141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0070422-FFEF-CF59-683E-2C2D0FE99064}"/>
                </a:ext>
              </a:extLst>
            </p:cNvPr>
            <p:cNvSpPr/>
            <p:nvPr/>
          </p:nvSpPr>
          <p:spPr>
            <a:xfrm>
              <a:off x="6403061" y="1373185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4D102CF-865A-B115-E866-3EEDFC221BAC}"/>
                </a:ext>
              </a:extLst>
            </p:cNvPr>
            <p:cNvSpPr/>
            <p:nvPr/>
          </p:nvSpPr>
          <p:spPr>
            <a:xfrm>
              <a:off x="6403061" y="1820697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A9E4E3D-411D-E0B7-A46B-71F0BC79CA31}"/>
                </a:ext>
              </a:extLst>
            </p:cNvPr>
            <p:cNvSpPr/>
            <p:nvPr/>
          </p:nvSpPr>
          <p:spPr>
            <a:xfrm>
              <a:off x="6403061" y="2290141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592E3E6-658C-6642-201B-825F02C4032C}"/>
                </a:ext>
              </a:extLst>
            </p:cNvPr>
            <p:cNvSpPr/>
            <p:nvPr/>
          </p:nvSpPr>
          <p:spPr>
            <a:xfrm>
              <a:off x="7441869" y="1373185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F39CDA-9636-E44B-EF3D-EB51A1C39A4D}"/>
                </a:ext>
              </a:extLst>
            </p:cNvPr>
            <p:cNvSpPr/>
            <p:nvPr/>
          </p:nvSpPr>
          <p:spPr>
            <a:xfrm>
              <a:off x="7441869" y="1820697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A938104-C25D-2ED1-8CE0-D4DD4B924088}"/>
                </a:ext>
              </a:extLst>
            </p:cNvPr>
            <p:cNvSpPr/>
            <p:nvPr/>
          </p:nvSpPr>
          <p:spPr>
            <a:xfrm>
              <a:off x="7441869" y="2290141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E2BDE62-6E8F-A99F-3D9E-3F56E1D63805}"/>
                </a:ext>
              </a:extLst>
            </p:cNvPr>
            <p:cNvSpPr/>
            <p:nvPr/>
          </p:nvSpPr>
          <p:spPr>
            <a:xfrm>
              <a:off x="8480677" y="1373185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47C7B8D-17B0-04B8-3027-549CBCC193B4}"/>
                </a:ext>
              </a:extLst>
            </p:cNvPr>
            <p:cNvSpPr/>
            <p:nvPr/>
          </p:nvSpPr>
          <p:spPr>
            <a:xfrm>
              <a:off x="8480677" y="1820697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914FA3B-7A32-9C38-AF6F-B371054402D9}"/>
                </a:ext>
              </a:extLst>
            </p:cNvPr>
            <p:cNvSpPr/>
            <p:nvPr/>
          </p:nvSpPr>
          <p:spPr>
            <a:xfrm>
              <a:off x="8480677" y="2290141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74ADB61-1B9F-99FC-8521-847F61EADE66}"/>
                </a:ext>
              </a:extLst>
            </p:cNvPr>
            <p:cNvSpPr/>
            <p:nvPr/>
          </p:nvSpPr>
          <p:spPr>
            <a:xfrm>
              <a:off x="9519484" y="1373185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58F1E7-6E67-D90D-6FA4-7FE2205637E5}"/>
                </a:ext>
              </a:extLst>
            </p:cNvPr>
            <p:cNvSpPr/>
            <p:nvPr/>
          </p:nvSpPr>
          <p:spPr>
            <a:xfrm>
              <a:off x="9519484" y="1820697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1A84B91-968B-771A-080D-07E9D5E7C9C6}"/>
                </a:ext>
              </a:extLst>
            </p:cNvPr>
            <p:cNvSpPr/>
            <p:nvPr/>
          </p:nvSpPr>
          <p:spPr>
            <a:xfrm>
              <a:off x="9519484" y="2290141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B8F23B-6FC3-29F7-E13F-C875E20A89B9}"/>
                </a:ext>
              </a:extLst>
            </p:cNvPr>
            <p:cNvSpPr/>
            <p:nvPr/>
          </p:nvSpPr>
          <p:spPr>
            <a:xfrm>
              <a:off x="10558290" y="1373185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B973AF4-5502-6970-DEB2-F0BF61FDF7FE}"/>
                </a:ext>
              </a:extLst>
            </p:cNvPr>
            <p:cNvSpPr/>
            <p:nvPr/>
          </p:nvSpPr>
          <p:spPr>
            <a:xfrm>
              <a:off x="10558290" y="1820697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8A20D41-0B98-57DE-E16D-4519BA3FC7EA}"/>
                </a:ext>
              </a:extLst>
            </p:cNvPr>
            <p:cNvSpPr/>
            <p:nvPr/>
          </p:nvSpPr>
          <p:spPr>
            <a:xfrm>
              <a:off x="10558290" y="2290141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EDB04FB-767A-73E1-4E1D-DD884104DBD0}"/>
                </a:ext>
              </a:extLst>
            </p:cNvPr>
            <p:cNvSpPr/>
            <p:nvPr/>
          </p:nvSpPr>
          <p:spPr>
            <a:xfrm>
              <a:off x="11597095" y="1373185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7B21EDD-7D28-ED1E-7D79-2E419430F0AA}"/>
                </a:ext>
              </a:extLst>
            </p:cNvPr>
            <p:cNvSpPr/>
            <p:nvPr/>
          </p:nvSpPr>
          <p:spPr>
            <a:xfrm>
              <a:off x="11597095" y="1820697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B410F9A-DBDE-B008-5DDA-7D71B9E23DE2}"/>
                </a:ext>
              </a:extLst>
            </p:cNvPr>
            <p:cNvSpPr/>
            <p:nvPr/>
          </p:nvSpPr>
          <p:spPr>
            <a:xfrm>
              <a:off x="11597095" y="2290141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F733F28-7791-42AA-EB06-8BCBCB4D9B73}"/>
                </a:ext>
              </a:extLst>
            </p:cNvPr>
            <p:cNvCxnSpPr>
              <a:cxnSpLocks/>
              <a:stCxn id="5" idx="6"/>
              <a:endCxn id="8" idx="2"/>
            </p:cNvCxnSpPr>
            <p:nvPr/>
          </p:nvCxnSpPr>
          <p:spPr>
            <a:xfrm>
              <a:off x="5541536" y="1461827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DBB4D8-8E5B-9FD9-D171-AE3D2C8682DD}"/>
                </a:ext>
              </a:extLst>
            </p:cNvPr>
            <p:cNvCxnSpPr>
              <a:cxnSpLocks/>
              <a:stCxn id="5" idx="5"/>
              <a:endCxn id="9" idx="1"/>
            </p:cNvCxnSpPr>
            <p:nvPr/>
          </p:nvCxnSpPr>
          <p:spPr>
            <a:xfrm>
              <a:off x="5515574" y="1524506"/>
              <a:ext cx="913449" cy="32215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48071F3-5A63-B40B-232C-3A2B7CF5C971}"/>
                </a:ext>
              </a:extLst>
            </p:cNvPr>
            <p:cNvCxnSpPr>
              <a:cxnSpLocks/>
              <a:stCxn id="9" idx="7"/>
              <a:endCxn id="11" idx="3"/>
            </p:cNvCxnSpPr>
            <p:nvPr/>
          </p:nvCxnSpPr>
          <p:spPr>
            <a:xfrm flipV="1">
              <a:off x="6554382" y="1524506"/>
              <a:ext cx="913449" cy="32215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A6E4500-ACA8-F3B8-BFB6-568E93D8200E}"/>
                </a:ext>
              </a:extLst>
            </p:cNvPr>
            <p:cNvCxnSpPr>
              <a:cxnSpLocks/>
              <a:stCxn id="9" idx="5"/>
              <a:endCxn id="13" idx="1"/>
            </p:cNvCxnSpPr>
            <p:nvPr/>
          </p:nvCxnSpPr>
          <p:spPr>
            <a:xfrm>
              <a:off x="6554382" y="1972018"/>
              <a:ext cx="913449" cy="34408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21EDBC2-22D3-137A-A89B-5ECC2873B346}"/>
                </a:ext>
              </a:extLst>
            </p:cNvPr>
            <p:cNvCxnSpPr>
              <a:cxnSpLocks/>
              <a:stCxn id="8" idx="5"/>
              <a:endCxn id="12" idx="1"/>
            </p:cNvCxnSpPr>
            <p:nvPr/>
          </p:nvCxnSpPr>
          <p:spPr>
            <a:xfrm>
              <a:off x="6554382" y="1524506"/>
              <a:ext cx="913449" cy="32215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CCD265C-146D-FB1F-7EE3-50C9A96C88C8}"/>
                </a:ext>
              </a:extLst>
            </p:cNvPr>
            <p:cNvCxnSpPr>
              <a:cxnSpLocks/>
              <a:stCxn id="8" idx="6"/>
              <a:endCxn id="11" idx="2"/>
            </p:cNvCxnSpPr>
            <p:nvPr/>
          </p:nvCxnSpPr>
          <p:spPr>
            <a:xfrm>
              <a:off x="6580344" y="1461827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B96E906-5002-418B-34FC-0604AAF920FB}"/>
                </a:ext>
              </a:extLst>
            </p:cNvPr>
            <p:cNvCxnSpPr>
              <a:cxnSpLocks/>
              <a:stCxn id="11" idx="5"/>
              <a:endCxn id="16" idx="1"/>
            </p:cNvCxnSpPr>
            <p:nvPr/>
          </p:nvCxnSpPr>
          <p:spPr>
            <a:xfrm>
              <a:off x="7593190" y="1524506"/>
              <a:ext cx="913449" cy="7915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EF1FB2D-390D-65EC-AC7C-2612D012F27E}"/>
                </a:ext>
              </a:extLst>
            </p:cNvPr>
            <p:cNvCxnSpPr>
              <a:cxnSpLocks/>
              <a:stCxn id="11" idx="6"/>
              <a:endCxn id="15" idx="1"/>
            </p:cNvCxnSpPr>
            <p:nvPr/>
          </p:nvCxnSpPr>
          <p:spPr>
            <a:xfrm>
              <a:off x="7619152" y="1461827"/>
              <a:ext cx="887487" cy="38483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BFCC083-2316-F7E9-FECD-7EDBABF2C698}"/>
                </a:ext>
              </a:extLst>
            </p:cNvPr>
            <p:cNvCxnSpPr>
              <a:cxnSpLocks/>
              <a:stCxn id="13" idx="7"/>
              <a:endCxn id="14" idx="3"/>
            </p:cNvCxnSpPr>
            <p:nvPr/>
          </p:nvCxnSpPr>
          <p:spPr>
            <a:xfrm flipV="1">
              <a:off x="7593190" y="1524506"/>
              <a:ext cx="913449" cy="7915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F38B260-E841-A1AE-7BC7-72D3EF4DC1D9}"/>
                </a:ext>
              </a:extLst>
            </p:cNvPr>
            <p:cNvCxnSpPr>
              <a:cxnSpLocks/>
              <a:stCxn id="13" idx="6"/>
              <a:endCxn id="16" idx="2"/>
            </p:cNvCxnSpPr>
            <p:nvPr/>
          </p:nvCxnSpPr>
          <p:spPr>
            <a:xfrm>
              <a:off x="7619152" y="2378783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355B37B-3313-DCE7-1B21-2CEB0EB87378}"/>
                </a:ext>
              </a:extLst>
            </p:cNvPr>
            <p:cNvCxnSpPr>
              <a:cxnSpLocks/>
              <a:stCxn id="12" idx="6"/>
              <a:endCxn id="15" idx="2"/>
            </p:cNvCxnSpPr>
            <p:nvPr/>
          </p:nvCxnSpPr>
          <p:spPr>
            <a:xfrm>
              <a:off x="7619152" y="1909339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FFE4AC4-5B55-D442-310C-0A9A4A3236F9}"/>
                </a:ext>
              </a:extLst>
            </p:cNvPr>
            <p:cNvCxnSpPr>
              <a:cxnSpLocks/>
              <a:stCxn id="12" idx="5"/>
              <a:endCxn id="16" idx="1"/>
            </p:cNvCxnSpPr>
            <p:nvPr/>
          </p:nvCxnSpPr>
          <p:spPr>
            <a:xfrm>
              <a:off x="7593190" y="1972018"/>
              <a:ext cx="913449" cy="34408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711D21E-0B5F-73AF-3716-F243F1F35243}"/>
                </a:ext>
              </a:extLst>
            </p:cNvPr>
            <p:cNvCxnSpPr>
              <a:cxnSpLocks/>
              <a:stCxn id="16" idx="6"/>
              <a:endCxn id="18" idx="3"/>
            </p:cNvCxnSpPr>
            <p:nvPr/>
          </p:nvCxnSpPr>
          <p:spPr>
            <a:xfrm flipV="1">
              <a:off x="8657960" y="1972018"/>
              <a:ext cx="887486" cy="40676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2BB6E43-D06F-346E-47B4-197320B47AB2}"/>
                </a:ext>
              </a:extLst>
            </p:cNvPr>
            <p:cNvCxnSpPr>
              <a:cxnSpLocks/>
              <a:stCxn id="16" idx="7"/>
              <a:endCxn id="17" idx="3"/>
            </p:cNvCxnSpPr>
            <p:nvPr/>
          </p:nvCxnSpPr>
          <p:spPr>
            <a:xfrm flipV="1">
              <a:off x="8631998" y="1524506"/>
              <a:ext cx="913448" cy="7915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A2682CC-615B-56BB-A8D6-DDEA65CA98F1}"/>
                </a:ext>
              </a:extLst>
            </p:cNvPr>
            <p:cNvCxnSpPr>
              <a:cxnSpLocks/>
              <a:stCxn id="15" idx="7"/>
              <a:endCxn id="17" idx="3"/>
            </p:cNvCxnSpPr>
            <p:nvPr/>
          </p:nvCxnSpPr>
          <p:spPr>
            <a:xfrm flipV="1">
              <a:off x="8631998" y="1524506"/>
              <a:ext cx="913448" cy="32215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CC36F89-EE05-EDCD-D6EB-70D88827AD35}"/>
                </a:ext>
              </a:extLst>
            </p:cNvPr>
            <p:cNvCxnSpPr>
              <a:cxnSpLocks/>
              <a:stCxn id="15" idx="5"/>
              <a:endCxn id="19" idx="1"/>
            </p:cNvCxnSpPr>
            <p:nvPr/>
          </p:nvCxnSpPr>
          <p:spPr>
            <a:xfrm>
              <a:off x="8631998" y="1972018"/>
              <a:ext cx="913448" cy="34408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FBA32F9-041E-08FA-EB3A-B647A192C8A8}"/>
                </a:ext>
              </a:extLst>
            </p:cNvPr>
            <p:cNvCxnSpPr>
              <a:cxnSpLocks/>
              <a:stCxn id="14" idx="6"/>
              <a:endCxn id="17" idx="2"/>
            </p:cNvCxnSpPr>
            <p:nvPr/>
          </p:nvCxnSpPr>
          <p:spPr>
            <a:xfrm>
              <a:off x="8657960" y="1461827"/>
              <a:ext cx="861524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B3E40D89-238C-C34C-5F18-E256CACD8A3D}"/>
                </a:ext>
              </a:extLst>
            </p:cNvPr>
            <p:cNvCxnSpPr>
              <a:cxnSpLocks/>
              <a:stCxn id="17" idx="5"/>
              <a:endCxn id="22" idx="1"/>
            </p:cNvCxnSpPr>
            <p:nvPr/>
          </p:nvCxnSpPr>
          <p:spPr>
            <a:xfrm>
              <a:off x="9670805" y="1524506"/>
              <a:ext cx="913447" cy="7915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FEA4E76-E11F-6B26-D9B4-9934657651B1}"/>
                </a:ext>
              </a:extLst>
            </p:cNvPr>
            <p:cNvCxnSpPr>
              <a:cxnSpLocks/>
              <a:stCxn id="17" idx="6"/>
              <a:endCxn id="20" idx="2"/>
            </p:cNvCxnSpPr>
            <p:nvPr/>
          </p:nvCxnSpPr>
          <p:spPr>
            <a:xfrm>
              <a:off x="9696767" y="1461827"/>
              <a:ext cx="861523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F136492-1E23-651F-5EFD-BC3C55AF4619}"/>
                </a:ext>
              </a:extLst>
            </p:cNvPr>
            <p:cNvCxnSpPr>
              <a:cxnSpLocks/>
              <a:stCxn id="18" idx="7"/>
              <a:endCxn id="20" idx="3"/>
            </p:cNvCxnSpPr>
            <p:nvPr/>
          </p:nvCxnSpPr>
          <p:spPr>
            <a:xfrm flipV="1">
              <a:off x="9670805" y="1524506"/>
              <a:ext cx="913447" cy="32215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02E6454B-5D06-6EC4-AFD9-564EB795E397}"/>
                </a:ext>
              </a:extLst>
            </p:cNvPr>
            <p:cNvCxnSpPr>
              <a:cxnSpLocks/>
              <a:stCxn id="18" idx="6"/>
              <a:endCxn id="21" idx="2"/>
            </p:cNvCxnSpPr>
            <p:nvPr/>
          </p:nvCxnSpPr>
          <p:spPr>
            <a:xfrm>
              <a:off x="9696767" y="1909339"/>
              <a:ext cx="861523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2284CA7-5633-862B-43D5-54AD68AEEF3F}"/>
                </a:ext>
              </a:extLst>
            </p:cNvPr>
            <p:cNvCxnSpPr>
              <a:cxnSpLocks/>
              <a:stCxn id="19" idx="6"/>
              <a:endCxn id="22" idx="2"/>
            </p:cNvCxnSpPr>
            <p:nvPr/>
          </p:nvCxnSpPr>
          <p:spPr>
            <a:xfrm>
              <a:off x="9696767" y="2378783"/>
              <a:ext cx="861523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2496490-0034-943B-502A-D592C74F608B}"/>
                </a:ext>
              </a:extLst>
            </p:cNvPr>
            <p:cNvCxnSpPr>
              <a:cxnSpLocks/>
              <a:stCxn id="19" idx="7"/>
              <a:endCxn id="21" idx="3"/>
            </p:cNvCxnSpPr>
            <p:nvPr/>
          </p:nvCxnSpPr>
          <p:spPr>
            <a:xfrm flipV="1">
              <a:off x="9670805" y="1972018"/>
              <a:ext cx="913447" cy="34408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A70CEC7-F77B-13AD-108D-3B5B3C9D0ED0}"/>
                </a:ext>
              </a:extLst>
            </p:cNvPr>
            <p:cNvCxnSpPr>
              <a:cxnSpLocks/>
              <a:stCxn id="20" idx="6"/>
              <a:endCxn id="23" idx="2"/>
            </p:cNvCxnSpPr>
            <p:nvPr/>
          </p:nvCxnSpPr>
          <p:spPr>
            <a:xfrm>
              <a:off x="10735573" y="1461827"/>
              <a:ext cx="861522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061D7C78-2121-D660-B649-355083936D3B}"/>
                </a:ext>
              </a:extLst>
            </p:cNvPr>
            <p:cNvCxnSpPr>
              <a:cxnSpLocks/>
              <a:stCxn id="20" idx="5"/>
              <a:endCxn id="24" idx="1"/>
            </p:cNvCxnSpPr>
            <p:nvPr/>
          </p:nvCxnSpPr>
          <p:spPr>
            <a:xfrm>
              <a:off x="10709611" y="1524506"/>
              <a:ext cx="913446" cy="32215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E35255D7-5DAE-76C6-116D-DC4DC4D37CF1}"/>
                </a:ext>
              </a:extLst>
            </p:cNvPr>
            <p:cNvCxnSpPr>
              <a:cxnSpLocks/>
              <a:stCxn id="21" idx="7"/>
              <a:endCxn id="23" idx="3"/>
            </p:cNvCxnSpPr>
            <p:nvPr/>
          </p:nvCxnSpPr>
          <p:spPr>
            <a:xfrm flipV="1">
              <a:off x="10709611" y="1524506"/>
              <a:ext cx="913446" cy="32215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F1516B2-4C80-6DA2-E8FE-47FF0201EB8D}"/>
                </a:ext>
              </a:extLst>
            </p:cNvPr>
            <p:cNvCxnSpPr>
              <a:cxnSpLocks/>
              <a:stCxn id="21" idx="6"/>
              <a:endCxn id="24" idx="2"/>
            </p:cNvCxnSpPr>
            <p:nvPr/>
          </p:nvCxnSpPr>
          <p:spPr>
            <a:xfrm>
              <a:off x="10735573" y="1909339"/>
              <a:ext cx="861522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F16A346-9BB9-C88A-9CA6-15EA2A770773}"/>
                </a:ext>
              </a:extLst>
            </p:cNvPr>
            <p:cNvCxnSpPr>
              <a:cxnSpLocks/>
              <a:stCxn id="22" idx="7"/>
              <a:endCxn id="23" idx="3"/>
            </p:cNvCxnSpPr>
            <p:nvPr/>
          </p:nvCxnSpPr>
          <p:spPr>
            <a:xfrm flipV="1">
              <a:off x="10709611" y="1524506"/>
              <a:ext cx="913446" cy="7915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5F54F76-2BF0-4AC5-8672-50B15DC5BB9D}"/>
                </a:ext>
              </a:extLst>
            </p:cNvPr>
            <p:cNvCxnSpPr>
              <a:cxnSpLocks/>
              <a:stCxn id="22" idx="6"/>
              <a:endCxn id="24" idx="3"/>
            </p:cNvCxnSpPr>
            <p:nvPr/>
          </p:nvCxnSpPr>
          <p:spPr>
            <a:xfrm flipV="1">
              <a:off x="10735573" y="1972018"/>
              <a:ext cx="887484" cy="40676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8999392-933E-EEDE-84CE-EF943189C486}"/>
                </a:ext>
              </a:extLst>
            </p:cNvPr>
            <p:cNvCxnSpPr>
              <a:cxnSpLocks/>
              <a:stCxn id="6" idx="6"/>
              <a:endCxn id="9" idx="2"/>
            </p:cNvCxnSpPr>
            <p:nvPr/>
          </p:nvCxnSpPr>
          <p:spPr>
            <a:xfrm>
              <a:off x="5541536" y="1909339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B2BF97CA-178A-F151-7C63-65699F01F6BD}"/>
                </a:ext>
              </a:extLst>
            </p:cNvPr>
            <p:cNvCxnSpPr>
              <a:cxnSpLocks/>
              <a:stCxn id="6" idx="5"/>
              <a:endCxn id="10" idx="1"/>
            </p:cNvCxnSpPr>
            <p:nvPr/>
          </p:nvCxnSpPr>
          <p:spPr>
            <a:xfrm>
              <a:off x="5515574" y="1972018"/>
              <a:ext cx="913449" cy="34408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33E5F35-AC65-57C0-4830-A54A1CFB4F61}"/>
                </a:ext>
              </a:extLst>
            </p:cNvPr>
            <p:cNvCxnSpPr>
              <a:cxnSpLocks/>
              <a:stCxn id="7" idx="7"/>
              <a:endCxn id="8" idx="3"/>
            </p:cNvCxnSpPr>
            <p:nvPr/>
          </p:nvCxnSpPr>
          <p:spPr>
            <a:xfrm flipV="1">
              <a:off x="5515574" y="1524506"/>
              <a:ext cx="913449" cy="7915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2AC76168-B575-D84B-2851-AB0E53490ACC}"/>
                </a:ext>
              </a:extLst>
            </p:cNvPr>
            <p:cNvCxnSpPr>
              <a:cxnSpLocks/>
              <a:stCxn id="7" idx="6"/>
              <a:endCxn id="10" idx="2"/>
            </p:cNvCxnSpPr>
            <p:nvPr/>
          </p:nvCxnSpPr>
          <p:spPr>
            <a:xfrm>
              <a:off x="5541536" y="2378783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0FBD660-6212-7863-D104-C7AECB6DD72D}"/>
                </a:ext>
              </a:extLst>
            </p:cNvPr>
            <p:cNvCxnSpPr>
              <a:cxnSpLocks/>
              <a:stCxn id="10" idx="6"/>
              <a:endCxn id="13" idx="2"/>
            </p:cNvCxnSpPr>
            <p:nvPr/>
          </p:nvCxnSpPr>
          <p:spPr>
            <a:xfrm>
              <a:off x="6580344" y="2378783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F7C577D-844F-AA39-D1D0-671212F4E354}"/>
                </a:ext>
              </a:extLst>
            </p:cNvPr>
            <p:cNvCxnSpPr>
              <a:cxnSpLocks/>
              <a:stCxn id="10" idx="5"/>
              <a:endCxn id="13" idx="3"/>
            </p:cNvCxnSpPr>
            <p:nvPr/>
          </p:nvCxnSpPr>
          <p:spPr>
            <a:xfrm>
              <a:off x="6554382" y="2441462"/>
              <a:ext cx="913449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F3E893A-8349-8F70-E819-6A3CBA32C670}"/>
              </a:ext>
            </a:extLst>
          </p:cNvPr>
          <p:cNvGrpSpPr/>
          <p:nvPr/>
        </p:nvGrpSpPr>
        <p:grpSpPr>
          <a:xfrm>
            <a:off x="3476310" y="3950887"/>
            <a:ext cx="8572107" cy="2694316"/>
            <a:chOff x="1281945" y="3282347"/>
            <a:chExt cx="8954890" cy="2814629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5CF8226-AE92-166D-367A-C28E29D5E0AC}"/>
                </a:ext>
              </a:extLst>
            </p:cNvPr>
            <p:cNvCxnSpPr>
              <a:cxnSpLocks/>
              <a:stCxn id="133" idx="0"/>
              <a:endCxn id="107" idx="5"/>
            </p:cNvCxnSpPr>
            <p:nvPr/>
          </p:nvCxnSpPr>
          <p:spPr>
            <a:xfrm flipH="1" flipV="1">
              <a:off x="8757772" y="4537307"/>
              <a:ext cx="737324" cy="4270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29EA7DA-9B80-F161-BF4B-FF846F8D3CF9}"/>
                </a:ext>
              </a:extLst>
            </p:cNvPr>
            <p:cNvCxnSpPr>
              <a:cxnSpLocks/>
              <a:stCxn id="137" idx="1"/>
              <a:endCxn id="109" idx="5"/>
            </p:cNvCxnSpPr>
            <p:nvPr/>
          </p:nvCxnSpPr>
          <p:spPr>
            <a:xfrm flipH="1" flipV="1">
              <a:off x="4106728" y="4430459"/>
              <a:ext cx="1479273" cy="5716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A125899-BAB4-66D1-B7EF-F0C7DE180899}"/>
                </a:ext>
              </a:extLst>
            </p:cNvPr>
            <p:cNvCxnSpPr>
              <a:cxnSpLocks/>
              <a:stCxn id="135" idx="0"/>
              <a:endCxn id="107" idx="3"/>
            </p:cNvCxnSpPr>
            <p:nvPr/>
          </p:nvCxnSpPr>
          <p:spPr>
            <a:xfrm flipV="1">
              <a:off x="7729691" y="4537307"/>
              <a:ext cx="681280" cy="349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BA9BBD6-ACAE-99FD-E6A0-9205B304DEEB}"/>
                </a:ext>
              </a:extLst>
            </p:cNvPr>
            <p:cNvCxnSpPr>
              <a:cxnSpLocks/>
              <a:stCxn id="141" idx="7"/>
              <a:endCxn id="109" idx="3"/>
            </p:cNvCxnSpPr>
            <p:nvPr/>
          </p:nvCxnSpPr>
          <p:spPr>
            <a:xfrm flipV="1">
              <a:off x="2254133" y="4430459"/>
              <a:ext cx="1505794" cy="5733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EC6869F-BFC7-BAFD-0775-E0E2963C6685}"/>
                </a:ext>
              </a:extLst>
            </p:cNvPr>
            <p:cNvGrpSpPr/>
            <p:nvPr/>
          </p:nvGrpSpPr>
          <p:grpSpPr>
            <a:xfrm>
              <a:off x="6180859" y="3282347"/>
              <a:ext cx="490451" cy="490451"/>
              <a:chOff x="6180859" y="1690687"/>
              <a:chExt cx="490451" cy="490451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73BB4F7F-E4ED-9AFE-37FA-F992C5B46C53}"/>
                  </a:ext>
                </a:extLst>
              </p:cNvPr>
              <p:cNvSpPr/>
              <p:nvPr/>
            </p:nvSpPr>
            <p:spPr>
              <a:xfrm>
                <a:off x="6180859" y="1690687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TextBox 143">
                    <a:extLst>
                      <a:ext uri="{FF2B5EF4-FFF2-40B4-BE49-F238E27FC236}">
                        <a16:creationId xmlns:a16="http://schemas.microsoft.com/office/drawing/2014/main" id="{56A53710-2A41-D6FA-9DAF-0D5AD8925843}"/>
                      </a:ext>
                    </a:extLst>
                  </p:cNvPr>
                  <p:cNvSpPr txBox="1"/>
                  <p:nvPr/>
                </p:nvSpPr>
                <p:spPr>
                  <a:xfrm>
                    <a:off x="6180859" y="1751246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774D2510-6AF0-481D-A02F-E0731E1B09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0859" y="1751246"/>
                    <a:ext cx="490451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8FD3741C-7EC7-0B15-A1FC-2DF615B864A2}"/>
                </a:ext>
              </a:extLst>
            </p:cNvPr>
            <p:cNvGrpSpPr/>
            <p:nvPr/>
          </p:nvGrpSpPr>
          <p:grpSpPr>
            <a:xfrm>
              <a:off x="1835507" y="4931969"/>
              <a:ext cx="490451" cy="490451"/>
              <a:chOff x="5605549" y="1795549"/>
              <a:chExt cx="490451" cy="490451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D920A333-B77A-DD34-BF53-1D026A2ABF88}"/>
                  </a:ext>
                </a:extLst>
              </p:cNvPr>
              <p:cNvSpPr/>
              <p:nvPr/>
            </p:nvSpPr>
            <p:spPr>
              <a:xfrm>
                <a:off x="5605549" y="17955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D2371D36-2DE6-55CB-653F-C4600F0B0600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D2371D36-2DE6-55CB-653F-C4600F0B06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8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42E2E0A-CD5B-5954-DC68-38AA65CC7D33}"/>
                </a:ext>
              </a:extLst>
            </p:cNvPr>
            <p:cNvGrpSpPr/>
            <p:nvPr/>
          </p:nvGrpSpPr>
          <p:grpSpPr>
            <a:xfrm>
              <a:off x="3510054" y="4930295"/>
              <a:ext cx="490451" cy="490451"/>
              <a:chOff x="5605549" y="1795549"/>
              <a:chExt cx="490451" cy="490451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CDBC80FB-176C-2F2A-6ED2-1F795067E4C7}"/>
                  </a:ext>
                </a:extLst>
              </p:cNvPr>
              <p:cNvSpPr/>
              <p:nvPr/>
            </p:nvSpPr>
            <p:spPr>
              <a:xfrm>
                <a:off x="5605549" y="17955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4576DCEB-4D5D-0EB6-85C2-92C2A80DC6AF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4576DCEB-4D5D-0EB6-85C2-92C2A80DC6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3A70091-203F-3B0E-8F95-EA0EBE8685B5}"/>
                </a:ext>
              </a:extLst>
            </p:cNvPr>
            <p:cNvGrpSpPr/>
            <p:nvPr/>
          </p:nvGrpSpPr>
          <p:grpSpPr>
            <a:xfrm>
              <a:off x="5514176" y="4930296"/>
              <a:ext cx="490451" cy="490451"/>
              <a:chOff x="5605549" y="1795549"/>
              <a:chExt cx="490451" cy="490451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9241F37C-969B-15FF-FAA1-83B4E203C343}"/>
                  </a:ext>
                </a:extLst>
              </p:cNvPr>
              <p:cNvSpPr/>
              <p:nvPr/>
            </p:nvSpPr>
            <p:spPr>
              <a:xfrm>
                <a:off x="5605549" y="17955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1646BC3F-1BB6-1502-DB57-F713BE796069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1646BC3F-1BB6-1502-DB57-F713BE7960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8933DC4-C52D-0CD0-77BA-79459EE568C6}"/>
                </a:ext>
              </a:extLst>
            </p:cNvPr>
            <p:cNvGrpSpPr/>
            <p:nvPr/>
          </p:nvGrpSpPr>
          <p:grpSpPr>
            <a:xfrm>
              <a:off x="7484465" y="4886547"/>
              <a:ext cx="490451" cy="490451"/>
              <a:chOff x="5605549" y="1795549"/>
              <a:chExt cx="490451" cy="490451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909CC71D-676F-33A3-7B5D-B34219654252}"/>
                  </a:ext>
                </a:extLst>
              </p:cNvPr>
              <p:cNvSpPr/>
              <p:nvPr/>
            </p:nvSpPr>
            <p:spPr>
              <a:xfrm>
                <a:off x="5605549" y="17955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7924D235-6EF1-2CF8-C215-E4BF33495539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7924D235-6EF1-2CF8-C215-E4BF334955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8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9725064-B779-2656-7DA8-6A6001EA9A22}"/>
                </a:ext>
              </a:extLst>
            </p:cNvPr>
            <p:cNvGrpSpPr/>
            <p:nvPr/>
          </p:nvGrpSpPr>
          <p:grpSpPr>
            <a:xfrm>
              <a:off x="9249870" y="4964362"/>
              <a:ext cx="490451" cy="490451"/>
              <a:chOff x="5605549" y="1795549"/>
              <a:chExt cx="490451" cy="490451"/>
            </a:xfrm>
          </p:grpSpPr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8EFEE0E4-BE32-DEB4-2631-CBE51FB8D5E2}"/>
                  </a:ext>
                </a:extLst>
              </p:cNvPr>
              <p:cNvSpPr/>
              <p:nvPr/>
            </p:nvSpPr>
            <p:spPr>
              <a:xfrm>
                <a:off x="5605549" y="17955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FDC38312-AEFB-DFB5-829A-A3D024932214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FDC38312-AEFB-DFB5-829A-A3D0249322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8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B6A6110-D31A-B798-5126-E3603579669F}"/>
                </a:ext>
              </a:extLst>
            </p:cNvPr>
            <p:cNvCxnSpPr>
              <a:cxnSpLocks/>
              <a:stCxn id="139" idx="0"/>
              <a:endCxn id="109" idx="4"/>
            </p:cNvCxnSpPr>
            <p:nvPr/>
          </p:nvCxnSpPr>
          <p:spPr>
            <a:xfrm flipV="1">
              <a:off x="3755280" y="4502284"/>
              <a:ext cx="178048" cy="4280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605C50A-9669-A076-DED3-6387D71EF00C}"/>
                </a:ext>
              </a:extLst>
            </p:cNvPr>
            <p:cNvGrpSpPr/>
            <p:nvPr/>
          </p:nvGrpSpPr>
          <p:grpSpPr>
            <a:xfrm>
              <a:off x="1281945" y="5592208"/>
              <a:ext cx="490451" cy="490451"/>
              <a:chOff x="2546638" y="3090949"/>
              <a:chExt cx="490451" cy="490451"/>
            </a:xfrm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5C8EE5E0-DB3A-ADBB-20C7-22E483F787C0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96A7CC2F-BAA5-ACDD-AE3D-01E3907B4BA2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71CBA31E-70BF-4CB2-A14D-A70DF4EB6C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8FFBAEF7-4AD2-B291-DB28-12D0811DA2D7}"/>
                </a:ext>
              </a:extLst>
            </p:cNvPr>
            <p:cNvGrpSpPr/>
            <p:nvPr/>
          </p:nvGrpSpPr>
          <p:grpSpPr>
            <a:xfrm>
              <a:off x="2143843" y="5587950"/>
              <a:ext cx="490451" cy="490451"/>
              <a:chOff x="2546638" y="3090949"/>
              <a:chExt cx="490451" cy="490451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9FD0609C-CC74-0CC7-9374-2ED6DD294C19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F3E9B29F-A00A-5351-59E5-D2204512D6A9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F0C87DCA-D243-4FF1-B325-DDB498A0A8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370DE45-CEC4-3C23-3E4B-BD675B18F27F}"/>
                </a:ext>
              </a:extLst>
            </p:cNvPr>
            <p:cNvGrpSpPr/>
            <p:nvPr/>
          </p:nvGrpSpPr>
          <p:grpSpPr>
            <a:xfrm>
              <a:off x="2971360" y="5597347"/>
              <a:ext cx="539963" cy="490451"/>
              <a:chOff x="2497126" y="3090949"/>
              <a:chExt cx="539963" cy="490451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85C6F452-4D90-D3C7-7C8E-D16770CF1B07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1ABF1F71-B65E-3128-15C2-527CC7682BB7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6E78F0A2-1104-42BC-8A38-1D7E4B4A5C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3116657-D9FF-BAC7-B49D-0E92AED748BA}"/>
                </a:ext>
              </a:extLst>
            </p:cNvPr>
            <p:cNvGrpSpPr/>
            <p:nvPr/>
          </p:nvGrpSpPr>
          <p:grpSpPr>
            <a:xfrm>
              <a:off x="3897901" y="5597238"/>
              <a:ext cx="490451" cy="490451"/>
              <a:chOff x="2546638" y="3090949"/>
              <a:chExt cx="490451" cy="490451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F58A358E-3943-7C48-F4AC-C6DDCAE7395D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3759E242-5589-3304-CB16-85DCD1F6E6DD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BDF313AD-9732-4B9C-8F62-F97246475D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2432949-1C95-BB20-2A5F-5A1DEDCADD51}"/>
                </a:ext>
              </a:extLst>
            </p:cNvPr>
            <p:cNvGrpSpPr/>
            <p:nvPr/>
          </p:nvGrpSpPr>
          <p:grpSpPr>
            <a:xfrm>
              <a:off x="5502906" y="5606525"/>
              <a:ext cx="490451" cy="490451"/>
              <a:chOff x="2546638" y="3090949"/>
              <a:chExt cx="490451" cy="490451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EA51B92B-2CB0-55E7-EB6E-721465BE7B05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A44F5E65-9FDB-1EF4-EB84-E12B7996D965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63E4AFC3-AB60-44C4-9F35-E9D6FEE6AE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AFA285B-B2DF-6453-F258-6FEEE8DAF4F2}"/>
                </a:ext>
              </a:extLst>
            </p:cNvPr>
            <p:cNvGrpSpPr/>
            <p:nvPr/>
          </p:nvGrpSpPr>
          <p:grpSpPr>
            <a:xfrm>
              <a:off x="4624557" y="5601450"/>
              <a:ext cx="539963" cy="490451"/>
              <a:chOff x="2497126" y="3090949"/>
              <a:chExt cx="539963" cy="490451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9D0D3C17-A8FA-344A-CFB2-91AB18BB435A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ACDA4D4A-BBB2-4E39-6B38-1468DDDBA39C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889633D9-04F1-4BDB-A7B1-C20E155832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98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E676EDD6-5346-F3AB-C5E1-24386D8564CD}"/>
                </a:ext>
              </a:extLst>
            </p:cNvPr>
            <p:cNvGrpSpPr/>
            <p:nvPr/>
          </p:nvGrpSpPr>
          <p:grpSpPr>
            <a:xfrm>
              <a:off x="6354260" y="5587949"/>
              <a:ext cx="490451" cy="490451"/>
              <a:chOff x="2546638" y="3090949"/>
              <a:chExt cx="490451" cy="490451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5052ADA5-AEF7-CB42-64B8-D8F9883AD571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0D283DAE-B6FC-B2D2-5027-38E25FA18DB2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B09CED91-FCF5-4A22-998A-09EB6F4B32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A8B61B9-9F30-667A-6475-98EF73CB88B7}"/>
                </a:ext>
              </a:extLst>
            </p:cNvPr>
            <p:cNvGrpSpPr/>
            <p:nvPr/>
          </p:nvGrpSpPr>
          <p:grpSpPr>
            <a:xfrm>
              <a:off x="7110916" y="5587949"/>
              <a:ext cx="539963" cy="490451"/>
              <a:chOff x="2497126" y="3090949"/>
              <a:chExt cx="539963" cy="490451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FACA4758-05F4-87A9-E413-C50E3593534B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0A95B716-C6E9-7697-749C-EE9ECE9F3657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8F313F2C-99C9-4F43-BA62-1284F1EB9A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r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930D2D6B-1996-9E8E-B8EC-719B39574885}"/>
                </a:ext>
              </a:extLst>
            </p:cNvPr>
            <p:cNvGrpSpPr/>
            <p:nvPr/>
          </p:nvGrpSpPr>
          <p:grpSpPr>
            <a:xfrm>
              <a:off x="7912903" y="5604454"/>
              <a:ext cx="539963" cy="490451"/>
              <a:chOff x="2497126" y="3090949"/>
              <a:chExt cx="539963" cy="490451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07C34F6-CAA0-067E-099B-CA89E036FA7D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A7FF303C-C962-9F74-D460-4F4839F939C6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381640CD-A30C-4C8C-99C5-BC14C07F5C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r="-8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D7C231D4-9BC7-143E-863B-DD30CD78E4F5}"/>
                </a:ext>
              </a:extLst>
            </p:cNvPr>
            <p:cNvGrpSpPr/>
            <p:nvPr/>
          </p:nvGrpSpPr>
          <p:grpSpPr>
            <a:xfrm>
              <a:off x="8769599" y="5597237"/>
              <a:ext cx="490451" cy="490451"/>
              <a:chOff x="2546638" y="3090949"/>
              <a:chExt cx="490451" cy="490451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BA3CBA71-4C1E-C42D-394F-1E51376B1781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1C4F2525-A409-D45F-1A62-ACFAD0111177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007F8498-C994-4866-9264-4C70BF9CD3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9E33E30-3DD9-1D2A-771E-61A06412A543}"/>
                </a:ext>
              </a:extLst>
            </p:cNvPr>
            <p:cNvGrpSpPr/>
            <p:nvPr/>
          </p:nvGrpSpPr>
          <p:grpSpPr>
            <a:xfrm>
              <a:off x="9746384" y="5604454"/>
              <a:ext cx="490451" cy="490451"/>
              <a:chOff x="2546638" y="3090949"/>
              <a:chExt cx="490451" cy="49045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EB8F33F2-AA1E-9BE2-1787-E1197231244E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0B9EB607-BC7A-F33E-DE40-143E5B9E9F37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886F2EFF-64EE-4852-A210-8E8D2AA67D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BA4178A-842E-5FC8-DBC3-42B622C71AA8}"/>
                </a:ext>
              </a:extLst>
            </p:cNvPr>
            <p:cNvCxnSpPr>
              <a:cxnSpLocks/>
              <a:stCxn id="131" idx="7"/>
              <a:endCxn id="141" idx="3"/>
            </p:cNvCxnSpPr>
            <p:nvPr/>
          </p:nvCxnSpPr>
          <p:spPr>
            <a:xfrm flipV="1">
              <a:off x="1700571" y="5350595"/>
              <a:ext cx="206761" cy="3134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CBB7F1A-F2F5-B1F2-B6DD-4667F3957A08}"/>
                </a:ext>
              </a:extLst>
            </p:cNvPr>
            <p:cNvCxnSpPr>
              <a:cxnSpLocks/>
              <a:stCxn id="129" idx="0"/>
              <a:endCxn id="141" idx="5"/>
            </p:cNvCxnSpPr>
            <p:nvPr/>
          </p:nvCxnSpPr>
          <p:spPr>
            <a:xfrm flipH="1" flipV="1">
              <a:off x="2254133" y="5350595"/>
              <a:ext cx="134936" cy="2373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DF2287F-AFD5-CA1F-F5B3-E77AED56AC3C}"/>
                </a:ext>
              </a:extLst>
            </p:cNvPr>
            <p:cNvCxnSpPr>
              <a:cxnSpLocks/>
              <a:stCxn id="127" idx="0"/>
              <a:endCxn id="139" idx="3"/>
            </p:cNvCxnSpPr>
            <p:nvPr/>
          </p:nvCxnSpPr>
          <p:spPr>
            <a:xfrm flipV="1">
              <a:off x="3266098" y="5348921"/>
              <a:ext cx="315781" cy="2484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E4C9766-BA5E-1F72-220E-DAD8D4E607C3}"/>
                </a:ext>
              </a:extLst>
            </p:cNvPr>
            <p:cNvCxnSpPr>
              <a:cxnSpLocks/>
              <a:stCxn id="125" idx="0"/>
              <a:endCxn id="139" idx="5"/>
            </p:cNvCxnSpPr>
            <p:nvPr/>
          </p:nvCxnSpPr>
          <p:spPr>
            <a:xfrm flipH="1" flipV="1">
              <a:off x="3928680" y="5348921"/>
              <a:ext cx="214447" cy="24831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F914CE0-87A2-8B7E-E32D-A9C78A967D22}"/>
                </a:ext>
              </a:extLst>
            </p:cNvPr>
            <p:cNvCxnSpPr>
              <a:cxnSpLocks/>
              <a:stCxn id="121" idx="7"/>
              <a:endCxn id="137" idx="3"/>
            </p:cNvCxnSpPr>
            <p:nvPr/>
          </p:nvCxnSpPr>
          <p:spPr>
            <a:xfrm flipV="1">
              <a:off x="5092695" y="5348922"/>
              <a:ext cx="493306" cy="3243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628B897-CC9E-21DE-A566-207BF12A76A8}"/>
                </a:ext>
              </a:extLst>
            </p:cNvPr>
            <p:cNvCxnSpPr>
              <a:cxnSpLocks/>
              <a:stCxn id="123" idx="0"/>
              <a:endCxn id="137" idx="4"/>
            </p:cNvCxnSpPr>
            <p:nvPr/>
          </p:nvCxnSpPr>
          <p:spPr>
            <a:xfrm flipV="1">
              <a:off x="5748132" y="5420747"/>
              <a:ext cx="11270" cy="1857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C86C6C9-202B-63DB-8ADA-44760772703D}"/>
                </a:ext>
              </a:extLst>
            </p:cNvPr>
            <p:cNvCxnSpPr>
              <a:cxnSpLocks/>
              <a:stCxn id="119" idx="1"/>
              <a:endCxn id="137" idx="5"/>
            </p:cNvCxnSpPr>
            <p:nvPr/>
          </p:nvCxnSpPr>
          <p:spPr>
            <a:xfrm flipH="1" flipV="1">
              <a:off x="5932802" y="5348922"/>
              <a:ext cx="493283" cy="3108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26E9890-993E-C8CB-8888-D78F5A321E6E}"/>
                </a:ext>
              </a:extLst>
            </p:cNvPr>
            <p:cNvCxnSpPr>
              <a:cxnSpLocks/>
              <a:stCxn id="117" idx="0"/>
              <a:endCxn id="135" idx="3"/>
            </p:cNvCxnSpPr>
            <p:nvPr/>
          </p:nvCxnSpPr>
          <p:spPr>
            <a:xfrm flipV="1">
              <a:off x="7405654" y="5305173"/>
              <a:ext cx="150636" cy="2827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2D63652-F422-3A4D-0F25-C09EDC45D8D5}"/>
                </a:ext>
              </a:extLst>
            </p:cNvPr>
            <p:cNvCxnSpPr>
              <a:cxnSpLocks/>
              <a:stCxn id="115" idx="0"/>
              <a:endCxn id="135" idx="5"/>
            </p:cNvCxnSpPr>
            <p:nvPr/>
          </p:nvCxnSpPr>
          <p:spPr>
            <a:xfrm flipH="1" flipV="1">
              <a:off x="7903091" y="5305173"/>
              <a:ext cx="304550" cy="2992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93F6C52-E9F7-7270-8C50-79BEAC8DEB55}"/>
                </a:ext>
              </a:extLst>
            </p:cNvPr>
            <p:cNvCxnSpPr>
              <a:cxnSpLocks/>
              <a:stCxn id="113" idx="0"/>
              <a:endCxn id="133" idx="3"/>
            </p:cNvCxnSpPr>
            <p:nvPr/>
          </p:nvCxnSpPr>
          <p:spPr>
            <a:xfrm flipV="1">
              <a:off x="9014825" y="5382988"/>
              <a:ext cx="306870" cy="21424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240572D-BBCA-8569-0A83-8703BF8C53D1}"/>
                </a:ext>
              </a:extLst>
            </p:cNvPr>
            <p:cNvCxnSpPr>
              <a:cxnSpLocks/>
              <a:stCxn id="111" idx="0"/>
              <a:endCxn id="133" idx="5"/>
            </p:cNvCxnSpPr>
            <p:nvPr/>
          </p:nvCxnSpPr>
          <p:spPr>
            <a:xfrm flipH="1" flipV="1">
              <a:off x="9668496" y="5382988"/>
              <a:ext cx="323114" cy="22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B18DB85F-84AF-E0B9-F20F-447FFE80229A}"/>
                </a:ext>
              </a:extLst>
            </p:cNvPr>
            <p:cNvGrpSpPr/>
            <p:nvPr/>
          </p:nvGrpSpPr>
          <p:grpSpPr>
            <a:xfrm>
              <a:off x="3688102" y="4011833"/>
              <a:ext cx="490451" cy="490451"/>
              <a:chOff x="4134106" y="2851677"/>
              <a:chExt cx="490451" cy="490451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4C3BF811-DE43-3E64-9DB4-4CD46F6F8685}"/>
                  </a:ext>
                </a:extLst>
              </p:cNvPr>
              <p:cNvSpPr/>
              <p:nvPr/>
            </p:nvSpPr>
            <p:spPr>
              <a:xfrm>
                <a:off x="4134106" y="2851677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26115944-4A70-2816-E089-B7732609FD4A}"/>
                      </a:ext>
                    </a:extLst>
                  </p:cNvPr>
                  <p:cNvSpPr txBox="1"/>
                  <p:nvPr/>
                </p:nvSpPr>
                <p:spPr>
                  <a:xfrm>
                    <a:off x="4134106" y="2912236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5DA3D471-958B-4ABA-BFA5-FA6C3EEEED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4106" y="2912236"/>
                    <a:ext cx="490451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8B23CC4C-AAA9-C2AE-1449-1CECBFFF5C48}"/>
                </a:ext>
              </a:extLst>
            </p:cNvPr>
            <p:cNvGrpSpPr/>
            <p:nvPr/>
          </p:nvGrpSpPr>
          <p:grpSpPr>
            <a:xfrm>
              <a:off x="8339146" y="4118681"/>
              <a:ext cx="490451" cy="490451"/>
              <a:chOff x="7912903" y="2810715"/>
              <a:chExt cx="490451" cy="490451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0E58CFBD-8813-E318-2F99-7E86D17F8DF7}"/>
                  </a:ext>
                </a:extLst>
              </p:cNvPr>
              <p:cNvSpPr/>
              <p:nvPr/>
            </p:nvSpPr>
            <p:spPr>
              <a:xfrm>
                <a:off x="7912903" y="2810715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96DCAF49-3827-67B1-96AA-B809AABC74F0}"/>
                      </a:ext>
                    </a:extLst>
                  </p:cNvPr>
                  <p:cNvSpPr txBox="1"/>
                  <p:nvPr/>
                </p:nvSpPr>
                <p:spPr>
                  <a:xfrm>
                    <a:off x="7912903" y="2871274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116AD0B-7304-4130-BA88-69E01839F6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2903" y="2871274"/>
                    <a:ext cx="490451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4F6187D-1623-ADAC-0067-FF35CFBC4E78}"/>
                </a:ext>
              </a:extLst>
            </p:cNvPr>
            <p:cNvCxnSpPr>
              <a:cxnSpLocks/>
              <a:stCxn id="109" idx="7"/>
              <a:endCxn id="143" idx="3"/>
            </p:cNvCxnSpPr>
            <p:nvPr/>
          </p:nvCxnSpPr>
          <p:spPr>
            <a:xfrm flipV="1">
              <a:off x="4106728" y="3700973"/>
              <a:ext cx="2145956" cy="3826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7104960-018A-3DBA-18FC-9C07787AE374}"/>
                </a:ext>
              </a:extLst>
            </p:cNvPr>
            <p:cNvCxnSpPr>
              <a:cxnSpLocks/>
              <a:stCxn id="107" idx="1"/>
              <a:endCxn id="143" idx="5"/>
            </p:cNvCxnSpPr>
            <p:nvPr/>
          </p:nvCxnSpPr>
          <p:spPr>
            <a:xfrm flipH="1" flipV="1">
              <a:off x="6599485" y="3700973"/>
              <a:ext cx="1811486" cy="4895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228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275C-1933-4CE8-BE10-AEE7ADBB0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Why study PRGs?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F7F2AF-C2C0-4473-9A57-532F9F0B8F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9319"/>
                <a:ext cx="10515600" cy="5341121"/>
              </a:xfrm>
            </p:spPr>
            <p:txBody>
              <a:bodyPr>
                <a:normAutofit fontScale="92500" lnSpcReduction="20000"/>
              </a:bodyPr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If you want to </a:t>
                </a:r>
                <a:r>
                  <a:rPr lang="en-US" dirty="0">
                    <a:solidFill>
                      <a:schemeClr val="accent1"/>
                    </a:solidFill>
                  </a:rPr>
                  <a:t>use fewer random bits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Randomness is a scarce computational resource, like time or space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If you want to </a:t>
                </a:r>
                <a:r>
                  <a:rPr lang="en-US" dirty="0">
                    <a:solidFill>
                      <a:schemeClr val="accent1"/>
                    </a:solidFill>
                  </a:rPr>
                  <a:t>fully derandomize algorithms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Exhaustively try all seeds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If you want to design </a:t>
                </a:r>
                <a:r>
                  <a:rPr lang="en-US" dirty="0">
                    <a:solidFill>
                      <a:schemeClr val="accent1"/>
                    </a:solidFill>
                  </a:rPr>
                  <a:t>randomized algorithms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E.g.,</a:t>
                </a:r>
                <a:r>
                  <a:rPr lang="en-US" dirty="0">
                    <a:solidFill>
                      <a:schemeClr val="accent1"/>
                    </a:solidFill>
                  </a:rPr>
                  <a:t> streaming algorithms</a:t>
                </a:r>
                <a:endParaRPr lang="en-US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If you want to </a:t>
                </a:r>
                <a:r>
                  <a:rPr lang="en-US" dirty="0">
                    <a:solidFill>
                      <a:schemeClr val="accent1"/>
                    </a:solidFill>
                  </a:rPr>
                  <a:t>understand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better</a:t>
                </a:r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PRG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lower bound. A PRG is a highly “refined” lower bound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“Here’s something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doesn’t understand</a:t>
                </a:r>
                <a:r>
                  <a:rPr lang="en-US" dirty="0"/>
                  <a:t> at all”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F7F2AF-C2C0-4473-9A57-532F9F0B8F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9319"/>
                <a:ext cx="10515600" cy="5341121"/>
              </a:xfrm>
              <a:blipFill>
                <a:blip r:embed="rId2"/>
                <a:stretch>
                  <a:fillRect l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B4DEA44F-24CA-EE8C-4E33-2C3245B5A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720" y="229695"/>
            <a:ext cx="2682817" cy="31344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E9E487-0015-D93C-847F-3DAB3F0BD53C}"/>
              </a:ext>
            </a:extLst>
          </p:cNvPr>
          <p:cNvSpPr/>
          <p:nvPr/>
        </p:nvSpPr>
        <p:spPr>
          <a:xfrm>
            <a:off x="3863789" y="2268071"/>
            <a:ext cx="3576917" cy="7261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7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73519-91FD-45EA-A5B0-E60C0BBF6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846"/>
            <a:ext cx="10515600" cy="1325563"/>
          </a:xfrm>
        </p:spPr>
        <p:txBody>
          <a:bodyPr/>
          <a:lstStyle/>
          <a:p>
            <a:r>
              <a:rPr lang="en-US" dirty="0"/>
              <a:t>Small-space </a:t>
            </a:r>
            <a:r>
              <a:rPr lang="en-US" dirty="0" err="1"/>
              <a:t>derandomization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F11C25-86EA-4C56-B32A-DA5ABD6256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8182" y="1291716"/>
                <a:ext cx="10878938" cy="528854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/>
                  <a:t>A language is in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BPSPACE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it can be decided by a bounded-error randomized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that runs in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and always halts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endParaRPr lang="en-US" b="1" dirty="0"/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b="1" dirty="0"/>
                  <a:t>Conjecture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DSPACE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BPSPACE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/>
                  <a:t>“</a:t>
                </a:r>
                <a:r>
                  <a:rPr lang="en-US" dirty="0">
                    <a:solidFill>
                      <a:schemeClr val="accent1"/>
                    </a:solidFill>
                  </a:rPr>
                  <a:t>Randomness is not necessary</a:t>
                </a:r>
                <a:r>
                  <a:rPr lang="en-US" dirty="0"/>
                  <a:t> for space-efficient</a:t>
                </a:r>
                <a:br>
                  <a:rPr lang="en-US" dirty="0"/>
                </a:br>
                <a:r>
                  <a:rPr lang="en-US" dirty="0"/>
                  <a:t>computation”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F11C25-86EA-4C56-B32A-DA5ABD6256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182" y="1291716"/>
                <a:ext cx="10878938" cy="5288545"/>
              </a:xfrm>
              <a:blipFill>
                <a:blip r:embed="rId2"/>
                <a:stretch>
                  <a:fillRect l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E66C23B-52FE-4FB2-897D-0CA22EA6EE68}"/>
              </a:ext>
            </a:extLst>
          </p:cNvPr>
          <p:cNvGrpSpPr/>
          <p:nvPr/>
        </p:nvGrpSpPr>
        <p:grpSpPr>
          <a:xfrm>
            <a:off x="6668418" y="2641212"/>
            <a:ext cx="5523582" cy="4353520"/>
            <a:chOff x="5995237" y="365125"/>
            <a:chExt cx="6312267" cy="49751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4038416-CD0F-43FF-AA3B-B077D76E8D20}"/>
                </a:ext>
              </a:extLst>
            </p:cNvPr>
            <p:cNvGrpSpPr/>
            <p:nvPr/>
          </p:nvGrpSpPr>
          <p:grpSpPr>
            <a:xfrm>
              <a:off x="8563450" y="365125"/>
              <a:ext cx="3744054" cy="4975138"/>
              <a:chOff x="8379970" y="690716"/>
              <a:chExt cx="3744054" cy="4975138"/>
            </a:xfrm>
          </p:grpSpPr>
          <p:pic>
            <p:nvPicPr>
              <p:cNvPr id="12" name="Picture 11" descr="Trash can">
                <a:extLst>
                  <a:ext uri="{FF2B5EF4-FFF2-40B4-BE49-F238E27FC236}">
                    <a16:creationId xmlns:a16="http://schemas.microsoft.com/office/drawing/2014/main" id="{18377324-30ED-4A3C-9ED9-80BD0366A9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5663" y="1980682"/>
                <a:ext cx="3628361" cy="3685172"/>
              </a:xfrm>
              <a:prstGeom prst="rect">
                <a:avLst/>
              </a:prstGeom>
            </p:spPr>
          </p:pic>
          <p:sp>
            <p:nvSpPr>
              <p:cNvPr id="13" name="Arrow: Bent 12">
                <a:extLst>
                  <a:ext uri="{FF2B5EF4-FFF2-40B4-BE49-F238E27FC236}">
                    <a16:creationId xmlns:a16="http://schemas.microsoft.com/office/drawing/2014/main" id="{EE48CCE8-00B9-4B9B-8186-11DA67C3FEA5}"/>
                  </a:ext>
                </a:extLst>
              </p:cNvPr>
              <p:cNvSpPr/>
              <p:nvPr/>
            </p:nvSpPr>
            <p:spPr>
              <a:xfrm rot="3568272">
                <a:off x="8356168" y="714518"/>
                <a:ext cx="1857046" cy="1809441"/>
              </a:xfrm>
              <a:prstGeom prst="bentArrow">
                <a:avLst>
                  <a:gd name="adj1" fmla="val 24704"/>
                  <a:gd name="adj2" fmla="val 25000"/>
                  <a:gd name="adj3" fmla="val 25000"/>
                  <a:gd name="adj4" fmla="val 776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" name="Picture 5" descr="A close up of a coin&#10;&#10;Description automatically generated">
              <a:extLst>
                <a:ext uri="{FF2B5EF4-FFF2-40B4-BE49-F238E27FC236}">
                  <a16:creationId xmlns:a16="http://schemas.microsoft.com/office/drawing/2014/main" id="{CCAAEE3E-E17E-4207-9704-00C4A4AA8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692" y="1545639"/>
              <a:ext cx="951809" cy="951809"/>
            </a:xfrm>
            <a:prstGeom prst="rect">
              <a:avLst/>
            </a:prstGeom>
          </p:spPr>
        </p:pic>
        <p:pic>
          <p:nvPicPr>
            <p:cNvPr id="7" name="Picture 6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09BFF5B3-CDE1-4963-8DB8-F1E626B83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237" y="1047660"/>
              <a:ext cx="951810" cy="951810"/>
            </a:xfrm>
            <a:prstGeom prst="rect">
              <a:avLst/>
            </a:prstGeom>
          </p:spPr>
        </p:pic>
        <p:pic>
          <p:nvPicPr>
            <p:cNvPr id="8" name="Picture 7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0373CC3A-763B-46D0-943C-68EAC2D51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7025" y="549682"/>
              <a:ext cx="951810" cy="951810"/>
            </a:xfrm>
            <a:prstGeom prst="rect">
              <a:avLst/>
            </a:prstGeom>
          </p:spPr>
        </p:pic>
        <p:pic>
          <p:nvPicPr>
            <p:cNvPr id="9" name="Picture 8" descr="A close up of a coin&#10;&#10;Description automatically generated">
              <a:extLst>
                <a:ext uri="{FF2B5EF4-FFF2-40B4-BE49-F238E27FC236}">
                  <a16:creationId xmlns:a16="http://schemas.microsoft.com/office/drawing/2014/main" id="{63A0A824-6E9E-425B-ACC8-5EC1D4428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7041" y="1069734"/>
              <a:ext cx="951809" cy="951809"/>
            </a:xfrm>
            <a:prstGeom prst="rect">
              <a:avLst/>
            </a:prstGeom>
          </p:spPr>
        </p:pic>
        <p:pic>
          <p:nvPicPr>
            <p:cNvPr id="10" name="Picture 9" descr="A close up of a coin&#10;&#10;Description automatically generated">
              <a:extLst>
                <a:ext uri="{FF2B5EF4-FFF2-40B4-BE49-F238E27FC236}">
                  <a16:creationId xmlns:a16="http://schemas.microsoft.com/office/drawing/2014/main" id="{27A46350-7F3E-4E5C-BC67-659EF0EE2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197" y="1504477"/>
              <a:ext cx="951809" cy="951809"/>
            </a:xfrm>
            <a:prstGeom prst="rect">
              <a:avLst/>
            </a:prstGeom>
          </p:spPr>
        </p:pic>
        <p:pic>
          <p:nvPicPr>
            <p:cNvPr id="11" name="Picture 10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5E56BE98-A0BF-4187-98F3-2348E74CF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8294" y="999292"/>
              <a:ext cx="951810" cy="951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295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8DE32-DEA3-4DFF-968D-DAED7C450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35" y="18255"/>
            <a:ext cx="11186445" cy="1325563"/>
          </a:xfrm>
        </p:spPr>
        <p:txBody>
          <a:bodyPr/>
          <a:lstStyle/>
          <a:p>
            <a:r>
              <a:rPr lang="en-US" dirty="0"/>
              <a:t>Some examples of my </a:t>
            </a:r>
            <a:r>
              <a:rPr lang="en-US" dirty="0" err="1"/>
              <a:t>derandomization</a:t>
            </a:r>
            <a:r>
              <a:rPr lang="en-US" dirty="0"/>
              <a:t> research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B6E3E-61B7-4210-97BB-010B216CB3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5835" y="1486968"/>
                <a:ext cx="10689365" cy="500783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Theorem </a:t>
                </a:r>
                <a:r>
                  <a:rPr lang="en-US" sz="2400" dirty="0">
                    <a:solidFill>
                      <a:srgbClr val="C00000"/>
                    </a:solidFill>
                  </a:rPr>
                  <a:t>[H 2021]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BPSPACE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DSPACE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func>
                          </m:e>
                        </m:rad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Previous bound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[Saks, Zhou 1995]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Theorem</a:t>
                </a:r>
                <a:r>
                  <a:rPr lang="en-US" sz="2400" b="1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[H 2019]</a:t>
                </a:r>
                <a:r>
                  <a:rPr lang="en-US" dirty="0"/>
                  <a:t>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Suppose a language can be decided by a randomized algorithm that runs in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and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deterministic log-space algorithm that correctly decides the language on </a:t>
                </a:r>
                <a:r>
                  <a:rPr lang="en-US" dirty="0">
                    <a:solidFill>
                      <a:schemeClr val="accent1"/>
                    </a:solidFill>
                  </a:rPr>
                  <a:t>all but a negligible fraction</a:t>
                </a:r>
                <a:r>
                  <a:rPr lang="en-US" dirty="0"/>
                  <a:t> of inputs of each length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B6E3E-61B7-4210-97BB-010B216CB3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835" y="1486968"/>
                <a:ext cx="10689365" cy="5007836"/>
              </a:xfrm>
              <a:blipFill>
                <a:blip r:embed="rId2"/>
                <a:stretch>
                  <a:fillRect l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25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53F55-7B9D-139B-EB10-A85453561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62"/>
            <a:ext cx="10515600" cy="1325563"/>
          </a:xfrm>
        </p:spPr>
        <p:txBody>
          <a:bodyPr/>
          <a:lstStyle/>
          <a:p>
            <a:r>
              <a:rPr lang="en-US" dirty="0"/>
              <a:t>Typically-correct </a:t>
            </a:r>
            <a:r>
              <a:rPr lang="en-US" dirty="0" err="1"/>
              <a:t>derandomization</a:t>
            </a:r>
            <a:r>
              <a:rPr lang="en-US" dirty="0"/>
              <a:t>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1FD2E-BD5F-AB05-45E8-8DFA1907B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3908"/>
            <a:ext cx="4751294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Use the </a:t>
            </a:r>
            <a:r>
              <a:rPr lang="en-US" dirty="0">
                <a:solidFill>
                  <a:schemeClr val="accent1"/>
                </a:solidFill>
              </a:rPr>
              <a:t>input as a source of random bits</a:t>
            </a:r>
            <a:br>
              <a:rPr lang="en-US" dirty="0"/>
            </a:br>
            <a:r>
              <a:rPr lang="en-US" sz="2400" dirty="0">
                <a:solidFill>
                  <a:srgbClr val="C00000"/>
                </a:solidFill>
              </a:rPr>
              <a:t>[</a:t>
            </a:r>
            <a:r>
              <a:rPr lang="en-US" sz="2400" dirty="0" err="1">
                <a:solidFill>
                  <a:srgbClr val="C00000"/>
                </a:solidFill>
              </a:rPr>
              <a:t>Goldreich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dirty="0" err="1">
                <a:solidFill>
                  <a:srgbClr val="C00000"/>
                </a:solidFill>
              </a:rPr>
              <a:t>Wigderson</a:t>
            </a:r>
            <a:r>
              <a:rPr lang="en-US" sz="2400" dirty="0">
                <a:solidFill>
                  <a:srgbClr val="C00000"/>
                </a:solidFill>
              </a:rPr>
              <a:t> 2002]</a:t>
            </a:r>
          </a:p>
          <a:p>
            <a:pPr>
              <a:lnSpc>
                <a:spcPct val="150000"/>
              </a:lnSpc>
            </a:pPr>
            <a:r>
              <a:rPr lang="en-US" dirty="0"/>
              <a:t>To avoid problematic </a:t>
            </a:r>
            <a:r>
              <a:rPr lang="en-US" dirty="0">
                <a:solidFill>
                  <a:schemeClr val="accent1"/>
                </a:solidFill>
              </a:rPr>
              <a:t>correlations</a:t>
            </a:r>
            <a:r>
              <a:rPr lang="en-US" dirty="0"/>
              <a:t>, only use parts of the input that the algorithm is </a:t>
            </a:r>
            <a:r>
              <a:rPr lang="en-US" dirty="0">
                <a:solidFill>
                  <a:schemeClr val="accent1"/>
                </a:solidFill>
              </a:rPr>
              <a:t>not currently processing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9A0AEB-82A4-B429-D098-804BC0759851}"/>
              </a:ext>
            </a:extLst>
          </p:cNvPr>
          <p:cNvGrpSpPr/>
          <p:nvPr/>
        </p:nvGrpSpPr>
        <p:grpSpPr>
          <a:xfrm>
            <a:off x="5451008" y="1690688"/>
            <a:ext cx="6546365" cy="4234274"/>
            <a:chOff x="5451008" y="1690688"/>
            <a:chExt cx="6546365" cy="42342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2DA4E2-20AD-85D0-A13F-B2FCCD5BC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51008" y="1690688"/>
              <a:ext cx="6546365" cy="423427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2B84294-D851-756F-649F-09076E85E146}"/>
                </a:ext>
              </a:extLst>
            </p:cNvPr>
            <p:cNvSpPr/>
            <p:nvPr/>
          </p:nvSpPr>
          <p:spPr>
            <a:xfrm>
              <a:off x="6329082" y="4778188"/>
              <a:ext cx="394447" cy="493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121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F3664-21BE-4714-8FF1-FC9AB13E9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04" y="99949"/>
            <a:ext cx="10515600" cy="1325563"/>
          </a:xfrm>
        </p:spPr>
        <p:txBody>
          <a:bodyPr/>
          <a:lstStyle/>
          <a:p>
            <a:r>
              <a:rPr lang="en-US" dirty="0"/>
              <a:t>The future of small-space </a:t>
            </a:r>
            <a:r>
              <a:rPr lang="en-US" dirty="0" err="1"/>
              <a:t>derandomization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0A236-1CB4-4E89-9B12-86B7F9D1B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8724" y="1640794"/>
                <a:ext cx="11274552" cy="479658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en-US" i="0" dirty="0">
                    <a:latin typeface="Cambria Math" panose="02040503050406030204" pitchFamily="18" charset="0"/>
                  </a:rPr>
                  <a:t>The human species has </a:t>
                </a:r>
                <a:r>
                  <a:rPr lang="en-US" i="0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no excuse</a:t>
                </a:r>
                <a:r>
                  <a:rPr lang="en-US" i="0" dirty="0">
                    <a:latin typeface="Cambria Math" panose="02040503050406030204" pitchFamily="18" charset="0"/>
                  </a:rPr>
                  <a:t> for having not yet proven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DSPACE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BPSPACE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b="1" i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i="0" dirty="0">
                    <a:latin typeface="Cambria Math" panose="02040503050406030204" pitchFamily="18" charset="0"/>
                  </a:rPr>
                  <a:t>A couple of potentially easier problems: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NL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RL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coRL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0A236-1CB4-4E89-9B12-86B7F9D1B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724" y="1640794"/>
                <a:ext cx="11274552" cy="4796582"/>
              </a:xfrm>
              <a:blipFill>
                <a:blip r:embed="rId2"/>
                <a:stretch>
                  <a:fillRect l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5D324B1-8C7F-F9F7-02D8-B6237322B54C}"/>
              </a:ext>
            </a:extLst>
          </p:cNvPr>
          <p:cNvGrpSpPr/>
          <p:nvPr/>
        </p:nvGrpSpPr>
        <p:grpSpPr>
          <a:xfrm>
            <a:off x="8242578" y="2564145"/>
            <a:ext cx="3323996" cy="3873231"/>
            <a:chOff x="8439131" y="807453"/>
            <a:chExt cx="3323996" cy="387323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9ED4375-E44C-1666-0B7B-EB610CB9C3AA}"/>
                </a:ext>
              </a:extLst>
            </p:cNvPr>
            <p:cNvSpPr/>
            <p:nvPr/>
          </p:nvSpPr>
          <p:spPr>
            <a:xfrm rot="20307764">
              <a:off x="8439131" y="807453"/>
              <a:ext cx="2546329" cy="387323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A91B561C-2509-2435-E055-9740FA8790E9}"/>
                    </a:ext>
                  </a:extLst>
                </p:cNvPr>
                <p:cNvSpPr/>
                <p:nvPr/>
              </p:nvSpPr>
              <p:spPr>
                <a:xfrm>
                  <a:off x="9289990" y="2256090"/>
                  <a:ext cx="1613731" cy="2232588"/>
                </a:xfrm>
                <a:prstGeom prst="ellipse">
                  <a:avLst/>
                </a:prstGeom>
                <a:solidFill>
                  <a:schemeClr val="bg2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A91B561C-2509-2435-E055-9740FA8790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9990" y="2256090"/>
                  <a:ext cx="1613731" cy="223258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EF70D961-5E61-63B4-C32D-EF9987F0AB01}"/>
                    </a:ext>
                  </a:extLst>
                </p:cNvPr>
                <p:cNvSpPr/>
                <p:nvPr/>
              </p:nvSpPr>
              <p:spPr>
                <a:xfrm>
                  <a:off x="9510841" y="2879932"/>
                  <a:ext cx="1172027" cy="1478422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BPL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EF70D961-5E61-63B4-C32D-EF9987F0AB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0841" y="2879932"/>
                  <a:ext cx="1172027" cy="147842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A3AE144A-DECF-42B9-108F-49549B660031}"/>
                    </a:ext>
                  </a:extLst>
                </p:cNvPr>
                <p:cNvSpPr/>
                <p:nvPr/>
              </p:nvSpPr>
              <p:spPr>
                <a:xfrm>
                  <a:off x="9712295" y="3429000"/>
                  <a:ext cx="777667" cy="777667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A3AE144A-DECF-42B9-108F-49549B6600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2295" y="3429000"/>
                  <a:ext cx="777667" cy="77766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3BFC6DC-23B9-764E-A088-527B65EFF35E}"/>
                    </a:ext>
                  </a:extLst>
                </p:cNvPr>
                <p:cNvSpPr txBox="1"/>
                <p:nvPr/>
              </p:nvSpPr>
              <p:spPr>
                <a:xfrm>
                  <a:off x="8854154" y="1230214"/>
                  <a:ext cx="4358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NP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3BFC6DC-23B9-764E-A088-527B65EFF3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4154" y="1230214"/>
                  <a:ext cx="435836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C5DD9DA-A941-8953-0558-532FDB4182E5}"/>
                    </a:ext>
                  </a:extLst>
                </p:cNvPr>
                <p:cNvSpPr txBox="1"/>
                <p:nvPr/>
              </p:nvSpPr>
              <p:spPr>
                <a:xfrm>
                  <a:off x="10743315" y="1230214"/>
                  <a:ext cx="6031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coNP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C5DD9DA-A941-8953-0558-532FDB4182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3315" y="1230214"/>
                  <a:ext cx="603191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131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854333A-8324-4496-C1AC-20600C6B1848}"/>
                </a:ext>
              </a:extLst>
            </p:cNvPr>
            <p:cNvSpPr/>
            <p:nvPr/>
          </p:nvSpPr>
          <p:spPr>
            <a:xfrm rot="1292236" flipH="1">
              <a:off x="9216798" y="807454"/>
              <a:ext cx="2546329" cy="387323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9472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8221</TotalTime>
  <Words>636</Words>
  <Application>Microsoft Office PowerPoint</Application>
  <PresentationFormat>Widescreen</PresentationFormat>
  <Paragraphs>109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Pseudorandom Generators and Small-Space Derandomization</vt:lpstr>
      <vt:lpstr>Pseudorandom generators (PRGs)</vt:lpstr>
      <vt:lpstr>Some examples of my PRG research</vt:lpstr>
      <vt:lpstr>Some PRG challenges</vt:lpstr>
      <vt:lpstr>Why study PRGs?</vt:lpstr>
      <vt:lpstr>Small-space derandomization</vt:lpstr>
      <vt:lpstr>Some examples of my derandomization research</vt:lpstr>
      <vt:lpstr>Typically-correct derandomization technique</vt:lpstr>
      <vt:lpstr>The future of small-space derandomization</vt:lpstr>
      <vt:lpstr>Other interests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Hoza</dc:creator>
  <cp:lastModifiedBy>William Hoza</cp:lastModifiedBy>
  <cp:revision>33</cp:revision>
  <dcterms:created xsi:type="dcterms:W3CDTF">2021-07-20T18:12:09Z</dcterms:created>
  <dcterms:modified xsi:type="dcterms:W3CDTF">2022-09-09T16:57:28Z</dcterms:modified>
</cp:coreProperties>
</file>