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265" r:id="rId4"/>
    <p:sldId id="273" r:id="rId5"/>
    <p:sldId id="303" r:id="rId6"/>
    <p:sldId id="304" r:id="rId7"/>
    <p:sldId id="307" r:id="rId8"/>
    <p:sldId id="305" r:id="rId9"/>
    <p:sldId id="306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56" autoAdjust="0"/>
  </p:normalViewPr>
  <p:slideViewPr>
    <p:cSldViewPr snapToGrid="0">
      <p:cViewPr varScale="1">
        <p:scale>
          <a:sx n="93" d="100"/>
          <a:sy n="93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21" Type="http://schemas.openxmlformats.org/officeDocument/2006/relationships/image" Target="../media/image36.png"/><Relationship Id="rId7" Type="http://schemas.openxmlformats.org/officeDocument/2006/relationships/image" Target="../media/image220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tags" Target="../tags/tag2.xml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9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804" y="0"/>
            <a:ext cx="9716387" cy="2070757"/>
          </a:xfrm>
        </p:spPr>
        <p:txBody>
          <a:bodyPr>
            <a:noAutofit/>
          </a:bodyPr>
          <a:lstStyle/>
          <a:p>
            <a:r>
              <a:rPr lang="en-US" sz="4500" dirty="0"/>
              <a:t>Pseudorandom Generators</a:t>
            </a:r>
            <a:br>
              <a:rPr lang="en-US" sz="4500" dirty="0"/>
            </a:br>
            <a:r>
              <a:rPr lang="en-US" sz="4500" dirty="0"/>
              <a:t>for </a:t>
            </a:r>
            <a:r>
              <a:rPr lang="en-US" sz="4500" dirty="0">
                <a:solidFill>
                  <a:schemeClr val="accent1"/>
                </a:solidFill>
              </a:rPr>
              <a:t>Unbounded-Width</a:t>
            </a:r>
            <a:br>
              <a:rPr lang="en-US" sz="4500" dirty="0">
                <a:solidFill>
                  <a:schemeClr val="accent1"/>
                </a:solidFill>
              </a:rPr>
            </a:br>
            <a:r>
              <a:rPr lang="en-US" sz="4500" dirty="0"/>
              <a:t>Permutation Branching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4347922" y="4961142"/>
            <a:ext cx="349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Edward Pyne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Harvard University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epyne@college.harvard.edu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4937339" y="2113983"/>
            <a:ext cx="231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ITCS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851467" y="4963137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University of Texas at Austin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whoza@utexas.edu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-1" y="6125336"/>
            <a:ext cx="121920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Supported by NSF grant CCF-1763299.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Supported by NSF grant CCF-1763299 and a Simons Investigator Award.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63" y="2834169"/>
            <a:ext cx="1988762" cy="198876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509528-2F22-42A8-B07E-3BFE8852822B}"/>
              </a:ext>
            </a:extLst>
          </p:cNvPr>
          <p:cNvSpPr txBox="1"/>
          <p:nvPr/>
        </p:nvSpPr>
        <p:spPr>
          <a:xfrm>
            <a:off x="7945978" y="4966302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Salil Vadhan</a:t>
            </a:r>
            <a:r>
              <a:rPr lang="en-US" sz="2200" baseline="30000" dirty="0"/>
              <a:t>3</a:t>
            </a:r>
          </a:p>
          <a:p>
            <a:pPr algn="ctr"/>
            <a:r>
              <a:rPr lang="en-US" sz="2200" dirty="0">
                <a:latin typeface="+mj-lt"/>
              </a:rPr>
              <a:t>Harvard University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salil_vadhan@harvard.edu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AF42B5-D9AA-452D-8A4F-72FA09C40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" b="15644"/>
          <a:stretch/>
        </p:blipFill>
        <p:spPr bwMode="auto">
          <a:xfrm>
            <a:off x="5109951" y="2834579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C19072-4F4A-4ECC-AB9A-D9B4B0F73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r="14821" b="20822"/>
          <a:stretch/>
        </p:blipFill>
        <p:spPr bwMode="auto">
          <a:xfrm>
            <a:off x="8648874" y="2834169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7D75-15B8-4E64-B786-FDDAAA89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66F6-9C02-4CF1-AF6F-4C325A08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Unbounded-width permutation BPs show </a:t>
            </a:r>
            <a:r>
              <a:rPr lang="en-US" dirty="0">
                <a:solidFill>
                  <a:schemeClr val="accent1"/>
                </a:solidFill>
              </a:rPr>
              <a:t>limits of standard intuitions</a:t>
            </a:r>
          </a:p>
          <a:p>
            <a:r>
              <a:rPr lang="en-US" dirty="0"/>
              <a:t>Might serve as useful </a:t>
            </a:r>
            <a:r>
              <a:rPr lang="en-US" dirty="0">
                <a:solidFill>
                  <a:schemeClr val="accent1"/>
                </a:solidFill>
              </a:rPr>
              <a:t>counterexamples</a:t>
            </a:r>
          </a:p>
          <a:p>
            <a:pPr>
              <a:spcBef>
                <a:spcPts val="3600"/>
              </a:spcBef>
            </a:pPr>
            <a:r>
              <a:rPr lang="en-US" dirty="0"/>
              <a:t>PRGs for unbounded-width </a:t>
            </a:r>
            <a:r>
              <a:rPr lang="en-US" dirty="0">
                <a:solidFill>
                  <a:schemeClr val="accent1"/>
                </a:solidFill>
              </a:rPr>
              <a:t>regular</a:t>
            </a:r>
            <a:r>
              <a:rPr lang="en-US" dirty="0"/>
              <a:t> BPs?</a:t>
            </a:r>
          </a:p>
          <a:p>
            <a:r>
              <a:rPr lang="en-US" dirty="0"/>
              <a:t>PRGs for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unbounded-width </a:t>
            </a:r>
            <a:r>
              <a:rPr lang="en-US" dirty="0">
                <a:solidFill>
                  <a:schemeClr val="accent1"/>
                </a:solidFill>
              </a:rPr>
              <a:t>arbitrary-order</a:t>
            </a:r>
            <a:r>
              <a:rPr lang="en-US" dirty="0"/>
              <a:t> permutation BPs?</a:t>
            </a:r>
          </a:p>
          <a:p>
            <a:r>
              <a:rPr lang="en-US" sz="5400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6589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779502" y="1777897"/>
                <a:ext cx="9750489" cy="330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32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-PRG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if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02" y="1777897"/>
                <a:ext cx="9750489" cy="3308598"/>
              </a:xfrm>
              <a:prstGeom prst="rect">
                <a:avLst/>
              </a:prstGeom>
              <a:blipFill>
                <a:blip r:embed="rId4"/>
                <a:stretch>
                  <a:fillRect l="-1126" t="-1845" b="-4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1110528" y="5125134"/>
                <a:ext cx="9750489" cy="821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=1]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28" y="5125134"/>
                <a:ext cx="9750489" cy="821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972952A-9B58-4B70-B8AB-5380B7A0C248}"/>
              </a:ext>
            </a:extLst>
          </p:cNvPr>
          <p:cNvGrpSpPr/>
          <p:nvPr/>
        </p:nvGrpSpPr>
        <p:grpSpPr>
          <a:xfrm>
            <a:off x="2956594" y="2888965"/>
            <a:ext cx="7362686" cy="476468"/>
            <a:chOff x="4433404" y="1645063"/>
            <a:chExt cx="7362686" cy="47646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04473B-9501-4436-B602-2E800DAA8552}"/>
                </a:ext>
              </a:extLst>
            </p:cNvPr>
            <p:cNvGrpSpPr/>
            <p:nvPr/>
          </p:nvGrpSpPr>
          <p:grpSpPr>
            <a:xfrm>
              <a:off x="4438850" y="1649314"/>
              <a:ext cx="7357240" cy="472217"/>
              <a:chOff x="2879557" y="2409298"/>
              <a:chExt cx="7357240" cy="47221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2AC0A0-6C54-4B38-81E3-3C0519E2AC8C}"/>
                  </a:ext>
                </a:extLst>
              </p:cNvPr>
              <p:cNvSpPr/>
              <p:nvPr/>
            </p:nvSpPr>
            <p:spPr>
              <a:xfrm>
                <a:off x="2879557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8879189-CF80-4B36-8692-58CCC5D98008}"/>
                  </a:ext>
                </a:extLst>
              </p:cNvPr>
              <p:cNvGrpSpPr/>
              <p:nvPr/>
            </p:nvGrpSpPr>
            <p:grpSpPr>
              <a:xfrm>
                <a:off x="5672446" y="2409298"/>
                <a:ext cx="4564351" cy="472217"/>
                <a:chOff x="7198633" y="2403854"/>
                <a:chExt cx="4564351" cy="472217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BCD772-1248-4368-8FE5-56CA47EBC17A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D465085-28B1-42CE-8960-2BDF489D9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36DD2E8D-C0DB-4D2E-8128-190B8208C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634A08E8-17BD-49FE-A8E3-BCDFEAE4E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9" name="Picture 48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F9C9DD83-8113-44F9-9FB5-5F3A404CE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0" name="Picture 49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EDAA6240-5757-4055-B900-C80C0E09C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0811CE6-07A7-469D-8FEB-8EF2D64FE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8C078953-B8F7-4DCF-9535-68A12245C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8BE9D27-5A4A-4939-84D9-56A7C36FD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B0B63DC-88A8-4C6C-A3B8-379EE9A27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5C7AF5C-9840-4B2D-920D-6F33B21F2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51EBE07-E6DB-48B3-A969-053D58530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8915" y="2652524"/>
                <a:ext cx="45353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D8254C7-1593-4D7B-A068-5E8D74C50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404" y="1656150"/>
              <a:ext cx="461687" cy="461687"/>
            </a:xfrm>
            <a:prstGeom prst="rect">
              <a:avLst/>
            </a:prstGeom>
          </p:spPr>
        </p:pic>
        <p:pic>
          <p:nvPicPr>
            <p:cNvPr id="57" name="Picture 56" descr="A close up of a coin&#10;&#10;Description automatically generated">
              <a:extLst>
                <a:ext uri="{FF2B5EF4-FFF2-40B4-BE49-F238E27FC236}">
                  <a16:creationId xmlns:a16="http://schemas.microsoft.com/office/drawing/2014/main" id="{074D5145-47DB-4C2D-BCCA-5F623223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848" y="1657846"/>
              <a:ext cx="461687" cy="461687"/>
            </a:xfrm>
            <a:prstGeom prst="rect">
              <a:avLst/>
            </a:prstGeom>
          </p:spPr>
        </p:pic>
        <p:pic>
          <p:nvPicPr>
            <p:cNvPr id="58" name="Picture 5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5CADD5C-795E-44E2-AD1F-9403296E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663" y="1645063"/>
              <a:ext cx="461687" cy="461687"/>
            </a:xfrm>
            <a:prstGeom prst="rect">
              <a:avLst/>
            </a:prstGeom>
          </p:spPr>
        </p:pic>
        <p:pic>
          <p:nvPicPr>
            <p:cNvPr id="59" name="Picture 5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8DED996-5FB0-417E-8EC2-5E923D67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910" y="1654639"/>
              <a:ext cx="461687" cy="461687"/>
            </a:xfrm>
            <a:prstGeom prst="rect">
              <a:avLst/>
            </a:prstGeom>
          </p:spPr>
        </p:pic>
        <p:pic>
          <p:nvPicPr>
            <p:cNvPr id="60" name="Picture 59" descr="A close up of a coin&#10;&#10;Description automatically generated">
              <a:extLst>
                <a:ext uri="{FF2B5EF4-FFF2-40B4-BE49-F238E27FC236}">
                  <a16:creationId xmlns:a16="http://schemas.microsoft.com/office/drawing/2014/main" id="{37624FFE-398C-42ED-AD21-F3006F80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371" y="1656148"/>
              <a:ext cx="461687" cy="4616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220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Ordered branching programs (BPs)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13871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9132" y="5774956"/>
            <a:ext cx="548318" cy="761832"/>
            <a:chOff x="2169132" y="5774956"/>
            <a:chExt cx="548318" cy="761832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371255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50D929-1234-45A7-ADFD-B5FD0F4F9D89}"/>
              </a:ext>
            </a:extLst>
          </p:cNvPr>
          <p:cNvGrpSpPr/>
          <p:nvPr/>
        </p:nvGrpSpPr>
        <p:grpSpPr>
          <a:xfrm>
            <a:off x="3186345" y="5774956"/>
            <a:ext cx="548318" cy="761832"/>
            <a:chOff x="3186345" y="5774956"/>
            <a:chExt cx="548318" cy="761832"/>
          </a:xfrm>
        </p:grpSpPr>
        <p:sp>
          <p:nvSpPr>
            <p:cNvPr id="101" name="Left Brace 100">
              <a:extLst>
                <a:ext uri="{FF2B5EF4-FFF2-40B4-BE49-F238E27FC236}">
                  <a16:creationId xmlns:a16="http://schemas.microsoft.com/office/drawing/2014/main" id="{39097A19-5DF0-436B-B0EC-75B198BA6082}"/>
                </a:ext>
              </a:extLst>
            </p:cNvPr>
            <p:cNvSpPr/>
            <p:nvPr/>
          </p:nvSpPr>
          <p:spPr>
            <a:xfrm rot="16200000">
              <a:off x="3388468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/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31006A-7A79-405B-B9DD-26462796A1B9}"/>
              </a:ext>
            </a:extLst>
          </p:cNvPr>
          <p:cNvGrpSpPr/>
          <p:nvPr/>
        </p:nvGrpSpPr>
        <p:grpSpPr>
          <a:xfrm>
            <a:off x="4240447" y="5774956"/>
            <a:ext cx="548318" cy="761832"/>
            <a:chOff x="4240447" y="5774956"/>
            <a:chExt cx="548318" cy="761832"/>
          </a:xfrm>
        </p:grpSpPr>
        <p:sp>
          <p:nvSpPr>
            <p:cNvPr id="104" name="Left Brace 103">
              <a:extLst>
                <a:ext uri="{FF2B5EF4-FFF2-40B4-BE49-F238E27FC236}">
                  <a16:creationId xmlns:a16="http://schemas.microsoft.com/office/drawing/2014/main" id="{B9C7329D-1999-4F90-9944-A6C8C05B84AD}"/>
                </a:ext>
              </a:extLst>
            </p:cNvPr>
            <p:cNvSpPr/>
            <p:nvPr/>
          </p:nvSpPr>
          <p:spPr>
            <a:xfrm rot="16200000">
              <a:off x="4442570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/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02472401-78BC-4389-8FCE-BA8B2D0890CF}"/>
              </a:ext>
            </a:extLst>
          </p:cNvPr>
          <p:cNvSpPr/>
          <p:nvPr/>
        </p:nvSpPr>
        <p:spPr>
          <a:xfrm rot="16200000">
            <a:off x="8658764" y="5572833"/>
            <a:ext cx="144072" cy="548318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/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blipFill>
                <a:blip r:embed="rId2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/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  <p:bldP spid="107" grpId="0" animBg="1"/>
      <p:bldP spid="110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BB5453-6AA7-4F77-BCD1-5AD57EB310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5485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PRGs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ordered BPs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BB5453-6AA7-4F77-BCD1-5AD57EB31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54851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7FBCF-8C95-458B-884D-A93B7B844A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739"/>
                <a:ext cx="10515600" cy="495773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3200" dirty="0"/>
                  <a:t>Probabilistic method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b="0" dirty="0"/>
                  <a:t> PRG with seed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3200" b="0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sz="3200" b="0" dirty="0"/>
                  <a:t> optimal PRG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3200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3200" dirty="0"/>
                  <a:t>Best explicit PRG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[Nisan 1992]</a:t>
                </a:r>
                <a:r>
                  <a:rPr lang="en-US" sz="3200" dirty="0"/>
                  <a:t> has seed length</a:t>
                </a:r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⁡(1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7FBCF-8C95-458B-884D-A93B7B844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739"/>
                <a:ext cx="10515600" cy="4957730"/>
              </a:xfrm>
              <a:blipFill>
                <a:blip r:embed="rId4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8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D32C-1E0E-417F-8771-CB4EC38D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Permutation</a:t>
            </a:r>
            <a:r>
              <a:rPr lang="en-US" dirty="0"/>
              <a:t> branching programs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112" y="1602046"/>
                <a:ext cx="10367849" cy="497341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-edges are a matching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Model of reversible computation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“regular” </a:t>
                </a:r>
                <a:r>
                  <a:rPr lang="en-US" dirty="0"/>
                  <a:t>(degree = 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Much research on explicit PRGs for permutation / regular BPs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[Brody‑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Verbin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2010] [De 2011]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Koucký-Nimbhorkar-Pudlák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2011] [Steinke 2012]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2000" dirty="0">
                    <a:solidFill>
                      <a:srgbClr val="C00000"/>
                    </a:solidFill>
                  </a:rPr>
                  <a:t>‑Steinke-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2013] [Braverman-Rao-Raz-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2014] [Chattopadhyay‑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2000" dirty="0">
                    <a:solidFill>
                      <a:srgbClr val="C00000"/>
                    </a:solidFill>
                  </a:rPr>
                  <a:t>‑Hosseini-Lovett 2019]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permutation BPs,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PRGs with seed length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Best prior PRG for </a:t>
                </a:r>
                <a:r>
                  <a:rPr lang="en-US" dirty="0">
                    <a:solidFill>
                      <a:schemeClr val="accent1"/>
                    </a:solidFill>
                  </a:rPr>
                  <a:t>width-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permutation BPs: Nisan’s PRG…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112" y="1602046"/>
                <a:ext cx="10367849" cy="4973415"/>
              </a:xfrm>
              <a:blipFill>
                <a:blip r:embed="rId3"/>
                <a:stretch>
                  <a:fillRect l="-1058" t="-2083" b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3EA61C2-8426-4D05-9A94-9AC8919F5F69}"/>
              </a:ext>
            </a:extLst>
          </p:cNvPr>
          <p:cNvGrpSpPr/>
          <p:nvPr/>
        </p:nvGrpSpPr>
        <p:grpSpPr>
          <a:xfrm>
            <a:off x="10661019" y="1602046"/>
            <a:ext cx="1235654" cy="3623387"/>
            <a:chOff x="10661019" y="1602046"/>
            <a:chExt cx="1235654" cy="362338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3E3E9EA-4A43-4057-B7AD-419519A8FB68}"/>
                </a:ext>
              </a:extLst>
            </p:cNvPr>
            <p:cNvCxnSpPr>
              <a:cxnSpLocks/>
              <a:stCxn id="8" idx="6"/>
              <a:endCxn id="11" idx="3"/>
            </p:cNvCxnSpPr>
            <p:nvPr/>
          </p:nvCxnSpPr>
          <p:spPr>
            <a:xfrm flipV="1">
              <a:off x="10857864" y="3476419"/>
              <a:ext cx="887488" cy="16603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0E3AB68-D8A8-4045-AE7A-78854CF74A69}"/>
                </a:ext>
              </a:extLst>
            </p:cNvPr>
            <p:cNvCxnSpPr>
              <a:cxnSpLocks/>
              <a:stCxn id="5" idx="5"/>
              <a:endCxn id="13" idx="1"/>
            </p:cNvCxnSpPr>
            <p:nvPr/>
          </p:nvCxnSpPr>
          <p:spPr>
            <a:xfrm>
              <a:off x="10831903" y="2614893"/>
              <a:ext cx="913448" cy="245921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7B04E1-90B4-42C3-9B21-F71A152E60CD}"/>
                </a:ext>
              </a:extLst>
            </p:cNvPr>
            <p:cNvSpPr/>
            <p:nvPr/>
          </p:nvSpPr>
          <p:spPr>
            <a:xfrm>
              <a:off x="10680582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C1EF16-2277-4467-BCBC-9B02577FAAEE}"/>
                </a:ext>
              </a:extLst>
            </p:cNvPr>
            <p:cNvSpPr/>
            <p:nvPr/>
          </p:nvSpPr>
          <p:spPr>
            <a:xfrm>
              <a:off x="10680582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117E93-5448-4BDC-8F01-DCFC78BF7BDC}"/>
                </a:ext>
              </a:extLst>
            </p:cNvPr>
            <p:cNvSpPr/>
            <p:nvPr/>
          </p:nvSpPr>
          <p:spPr>
            <a:xfrm>
              <a:off x="10680582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B215F5-DE3B-4D43-AB22-DE3078151032}"/>
                </a:ext>
              </a:extLst>
            </p:cNvPr>
            <p:cNvSpPr/>
            <p:nvPr/>
          </p:nvSpPr>
          <p:spPr>
            <a:xfrm>
              <a:off x="10680582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EEA325-A020-4A4A-A18A-EA9840ECFB8F}"/>
                </a:ext>
              </a:extLst>
            </p:cNvPr>
            <p:cNvSpPr/>
            <p:nvPr/>
          </p:nvSpPr>
          <p:spPr>
            <a:xfrm>
              <a:off x="10680581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1EF3A4-A774-44CC-A793-C69A8EA9E76C}"/>
                </a:ext>
              </a:extLst>
            </p:cNvPr>
            <p:cNvSpPr/>
            <p:nvPr/>
          </p:nvSpPr>
          <p:spPr>
            <a:xfrm>
              <a:off x="11719390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7D1B75-B5EF-4EFF-9075-51CB0A00C7B7}"/>
                </a:ext>
              </a:extLst>
            </p:cNvPr>
            <p:cNvSpPr/>
            <p:nvPr/>
          </p:nvSpPr>
          <p:spPr>
            <a:xfrm>
              <a:off x="11719390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22AFB-BE8C-438B-A991-3A50A99EAEA1}"/>
                </a:ext>
              </a:extLst>
            </p:cNvPr>
            <p:cNvSpPr/>
            <p:nvPr/>
          </p:nvSpPr>
          <p:spPr>
            <a:xfrm>
              <a:off x="11719390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4E5C5D-D536-4C98-9E2C-400F1B312028}"/>
                </a:ext>
              </a:extLst>
            </p:cNvPr>
            <p:cNvSpPr/>
            <p:nvPr/>
          </p:nvSpPr>
          <p:spPr>
            <a:xfrm>
              <a:off x="11719390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D79A23-9E6B-4032-B3AC-D9B0AF2F4C2C}"/>
                </a:ext>
              </a:extLst>
            </p:cNvPr>
            <p:cNvSpPr/>
            <p:nvPr/>
          </p:nvSpPr>
          <p:spPr>
            <a:xfrm>
              <a:off x="11719389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187E60-4FE3-4F25-93DA-34D9C3755985}"/>
                </a:ext>
              </a:extLst>
            </p:cNvPr>
            <p:cNvCxnSpPr>
              <a:cxnSpLocks/>
              <a:stCxn id="4" idx="5"/>
              <a:endCxn id="11" idx="1"/>
            </p:cNvCxnSpPr>
            <p:nvPr/>
          </p:nvCxnSpPr>
          <p:spPr>
            <a:xfrm>
              <a:off x="10831903" y="1753367"/>
              <a:ext cx="913449" cy="1597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A9F999-CA49-4EF3-AFBB-22FB460357EE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10857865" y="2552214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3714FD-D855-4188-ACB5-E49BB6C06054}"/>
                </a:ext>
              </a:extLst>
            </p:cNvPr>
            <p:cNvCxnSpPr>
              <a:cxnSpLocks/>
              <a:stCxn id="6" idx="5"/>
              <a:endCxn id="12" idx="1"/>
            </p:cNvCxnSpPr>
            <p:nvPr/>
          </p:nvCxnSpPr>
          <p:spPr>
            <a:xfrm>
              <a:off x="10831903" y="3476419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42C00A7-41BE-40E3-AA3B-F0A87FB566F0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10831903" y="4337945"/>
              <a:ext cx="913448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6ED5AC-4065-4A70-92F4-85A41EC415C4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10831902" y="1753367"/>
              <a:ext cx="913450" cy="33207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4ECCD9-057B-4C38-BF61-E648B6CE668D}"/>
                </a:ext>
              </a:extLst>
            </p:cNvPr>
            <p:cNvSpPr txBox="1"/>
            <p:nvPr/>
          </p:nvSpPr>
          <p:spPr>
            <a:xfrm>
              <a:off x="10978253" y="1834370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3D038C-94FC-4B2B-9F0B-5DAE6776FFC9}"/>
                </a:ext>
              </a:extLst>
            </p:cNvPr>
            <p:cNvSpPr txBox="1"/>
            <p:nvPr/>
          </p:nvSpPr>
          <p:spPr>
            <a:xfrm>
              <a:off x="10810302" y="220324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96249E-F71A-4A5A-B05A-2E7D0D4CA3B4}"/>
                </a:ext>
              </a:extLst>
            </p:cNvPr>
            <p:cNvSpPr txBox="1"/>
            <p:nvPr/>
          </p:nvSpPr>
          <p:spPr>
            <a:xfrm>
              <a:off x="10784773" y="354642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8EEEA0-2286-48AC-8187-E47767801DF7}"/>
                </a:ext>
              </a:extLst>
            </p:cNvPr>
            <p:cNvSpPr txBox="1"/>
            <p:nvPr/>
          </p:nvSpPr>
          <p:spPr>
            <a:xfrm>
              <a:off x="11174204" y="470404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FF68D1-AA83-4AC1-A841-1355C201F5A1}"/>
                </a:ext>
              </a:extLst>
            </p:cNvPr>
            <p:cNvSpPr txBox="1"/>
            <p:nvPr/>
          </p:nvSpPr>
          <p:spPr>
            <a:xfrm>
              <a:off x="10661019" y="461099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D5FD6AE-5A5E-46A5-9EA4-5B34E2E2323B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10857865" y="1690688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CC09159-4AC6-40A7-B337-8931912DE78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10831903" y="2614893"/>
              <a:ext cx="913449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88113B-B78B-4AE3-AE8D-0E7B0A35C322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>
              <a:off x="10857865" y="4275266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1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C1402907-A9F5-44A1-9A4D-88248DF92488}"/>
              </a:ext>
            </a:extLst>
          </p:cNvPr>
          <p:cNvSpPr/>
          <p:nvPr/>
        </p:nvSpPr>
        <p:spPr>
          <a:xfrm>
            <a:off x="657546" y="2126751"/>
            <a:ext cx="11034445" cy="1633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FC227-008B-4DB7-A5CC-9C66AD67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Unbounded-width</a:t>
            </a:r>
            <a:r>
              <a:rPr lang="en-US" dirty="0"/>
              <a:t> permutation 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2CC8-E5BD-4B9F-83FB-0B0D778D1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465" y="1547442"/>
                <a:ext cx="10764049" cy="488352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Let’s go all the way to unbounded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chemeClr val="accent1"/>
                    </a:solidFill>
                  </a:rPr>
                  <a:t>Unlimited space complexity</a:t>
                </a:r>
                <a:r>
                  <a:rPr lang="en-US" dirty="0"/>
                  <a:t>!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-PRG (the INW PRG) for unbounded-width permutation BPs with seed length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chemeClr val="accent1"/>
                    </a:solidFill>
                  </a:rPr>
                  <a:t>Assumption</a:t>
                </a:r>
                <a:r>
                  <a:rPr lang="en-US" dirty="0"/>
                  <a:t>: only one accept vertex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Only previous result: Seed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 [De 2011]</a:t>
                </a:r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Proof concepts:</a:t>
                </a:r>
                <a:r>
                  <a:rPr lang="en-US" dirty="0"/>
                  <a:t> Derandomized square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Rozenman-Vadhan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2005]</a:t>
                </a:r>
                <a:r>
                  <a:rPr lang="en-US" dirty="0"/>
                  <a:t> and unit-circle approximation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[Ahmadinejad-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-Murtagh-Peebles-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2020]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2CC8-E5BD-4B9F-83FB-0B0D778D1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465" y="1547442"/>
                <a:ext cx="10764049" cy="4883520"/>
              </a:xfrm>
              <a:blipFill>
                <a:blip r:embed="rId3"/>
                <a:stretch>
                  <a:fillRect l="-1020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7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16B0C-8579-461E-BAAC-0B14E4E23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3539" y="1469205"/>
                <a:ext cx="11059274" cy="45720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dirty="0"/>
                  <a:t>For a “typical”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800" dirty="0"/>
                  <a:t>Probabilistic method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sz="2800" dirty="0"/>
                  <a:t>Trivial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seed length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lower bound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800" dirty="0"/>
                  <a:t>Main challenge: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Explicit construction</a:t>
                </a:r>
                <a:r>
                  <a:rPr lang="en-US" sz="2800" dirty="0"/>
                  <a:t> matching probabilistic method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16B0C-8579-461E-BAAC-0B14E4E23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3539" y="1469205"/>
                <a:ext cx="11059274" cy="4572000"/>
              </a:xfrm>
              <a:blipFill>
                <a:blip r:embed="rId2"/>
                <a:stretch>
                  <a:fillRect l="-1268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9F9CCF4-BDA4-4876-AC4B-334DB2CC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Context: Typical PRG methodology</a:t>
            </a:r>
          </a:p>
        </p:txBody>
      </p:sp>
    </p:spTree>
    <p:extLst>
      <p:ext uri="{BB962C8B-B14F-4D97-AF65-F5344CB8AC3E}">
        <p14:creationId xmlns:p14="http://schemas.microsoft.com/office/powerpoint/2010/main" val="18514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B1BFE-1F4B-4A7D-9213-1AD32FDFA513}"/>
              </a:ext>
            </a:extLst>
          </p:cNvPr>
          <p:cNvSpPr/>
          <p:nvPr/>
        </p:nvSpPr>
        <p:spPr>
          <a:xfrm>
            <a:off x="565079" y="1669650"/>
            <a:ext cx="10983929" cy="1140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16B0C-8579-461E-BAAC-0B14E4E23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992" y="1147530"/>
                <a:ext cx="11059274" cy="578752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uniformly at random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 err="1"/>
                  <a:t>w.h.p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 a PRG</a:t>
                </a:r>
                <a:r>
                  <a:rPr lang="en-US" dirty="0"/>
                  <a:t> for unbounded-width permutation BPs.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/>
                  <a:t>Explicit construction (INW PRG) is </a:t>
                </a:r>
                <a:r>
                  <a:rPr lang="en-US" dirty="0">
                    <a:solidFill>
                      <a:schemeClr val="accent1"/>
                    </a:solidFill>
                  </a:rPr>
                  <a:t>better than random</a:t>
                </a:r>
                <a:r>
                  <a:rPr lang="en-US" dirty="0"/>
                  <a:t>!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/>
                  <a:t>Key step of proof: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Lemma: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permutation 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16B0C-8579-461E-BAAC-0B14E4E23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92" y="1147530"/>
                <a:ext cx="11059274" cy="5787526"/>
              </a:xfrm>
              <a:blipFill>
                <a:blip r:embed="rId2"/>
                <a:stretch>
                  <a:fillRect l="-992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9F9CCF4-BDA4-4876-AC4B-334DB2CC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Failure</a:t>
            </a:r>
            <a:r>
              <a:rPr lang="en-US" dirty="0"/>
              <a:t> of probabilistic method</a:t>
            </a:r>
          </a:p>
        </p:txBody>
      </p:sp>
    </p:spTree>
    <p:extLst>
      <p:ext uri="{BB962C8B-B14F-4D97-AF65-F5344CB8AC3E}">
        <p14:creationId xmlns:p14="http://schemas.microsoft.com/office/powerpoint/2010/main" val="35271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2F91B4-3EF4-4BB5-AFC6-948565FB366A}"/>
              </a:ext>
            </a:extLst>
          </p:cNvPr>
          <p:cNvSpPr/>
          <p:nvPr/>
        </p:nvSpPr>
        <p:spPr>
          <a:xfrm>
            <a:off x="595901" y="2429349"/>
            <a:ext cx="11000198" cy="1325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2D451-9606-4CF5-94F1-93FBF61F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length </a:t>
            </a:r>
            <a:r>
              <a:rPr lang="en-US" dirty="0">
                <a:solidFill>
                  <a:schemeClr val="accent1"/>
                </a:solidFill>
              </a:rPr>
              <a:t>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C56F9-0C41-4251-B824-0EE80B360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901" y="1825624"/>
                <a:ext cx="11000198" cy="4852577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-PRG for unbounded-width permutation BPs, then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/>
                  <a:t>INW generator is near-optimal in this setting!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/>
                  <a:t>First known case where </a:t>
                </a:r>
                <a:r>
                  <a:rPr lang="en-US" dirty="0">
                    <a:solidFill>
                      <a:schemeClr val="accent1"/>
                    </a:solidFill>
                  </a:rPr>
                  <a:t>multiplicative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penalty is unavoidable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Proof concepts: </a:t>
                </a:r>
                <a:r>
                  <a:rPr lang="en-US" dirty="0"/>
                  <a:t>Matching theory (version of </a:t>
                </a:r>
                <a:r>
                  <a:rPr lang="en-US" dirty="0" err="1"/>
                  <a:t>Kőnig-Egerváry</a:t>
                </a:r>
                <a:r>
                  <a:rPr lang="en-US" dirty="0"/>
                  <a:t> theorem), elementary information theory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0C56F9-0C41-4251-B824-0EE80B360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901" y="1825624"/>
                <a:ext cx="11000198" cy="4852577"/>
              </a:xfrm>
              <a:blipFill>
                <a:blip r:embed="rId3"/>
                <a:stretch>
                  <a:fillRect l="-9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9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2|0.7|11|12.1|10.9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|8.4|6.2|1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26884</TotalTime>
  <Words>662</Words>
  <Application>Microsoft Office PowerPoint</Application>
  <PresentationFormat>Widescreen</PresentationFormat>
  <Paragraphs>103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Courier New</vt:lpstr>
      <vt:lpstr>Office Theme</vt:lpstr>
      <vt:lpstr>Pseudorandom Generators for Unbounded-Width Permutation Branching Programs</vt:lpstr>
      <vt:lpstr>Pseudorandom generators (PRGs)</vt:lpstr>
      <vt:lpstr>Ordered branching programs (BPs)</vt:lpstr>
      <vt:lpstr>PRGs for width-n length-n ordered BPs</vt:lpstr>
      <vt:lpstr>Permutation branching programs</vt:lpstr>
      <vt:lpstr>Unbounded-width permutation BPs</vt:lpstr>
      <vt:lpstr>Context: Typical PRG methodology</vt:lpstr>
      <vt:lpstr>Failure of probabilistic method</vt:lpstr>
      <vt:lpstr>Seed length lower bound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267</cp:revision>
  <dcterms:created xsi:type="dcterms:W3CDTF">2020-06-14T00:56:49Z</dcterms:created>
  <dcterms:modified xsi:type="dcterms:W3CDTF">2021-01-07T16:39:11Z</dcterms:modified>
</cp:coreProperties>
</file>