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78" r:id="rId3"/>
    <p:sldId id="434" r:id="rId4"/>
    <p:sldId id="435" r:id="rId5"/>
    <p:sldId id="379" r:id="rId6"/>
    <p:sldId id="423" r:id="rId7"/>
    <p:sldId id="381" r:id="rId8"/>
    <p:sldId id="394" r:id="rId9"/>
    <p:sldId id="395" r:id="rId10"/>
    <p:sldId id="385" r:id="rId11"/>
    <p:sldId id="396" r:id="rId12"/>
    <p:sldId id="431" r:id="rId13"/>
    <p:sldId id="324" r:id="rId14"/>
    <p:sldId id="398" r:id="rId15"/>
    <p:sldId id="404" r:id="rId16"/>
    <p:sldId id="405" r:id="rId17"/>
    <p:sldId id="406" r:id="rId18"/>
    <p:sldId id="407" r:id="rId19"/>
    <p:sldId id="408" r:id="rId20"/>
    <p:sldId id="365" r:id="rId21"/>
    <p:sldId id="355" r:id="rId22"/>
    <p:sldId id="432" r:id="rId23"/>
    <p:sldId id="387" r:id="rId24"/>
    <p:sldId id="388" r:id="rId25"/>
    <p:sldId id="410" r:id="rId26"/>
    <p:sldId id="402" r:id="rId27"/>
    <p:sldId id="411" r:id="rId28"/>
    <p:sldId id="436" r:id="rId29"/>
    <p:sldId id="389" r:id="rId30"/>
    <p:sldId id="418" r:id="rId31"/>
    <p:sldId id="412" r:id="rId32"/>
    <p:sldId id="413" r:id="rId33"/>
    <p:sldId id="414" r:id="rId34"/>
    <p:sldId id="417" r:id="rId35"/>
    <p:sldId id="390" r:id="rId36"/>
    <p:sldId id="421" r:id="rId37"/>
    <p:sldId id="321" r:id="rId38"/>
    <p:sldId id="322" r:id="rId39"/>
    <p:sldId id="422" r:id="rId40"/>
    <p:sldId id="357" r:id="rId41"/>
    <p:sldId id="345" r:id="rId42"/>
    <p:sldId id="332" r:id="rId43"/>
    <p:sldId id="366" r:id="rId44"/>
    <p:sldId id="391" r:id="rId45"/>
    <p:sldId id="424" r:id="rId46"/>
    <p:sldId id="426" r:id="rId47"/>
    <p:sldId id="427" r:id="rId48"/>
    <p:sldId id="347" r:id="rId49"/>
    <p:sldId id="425" r:id="rId50"/>
    <p:sldId id="416" r:id="rId51"/>
    <p:sldId id="428" r:id="rId52"/>
    <p:sldId id="393" r:id="rId53"/>
    <p:sldId id="37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61"/>
    <a:srgbClr val="EBFFEE"/>
    <a:srgbClr val="FFEBFF"/>
    <a:srgbClr val="FFCC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4" autoAdjust="0"/>
    <p:restoredTop sz="92799" autoAdjust="0"/>
  </p:normalViewPr>
  <p:slideViewPr>
    <p:cSldViewPr snapToGrid="0">
      <p:cViewPr>
        <p:scale>
          <a:sx n="100" d="100"/>
          <a:sy n="100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43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image" Target="../media/image42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430.png"/><Relationship Id="rId1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0.png"/><Relationship Id="rId7" Type="http://schemas.openxmlformats.org/officeDocument/2006/relationships/image" Target="../media/image4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90.png"/><Relationship Id="rId5" Type="http://schemas.openxmlformats.org/officeDocument/2006/relationships/image" Target="../media/image38.png"/><Relationship Id="rId10" Type="http://schemas.openxmlformats.org/officeDocument/2006/relationships/image" Target="../media/image71.png"/><Relationship Id="rId4" Type="http://schemas.openxmlformats.org/officeDocument/2006/relationships/image" Target="../media/image37.png"/><Relationship Id="rId9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34" Type="http://schemas.openxmlformats.org/officeDocument/2006/relationships/image" Target="../media/image820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810.png"/><Relationship Id="rId2" Type="http://schemas.openxmlformats.org/officeDocument/2006/relationships/image" Target="../media/image740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800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2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780.png"/><Relationship Id="rId35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8.png"/><Relationship Id="rId21" Type="http://schemas.openxmlformats.org/officeDocument/2006/relationships/image" Target="../media/image127.png"/><Relationship Id="rId34" Type="http://schemas.openxmlformats.org/officeDocument/2006/relationships/image" Target="../media/image14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7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0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1070.png"/><Relationship Id="rId7" Type="http://schemas.openxmlformats.org/officeDocument/2006/relationships/image" Target="../media/image1211.png"/><Relationship Id="rId12" Type="http://schemas.openxmlformats.org/officeDocument/2006/relationships/image" Target="../media/image1260.png"/><Relationship Id="rId2" Type="http://schemas.openxmlformats.org/officeDocument/2006/relationships/image" Target="../media/image1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0" Type="http://schemas.openxmlformats.org/officeDocument/2006/relationships/image" Target="../media/image1240.png"/><Relationship Id="rId4" Type="http://schemas.openxmlformats.org/officeDocument/2006/relationships/image" Target="../media/image1181.png"/><Relationship Id="rId9" Type="http://schemas.openxmlformats.org/officeDocument/2006/relationships/image" Target="../media/image123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0.png"/><Relationship Id="rId18" Type="http://schemas.openxmlformats.org/officeDocument/2006/relationships/image" Target="../media/image1340.png"/><Relationship Id="rId3" Type="http://schemas.openxmlformats.org/officeDocument/2006/relationships/image" Target="../media/image1280.png"/><Relationship Id="rId21" Type="http://schemas.openxmlformats.org/officeDocument/2006/relationships/image" Target="../media/image1100.png"/><Relationship Id="rId7" Type="http://schemas.openxmlformats.org/officeDocument/2006/relationships/image" Target="../media/image1211.png"/><Relationship Id="rId17" Type="http://schemas.openxmlformats.org/officeDocument/2006/relationships/image" Target="../media/image1330.png"/><Relationship Id="rId2" Type="http://schemas.openxmlformats.org/officeDocument/2006/relationships/image" Target="../media/image1270.png"/><Relationship Id="rId16" Type="http://schemas.openxmlformats.org/officeDocument/2006/relationships/image" Target="../media/image1320.png"/><Relationship Id="rId20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15" Type="http://schemas.openxmlformats.org/officeDocument/2006/relationships/image" Target="../media/image1311.png"/><Relationship Id="rId23" Type="http://schemas.openxmlformats.org/officeDocument/2006/relationships/image" Target="../media/image1141.png"/><Relationship Id="rId19" Type="http://schemas.openxmlformats.org/officeDocument/2006/relationships/image" Target="../media/image1080.png"/><Relationship Id="rId4" Type="http://schemas.openxmlformats.org/officeDocument/2006/relationships/image" Target="../media/image1181.png"/><Relationship Id="rId14" Type="http://schemas.openxmlformats.org/officeDocument/2006/relationships/image" Target="../media/image1300.png"/><Relationship Id="rId22" Type="http://schemas.openxmlformats.org/officeDocument/2006/relationships/image" Target="../media/image1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5" Type="http://schemas.openxmlformats.org/officeDocument/2006/relationships/image" Target="../media/image37.png"/><Relationship Id="rId4" Type="http://schemas.openxmlformats.org/officeDocument/2006/relationships/image" Target="../media/image11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151.png"/><Relationship Id="rId3" Type="http://schemas.openxmlformats.org/officeDocument/2006/relationships/image" Target="../media/image1420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2" Type="http://schemas.openxmlformats.org/officeDocument/2006/relationships/image" Target="../media/image145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0.png"/><Relationship Id="rId11" Type="http://schemas.openxmlformats.org/officeDocument/2006/relationships/image" Target="../media/image149.png"/><Relationship Id="rId5" Type="http://schemas.openxmlformats.org/officeDocument/2006/relationships/image" Target="../media/image1440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30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139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1550.png"/><Relationship Id="rId14" Type="http://schemas.openxmlformats.org/officeDocument/2006/relationships/image" Target="../media/image3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930.png"/><Relationship Id="rId18" Type="http://schemas.openxmlformats.org/officeDocument/2006/relationships/image" Target="../media/image980.png"/><Relationship Id="rId3" Type="http://schemas.openxmlformats.org/officeDocument/2006/relationships/image" Target="../media/image1560.png"/><Relationship Id="rId7" Type="http://schemas.openxmlformats.org/officeDocument/2006/relationships/image" Target="../media/image159.png"/><Relationship Id="rId12" Type="http://schemas.openxmlformats.org/officeDocument/2006/relationships/image" Target="../media/image920.png"/><Relationship Id="rId17" Type="http://schemas.openxmlformats.org/officeDocument/2006/relationships/image" Target="../media/image9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910.png"/><Relationship Id="rId5" Type="http://schemas.openxmlformats.org/officeDocument/2006/relationships/image" Target="../media/image612.png"/><Relationship Id="rId15" Type="http://schemas.openxmlformats.org/officeDocument/2006/relationships/image" Target="../media/image950.png"/><Relationship Id="rId10" Type="http://schemas.openxmlformats.org/officeDocument/2006/relationships/image" Target="../media/image900.png"/><Relationship Id="rId19" Type="http://schemas.openxmlformats.org/officeDocument/2006/relationships/image" Target="../media/image990.png"/><Relationship Id="rId9" Type="http://schemas.openxmlformats.org/officeDocument/2006/relationships/image" Target="../media/image890.png"/><Relationship Id="rId14" Type="http://schemas.openxmlformats.org/officeDocument/2006/relationships/image" Target="../media/image9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3" Type="http://schemas.openxmlformats.org/officeDocument/2006/relationships/image" Target="../media/image1110.png"/><Relationship Id="rId7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10" Type="http://schemas.openxmlformats.org/officeDocument/2006/relationships/image" Target="../media/image1180.png"/><Relationship Id="rId4" Type="http://schemas.openxmlformats.org/officeDocument/2006/relationships/image" Target="../media/image1120.png"/><Relationship Id="rId9" Type="http://schemas.openxmlformats.org/officeDocument/2006/relationships/image" Target="../media/image11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1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620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0.png"/><Relationship Id="rId7" Type="http://schemas.openxmlformats.org/officeDocument/2006/relationships/image" Target="../media/image16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0.png"/><Relationship Id="rId7" Type="http://schemas.openxmlformats.org/officeDocument/2006/relationships/image" Target="../media/image1790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11" Type="http://schemas.openxmlformats.org/officeDocument/2006/relationships/image" Target="../media/image183.png"/><Relationship Id="rId5" Type="http://schemas.openxmlformats.org/officeDocument/2006/relationships/image" Target="../media/image1770.png"/><Relationship Id="rId10" Type="http://schemas.openxmlformats.org/officeDocument/2006/relationships/image" Target="../media/image182.png"/><Relationship Id="rId4" Type="http://schemas.openxmlformats.org/officeDocument/2006/relationships/image" Target="../media/image1760.png"/><Relationship Id="rId9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34228D-F3C4-4235-8C50-4B7A2877BE0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1" y="-586841"/>
                <a:ext cx="12191999" cy="2070757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/>
                  <a:t>Depth-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/>
                  <a:t> Threshold Circuits</a:t>
                </a:r>
                <a:br>
                  <a:rPr lang="en-US" sz="4400" dirty="0"/>
                </a:br>
                <a:r>
                  <a:rPr lang="en-US" sz="4400" dirty="0"/>
                  <a:t>vs.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/>
                  <a:t> AND-OR Trees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34228D-F3C4-4235-8C50-4B7A2877B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1" y="-586841"/>
                <a:ext cx="12191999" cy="2070757"/>
              </a:xfrm>
              <a:blipFill>
                <a:blip r:embed="rId3"/>
                <a:stretch>
                  <a:fillRect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-1" y="4692241"/>
            <a:ext cx="349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Hatami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3351592" y="1776488"/>
            <a:ext cx="5488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Dagstuhl</a:t>
            </a:r>
            <a:r>
              <a:rPr lang="en-US" sz="2200" dirty="0"/>
              <a:t> Seminar 22371 (September 12, 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2913743" y="4694076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Simons Institute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5688449"/>
            <a:ext cx="12192000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NSF grant CCF-1947546.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Part of this work was supported by the NSF GRFP under Grant DGE-1610403 and by a Harrington Fellowship from UT Austin. Part of this work was done while the author was visiting the Simons Institute for the Theory of Computing.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Supported by NSF CAREER award CCF-2145474.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4</a:t>
            </a:r>
            <a:r>
              <a:rPr lang="en-US" sz="1400" dirty="0">
                <a:solidFill>
                  <a:schemeClr val="bg1"/>
                </a:solidFill>
              </a:rPr>
              <a:t>Part of this work was supported by the National Science Foundation under grant number CCF-1445755 and under grant number CCF-1900460.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9" y="2565108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6036055" y="4692241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Avishay Tal</a:t>
            </a:r>
            <a:r>
              <a:rPr lang="en-US" sz="2200" baseline="30000" dirty="0"/>
              <a:t>3</a:t>
            </a:r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</p:txBody>
      </p:sp>
      <p:pic>
        <p:nvPicPr>
          <p:cNvPr id="12" name="Picture 4" descr="IMG_2856 2">
            <a:extLst>
              <a:ext uri="{FF2B5EF4-FFF2-40B4-BE49-F238E27FC236}">
                <a16:creationId xmlns:a16="http://schemas.microsoft.com/office/drawing/2014/main" id="{A141F18E-DF58-401F-AB17-8C1D6C83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753696" y="2563273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B8FD-42BB-45C3-BA8F-A20707B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5175"/>
          <a:stretch/>
        </p:blipFill>
        <p:spPr bwMode="auto">
          <a:xfrm>
            <a:off x="6738951" y="2536202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8D28A3-35EA-42DE-A14E-32D79F18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12424"/>
          <a:stretch/>
        </p:blipFill>
        <p:spPr bwMode="auto">
          <a:xfrm>
            <a:off x="9696942" y="2565108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C65E6D-3F7C-4F05-98AA-E52626F5C339}"/>
              </a:ext>
            </a:extLst>
          </p:cNvPr>
          <p:cNvSpPr txBox="1"/>
          <p:nvPr/>
        </p:nvSpPr>
        <p:spPr>
          <a:xfrm>
            <a:off x="8994046" y="4692241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Roei</a:t>
            </a:r>
            <a:r>
              <a:rPr lang="en-US" sz="2200" b="1" dirty="0"/>
              <a:t> Tell</a:t>
            </a:r>
            <a:r>
              <a:rPr lang="en-US" sz="2200" baseline="30000" dirty="0"/>
              <a:t>4</a:t>
            </a:r>
          </a:p>
          <a:p>
            <a:pPr algn="ctr"/>
            <a:r>
              <a:rPr lang="en-US" sz="2200" dirty="0">
                <a:latin typeface="+mj-lt"/>
              </a:rPr>
              <a:t>IAS &amp; DIMACS</a:t>
            </a:r>
          </a:p>
        </p:txBody>
      </p:sp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B0E2-0FF4-DE7F-E51E-068A10AF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34" y="2082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 err="1">
                <a:solidFill>
                  <a:schemeClr val="accent1"/>
                </a:solidFill>
              </a:rPr>
              <a:t>Hyperexplicit</a:t>
            </a:r>
            <a:r>
              <a:rPr lang="en-US" dirty="0">
                <a:solidFill>
                  <a:schemeClr val="accent1"/>
                </a:solidFill>
              </a:rPr>
              <a:t>”</a:t>
            </a:r>
            <a:r>
              <a:rPr lang="en-US" dirty="0"/>
              <a:t>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24BBE-8D6B-45E3-DA60-D6439DC7D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313" y="1533860"/>
                <a:ext cx="11763374" cy="484273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Classic quest: Find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dirty="0"/>
                  <a:t> functions with high circuit complexity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TCS model: </a:t>
                </a:r>
                <a:r>
                  <a:rPr lang="en-US" dirty="0">
                    <a:solidFill>
                      <a:schemeClr val="accent1"/>
                    </a:solidFill>
                  </a:rPr>
                  <a:t>“Explicit”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“Efficiently computable”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So, we want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high…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…but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computed by a uniform algorithm that is </a:t>
                </a:r>
                <a:r>
                  <a:rPr lang="en-US" dirty="0">
                    <a:solidFill>
                      <a:schemeClr val="accent1"/>
                    </a:solidFill>
                  </a:rPr>
                  <a:t>as efficient as possible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Our work: A super-linear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lower bound in which the “hard function”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in </a:t>
                </a:r>
                <a:r>
                  <a:rPr lang="en-US" dirty="0">
                    <a:solidFill>
                      <a:schemeClr val="accent1"/>
                    </a:solidFill>
                  </a:rPr>
                  <a:t>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24BBE-8D6B-45E3-DA60-D6439DC7D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313" y="1533860"/>
                <a:ext cx="11763374" cy="4842730"/>
              </a:xfrm>
              <a:blipFill>
                <a:blip r:embed="rId2"/>
                <a:stretch>
                  <a:fillRect l="-933" r="-1295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9C43E2-98B5-DF81-F539-C07B04BA61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937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Some prior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lower bounds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9C43E2-98B5-DF81-F539-C07B04BA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937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50" y="2219325"/>
                <a:ext cx="11620499" cy="447675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 hard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prior lower bounds on size of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types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circuits (related to “threshold degree”)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[Minsky,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Papert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1969] [Krause,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Pudlák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1997]</a:t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[O’Donnell,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2010] [Bun, Thaler 2015]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2018a]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2018b] [Bun, Thaler 2021]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Wu 2021]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circuits (related to “sign rank”)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Razborov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2010] [Bun, Thaler 2016] [Bun, Thaler 2021]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Wu 2021]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/>
                  <a:t> circuits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[Bruck,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Smolensky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1992]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2009]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Buhrman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Vereshchagin, de Wolf 2007]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2011]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/>
                  <a:t> circuits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[Chattopadhyay 2007]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Beame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Huynh 2012]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Monotone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[Yao 1989]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Goldman 1991]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[Krause,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Pudlák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1998]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2219325"/>
                <a:ext cx="11620499" cy="4476750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/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Saks 1997]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every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circuit computing 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parity function</a:t>
                </a:r>
                <a:r>
                  <a:rPr lang="en-US" sz="24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/>
                  <a:t> wires. Note: parity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blipFill>
                <a:blip r:embed="rId4"/>
                <a:stretch>
                  <a:fillRect l="-73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3E2-98B5-DF81-F539-C07B04BA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r>
              <a:rPr lang="en-US" dirty="0"/>
              <a:t>Lower bound for computing </a:t>
            </a:r>
            <a:r>
              <a:rPr lang="en-US" dirty="0">
                <a:solidFill>
                  <a:schemeClr val="accent1"/>
                </a:solidFill>
              </a:rPr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50" y="2219325"/>
                <a:ext cx="11620499" cy="4476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Proof by</a:t>
                </a:r>
                <a:r>
                  <a:rPr lang="en-US" sz="2400" dirty="0">
                    <a:solidFill>
                      <a:srgbClr val="C00000"/>
                    </a:solidFill>
                  </a:rPr>
                  <a:t> [Chen, Santhanam, Srinivasan 2018]</a:t>
                </a:r>
                <a:r>
                  <a:rPr lang="en-US" sz="2400" dirty="0"/>
                  <a:t>: Consider 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restriction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They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/>
                  <a:t> wires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“simplify”</a:t>
                </a:r>
                <a:r>
                  <a:rPr lang="en-US" sz="2400" dirty="0"/>
                  <a:t> 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with high probability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 contrast, the parity function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does not simplify</a:t>
                </a:r>
                <a:r>
                  <a:rPr lang="en-US" sz="2400" dirty="0"/>
                  <a:t> under restrictions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(Benefit over original proof:</a:t>
                </a:r>
                <a:br>
                  <a:rPr lang="en-US" sz="2000" dirty="0"/>
                </a:br>
                <a:r>
                  <a:rPr lang="en-US" sz="2000" dirty="0"/>
                  <a:t>this approach gives an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sz="2000" dirty="0"/>
                  <a:t> lower bound)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2219325"/>
                <a:ext cx="11620499" cy="4476750"/>
              </a:xfrm>
              <a:blipFill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/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Saks 1997]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every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circuit computing 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parity function</a:t>
                </a:r>
                <a:r>
                  <a:rPr lang="en-US" sz="24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/>
                  <a:t> wires. Note: parity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blipFill>
                <a:blip r:embed="rId3"/>
                <a:stretch>
                  <a:fillRect l="-73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2BF219-2222-7007-A14B-104FDA232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99" y="4072272"/>
            <a:ext cx="1545092" cy="1354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7BB40-B36D-A9AE-0B5D-43B54E3D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334" y="4083028"/>
            <a:ext cx="1606525" cy="135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F61D8-E05E-4ECD-E8BA-DF78E1CFE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346" y="4088859"/>
            <a:ext cx="1652533" cy="1392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08971-8353-851B-7C49-43DC0984F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48" y="5797710"/>
            <a:ext cx="1063388" cy="1029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0FB8A-138A-4004-6471-44477B66EE3A}"/>
              </a:ext>
            </a:extLst>
          </p:cNvPr>
          <p:cNvSpPr txBox="1"/>
          <p:nvPr/>
        </p:nvSpPr>
        <p:spPr>
          <a:xfrm>
            <a:off x="7850048" y="5461008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E3F43-D1CF-6D5B-321A-7342B4A25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68" y="5828699"/>
            <a:ext cx="1063388" cy="1029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08CF5-5E53-8F86-E1C4-27A3B3BA3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23" y="5779441"/>
            <a:ext cx="1063388" cy="10293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2FBBD2-F1C9-8551-E2A3-38D4199AC659}"/>
              </a:ext>
            </a:extLst>
          </p:cNvPr>
          <p:cNvGrpSpPr/>
          <p:nvPr/>
        </p:nvGrpSpPr>
        <p:grpSpPr>
          <a:xfrm>
            <a:off x="9935606" y="5104139"/>
            <a:ext cx="1240196" cy="1326290"/>
            <a:chOff x="9404537" y="5201400"/>
            <a:chExt cx="1371732" cy="13717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508E5E-2D4F-24C3-2349-4BBD52D8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537" y="5201400"/>
              <a:ext cx="1371732" cy="13717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F73206-C8FF-1874-9CD6-D0D9CD69E2C2}"/>
                </a:ext>
              </a:extLst>
            </p:cNvPr>
            <p:cNvSpPr txBox="1"/>
            <p:nvPr/>
          </p:nvSpPr>
          <p:spPr>
            <a:xfrm>
              <a:off x="9953625" y="5610027"/>
              <a:ext cx="542925" cy="12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62A84E-C773-B960-A2AC-273017DFC5C0}"/>
              </a:ext>
            </a:extLst>
          </p:cNvPr>
          <p:cNvGrpSpPr/>
          <p:nvPr/>
        </p:nvGrpSpPr>
        <p:grpSpPr>
          <a:xfrm>
            <a:off x="4811045" y="4518517"/>
            <a:ext cx="5160923" cy="1274953"/>
            <a:chOff x="4811045" y="4518517"/>
            <a:chExt cx="5160923" cy="127495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668911-5690-5E40-8F93-4A687C85FFB2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BE08F3-2756-318F-D066-7AB8E7F5F882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F4EA14-3E7A-3270-937B-89FEC9EDD3EF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811132-387D-729C-BC5A-8F5FB8064E37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D52173-24BD-A31D-20B0-0DEECDC60151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D22BAF-AE11-671A-D768-7046495618BB}"/>
              </a:ext>
            </a:extLst>
          </p:cNvPr>
          <p:cNvSpPr txBox="1"/>
          <p:nvPr/>
        </p:nvSpPr>
        <p:spPr>
          <a:xfrm>
            <a:off x="10701621" y="4267455"/>
            <a:ext cx="14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restriction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726240-DED4-1DDE-6723-D0288B4EE664}"/>
              </a:ext>
            </a:extLst>
          </p:cNvPr>
          <p:cNvCxnSpPr>
            <a:cxnSpLocks/>
          </p:cNvCxnSpPr>
          <p:nvPr/>
        </p:nvCxnSpPr>
        <p:spPr>
          <a:xfrm flipH="1">
            <a:off x="10922906" y="4913786"/>
            <a:ext cx="183244" cy="439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D7761C8-5819-40C2-B4D5-867D83601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07" y="4476309"/>
            <a:ext cx="1606525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B11A78-5E74-B6BA-DA66-5CE09D97313B}"/>
              </a:ext>
            </a:extLst>
          </p:cNvPr>
          <p:cNvSpPr txBox="1"/>
          <p:nvPr/>
        </p:nvSpPr>
        <p:spPr>
          <a:xfrm>
            <a:off x="6238334" y="5454065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E534BD-04AE-3D5E-B376-D66EA9B04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69" y="4496274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A98BA9-9599-1E69-4745-F3F6157151CE}"/>
              </a:ext>
            </a:extLst>
          </p:cNvPr>
          <p:cNvSpPr txBox="1"/>
          <p:nvPr/>
        </p:nvSpPr>
        <p:spPr>
          <a:xfrm>
            <a:off x="4699801" y="5437060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</a:t>
            </a:r>
          </a:p>
        </p:txBody>
      </p:sp>
    </p:spTree>
    <p:extLst>
      <p:ext uri="{BB962C8B-B14F-4D97-AF65-F5344CB8AC3E}">
        <p14:creationId xmlns:p14="http://schemas.microsoft.com/office/powerpoint/2010/main" val="2768893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F20E9-638F-4A6D-BCD2-0D1367EEFD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9226" y="30873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under restrictions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F20E9-638F-4A6D-BCD2-0D1367EEF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9226" y="308737"/>
                <a:ext cx="10515600" cy="1325563"/>
              </a:xfrm>
              <a:blipFill>
                <a:blip r:embed="rId2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361" y="1605783"/>
                <a:ext cx="6074254" cy="48870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How do we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wires </a:t>
                </a:r>
                <a:r>
                  <a:rPr lang="en-US" dirty="0">
                    <a:solidFill>
                      <a:schemeClr val="accent1"/>
                    </a:solidFill>
                  </a:rPr>
                  <a:t>“simplify”</a:t>
                </a:r>
                <a:r>
                  <a:rPr lang="en-US" dirty="0">
                    <a:solidFill>
                      <a:schemeClr val="tx1"/>
                    </a:solidFill>
                  </a:rPr>
                  <a:t> under random restrictions?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First step: Consider a </a:t>
                </a:r>
                <a:r>
                  <a:rPr lang="en-US" dirty="0">
                    <a:solidFill>
                      <a:schemeClr val="accent1"/>
                    </a:solidFill>
                  </a:rPr>
                  <a:t>single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gate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fact, let’s focus on the simple </a:t>
                </a:r>
                <a:r>
                  <a:rPr lang="en-US" dirty="0">
                    <a:solidFill>
                      <a:schemeClr val="accent1"/>
                    </a:solidFill>
                  </a:rPr>
                  <a:t>majority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361" y="1605783"/>
                <a:ext cx="6074254" cy="4887092"/>
              </a:xfrm>
              <a:blipFill>
                <a:blip r:embed="rId3"/>
                <a:stretch>
                  <a:fillRect l="-1805" r="-3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1520FEB-AEF7-4601-BF99-6DB51F7B9683}"/>
              </a:ext>
            </a:extLst>
          </p:cNvPr>
          <p:cNvGrpSpPr/>
          <p:nvPr/>
        </p:nvGrpSpPr>
        <p:grpSpPr>
          <a:xfrm>
            <a:off x="5918784" y="365125"/>
            <a:ext cx="5934069" cy="5517330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C56914-C0ED-4B2C-8639-0A7A1BAD56D7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E2016D-6A87-49BF-8D8B-C03867774749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3F02525-E1E7-4CCB-A737-F9DC6BA25A65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F07CFE-367A-4EFB-9D0B-56B5F29981B7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48D0A6-61F6-4FB9-8B0C-159FB66C1A52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2317A7A-BB2A-4B0B-9A45-3C02AC57E3DF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A797A5E-44AB-493E-9BD4-F5BD463B1FEC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6D4CC5-68FE-472B-BD6A-D3373CEDADF0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D5ECCC6-9641-4291-B0A4-C592A12A5A17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A59B064-C729-4DB6-80E8-E34050F545A6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E11B2A-3874-4FAB-9BFC-1A5A5DFA6ED8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7221CE2-5586-416D-AE87-3897238261BD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EDB2D21-42A7-466A-A946-89505C631A18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F5939A-A417-4A21-B010-42A52C636604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0E3CA5-4A12-45CB-8EF9-82D0855E28B9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A26BD8-84FF-4681-90BE-3B1C4A8B7B92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F160AC-46DF-4821-859E-5EDF40031CF9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BB5BD6-876A-464B-B1CF-61D0A5F5C33A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5C4E7E9-1613-46AC-BEDB-F41B1A8290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6D17B71-619F-4EF0-A77B-0B06D1C71C84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D67471-7870-41C4-801A-D35F153287A3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2D6237-BE48-469A-B47C-C6C1DDE755F4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AAAE58-2935-448B-9509-33520A39558A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4BD5C0A-7492-404F-B5C4-82B6476647DC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FB17CB5-BFAF-406D-B605-8833E332017C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E5F70C1-F307-4AA0-B168-F07395CD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90D28A8-10BD-499E-A407-F7BE4A28FFC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B91DDEF-8BAC-4411-BA2B-FABDC311546A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35544D2-334B-4CA3-B03F-D4CFFA949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C8F848A-042D-456C-8018-C0DEAFB63B0A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19EA2-B6E3-45DB-A663-7FD6EA3B0D55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04725CC-0501-4801-83BA-BDD47BAD4F3E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6080B5-58E9-4282-894F-9A8EAC8EC7A0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F6CE20-4D68-44BB-8D57-FCF56EA4A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A7D9BBE-C3DA-4D16-9285-992AB1F1B33C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2A9DDDA-7EF7-4D24-8B29-51F5E8577E18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894AA02-177A-4016-A0F1-63775D86897F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E5384C-3CAC-460C-8BA4-2A82CD3DBDE6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0768D21-09C4-471F-A342-DFA24412A5A8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DF1928-D991-4B2A-A31E-6797EF94E39A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4A3188B-BBEF-4A88-880C-C43A76C0F934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88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4A3188B-BBEF-4A88-880C-C43A76C0F9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8868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1378F8-C6E3-4C0A-8841-BEF1ABC2727B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C9545-EB00-420A-8FFC-EF4C0EEBFFA3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8644CA-B86E-42DF-BBA2-19CC3F85330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1F254E-2508-4E18-94E1-8786960B4ABC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993CE7-C506-427B-BEE1-8F0BFCA40F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2CE53C-2BB4-4580-BBA1-C60732D7FDA2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39AE5F-6C69-48C1-BF0A-8389DE4BA125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BCD576-D79A-4A1A-A236-551A7498E705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70D9431-1CBE-48D3-BF74-4A1276B051AE}"/>
              </a:ext>
            </a:extLst>
          </p:cNvPr>
          <p:cNvSpPr/>
          <p:nvPr/>
        </p:nvSpPr>
        <p:spPr>
          <a:xfrm>
            <a:off x="6341683" y="3864455"/>
            <a:ext cx="2856750" cy="2155070"/>
          </a:xfrm>
          <a:custGeom>
            <a:avLst/>
            <a:gdLst>
              <a:gd name="connsiteX0" fmla="*/ 0 w 4951364"/>
              <a:gd name="connsiteY0" fmla="*/ 2167825 h 2167825"/>
              <a:gd name="connsiteX1" fmla="*/ 2475682 w 4951364"/>
              <a:gd name="connsiteY1" fmla="*/ 0 h 2167825"/>
              <a:gd name="connsiteX2" fmla="*/ 4951364 w 4951364"/>
              <a:gd name="connsiteY2" fmla="*/ 2167825 h 2167825"/>
              <a:gd name="connsiteX3" fmla="*/ 0 w 4951364"/>
              <a:gd name="connsiteY3" fmla="*/ 2167825 h 2167825"/>
              <a:gd name="connsiteX0" fmla="*/ 53956 w 5059276"/>
              <a:gd name="connsiteY0" fmla="*/ 2167825 h 2167825"/>
              <a:gd name="connsiteX1" fmla="*/ 2529638 w 5059276"/>
              <a:gd name="connsiteY1" fmla="*/ 0 h 2167825"/>
              <a:gd name="connsiteX2" fmla="*/ 5005320 w 5059276"/>
              <a:gd name="connsiteY2" fmla="*/ 2167825 h 2167825"/>
              <a:gd name="connsiteX3" fmla="*/ 53956 w 5059276"/>
              <a:gd name="connsiteY3" fmla="*/ 2167825 h 2167825"/>
              <a:gd name="connsiteX0" fmla="*/ 160345 w 5143662"/>
              <a:gd name="connsiteY0" fmla="*/ 2256580 h 2256580"/>
              <a:gd name="connsiteX1" fmla="*/ 994263 w 5143662"/>
              <a:gd name="connsiteY1" fmla="*/ 0 h 2256580"/>
              <a:gd name="connsiteX2" fmla="*/ 5111709 w 5143662"/>
              <a:gd name="connsiteY2" fmla="*/ 2256580 h 2256580"/>
              <a:gd name="connsiteX3" fmla="*/ 160345 w 5143662"/>
              <a:gd name="connsiteY3" fmla="*/ 2256580 h 2256580"/>
              <a:gd name="connsiteX0" fmla="*/ 114770 w 2861409"/>
              <a:gd name="connsiteY0" fmla="*/ 2256592 h 2289875"/>
              <a:gd name="connsiteX1" fmla="*/ 948688 w 2861409"/>
              <a:gd name="connsiteY1" fmla="*/ 12 h 2289875"/>
              <a:gd name="connsiteX2" fmla="*/ 2800916 w 2861409"/>
              <a:gd name="connsiteY2" fmla="*/ 2289875 h 2289875"/>
              <a:gd name="connsiteX3" fmla="*/ 114770 w 2861409"/>
              <a:gd name="connsiteY3" fmla="*/ 2256592 h 2289875"/>
              <a:gd name="connsiteX0" fmla="*/ 101098 w 2852506"/>
              <a:gd name="connsiteY0" fmla="*/ 2267686 h 2300969"/>
              <a:gd name="connsiteX1" fmla="*/ 1090880 w 2852506"/>
              <a:gd name="connsiteY1" fmla="*/ 11 h 2300969"/>
              <a:gd name="connsiteX2" fmla="*/ 2787244 w 2852506"/>
              <a:gd name="connsiteY2" fmla="*/ 2300969 h 2300969"/>
              <a:gd name="connsiteX3" fmla="*/ 101098 w 2852506"/>
              <a:gd name="connsiteY3" fmla="*/ 2267686 h 2300969"/>
              <a:gd name="connsiteX0" fmla="*/ 107974 w 2856750"/>
              <a:gd name="connsiteY0" fmla="*/ 2267687 h 2300970"/>
              <a:gd name="connsiteX1" fmla="*/ 1014629 w 2856750"/>
              <a:gd name="connsiteY1" fmla="*/ 12 h 2300970"/>
              <a:gd name="connsiteX2" fmla="*/ 2794120 w 2856750"/>
              <a:gd name="connsiteY2" fmla="*/ 2300970 h 2300970"/>
              <a:gd name="connsiteX3" fmla="*/ 107974 w 2856750"/>
              <a:gd name="connsiteY3" fmla="*/ 2267687 h 230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750" h="2300970">
                <a:moveTo>
                  <a:pt x="107974" y="2267687"/>
                </a:moveTo>
                <a:cubicBezTo>
                  <a:pt x="-304640" y="1906383"/>
                  <a:pt x="566938" y="-5535"/>
                  <a:pt x="1014629" y="12"/>
                </a:cubicBezTo>
                <a:cubicBezTo>
                  <a:pt x="1462320" y="5559"/>
                  <a:pt x="3206734" y="1939666"/>
                  <a:pt x="2794120" y="2300970"/>
                </a:cubicBezTo>
                <a:lnTo>
                  <a:pt x="107974" y="226768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962B-D38F-4E32-9303-BCAF0DE4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19" y="1"/>
            <a:ext cx="10515600" cy="1148316"/>
          </a:xfrm>
        </p:spPr>
        <p:txBody>
          <a:bodyPr/>
          <a:lstStyle/>
          <a:p>
            <a:r>
              <a:rPr lang="en-US" dirty="0"/>
              <a:t>MAJ becomes biased under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560" y="1497255"/>
                <a:ext cx="11470545" cy="42356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random restriction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mbria Math" panose="02040503050406030204" pitchFamily="18" charset="0"/>
                  </a:rPr>
                  <a:t>Claim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MAJ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‑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close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I.e.,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560" y="1497255"/>
                <a:ext cx="11470545" cy="4235651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/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932489" y="1962363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13761" y="1962363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/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/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/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/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/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/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/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/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/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blipFill>
                <a:blip r:embed="rId11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/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blipFill>
                <a:blip r:embed="rId12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/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blipFill>
                <a:blip r:embed="rId13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/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blipFill>
                <a:blip r:embed="rId14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/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blipFill>
                <a:blip r:embed="rId1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/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blipFill>
                <a:blip r:embed="rId16"/>
                <a:stretch>
                  <a:fillRect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/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blipFill>
                <a:blip r:embed="rId1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!!t1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159105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!!o1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216469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t3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388561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!!t4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445925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t5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560653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!!t6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618017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!!z2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732745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!!t8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847473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!!t9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904837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!!z1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962201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!!t1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10195659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/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blipFill>
                <a:blip r:embed="rId22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!!t11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10770735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!!t7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6776942" y="575649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711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932489" y="1962363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13761" y="1962363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!!t1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835194" y="321067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!!o1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297006" y="322121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t3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430405" y="2918432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!!t4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774662" y="319951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t5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112932" y="292717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!!t6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514285" y="321383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!!z2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284581" y="321807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!!t8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653581" y="266450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!!t9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653581" y="290324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!!z1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507757" y="321383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!!t1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845556" y="290126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!!t11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949915" y="321807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!!t7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119181" y="321067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2995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 rot="1047544">
            <a:off x="420041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812979" y="2438115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95601" y="1440934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!!t1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917034" y="26892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!!o1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177496" y="369697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!!t2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t3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310895" y="339418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!!t4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655152" y="3675262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t5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194772" y="240574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!!t6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394775" y="368958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!!z2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366421" y="26966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!!t8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534071" y="314025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!!t9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534071" y="33790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!!z1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589597" y="269240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!!t1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726046" y="337701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!!t11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830405" y="369382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!!t7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201021" y="26892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" name="!!q1">
            <a:extLst>
              <a:ext uri="{FF2B5EF4-FFF2-40B4-BE49-F238E27FC236}">
                <a16:creationId xmlns:a16="http://schemas.microsoft.com/office/drawing/2014/main" id="{F206CB89-3C38-DF29-78AD-CC7C9F558709}"/>
              </a:ext>
            </a:extLst>
          </p:cNvPr>
          <p:cNvSpPr txBox="1"/>
          <p:nvPr/>
        </p:nvSpPr>
        <p:spPr>
          <a:xfrm>
            <a:off x="2717074" y="574566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" name="!!q2">
            <a:extLst>
              <a:ext uri="{FF2B5EF4-FFF2-40B4-BE49-F238E27FC236}">
                <a16:creationId xmlns:a16="http://schemas.microsoft.com/office/drawing/2014/main" id="{18B9D0F8-CE9E-242A-9923-36AD164B9D00}"/>
              </a:ext>
            </a:extLst>
          </p:cNvPr>
          <p:cNvSpPr txBox="1"/>
          <p:nvPr/>
        </p:nvSpPr>
        <p:spPr>
          <a:xfrm>
            <a:off x="3290714" y="574539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!!q3">
            <a:extLst>
              <a:ext uri="{FF2B5EF4-FFF2-40B4-BE49-F238E27FC236}">
                <a16:creationId xmlns:a16="http://schemas.microsoft.com/office/drawing/2014/main" id="{1317E0FA-B662-11A9-B294-679AF83CDCBB}"/>
              </a:ext>
            </a:extLst>
          </p:cNvPr>
          <p:cNvSpPr txBox="1"/>
          <p:nvPr/>
        </p:nvSpPr>
        <p:spPr>
          <a:xfrm>
            <a:off x="5011634" y="574539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" name="!!q4">
            <a:extLst>
              <a:ext uri="{FF2B5EF4-FFF2-40B4-BE49-F238E27FC236}">
                <a16:creationId xmlns:a16="http://schemas.microsoft.com/office/drawing/2014/main" id="{B67EAF3A-3D0C-9739-60B5-FA9879BD1450}"/>
              </a:ext>
            </a:extLst>
          </p:cNvPr>
          <p:cNvSpPr txBox="1"/>
          <p:nvPr/>
        </p:nvSpPr>
        <p:spPr>
          <a:xfrm>
            <a:off x="7879834" y="574485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715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  <p:bldP spid="47" grpId="0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 rot="1047544">
            <a:off x="420041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812979" y="2438115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95601" y="1440934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!!t1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917034" y="26892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!!o1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177496" y="369697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0" name="!!t3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310895" y="339418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!!t4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655152" y="3675262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3" name="!!t5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194772" y="240574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!!t6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394775" y="368958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!!z2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366421" y="26966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8" name="!!t8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534071" y="314025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!!t9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534071" y="33790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!!z1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589597" y="269240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!!t1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726046" y="337701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!!t11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830405" y="369382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!!t7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201021" y="268924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" name="!!q1">
            <a:extLst>
              <a:ext uri="{FF2B5EF4-FFF2-40B4-BE49-F238E27FC236}">
                <a16:creationId xmlns:a16="http://schemas.microsoft.com/office/drawing/2014/main" id="{F206CB89-3C38-DF29-78AD-CC7C9F558709}"/>
              </a:ext>
            </a:extLst>
          </p:cNvPr>
          <p:cNvSpPr txBox="1"/>
          <p:nvPr/>
        </p:nvSpPr>
        <p:spPr>
          <a:xfrm>
            <a:off x="4003364" y="241924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" name="!!q2">
            <a:extLst>
              <a:ext uri="{FF2B5EF4-FFF2-40B4-BE49-F238E27FC236}">
                <a16:creationId xmlns:a16="http://schemas.microsoft.com/office/drawing/2014/main" id="{18B9D0F8-CE9E-242A-9923-36AD164B9D00}"/>
              </a:ext>
            </a:extLst>
          </p:cNvPr>
          <p:cNvSpPr txBox="1"/>
          <p:nvPr/>
        </p:nvSpPr>
        <p:spPr>
          <a:xfrm>
            <a:off x="7348572" y="313155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!!q3">
            <a:extLst>
              <a:ext uri="{FF2B5EF4-FFF2-40B4-BE49-F238E27FC236}">
                <a16:creationId xmlns:a16="http://schemas.microsoft.com/office/drawing/2014/main" id="{1317E0FA-B662-11A9-B294-679AF83CDCBB}"/>
              </a:ext>
            </a:extLst>
          </p:cNvPr>
          <p:cNvSpPr txBox="1"/>
          <p:nvPr/>
        </p:nvSpPr>
        <p:spPr>
          <a:xfrm>
            <a:off x="4207740" y="216096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" name="!!q4">
            <a:extLst>
              <a:ext uri="{FF2B5EF4-FFF2-40B4-BE49-F238E27FC236}">
                <a16:creationId xmlns:a16="http://schemas.microsoft.com/office/drawing/2014/main" id="{B67EAF3A-3D0C-9739-60B5-FA9879BD1450}"/>
              </a:ext>
            </a:extLst>
          </p:cNvPr>
          <p:cNvSpPr txBox="1"/>
          <p:nvPr/>
        </p:nvSpPr>
        <p:spPr>
          <a:xfrm>
            <a:off x="4414335" y="240574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2177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 rot="362228">
            <a:off x="420041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876774" y="2129771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63703" y="1759910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!!t1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885136" y="300822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!!o1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241291" y="338862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0" name="!!t3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374690" y="308584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!!t4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718947" y="336691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3" name="!!t5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162874" y="272472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!!t6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458570" y="3381245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!!z2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334523" y="301562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8" name="!!t8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597866" y="283191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!!t9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597866" y="307065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!!z1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557699" y="301138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!!t1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789841" y="306866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!!t11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894200" y="338548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!!t7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169123" y="300822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" name="!!q1">
            <a:extLst>
              <a:ext uri="{FF2B5EF4-FFF2-40B4-BE49-F238E27FC236}">
                <a16:creationId xmlns:a16="http://schemas.microsoft.com/office/drawing/2014/main" id="{F206CB89-3C38-DF29-78AD-CC7C9F558709}"/>
              </a:ext>
            </a:extLst>
          </p:cNvPr>
          <p:cNvSpPr txBox="1"/>
          <p:nvPr/>
        </p:nvSpPr>
        <p:spPr>
          <a:xfrm>
            <a:off x="3971466" y="273822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" name="!!q2">
            <a:extLst>
              <a:ext uri="{FF2B5EF4-FFF2-40B4-BE49-F238E27FC236}">
                <a16:creationId xmlns:a16="http://schemas.microsoft.com/office/drawing/2014/main" id="{18B9D0F8-CE9E-242A-9923-36AD164B9D00}"/>
              </a:ext>
            </a:extLst>
          </p:cNvPr>
          <p:cNvSpPr txBox="1"/>
          <p:nvPr/>
        </p:nvSpPr>
        <p:spPr>
          <a:xfrm>
            <a:off x="7412367" y="282320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!!q3">
            <a:extLst>
              <a:ext uri="{FF2B5EF4-FFF2-40B4-BE49-F238E27FC236}">
                <a16:creationId xmlns:a16="http://schemas.microsoft.com/office/drawing/2014/main" id="{1317E0FA-B662-11A9-B294-679AF83CDCBB}"/>
              </a:ext>
            </a:extLst>
          </p:cNvPr>
          <p:cNvSpPr txBox="1"/>
          <p:nvPr/>
        </p:nvSpPr>
        <p:spPr>
          <a:xfrm>
            <a:off x="4175842" y="2479943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" name="!!q4">
            <a:extLst>
              <a:ext uri="{FF2B5EF4-FFF2-40B4-BE49-F238E27FC236}">
                <a16:creationId xmlns:a16="http://schemas.microsoft.com/office/drawing/2014/main" id="{B67EAF3A-3D0C-9739-60B5-FA9879BD1450}"/>
              </a:ext>
            </a:extLst>
          </p:cNvPr>
          <p:cNvSpPr txBox="1"/>
          <p:nvPr/>
        </p:nvSpPr>
        <p:spPr>
          <a:xfrm>
            <a:off x="4382437" y="272472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03086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CA82-47AB-9D0C-DD09-638213BF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01" y="234391"/>
            <a:ext cx="10515600" cy="1325563"/>
          </a:xfrm>
        </p:spPr>
        <p:txBody>
          <a:bodyPr/>
          <a:lstStyle/>
          <a:p>
            <a:r>
              <a:rPr lang="en-US" dirty="0"/>
              <a:t>Bounded-depth circuit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A1308-388C-046C-9D71-25FD1D6C1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967" y="1340273"/>
                <a:ext cx="10515600" cy="52206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AND gates and OR gates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AND gates,</a:t>
                </a:r>
                <a:br>
                  <a:rPr lang="en-US" dirty="0"/>
                </a:br>
                <a:r>
                  <a:rPr lang="en-US" dirty="0"/>
                  <a:t>OR gates,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gates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</a:t>
                </a:r>
                <a:r>
                  <a:rPr lang="en-US" dirty="0">
                    <a:solidFill>
                      <a:schemeClr val="accent1"/>
                    </a:solidFill>
                  </a:rPr>
                  <a:t>linear threshold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/>
                  <a:t>) gates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A1308-388C-046C-9D71-25FD1D6C1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967" y="1340273"/>
                <a:ext cx="10515600" cy="52206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40B2305-8C21-A3F5-E3A7-68FFB441545E}"/>
              </a:ext>
            </a:extLst>
          </p:cNvPr>
          <p:cNvGrpSpPr/>
          <p:nvPr/>
        </p:nvGrpSpPr>
        <p:grpSpPr>
          <a:xfrm>
            <a:off x="8895342" y="1921127"/>
            <a:ext cx="3127664" cy="4639794"/>
            <a:chOff x="8786190" y="1443750"/>
            <a:chExt cx="3127664" cy="46397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4F67C5C-988A-A8A9-AE02-B8BE84498553}"/>
                    </a:ext>
                  </a:extLst>
                </p:cNvPr>
                <p:cNvSpPr/>
                <p:nvPr/>
              </p:nvSpPr>
              <p:spPr>
                <a:xfrm>
                  <a:off x="8786190" y="1443750"/>
                  <a:ext cx="3127664" cy="463979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4F67C5C-988A-A8A9-AE02-B8BE84498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190" y="1443750"/>
                  <a:ext cx="3127664" cy="46397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C5D76D-B652-8053-878F-255A0D8AA448}"/>
                    </a:ext>
                  </a:extLst>
                </p:cNvPr>
                <p:cNvSpPr/>
                <p:nvPr/>
              </p:nvSpPr>
              <p:spPr>
                <a:xfrm>
                  <a:off x="9149872" y="2493232"/>
                  <a:ext cx="2372590" cy="34541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C5D76D-B652-8053-878F-255A0D8AA4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872" y="2493232"/>
                  <a:ext cx="2372590" cy="34541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7997957-5E41-049B-9439-0967CCBF6DEF}"/>
                    </a:ext>
                  </a:extLst>
                </p:cNvPr>
                <p:cNvSpPr/>
                <p:nvPr/>
              </p:nvSpPr>
              <p:spPr>
                <a:xfrm>
                  <a:off x="9424163" y="3418022"/>
                  <a:ext cx="1870363" cy="241206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7997957-5E41-049B-9439-0967CCBF6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4163" y="3418022"/>
                  <a:ext cx="1870363" cy="241206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8F4A9E-D08B-3FEC-1481-FED3FD02B4AB}"/>
                    </a:ext>
                  </a:extLst>
                </p:cNvPr>
                <p:cNvSpPr/>
                <p:nvPr/>
              </p:nvSpPr>
              <p:spPr>
                <a:xfrm>
                  <a:off x="9685930" y="4079274"/>
                  <a:ext cx="1392880" cy="1595349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8F4A9E-D08B-3FEC-1481-FED3FD02B4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930" y="4079274"/>
                  <a:ext cx="1392880" cy="15953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EB6F712-D8F2-E80F-6343-2C52DE3DBD69}"/>
                    </a:ext>
                  </a:extLst>
                </p:cNvPr>
                <p:cNvSpPr/>
                <p:nvPr/>
              </p:nvSpPr>
              <p:spPr>
                <a:xfrm>
                  <a:off x="9970512" y="4755660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EB6F712-D8F2-E80F-6343-2C52DE3DB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512" y="4755660"/>
                  <a:ext cx="777667" cy="77766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5565485" y="1730915"/>
            <a:ext cx="3231381" cy="2941144"/>
            <a:chOff x="7092502" y="2105790"/>
            <a:chExt cx="4667984" cy="42487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2" y="2105790"/>
              <a:ext cx="4667984" cy="4248713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44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55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63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3729" r="-101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6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8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8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9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20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24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962B-D38F-4E32-9303-BCAF0DE4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19" y="1"/>
            <a:ext cx="10515600" cy="1148316"/>
          </a:xfrm>
        </p:spPr>
        <p:txBody>
          <a:bodyPr/>
          <a:lstStyle/>
          <a:p>
            <a:r>
              <a:rPr lang="en-US" dirty="0"/>
              <a:t>MAJ becomes biased under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random restriction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mbria Math" panose="02040503050406030204" pitchFamily="18" charset="0"/>
                  </a:rPr>
                  <a:t>Claim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MAJ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‑</m:t>
                            </m:r>
                            <m:r>
                              <m:rPr>
                                <m:nor/>
                              </m:rPr>
                              <a:rPr lang="en-US" b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cl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ose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step 1: </a:t>
                </a:r>
                <a:r>
                  <a:rPr lang="en-US" dirty="0">
                    <a:solidFill>
                      <a:schemeClr val="accent1"/>
                    </a:solidFill>
                  </a:rPr>
                  <a:t>Anti-concentration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 step 2: </a:t>
                </a:r>
                <a:r>
                  <a:rPr lang="en-US" dirty="0">
                    <a:solidFill>
                      <a:schemeClr val="accent1"/>
                    </a:solidFill>
                  </a:rPr>
                  <a:t>Concentration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e>
                                </m:d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𝑝𝑛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B03A88A-FF97-4443-AD18-6E25B786B36B}"/>
              </a:ext>
            </a:extLst>
          </p:cNvPr>
          <p:cNvSpPr/>
          <p:nvPr/>
        </p:nvSpPr>
        <p:spPr>
          <a:xfrm>
            <a:off x="9130388" y="3083407"/>
            <a:ext cx="2619823" cy="1263786"/>
          </a:xfrm>
          <a:prstGeom prst="cloudCallout">
            <a:avLst>
              <a:gd name="adj1" fmla="val -62047"/>
              <a:gd name="adj2" fmla="val 114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Asymptotics</a:t>
            </a:r>
            <a:r>
              <a:rPr lang="en-US" dirty="0">
                <a:solidFill>
                  <a:schemeClr val="tx1"/>
                </a:solidFill>
              </a:rPr>
              <a:t> of central binomial coefficients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3D80E1D-76FB-4C41-B785-444246F2D427}"/>
              </a:ext>
            </a:extLst>
          </p:cNvPr>
          <p:cNvSpPr/>
          <p:nvPr/>
        </p:nvSpPr>
        <p:spPr>
          <a:xfrm>
            <a:off x="9605097" y="5247112"/>
            <a:ext cx="1765053" cy="1161278"/>
          </a:xfrm>
          <a:prstGeom prst="cloudCallout">
            <a:avLst>
              <a:gd name="adj1" fmla="val -74128"/>
              <a:gd name="adj2" fmla="val 49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Chernoff/</a:t>
            </a:r>
            <a:r>
              <a:rPr lang="en-US" dirty="0" err="1">
                <a:solidFill>
                  <a:schemeClr val="tx1"/>
                </a:solidFill>
              </a:rPr>
              <a:t>Hoeffding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3592E5-D1A6-4A74-84BB-BB8614D95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940" y="244548"/>
                <a:ext cx="11600120" cy="111641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/>
                  <a:t> gate becomes biased under restrictions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3592E5-D1A6-4A74-84BB-BB8614D95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940" y="244548"/>
                <a:ext cx="11600120" cy="1116419"/>
              </a:xfrm>
              <a:blipFill>
                <a:blip r:embed="rId2"/>
                <a:stretch>
                  <a:fillRect l="-2156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940" y="1360967"/>
                <a:ext cx="11600120" cy="54119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a random restriction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-probability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 linear threshold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 </a:t>
                </a:r>
                <a:r>
                  <a:rPr lang="en-US" sz="2600" dirty="0">
                    <a:solidFill>
                      <a:srgbClr val="C00000"/>
                    </a:solidFill>
                  </a:rPr>
                  <a:t>[Chen, Santhanam, Srinivasan 2018]</a:t>
                </a:r>
                <a:r>
                  <a:rPr lang="en-US" b="1" dirty="0"/>
                  <a:t>: </a:t>
                </a:r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‑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close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based on concentration and anti-concentration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940" y="1360967"/>
                <a:ext cx="11600120" cy="5411972"/>
              </a:xfrm>
              <a:blipFill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2AED51-F5E8-492C-93B5-DA3E6C6CE1B2}"/>
              </a:ext>
            </a:extLst>
          </p:cNvPr>
          <p:cNvSpPr/>
          <p:nvPr/>
        </p:nvSpPr>
        <p:spPr>
          <a:xfrm>
            <a:off x="9392706" y="4131409"/>
            <a:ext cx="2346944" cy="1161278"/>
          </a:xfrm>
          <a:prstGeom prst="cloudCallout">
            <a:avLst>
              <a:gd name="adj1" fmla="val -75369"/>
              <a:gd name="adj2" fmla="val 2323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Berry-</a:t>
            </a:r>
            <a:r>
              <a:rPr lang="en-US" dirty="0" err="1">
                <a:solidFill>
                  <a:schemeClr val="tx1"/>
                </a:solidFill>
              </a:rPr>
              <a:t>Esseen</a:t>
            </a:r>
            <a:r>
              <a:rPr lang="en-US" dirty="0">
                <a:solidFill>
                  <a:schemeClr val="tx1"/>
                </a:solidFill>
              </a:rPr>
              <a:t> theorem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BC9603D-B891-419E-99D5-090D9C323F89}"/>
              </a:ext>
            </a:extLst>
          </p:cNvPr>
          <p:cNvSpPr/>
          <p:nvPr/>
        </p:nvSpPr>
        <p:spPr>
          <a:xfrm>
            <a:off x="8713053" y="5452174"/>
            <a:ext cx="2449081" cy="1161278"/>
          </a:xfrm>
          <a:prstGeom prst="cloudCallout">
            <a:avLst>
              <a:gd name="adj1" fmla="val -68766"/>
              <a:gd name="adj2" fmla="val -288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“Critical index” analysis</a:t>
            </a:r>
          </a:p>
        </p:txBody>
      </p:sp>
    </p:spTree>
    <p:extLst>
      <p:ext uri="{BB962C8B-B14F-4D97-AF65-F5344CB8AC3E}">
        <p14:creationId xmlns:p14="http://schemas.microsoft.com/office/powerpoint/2010/main" val="38224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398A-075E-C09E-23B5-741BD371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31" y="389188"/>
            <a:ext cx="10872537" cy="1325563"/>
          </a:xfrm>
        </p:spPr>
        <p:txBody>
          <a:bodyPr/>
          <a:lstStyle/>
          <a:p>
            <a:r>
              <a:rPr lang="en-US" dirty="0"/>
              <a:t>Finishing the lower bound for computing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B6C9B-FD3B-6FE9-29B3-DDE6B9281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5331"/>
                <a:ext cx="10515600" cy="388163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With more effort, one can show that under a random restriction, </a:t>
                </a:r>
                <a:r>
                  <a:rPr lang="en-US" dirty="0" err="1"/>
                  <a:t>w.h.p</a:t>
                </a:r>
                <a:r>
                  <a:rPr lang="en-US" dirty="0"/>
                  <a:t>.,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dirty="0"/>
                  <a:t> becomes close to a constant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let’s move on to the proof of our </a:t>
                </a:r>
                <a:r>
                  <a:rPr lang="en-US" dirty="0">
                    <a:solidFill>
                      <a:schemeClr val="accent1"/>
                    </a:solidFill>
                  </a:rPr>
                  <a:t>new</a:t>
                </a:r>
                <a:r>
                  <a:rPr lang="en-US" dirty="0"/>
                  <a:t> theorem…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B6C9B-FD3B-6FE9-29B3-DDE6B9281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5331"/>
                <a:ext cx="10515600" cy="388163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7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7C7B97-E3E5-10C7-AA9D-1CEA14E16B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31210" y="11777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When the hard function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7C7B97-E3E5-10C7-AA9D-1CEA14E16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1210" y="117778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A36CD-A613-B869-03A4-1F6DBD11F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01" y="3079132"/>
                <a:ext cx="11472579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Can we prove this theorem using random restrictions?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simplifies 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also simplifies</a:t>
                </a:r>
                <a:r>
                  <a:rPr lang="en-US" dirty="0"/>
                  <a:t> 😟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Restrictions are too</a:t>
                </a:r>
                <a:br>
                  <a:rPr lang="en-US" dirty="0"/>
                </a:br>
                <a:r>
                  <a:rPr lang="en-US" dirty="0"/>
                  <a:t>“blunt” for our theorem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A36CD-A613-B869-03A4-1F6DBD11F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01" y="3079132"/>
                <a:ext cx="11472579" cy="4351338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ED39AE9A-F5BF-E016-E33B-2850C4F1B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99" y="4072272"/>
            <a:ext cx="1545092" cy="135403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880015-59EB-FF27-BE96-61CF7EC12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334" y="4083028"/>
            <a:ext cx="1606525" cy="13540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84398E-78DF-B85C-FF18-1A1D55636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346" y="4088859"/>
            <a:ext cx="1652533" cy="139249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475E8A5-70B5-0D47-7EB5-F1E721003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48" y="5797710"/>
            <a:ext cx="1063388" cy="10293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8DC9EAE-2ED7-FBC9-3E1E-113047DBC98A}"/>
              </a:ext>
            </a:extLst>
          </p:cNvPr>
          <p:cNvSpPr txBox="1"/>
          <p:nvPr/>
        </p:nvSpPr>
        <p:spPr>
          <a:xfrm>
            <a:off x="8053217" y="5460190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Parity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DEC2696-B0AB-2C29-13A7-B30079BD1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68" y="5828699"/>
            <a:ext cx="1063388" cy="10293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029D34D-23FC-9AAB-49D2-DACE86B59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23" y="5779441"/>
            <a:ext cx="1063388" cy="10293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A5401B6-BC64-E54F-223B-C548D3413226}"/>
              </a:ext>
            </a:extLst>
          </p:cNvPr>
          <p:cNvGrpSpPr/>
          <p:nvPr/>
        </p:nvGrpSpPr>
        <p:grpSpPr>
          <a:xfrm>
            <a:off x="9935606" y="5104139"/>
            <a:ext cx="1240196" cy="1326290"/>
            <a:chOff x="9404537" y="5201400"/>
            <a:chExt cx="1371732" cy="13717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238BFA-000C-D895-8538-8F0048E5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537" y="5201400"/>
              <a:ext cx="1371732" cy="137173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D3F555-4F33-7AC4-BAF5-BB2B738A793D}"/>
                </a:ext>
              </a:extLst>
            </p:cNvPr>
            <p:cNvSpPr txBox="1"/>
            <p:nvPr/>
          </p:nvSpPr>
          <p:spPr>
            <a:xfrm>
              <a:off x="9953625" y="5610027"/>
              <a:ext cx="542925" cy="12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3B439D-4B05-FF15-E2BC-0451E56D4AC4}"/>
              </a:ext>
            </a:extLst>
          </p:cNvPr>
          <p:cNvGrpSpPr/>
          <p:nvPr/>
        </p:nvGrpSpPr>
        <p:grpSpPr>
          <a:xfrm>
            <a:off x="4811045" y="4518517"/>
            <a:ext cx="5160923" cy="1274953"/>
            <a:chOff x="4811045" y="4518517"/>
            <a:chExt cx="5160923" cy="127495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4CD440-44AB-F1D2-2D1B-3C9164C5DA12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AB61D7E-B640-456D-6D65-4678811BA934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D03B110-0E7D-C8E2-C839-4AA14B39AEDE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F904805-81A7-40B9-B11D-44E1D7880833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DCFBC0-163B-98B0-2C00-F6D5D139B51A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7566F4E-D822-9901-7474-941E8E65E38E}"/>
              </a:ext>
            </a:extLst>
          </p:cNvPr>
          <p:cNvSpPr txBox="1"/>
          <p:nvPr/>
        </p:nvSpPr>
        <p:spPr>
          <a:xfrm>
            <a:off x="10701621" y="4267455"/>
            <a:ext cx="14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restriction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8315053-F177-7D18-CC25-189C1053EDC6}"/>
              </a:ext>
            </a:extLst>
          </p:cNvPr>
          <p:cNvCxnSpPr>
            <a:cxnSpLocks/>
          </p:cNvCxnSpPr>
          <p:nvPr/>
        </p:nvCxnSpPr>
        <p:spPr>
          <a:xfrm flipH="1">
            <a:off x="10922906" y="4913786"/>
            <a:ext cx="183244" cy="439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5F8AACB-5F57-C004-3C98-DC3E7C66A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07" y="4476309"/>
            <a:ext cx="1606525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419786-005D-9C2F-E777-4D69D265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69" y="4496274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F782F-7D5A-2B12-3A92-8E31740CE0F2}"/>
                  </a:ext>
                </a:extLst>
              </p:cNvPr>
              <p:cNvSpPr txBox="1"/>
              <p:nvPr/>
            </p:nvSpPr>
            <p:spPr>
              <a:xfrm>
                <a:off x="4319442" y="5455138"/>
                <a:ext cx="144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F782F-7D5A-2B12-3A92-8E31740C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42" y="5455138"/>
                <a:ext cx="1441680" cy="369332"/>
              </a:xfrm>
              <a:prstGeom prst="rect">
                <a:avLst/>
              </a:prstGeom>
              <a:blipFill>
                <a:blip r:embed="rId9"/>
                <a:stretch>
                  <a:fillRect l="-38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7715D2F-D557-37AA-F23E-5CE5E95A70C2}"/>
                  </a:ext>
                </a:extLst>
              </p:cNvPr>
              <p:cNvSpPr txBox="1"/>
              <p:nvPr/>
            </p:nvSpPr>
            <p:spPr>
              <a:xfrm>
                <a:off x="5791561" y="5474597"/>
                <a:ext cx="2000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7715D2F-D557-37AA-F23E-5CE5E95A7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61" y="5474597"/>
                <a:ext cx="2000343" cy="369332"/>
              </a:xfrm>
              <a:prstGeom prst="rect">
                <a:avLst/>
              </a:prstGeom>
              <a:blipFill>
                <a:blip r:embed="rId10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2F80B-DF50-7503-2CEF-ECE91C50AF5B}"/>
                  </a:ext>
                </a:extLst>
              </p:cNvPr>
              <p:cNvSpPr txBox="1"/>
              <p:nvPr/>
            </p:nvSpPr>
            <p:spPr>
              <a:xfrm>
                <a:off x="480822" y="1390148"/>
                <a:ext cx="8710804" cy="15715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000" b="1" dirty="0"/>
                  <a:t>Our Theorem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that</a:t>
                </a:r>
              </a:p>
              <a:p>
                <a:pPr marL="344488" indent="-2270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can be computed by an explicit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wires</a:t>
                </a:r>
              </a:p>
              <a:p>
                <a:pPr marL="344488" indent="-2270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However, every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000" dirty="0"/>
                  <a:t> computing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000" dirty="0"/>
                  <a:t> wires.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2F80B-DF50-7503-2CEF-ECE91C50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" y="1390148"/>
                <a:ext cx="8710804" cy="15715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/>
      <p:bldP spid="64" grpId="0"/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C44B-B6DC-BA56-1EE7-9DBC477E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6" y="106326"/>
            <a:ext cx="10515600" cy="1325563"/>
          </a:xfrm>
        </p:spPr>
        <p:txBody>
          <a:bodyPr/>
          <a:lstStyle/>
          <a:p>
            <a:r>
              <a:rPr lang="en-US" dirty="0"/>
              <a:t>Random </a:t>
            </a:r>
            <a:r>
              <a:rPr lang="en-US" dirty="0">
                <a:solidFill>
                  <a:schemeClr val="accent1"/>
                </a:solidFill>
              </a:rPr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93D9C-0052-63C1-0D19-A0FECF010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486" y="1323719"/>
                <a:ext cx="11525693" cy="49226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projection</a:t>
                </a:r>
                <a:r>
                  <a:rPr lang="en-US" dirty="0"/>
                  <a:t> is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  <a:r>
                  <a:rPr lang="en-US" dirty="0"/>
                  <a:t> is a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Projections are more powerful because we can </a:t>
                </a:r>
                <a:r>
                  <a:rPr lang="en-US" dirty="0">
                    <a:solidFill>
                      <a:schemeClr val="accent1"/>
                    </a:solidFill>
                  </a:rPr>
                  <a:t>merge</a:t>
                </a:r>
                <a:r>
                  <a:rPr lang="en-US" dirty="0"/>
                  <a:t> variables: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93D9C-0052-63C1-0D19-A0FECF010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486" y="1323719"/>
                <a:ext cx="11525693" cy="4922676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423770F-B9E6-4C14-1B6F-8048674D2C35}"/>
              </a:ext>
            </a:extLst>
          </p:cNvPr>
          <p:cNvGrpSpPr/>
          <p:nvPr/>
        </p:nvGrpSpPr>
        <p:grpSpPr>
          <a:xfrm>
            <a:off x="9466991" y="4206162"/>
            <a:ext cx="2461188" cy="2461188"/>
            <a:chOff x="9466991" y="4206162"/>
            <a:chExt cx="2461188" cy="2461188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B867F63C-E1C0-B480-563F-F5911C3D0900}"/>
                </a:ext>
              </a:extLst>
            </p:cNvPr>
            <p:cNvSpPr/>
            <p:nvPr/>
          </p:nvSpPr>
          <p:spPr>
            <a:xfrm>
              <a:off x="9466991" y="4206162"/>
              <a:ext cx="2461188" cy="2461188"/>
            </a:xfrm>
            <a:prstGeom prst="diamond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3C1B20C7-54AF-67EB-C786-592A2DFE9654}"/>
                </a:ext>
              </a:extLst>
            </p:cNvPr>
            <p:cNvSpPr/>
            <p:nvPr/>
          </p:nvSpPr>
          <p:spPr>
            <a:xfrm>
              <a:off x="9543191" y="4282362"/>
              <a:ext cx="2308788" cy="2308788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E63D040-09CA-85A8-B1EA-C7A445EF4882}"/>
                </a:ext>
              </a:extLst>
            </p:cNvPr>
            <p:cNvSpPr/>
            <p:nvPr/>
          </p:nvSpPr>
          <p:spPr>
            <a:xfrm flipH="1" flipV="1">
              <a:off x="10410420" y="4764848"/>
              <a:ext cx="287865" cy="1180414"/>
            </a:xfrm>
            <a:custGeom>
              <a:avLst/>
              <a:gdLst>
                <a:gd name="connsiteX0" fmla="*/ 8545 w 743484"/>
                <a:gd name="connsiteY0" fmla="*/ 1155152 h 1155152"/>
                <a:gd name="connsiteX1" fmla="*/ 0 w 743484"/>
                <a:gd name="connsiteY1" fmla="*/ 394576 h 1155152"/>
                <a:gd name="connsiteX2" fmla="*/ 0 w 743484"/>
                <a:gd name="connsiteY2" fmla="*/ 394576 h 1155152"/>
                <a:gd name="connsiteX3" fmla="*/ 743484 w 743484"/>
                <a:gd name="connsiteY3" fmla="*/ 1470 h 1155152"/>
                <a:gd name="connsiteX0" fmla="*/ 8545 w 743484"/>
                <a:gd name="connsiteY0" fmla="*/ 1154926 h 1154926"/>
                <a:gd name="connsiteX1" fmla="*/ 0 w 743484"/>
                <a:gd name="connsiteY1" fmla="*/ 394350 h 1154926"/>
                <a:gd name="connsiteX2" fmla="*/ 307648 w 743484"/>
                <a:gd name="connsiteY2" fmla="*/ 462716 h 1154926"/>
                <a:gd name="connsiteX3" fmla="*/ 743484 w 743484"/>
                <a:gd name="connsiteY3" fmla="*/ 1244 h 1154926"/>
                <a:gd name="connsiteX0" fmla="*/ 8545 w 743484"/>
                <a:gd name="connsiteY0" fmla="*/ 1153682 h 1153682"/>
                <a:gd name="connsiteX1" fmla="*/ 0 w 743484"/>
                <a:gd name="connsiteY1" fmla="*/ 393106 h 1153682"/>
                <a:gd name="connsiteX2" fmla="*/ 743484 w 743484"/>
                <a:gd name="connsiteY2" fmla="*/ 0 h 1153682"/>
                <a:gd name="connsiteX0" fmla="*/ 31 w 734970"/>
                <a:gd name="connsiteY0" fmla="*/ 1153682 h 1153682"/>
                <a:gd name="connsiteX1" fmla="*/ 307680 w 734970"/>
                <a:gd name="connsiteY1" fmla="*/ 521293 h 1153682"/>
                <a:gd name="connsiteX2" fmla="*/ 734970 w 734970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14859 w 849798"/>
                <a:gd name="connsiteY0" fmla="*/ 1153682 h 1153682"/>
                <a:gd name="connsiteX1" fmla="*/ 166134 w 849798"/>
                <a:gd name="connsiteY1" fmla="*/ 435835 h 1153682"/>
                <a:gd name="connsiteX2" fmla="*/ 849798 w 84979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1380 w 736319"/>
                <a:gd name="connsiteY0" fmla="*/ 1153682 h 1153682"/>
                <a:gd name="connsiteX1" fmla="*/ 736319 w 736319"/>
                <a:gd name="connsiteY1" fmla="*/ 0 h 1153682"/>
                <a:gd name="connsiteX0" fmla="*/ 1162 w 736101"/>
                <a:gd name="connsiteY0" fmla="*/ 1153682 h 1153682"/>
                <a:gd name="connsiteX1" fmla="*/ 736101 w 736101"/>
                <a:gd name="connsiteY1" fmla="*/ 0 h 1153682"/>
                <a:gd name="connsiteX0" fmla="*/ 954 w 793043"/>
                <a:gd name="connsiteY0" fmla="*/ 906032 h 906032"/>
                <a:gd name="connsiteX1" fmla="*/ 793043 w 793043"/>
                <a:gd name="connsiteY1" fmla="*/ 0 h 906032"/>
                <a:gd name="connsiteX0" fmla="*/ 1246 w 793335"/>
                <a:gd name="connsiteY0" fmla="*/ 906032 h 906032"/>
                <a:gd name="connsiteX1" fmla="*/ 793335 w 793335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0 w 792089"/>
                <a:gd name="connsiteY0" fmla="*/ 906032 h 906032"/>
                <a:gd name="connsiteX1" fmla="*/ 792089 w 792089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5 w 792094"/>
                <a:gd name="connsiteY0" fmla="*/ 906032 h 906032"/>
                <a:gd name="connsiteX1" fmla="*/ 792094 w 792094"/>
                <a:gd name="connsiteY1" fmla="*/ 0 h 906032"/>
                <a:gd name="connsiteX0" fmla="*/ 5 w 773044"/>
                <a:gd name="connsiteY0" fmla="*/ 915557 h 915557"/>
                <a:gd name="connsiteX1" fmla="*/ 773044 w 773044"/>
                <a:gd name="connsiteY1" fmla="*/ 0 h 915557"/>
                <a:gd name="connsiteX0" fmla="*/ 5 w 763519"/>
                <a:gd name="connsiteY0" fmla="*/ 944132 h 944132"/>
                <a:gd name="connsiteX1" fmla="*/ 763519 w 763519"/>
                <a:gd name="connsiteY1" fmla="*/ 0 h 944132"/>
                <a:gd name="connsiteX0" fmla="*/ 7 w 734946"/>
                <a:gd name="connsiteY0" fmla="*/ 915557 h 915557"/>
                <a:gd name="connsiteX1" fmla="*/ 734946 w 734946"/>
                <a:gd name="connsiteY1" fmla="*/ 0 h 915557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4366 w 567855"/>
                <a:gd name="connsiteY0" fmla="*/ 1010807 h 1010807"/>
                <a:gd name="connsiteX1" fmla="*/ 567855 w 567855"/>
                <a:gd name="connsiteY1" fmla="*/ 0 h 1010807"/>
                <a:gd name="connsiteX0" fmla="*/ 7 w 563496"/>
                <a:gd name="connsiteY0" fmla="*/ 1010807 h 1010807"/>
                <a:gd name="connsiteX1" fmla="*/ 563496 w 563496"/>
                <a:gd name="connsiteY1" fmla="*/ 0 h 1010807"/>
                <a:gd name="connsiteX0" fmla="*/ 3895 w 567384"/>
                <a:gd name="connsiteY0" fmla="*/ 1010807 h 1010807"/>
                <a:gd name="connsiteX1" fmla="*/ 567384 w 567384"/>
                <a:gd name="connsiteY1" fmla="*/ 0 h 1010807"/>
                <a:gd name="connsiteX0" fmla="*/ 51341 w 334611"/>
                <a:gd name="connsiteY0" fmla="*/ 1180414 h 1180414"/>
                <a:gd name="connsiteX1" fmla="*/ 334611 w 334611"/>
                <a:gd name="connsiteY1" fmla="*/ 0 h 1180414"/>
                <a:gd name="connsiteX0" fmla="*/ 4595 w 287865"/>
                <a:gd name="connsiteY0" fmla="*/ 1180414 h 1180414"/>
                <a:gd name="connsiteX1" fmla="*/ 287865 w 287865"/>
                <a:gd name="connsiteY1" fmla="*/ 0 h 11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5" h="1180414">
                  <a:moveTo>
                    <a:pt x="4595" y="1180414"/>
                  </a:moveTo>
                  <a:cubicBezTo>
                    <a:pt x="-22875" y="500083"/>
                    <a:pt x="72990" y="407391"/>
                    <a:pt x="287865" y="0"/>
                  </a:cubicBezTo>
                </a:path>
              </a:pathLst>
            </a:custGeom>
            <a:noFill/>
            <a:ln w="152400">
              <a:solidFill>
                <a:schemeClr val="tx1"/>
              </a:solidFill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8EBC-A0AF-9ED8-2186-DB316D0A4ED2}"/>
                </a:ext>
              </a:extLst>
            </p:cNvPr>
            <p:cNvSpPr/>
            <p:nvPr/>
          </p:nvSpPr>
          <p:spPr>
            <a:xfrm flipV="1">
              <a:off x="10697585" y="4764848"/>
              <a:ext cx="287865" cy="1180414"/>
            </a:xfrm>
            <a:custGeom>
              <a:avLst/>
              <a:gdLst>
                <a:gd name="connsiteX0" fmla="*/ 8545 w 743484"/>
                <a:gd name="connsiteY0" fmla="*/ 1155152 h 1155152"/>
                <a:gd name="connsiteX1" fmla="*/ 0 w 743484"/>
                <a:gd name="connsiteY1" fmla="*/ 394576 h 1155152"/>
                <a:gd name="connsiteX2" fmla="*/ 0 w 743484"/>
                <a:gd name="connsiteY2" fmla="*/ 394576 h 1155152"/>
                <a:gd name="connsiteX3" fmla="*/ 743484 w 743484"/>
                <a:gd name="connsiteY3" fmla="*/ 1470 h 1155152"/>
                <a:gd name="connsiteX0" fmla="*/ 8545 w 743484"/>
                <a:gd name="connsiteY0" fmla="*/ 1154926 h 1154926"/>
                <a:gd name="connsiteX1" fmla="*/ 0 w 743484"/>
                <a:gd name="connsiteY1" fmla="*/ 394350 h 1154926"/>
                <a:gd name="connsiteX2" fmla="*/ 307648 w 743484"/>
                <a:gd name="connsiteY2" fmla="*/ 462716 h 1154926"/>
                <a:gd name="connsiteX3" fmla="*/ 743484 w 743484"/>
                <a:gd name="connsiteY3" fmla="*/ 1244 h 1154926"/>
                <a:gd name="connsiteX0" fmla="*/ 8545 w 743484"/>
                <a:gd name="connsiteY0" fmla="*/ 1153682 h 1153682"/>
                <a:gd name="connsiteX1" fmla="*/ 0 w 743484"/>
                <a:gd name="connsiteY1" fmla="*/ 393106 h 1153682"/>
                <a:gd name="connsiteX2" fmla="*/ 743484 w 743484"/>
                <a:gd name="connsiteY2" fmla="*/ 0 h 1153682"/>
                <a:gd name="connsiteX0" fmla="*/ 31 w 734970"/>
                <a:gd name="connsiteY0" fmla="*/ 1153682 h 1153682"/>
                <a:gd name="connsiteX1" fmla="*/ 307680 w 734970"/>
                <a:gd name="connsiteY1" fmla="*/ 521293 h 1153682"/>
                <a:gd name="connsiteX2" fmla="*/ 734970 w 734970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14859 w 849798"/>
                <a:gd name="connsiteY0" fmla="*/ 1153682 h 1153682"/>
                <a:gd name="connsiteX1" fmla="*/ 166134 w 849798"/>
                <a:gd name="connsiteY1" fmla="*/ 435835 h 1153682"/>
                <a:gd name="connsiteX2" fmla="*/ 849798 w 84979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1380 w 736319"/>
                <a:gd name="connsiteY0" fmla="*/ 1153682 h 1153682"/>
                <a:gd name="connsiteX1" fmla="*/ 736319 w 736319"/>
                <a:gd name="connsiteY1" fmla="*/ 0 h 1153682"/>
                <a:gd name="connsiteX0" fmla="*/ 1162 w 736101"/>
                <a:gd name="connsiteY0" fmla="*/ 1153682 h 1153682"/>
                <a:gd name="connsiteX1" fmla="*/ 736101 w 736101"/>
                <a:gd name="connsiteY1" fmla="*/ 0 h 1153682"/>
                <a:gd name="connsiteX0" fmla="*/ 954 w 793043"/>
                <a:gd name="connsiteY0" fmla="*/ 906032 h 906032"/>
                <a:gd name="connsiteX1" fmla="*/ 793043 w 793043"/>
                <a:gd name="connsiteY1" fmla="*/ 0 h 906032"/>
                <a:gd name="connsiteX0" fmla="*/ 1246 w 793335"/>
                <a:gd name="connsiteY0" fmla="*/ 906032 h 906032"/>
                <a:gd name="connsiteX1" fmla="*/ 793335 w 793335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0 w 792089"/>
                <a:gd name="connsiteY0" fmla="*/ 906032 h 906032"/>
                <a:gd name="connsiteX1" fmla="*/ 792089 w 792089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5 w 792094"/>
                <a:gd name="connsiteY0" fmla="*/ 906032 h 906032"/>
                <a:gd name="connsiteX1" fmla="*/ 792094 w 792094"/>
                <a:gd name="connsiteY1" fmla="*/ 0 h 906032"/>
                <a:gd name="connsiteX0" fmla="*/ 5 w 773044"/>
                <a:gd name="connsiteY0" fmla="*/ 915557 h 915557"/>
                <a:gd name="connsiteX1" fmla="*/ 773044 w 773044"/>
                <a:gd name="connsiteY1" fmla="*/ 0 h 915557"/>
                <a:gd name="connsiteX0" fmla="*/ 5 w 763519"/>
                <a:gd name="connsiteY0" fmla="*/ 944132 h 944132"/>
                <a:gd name="connsiteX1" fmla="*/ 763519 w 763519"/>
                <a:gd name="connsiteY1" fmla="*/ 0 h 944132"/>
                <a:gd name="connsiteX0" fmla="*/ 7 w 734946"/>
                <a:gd name="connsiteY0" fmla="*/ 915557 h 915557"/>
                <a:gd name="connsiteX1" fmla="*/ 734946 w 734946"/>
                <a:gd name="connsiteY1" fmla="*/ 0 h 915557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4366 w 567855"/>
                <a:gd name="connsiteY0" fmla="*/ 1010807 h 1010807"/>
                <a:gd name="connsiteX1" fmla="*/ 567855 w 567855"/>
                <a:gd name="connsiteY1" fmla="*/ 0 h 1010807"/>
                <a:gd name="connsiteX0" fmla="*/ 7 w 563496"/>
                <a:gd name="connsiteY0" fmla="*/ 1010807 h 1010807"/>
                <a:gd name="connsiteX1" fmla="*/ 563496 w 563496"/>
                <a:gd name="connsiteY1" fmla="*/ 0 h 1010807"/>
                <a:gd name="connsiteX0" fmla="*/ 3895 w 567384"/>
                <a:gd name="connsiteY0" fmla="*/ 1010807 h 1010807"/>
                <a:gd name="connsiteX1" fmla="*/ 567384 w 567384"/>
                <a:gd name="connsiteY1" fmla="*/ 0 h 1010807"/>
                <a:gd name="connsiteX0" fmla="*/ 51341 w 334611"/>
                <a:gd name="connsiteY0" fmla="*/ 1180414 h 1180414"/>
                <a:gd name="connsiteX1" fmla="*/ 334611 w 334611"/>
                <a:gd name="connsiteY1" fmla="*/ 0 h 1180414"/>
                <a:gd name="connsiteX0" fmla="*/ 4595 w 287865"/>
                <a:gd name="connsiteY0" fmla="*/ 1180414 h 1180414"/>
                <a:gd name="connsiteX1" fmla="*/ 287865 w 287865"/>
                <a:gd name="connsiteY1" fmla="*/ 0 h 11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5" h="1180414">
                  <a:moveTo>
                    <a:pt x="4595" y="1180414"/>
                  </a:moveTo>
                  <a:cubicBezTo>
                    <a:pt x="-22875" y="500083"/>
                    <a:pt x="72990" y="407391"/>
                    <a:pt x="287865" y="0"/>
                  </a:cubicBezTo>
                </a:path>
              </a:pathLst>
            </a:custGeom>
            <a:noFill/>
            <a:ln w="152400">
              <a:solidFill>
                <a:schemeClr val="tx1"/>
              </a:solidFill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A994-1F5D-1160-413A-945DB0FA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prior work using random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304A0-11E9-ED6C-54ED-4B69FD859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Segerlind</a:t>
                </a:r>
                <a:r>
                  <a:rPr lang="en-US" dirty="0">
                    <a:solidFill>
                      <a:srgbClr val="C00000"/>
                    </a:solidFill>
                  </a:rPr>
                  <a:t> 2001]</a:t>
                </a:r>
                <a:r>
                  <a:rPr lang="en-US" dirty="0"/>
                  <a:t>: Separation between certain bounded-depth propositional </a:t>
                </a:r>
                <a:r>
                  <a:rPr lang="en-US" dirty="0">
                    <a:solidFill>
                      <a:schemeClr val="accent1"/>
                    </a:solidFill>
                  </a:rPr>
                  <a:t>proof systems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 depth-hierarchy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Filmus</a:t>
                </a:r>
                <a:r>
                  <a:rPr lang="en-US" dirty="0">
                    <a:solidFill>
                      <a:srgbClr val="C00000"/>
                    </a:solidFill>
                  </a:rPr>
                  <a:t>, Meir, Tal 2021]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every</a:t>
                </a:r>
                <a:r>
                  <a:rPr lang="en-US" dirty="0">
                    <a:solidFill>
                      <a:schemeClr val="accent1"/>
                    </a:solidFill>
                  </a:rPr>
                  <a:t> De Morgan formula </a:t>
                </a:r>
                <a:r>
                  <a:rPr lang="en-US" dirty="0">
                    <a:solidFill>
                      <a:schemeClr val="tx1"/>
                    </a:solidFill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304A0-11E9-ED6C-54ED-4B69FD859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2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CACC8E-E9F4-2F35-476A-047CD5FD6D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8" y="-7296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Random projections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CACC8E-E9F4-2F35-476A-047CD5FD6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8" y="-7296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3BCBD6C-815E-8665-60DB-018CD862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99" y="4282958"/>
            <a:ext cx="1545092" cy="1354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5E3F3-022E-2EE2-28B1-B3740639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334" y="4293714"/>
            <a:ext cx="1606525" cy="1354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8096F-B6E1-9DB4-A928-4880CCDE5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67" y="5848730"/>
            <a:ext cx="1063388" cy="1029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00096-55DE-5E1C-19A5-9FC410AF8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84" y="5859025"/>
            <a:ext cx="1063388" cy="10293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A61FB-33BB-3A33-6D4A-4C1CDB731C66}"/>
              </a:ext>
            </a:extLst>
          </p:cNvPr>
          <p:cNvGrpSpPr/>
          <p:nvPr/>
        </p:nvGrpSpPr>
        <p:grpSpPr>
          <a:xfrm>
            <a:off x="4811045" y="4729203"/>
            <a:ext cx="5160923" cy="1274953"/>
            <a:chOff x="4811045" y="4518517"/>
            <a:chExt cx="5160923" cy="127495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C25F28-B21E-C63C-9D9D-84371AF38979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DFF83B8-BC46-B303-1EF0-6A5268B8404A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B834B5-E6E6-6907-78F4-EEBE9B423C91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1F76B9-178A-BA85-3E6A-259DAD844E00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2B04232-D815-8676-4432-E442C74FC6B3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8223884-5ED0-03D1-F24C-CE884535AEFC}"/>
              </a:ext>
            </a:extLst>
          </p:cNvPr>
          <p:cNvSpPr txBox="1"/>
          <p:nvPr/>
        </p:nvSpPr>
        <p:spPr>
          <a:xfrm>
            <a:off x="10701621" y="4478141"/>
            <a:ext cx="14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</a:t>
            </a:r>
            <a:r>
              <a:rPr lang="en-US" dirty="0">
                <a:solidFill>
                  <a:schemeClr val="accent1"/>
                </a:solidFill>
              </a:rPr>
              <a:t>projection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9A2AEC-DF37-AE55-26FC-F29324F95BD7}"/>
              </a:ext>
            </a:extLst>
          </p:cNvPr>
          <p:cNvCxnSpPr>
            <a:cxnSpLocks/>
          </p:cNvCxnSpPr>
          <p:nvPr/>
        </p:nvCxnSpPr>
        <p:spPr>
          <a:xfrm flipH="1">
            <a:off x="10922906" y="5124472"/>
            <a:ext cx="183244" cy="439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CCE97-60B4-C4F3-128C-3AF3A60A3082}"/>
                  </a:ext>
                </a:extLst>
              </p:cNvPr>
              <p:cNvSpPr txBox="1"/>
              <p:nvPr/>
            </p:nvSpPr>
            <p:spPr>
              <a:xfrm>
                <a:off x="6435307" y="5588087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CCE97-60B4-C4F3-128C-3AF3A60A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07" y="5588087"/>
                <a:ext cx="4343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6C6506F-4AA0-CDE1-CD3B-200ECDC2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69" y="4706960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3622D3-48E7-66E1-19B5-90D5BC63021B}"/>
                  </a:ext>
                </a:extLst>
              </p:cNvPr>
              <p:cNvSpPr txBox="1"/>
              <p:nvPr/>
            </p:nvSpPr>
            <p:spPr>
              <a:xfrm>
                <a:off x="4248637" y="5603233"/>
                <a:ext cx="144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3622D3-48E7-66E1-19B5-90D5BC63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37" y="5603233"/>
                <a:ext cx="1441680" cy="369332"/>
              </a:xfrm>
              <a:prstGeom prst="rect">
                <a:avLst/>
              </a:prstGeom>
              <a:blipFill>
                <a:blip r:embed="rId7"/>
                <a:stretch>
                  <a:fillRect l="-38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A6F3D937-E62A-49DC-86C3-57EEC021D6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10" y="5405116"/>
            <a:ext cx="1537443" cy="968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ED28A-73F7-4ED7-47B1-88497D5F0665}"/>
                  </a:ext>
                </a:extLst>
              </p:cNvPr>
              <p:cNvSpPr txBox="1"/>
              <p:nvPr/>
            </p:nvSpPr>
            <p:spPr>
              <a:xfrm>
                <a:off x="299868" y="1069043"/>
                <a:ext cx="11592261" cy="28716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600" b="1" dirty="0"/>
                  <a:t>Theorem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a random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projection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an explicit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wires, and a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distribution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600" dirty="0"/>
                  <a:t> such that:</a:t>
                </a:r>
              </a:p>
              <a:p>
                <a:pPr marL="344488" indent="-227013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simplifies)</a:t>
                </a:r>
                <a:r>
                  <a:rPr lang="en-US" sz="2600" dirty="0"/>
                  <a:t> For any depth-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circuit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600" dirty="0"/>
                  <a:t> wires,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there is some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344488" indent="-227013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survives)</a:t>
                </a:r>
                <a:r>
                  <a:rPr lang="en-US" sz="2600" dirty="0"/>
                  <a:t>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ED28A-73F7-4ED7-47B1-88497D5F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8" y="1069043"/>
                <a:ext cx="11592261" cy="2871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7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2918D7-0DE1-EE5A-82CB-7F2CC6F097EF}"/>
              </a:ext>
            </a:extLst>
          </p:cNvPr>
          <p:cNvGrpSpPr/>
          <p:nvPr/>
        </p:nvGrpSpPr>
        <p:grpSpPr>
          <a:xfrm>
            <a:off x="2911712" y="-745958"/>
            <a:ext cx="9570912" cy="7741622"/>
            <a:chOff x="2911712" y="-745958"/>
            <a:chExt cx="9570912" cy="7741622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03EA74A-7116-481C-B50B-534346EF93B6}"/>
                </a:ext>
              </a:extLst>
            </p:cNvPr>
            <p:cNvSpPr/>
            <p:nvPr/>
          </p:nvSpPr>
          <p:spPr>
            <a:xfrm>
              <a:off x="2911712" y="-745958"/>
              <a:ext cx="9570912" cy="77416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BFA5EA-42E3-EC21-F9AD-C1D2738097EA}"/>
                </a:ext>
              </a:extLst>
            </p:cNvPr>
            <p:cNvGrpSpPr/>
            <p:nvPr/>
          </p:nvGrpSpPr>
          <p:grpSpPr>
            <a:xfrm>
              <a:off x="6232468" y="2221594"/>
              <a:ext cx="5425754" cy="4393054"/>
              <a:chOff x="6232468" y="2221594"/>
              <a:chExt cx="5425754" cy="43930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/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/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/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/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/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/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/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/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/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/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DDE7-5ECB-7C96-39D5-8AFF60329525}"/>
                  </a:ext>
                </a:extLst>
              </p:cNvPr>
              <p:cNvCxnSpPr>
                <a:cxnSpLocks/>
                <a:stCxn id="15" idx="0"/>
                <a:endCxn id="13" idx="3"/>
              </p:cNvCxnSpPr>
              <p:nvPr/>
            </p:nvCxnSpPr>
            <p:spPr>
              <a:xfrm flipV="1">
                <a:off x="6467478" y="5714473"/>
                <a:ext cx="453240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487EB68-1E84-AD3F-34DF-5FD190EDD705}"/>
                  </a:ext>
                </a:extLst>
              </p:cNvPr>
              <p:cNvCxnSpPr>
                <a:stCxn id="13" idx="5"/>
                <a:endCxn id="17" idx="0"/>
              </p:cNvCxnSpPr>
              <p:nvPr/>
            </p:nvCxnSpPr>
            <p:spPr>
              <a:xfrm>
                <a:off x="7253071" y="5714473"/>
                <a:ext cx="618289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863402-72D3-D630-E232-608B34F4C65F}"/>
                  </a:ext>
                </a:extLst>
              </p:cNvPr>
              <p:cNvCxnSpPr>
                <a:cxnSpLocks/>
                <a:stCxn id="13" idx="0"/>
                <a:endCxn id="11" idx="3"/>
              </p:cNvCxnSpPr>
              <p:nvPr/>
            </p:nvCxnSpPr>
            <p:spPr>
              <a:xfrm flipV="1">
                <a:off x="7086895" y="4938376"/>
                <a:ext cx="260757" cy="3749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BF05907-F090-9194-F662-25F34C2572D2}"/>
                  </a:ext>
                </a:extLst>
              </p:cNvPr>
              <p:cNvCxnSpPr>
                <a:cxnSpLocks/>
                <a:stCxn id="11" idx="0"/>
                <a:endCxn id="9" idx="3"/>
              </p:cNvCxnSpPr>
              <p:nvPr/>
            </p:nvCxnSpPr>
            <p:spPr>
              <a:xfrm flipV="1">
                <a:off x="7513829" y="4173979"/>
                <a:ext cx="350281" cy="363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C43666-4BCB-F1A0-CB3B-5DA0670D57E9}"/>
                  </a:ext>
                </a:extLst>
              </p:cNvPr>
              <p:cNvCxnSpPr>
                <a:cxnSpLocks/>
                <a:endCxn id="54" idx="3"/>
              </p:cNvCxnSpPr>
              <p:nvPr/>
            </p:nvCxnSpPr>
            <p:spPr>
              <a:xfrm flipV="1">
                <a:off x="8030286" y="3377634"/>
                <a:ext cx="469851" cy="3974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1ACDDB-D6C9-C7B0-5943-C91CC728FD79}"/>
                  </a:ext>
                </a:extLst>
              </p:cNvPr>
              <p:cNvCxnSpPr>
                <a:cxnSpLocks/>
                <a:stCxn id="8" idx="5"/>
                <a:endCxn id="10" idx="0"/>
              </p:cNvCxnSpPr>
              <p:nvPr/>
            </p:nvCxnSpPr>
            <p:spPr>
              <a:xfrm>
                <a:off x="9774547" y="3387880"/>
                <a:ext cx="288739" cy="366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EBE8E-E846-7612-039B-CF0F1A83F6BF}"/>
                  </a:ext>
                </a:extLst>
              </p:cNvPr>
              <p:cNvCxnSpPr>
                <a:cxnSpLocks/>
                <a:stCxn id="10" idx="5"/>
                <a:endCxn id="12" idx="0"/>
              </p:cNvCxnSpPr>
              <p:nvPr/>
            </p:nvCxnSpPr>
            <p:spPr>
              <a:xfrm>
                <a:off x="10229462" y="4155780"/>
                <a:ext cx="328694" cy="3935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2092B99-D380-6680-6355-D45B59405B3C}"/>
                  </a:ext>
                </a:extLst>
              </p:cNvPr>
              <p:cNvCxnSpPr>
                <a:cxnSpLocks/>
                <a:stCxn id="12" idx="5"/>
                <a:endCxn id="14" idx="0"/>
              </p:cNvCxnSpPr>
              <p:nvPr/>
            </p:nvCxnSpPr>
            <p:spPr>
              <a:xfrm>
                <a:off x="10724332" y="4950476"/>
                <a:ext cx="306384" cy="3668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E9EBF8-A9B6-BDF1-CAF4-7123387FDDE1}"/>
                  </a:ext>
                </a:extLst>
              </p:cNvPr>
              <p:cNvCxnSpPr>
                <a:cxnSpLocks/>
                <a:stCxn id="14" idx="5"/>
                <a:endCxn id="16" idx="0"/>
              </p:cNvCxnSpPr>
              <p:nvPr/>
            </p:nvCxnSpPr>
            <p:spPr>
              <a:xfrm>
                <a:off x="11196892" y="5718550"/>
                <a:ext cx="226321" cy="426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/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8F409FC-4358-5E8D-62AF-28A2A514427A}"/>
                  </a:ext>
                </a:extLst>
              </p:cNvPr>
              <p:cNvCxnSpPr>
                <a:stCxn id="27" idx="0"/>
                <a:endCxn id="13" idx="4"/>
              </p:cNvCxnSpPr>
              <p:nvPr/>
            </p:nvCxnSpPr>
            <p:spPr>
              <a:xfrm flipV="1">
                <a:off x="6995568" y="5783306"/>
                <a:ext cx="91327" cy="3510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/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60E52A7-48F1-8BC8-31EF-F9997F91C872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H="1">
                <a:off x="10556109" y="5718550"/>
                <a:ext cx="308430" cy="4642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866BA3B-404C-B822-5239-EC4CE3BFE0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84448" y="5787455"/>
                <a:ext cx="146267" cy="4095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/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5888455-3137-ADF1-540E-092040C9DA83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7432748" y="5007209"/>
                <a:ext cx="81081" cy="2968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40F5003-DB8E-6B93-4286-67C3B227A42A}"/>
                  </a:ext>
                </a:extLst>
              </p:cNvPr>
              <p:cNvCxnSpPr>
                <a:cxnSpLocks/>
                <a:stCxn id="11" idx="5"/>
              </p:cNvCxnSpPr>
              <p:nvPr/>
            </p:nvCxnSpPr>
            <p:spPr>
              <a:xfrm>
                <a:off x="7680005" y="4938376"/>
                <a:ext cx="222469" cy="3545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/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/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45BB4E4-3603-96BC-18C5-BBBD66784E01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H="1">
                <a:off x="10196966" y="4950476"/>
                <a:ext cx="195013" cy="3554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2C494A-D3CE-AE9F-F2A7-6E1B176907FA}"/>
                  </a:ext>
                </a:extLst>
              </p:cNvPr>
              <p:cNvCxnSpPr>
                <a:cxnSpLocks/>
                <a:endCxn id="12" idx="4"/>
              </p:cNvCxnSpPr>
              <p:nvPr/>
            </p:nvCxnSpPr>
            <p:spPr>
              <a:xfrm flipV="1">
                <a:off x="10455460" y="5019309"/>
                <a:ext cx="102696" cy="28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DD30F0-D052-D4D4-417F-690B61777148}"/>
                  </a:ext>
                </a:extLst>
              </p:cNvPr>
              <p:cNvCxnSpPr>
                <a:cxnSpLocks/>
                <a:stCxn id="9" idx="4"/>
              </p:cNvCxnSpPr>
              <p:nvPr/>
            </p:nvCxnSpPr>
            <p:spPr>
              <a:xfrm flipH="1">
                <a:off x="7829840" y="4242812"/>
                <a:ext cx="200446" cy="3328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062D7A5-0F09-5FA6-53C4-E7139817E936}"/>
                  </a:ext>
                </a:extLst>
              </p:cNvPr>
              <p:cNvCxnSpPr>
                <a:cxnSpLocks/>
                <a:stCxn id="9" idx="5"/>
              </p:cNvCxnSpPr>
              <p:nvPr/>
            </p:nvCxnSpPr>
            <p:spPr>
              <a:xfrm>
                <a:off x="8196463" y="4173979"/>
                <a:ext cx="231847" cy="365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/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786286F-B890-CF79-F5FE-17CABE7285A2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H="1">
                <a:off x="9750532" y="4155779"/>
                <a:ext cx="146576" cy="2878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4763ABD-E63C-6CB7-E8AB-8EE69D94052D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 flipH="1">
                <a:off x="10029947" y="4224613"/>
                <a:ext cx="33339" cy="2752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4AAF257-F7AF-EF9B-0666-460413ECA9A7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 flipH="1">
                <a:off x="9530279" y="3456713"/>
                <a:ext cx="78092" cy="377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/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08773A-2995-C551-A4E7-8F9A25CCAE9F}"/>
                  </a:ext>
                </a:extLst>
              </p:cNvPr>
              <p:cNvCxnSpPr>
                <a:cxnSpLocks/>
                <a:stCxn id="54" idx="4"/>
              </p:cNvCxnSpPr>
              <p:nvPr/>
            </p:nvCxnSpPr>
            <p:spPr>
              <a:xfrm flipH="1">
                <a:off x="8481353" y="3446467"/>
                <a:ext cx="184961" cy="352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/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9CD1CA6-D3AF-2FF4-85E2-0BC206BC577B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9298310" y="3387880"/>
                <a:ext cx="143884" cy="4440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A71FD2-0EDD-CCFD-5324-1F82CDADA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0942" y="3377634"/>
                <a:ext cx="95974" cy="3945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/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78AE872-AAF6-CC46-4A73-A5A951B376C9}"/>
                  </a:ext>
                </a:extLst>
              </p:cNvPr>
              <p:cNvCxnSpPr>
                <a:cxnSpLocks/>
                <a:stCxn id="70" idx="3"/>
                <a:endCxn id="54" idx="0"/>
              </p:cNvCxnSpPr>
              <p:nvPr/>
            </p:nvCxnSpPr>
            <p:spPr>
              <a:xfrm flipH="1">
                <a:off x="8666314" y="2622780"/>
                <a:ext cx="329257" cy="3536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B8557C1-5EF8-5809-38D2-A53312DFEF88}"/>
                  </a:ext>
                </a:extLst>
              </p:cNvPr>
              <p:cNvCxnSpPr>
                <a:cxnSpLocks/>
                <a:stCxn id="70" idx="5"/>
                <a:endCxn id="8" idx="0"/>
              </p:cNvCxnSpPr>
              <p:nvPr/>
            </p:nvCxnSpPr>
            <p:spPr>
              <a:xfrm>
                <a:off x="9327924" y="2622780"/>
                <a:ext cx="280447" cy="363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1A32FF3-5F92-C469-A852-A1909272A86F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H="1">
                <a:off x="9009859" y="2691613"/>
                <a:ext cx="151889" cy="284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/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/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  <a:blipFill>
                <a:blip r:embed="rId30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monotone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formula (an </a:t>
                </a:r>
                <a:r>
                  <a:rPr lang="en-US" dirty="0">
                    <a:solidFill>
                      <a:schemeClr val="accent1"/>
                    </a:solidFill>
                  </a:rPr>
                  <a:t>AND-OR tree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Every gate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the input has fan-in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The fan-ins grow rapidly as we move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up the tree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≪…≪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  <a:blipFill>
                <a:blip r:embed="rId31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/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blipFill>
                <a:blip r:embed="rId3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/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blipFill>
                <a:blip r:embed="rId33"/>
                <a:stretch>
                  <a:fillRect l="-44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/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blipFill>
                <a:blip r:embed="rId34"/>
                <a:stretch>
                  <a:fillRect t="-8065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/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blipFill>
                <a:blip r:embed="rId35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/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blipFill>
                <a:blip r:embed="rId36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3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2918D7-0DE1-EE5A-82CB-7F2CC6F097EF}"/>
              </a:ext>
            </a:extLst>
          </p:cNvPr>
          <p:cNvGrpSpPr/>
          <p:nvPr/>
        </p:nvGrpSpPr>
        <p:grpSpPr>
          <a:xfrm>
            <a:off x="2911712" y="-745958"/>
            <a:ext cx="9570912" cy="7741622"/>
            <a:chOff x="2911712" y="-745958"/>
            <a:chExt cx="9570912" cy="7741622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03EA74A-7116-481C-B50B-534346EF93B6}"/>
                </a:ext>
              </a:extLst>
            </p:cNvPr>
            <p:cNvSpPr/>
            <p:nvPr/>
          </p:nvSpPr>
          <p:spPr>
            <a:xfrm>
              <a:off x="2911712" y="-745958"/>
              <a:ext cx="9570912" cy="77416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BFA5EA-42E3-EC21-F9AD-C1D2738097EA}"/>
                </a:ext>
              </a:extLst>
            </p:cNvPr>
            <p:cNvGrpSpPr/>
            <p:nvPr/>
          </p:nvGrpSpPr>
          <p:grpSpPr>
            <a:xfrm>
              <a:off x="6232468" y="2221594"/>
              <a:ext cx="5425754" cy="4393054"/>
              <a:chOff x="6232468" y="2221594"/>
              <a:chExt cx="5425754" cy="43930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/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/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/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/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/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/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/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/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/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/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DDE7-5ECB-7C96-39D5-8AFF60329525}"/>
                  </a:ext>
                </a:extLst>
              </p:cNvPr>
              <p:cNvCxnSpPr>
                <a:cxnSpLocks/>
                <a:stCxn id="15" idx="0"/>
                <a:endCxn id="13" idx="3"/>
              </p:cNvCxnSpPr>
              <p:nvPr/>
            </p:nvCxnSpPr>
            <p:spPr>
              <a:xfrm flipV="1">
                <a:off x="6467478" y="5714473"/>
                <a:ext cx="453240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487EB68-1E84-AD3F-34DF-5FD190EDD705}"/>
                  </a:ext>
                </a:extLst>
              </p:cNvPr>
              <p:cNvCxnSpPr>
                <a:stCxn id="13" idx="5"/>
                <a:endCxn id="17" idx="0"/>
              </p:cNvCxnSpPr>
              <p:nvPr/>
            </p:nvCxnSpPr>
            <p:spPr>
              <a:xfrm>
                <a:off x="7253071" y="5714473"/>
                <a:ext cx="618289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863402-72D3-D630-E232-608B34F4C65F}"/>
                  </a:ext>
                </a:extLst>
              </p:cNvPr>
              <p:cNvCxnSpPr>
                <a:cxnSpLocks/>
                <a:stCxn id="13" idx="0"/>
                <a:endCxn id="11" idx="3"/>
              </p:cNvCxnSpPr>
              <p:nvPr/>
            </p:nvCxnSpPr>
            <p:spPr>
              <a:xfrm flipV="1">
                <a:off x="7086895" y="4938376"/>
                <a:ext cx="260757" cy="3749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BF05907-F090-9194-F662-25F34C2572D2}"/>
                  </a:ext>
                </a:extLst>
              </p:cNvPr>
              <p:cNvCxnSpPr>
                <a:cxnSpLocks/>
                <a:stCxn id="11" idx="0"/>
                <a:endCxn id="9" idx="3"/>
              </p:cNvCxnSpPr>
              <p:nvPr/>
            </p:nvCxnSpPr>
            <p:spPr>
              <a:xfrm flipV="1">
                <a:off x="7513829" y="4173979"/>
                <a:ext cx="350281" cy="363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C43666-4BCB-F1A0-CB3B-5DA0670D57E9}"/>
                  </a:ext>
                </a:extLst>
              </p:cNvPr>
              <p:cNvCxnSpPr>
                <a:cxnSpLocks/>
                <a:endCxn id="54" idx="3"/>
              </p:cNvCxnSpPr>
              <p:nvPr/>
            </p:nvCxnSpPr>
            <p:spPr>
              <a:xfrm flipV="1">
                <a:off x="8030286" y="3377634"/>
                <a:ext cx="469851" cy="3974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1ACDDB-D6C9-C7B0-5943-C91CC728FD79}"/>
                  </a:ext>
                </a:extLst>
              </p:cNvPr>
              <p:cNvCxnSpPr>
                <a:cxnSpLocks/>
                <a:stCxn id="8" idx="5"/>
                <a:endCxn id="10" idx="0"/>
              </p:cNvCxnSpPr>
              <p:nvPr/>
            </p:nvCxnSpPr>
            <p:spPr>
              <a:xfrm>
                <a:off x="9774547" y="3387880"/>
                <a:ext cx="288739" cy="366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EBE8E-E846-7612-039B-CF0F1A83F6BF}"/>
                  </a:ext>
                </a:extLst>
              </p:cNvPr>
              <p:cNvCxnSpPr>
                <a:cxnSpLocks/>
                <a:stCxn id="10" idx="5"/>
                <a:endCxn id="12" idx="0"/>
              </p:cNvCxnSpPr>
              <p:nvPr/>
            </p:nvCxnSpPr>
            <p:spPr>
              <a:xfrm>
                <a:off x="10229462" y="4155780"/>
                <a:ext cx="328694" cy="3935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2092B99-D380-6680-6355-D45B59405B3C}"/>
                  </a:ext>
                </a:extLst>
              </p:cNvPr>
              <p:cNvCxnSpPr>
                <a:cxnSpLocks/>
                <a:stCxn id="12" idx="5"/>
                <a:endCxn id="14" idx="0"/>
              </p:cNvCxnSpPr>
              <p:nvPr/>
            </p:nvCxnSpPr>
            <p:spPr>
              <a:xfrm>
                <a:off x="10724332" y="4950476"/>
                <a:ext cx="306384" cy="3668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E9EBF8-A9B6-BDF1-CAF4-7123387FDDE1}"/>
                  </a:ext>
                </a:extLst>
              </p:cNvPr>
              <p:cNvCxnSpPr>
                <a:cxnSpLocks/>
                <a:stCxn id="14" idx="5"/>
                <a:endCxn id="16" idx="0"/>
              </p:cNvCxnSpPr>
              <p:nvPr/>
            </p:nvCxnSpPr>
            <p:spPr>
              <a:xfrm>
                <a:off x="11196892" y="5718550"/>
                <a:ext cx="226321" cy="426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/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8F409FC-4358-5E8D-62AF-28A2A514427A}"/>
                  </a:ext>
                </a:extLst>
              </p:cNvPr>
              <p:cNvCxnSpPr>
                <a:stCxn id="27" idx="0"/>
                <a:endCxn id="13" idx="4"/>
              </p:cNvCxnSpPr>
              <p:nvPr/>
            </p:nvCxnSpPr>
            <p:spPr>
              <a:xfrm flipV="1">
                <a:off x="6995568" y="5783306"/>
                <a:ext cx="91327" cy="3510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/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60E52A7-48F1-8BC8-31EF-F9997F91C872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H="1">
                <a:off x="10556109" y="5718550"/>
                <a:ext cx="308430" cy="4642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866BA3B-404C-B822-5239-EC4CE3BFE0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84448" y="5787455"/>
                <a:ext cx="146267" cy="4095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/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5888455-3137-ADF1-540E-092040C9DA83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7432748" y="5007209"/>
                <a:ext cx="81081" cy="2968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40F5003-DB8E-6B93-4286-67C3B227A42A}"/>
                  </a:ext>
                </a:extLst>
              </p:cNvPr>
              <p:cNvCxnSpPr>
                <a:cxnSpLocks/>
                <a:stCxn id="11" idx="5"/>
              </p:cNvCxnSpPr>
              <p:nvPr/>
            </p:nvCxnSpPr>
            <p:spPr>
              <a:xfrm>
                <a:off x="7680005" y="4938376"/>
                <a:ext cx="222469" cy="3545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/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/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45BB4E4-3603-96BC-18C5-BBBD66784E01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H="1">
                <a:off x="10196966" y="4950476"/>
                <a:ext cx="195013" cy="3554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2C494A-D3CE-AE9F-F2A7-6E1B176907FA}"/>
                  </a:ext>
                </a:extLst>
              </p:cNvPr>
              <p:cNvCxnSpPr>
                <a:cxnSpLocks/>
                <a:endCxn id="12" idx="4"/>
              </p:cNvCxnSpPr>
              <p:nvPr/>
            </p:nvCxnSpPr>
            <p:spPr>
              <a:xfrm flipV="1">
                <a:off x="10455460" y="5019309"/>
                <a:ext cx="102696" cy="28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DD30F0-D052-D4D4-417F-690B61777148}"/>
                  </a:ext>
                </a:extLst>
              </p:cNvPr>
              <p:cNvCxnSpPr>
                <a:cxnSpLocks/>
                <a:stCxn id="9" idx="4"/>
              </p:cNvCxnSpPr>
              <p:nvPr/>
            </p:nvCxnSpPr>
            <p:spPr>
              <a:xfrm flipH="1">
                <a:off x="7829840" y="4242812"/>
                <a:ext cx="200446" cy="3328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062D7A5-0F09-5FA6-53C4-E7139817E936}"/>
                  </a:ext>
                </a:extLst>
              </p:cNvPr>
              <p:cNvCxnSpPr>
                <a:cxnSpLocks/>
                <a:stCxn id="9" idx="5"/>
              </p:cNvCxnSpPr>
              <p:nvPr/>
            </p:nvCxnSpPr>
            <p:spPr>
              <a:xfrm>
                <a:off x="8196463" y="4173979"/>
                <a:ext cx="231847" cy="365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/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786286F-B890-CF79-F5FE-17CABE7285A2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H="1">
                <a:off x="9750532" y="4155779"/>
                <a:ext cx="146576" cy="2878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4763ABD-E63C-6CB7-E8AB-8EE69D94052D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 flipH="1">
                <a:off x="10029947" y="4224613"/>
                <a:ext cx="33339" cy="2752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4AAF257-F7AF-EF9B-0666-460413ECA9A7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 flipH="1">
                <a:off x="9530279" y="3456713"/>
                <a:ext cx="78092" cy="377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/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08773A-2995-C551-A4E7-8F9A25CCAE9F}"/>
                  </a:ext>
                </a:extLst>
              </p:cNvPr>
              <p:cNvCxnSpPr>
                <a:cxnSpLocks/>
                <a:stCxn id="54" idx="4"/>
              </p:cNvCxnSpPr>
              <p:nvPr/>
            </p:nvCxnSpPr>
            <p:spPr>
              <a:xfrm flipH="1">
                <a:off x="8481353" y="3446467"/>
                <a:ext cx="184961" cy="352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/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9CD1CA6-D3AF-2FF4-85E2-0BC206BC577B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9298310" y="3387880"/>
                <a:ext cx="143884" cy="4440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A71FD2-0EDD-CCFD-5324-1F82CDADA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0942" y="3377634"/>
                <a:ext cx="95974" cy="3945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/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78AE872-AAF6-CC46-4A73-A5A951B376C9}"/>
                  </a:ext>
                </a:extLst>
              </p:cNvPr>
              <p:cNvCxnSpPr>
                <a:cxnSpLocks/>
                <a:stCxn id="70" idx="3"/>
                <a:endCxn id="54" idx="0"/>
              </p:cNvCxnSpPr>
              <p:nvPr/>
            </p:nvCxnSpPr>
            <p:spPr>
              <a:xfrm flipH="1">
                <a:off x="8666314" y="2622780"/>
                <a:ext cx="329257" cy="3536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B8557C1-5EF8-5809-38D2-A53312DFEF88}"/>
                  </a:ext>
                </a:extLst>
              </p:cNvPr>
              <p:cNvCxnSpPr>
                <a:cxnSpLocks/>
                <a:stCxn id="70" idx="5"/>
                <a:endCxn id="8" idx="0"/>
              </p:cNvCxnSpPr>
              <p:nvPr/>
            </p:nvCxnSpPr>
            <p:spPr>
              <a:xfrm>
                <a:off x="9327924" y="2622780"/>
                <a:ext cx="280447" cy="363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1A32FF3-5F92-C469-A852-A1909272A86F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H="1">
                <a:off x="9009859" y="2691613"/>
                <a:ext cx="151889" cy="284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/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/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random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  <a:blipFill>
                <a:blip r:embed="rId30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tailored to the specific AND-OR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Idea: Instead of randomly choosing which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variables</a:t>
                </a:r>
                <a:br>
                  <a:rPr lang="en-US" dirty="0"/>
                </a:br>
                <a:r>
                  <a:rPr lang="en-US" dirty="0"/>
                  <a:t>to keep alive, we should randomly choose which</a:t>
                </a:r>
                <a:br>
                  <a:rPr lang="en-US" dirty="0"/>
                </a:br>
                <a:r>
                  <a:rPr lang="en-US" dirty="0">
                    <a:solidFill>
                      <a:schemeClr val="accent1"/>
                    </a:solidFill>
                  </a:rPr>
                  <a:t>gates</a:t>
                </a:r>
                <a:r>
                  <a:rPr lang="en-US" dirty="0"/>
                  <a:t> to keep alive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That way, we can assign values to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many variables while limiting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the “damage”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  <a:blipFill>
                <a:blip r:embed="rId31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/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blipFill>
                <a:blip r:embed="rId3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/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blipFill>
                <a:blip r:embed="rId33"/>
                <a:stretch>
                  <a:fillRect l="-44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/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blipFill>
                <a:blip r:embed="rId34"/>
                <a:stretch>
                  <a:fillRect t="-8065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/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blipFill>
                <a:blip r:embed="rId35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/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blipFill>
                <a:blip r:embed="rId36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89678D8E-481E-D265-9C3E-4911E1956998}"/>
              </a:ext>
            </a:extLst>
          </p:cNvPr>
          <p:cNvSpPr/>
          <p:nvPr/>
        </p:nvSpPr>
        <p:spPr>
          <a:xfrm>
            <a:off x="6096001" y="5173579"/>
            <a:ext cx="2116328" cy="15590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3EBC34-DAA6-A751-EE9D-E2F4EFDCEB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19588"/>
                <a:ext cx="10409321" cy="1325563"/>
              </a:xfrm>
            </p:spPr>
            <p:txBody>
              <a:bodyPr/>
              <a:lstStyle/>
              <a:p>
                <a:r>
                  <a:rPr lang="en-US" dirty="0"/>
                  <a:t>The random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more details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3EBC34-DAA6-A751-EE9D-E2F4EFDC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19588"/>
                <a:ext cx="10409321" cy="1325563"/>
              </a:xfrm>
              <a:blipFill>
                <a:blip r:embed="rId2"/>
                <a:stretch>
                  <a:fillRect l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A40BC-4D86-33C2-8499-86AF2201E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5151"/>
                <a:ext cx="10515600" cy="43947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Same construction as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dirty="0"/>
                  <a:t>, except with modified parameters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Projection works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iterations: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∘…∘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“corrupted biased block projection”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A40BC-4D86-33C2-8499-86AF2201E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5151"/>
                <a:ext cx="10515600" cy="439470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1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ECD3-5D37-308F-A10D-D7BE5986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7084" cy="1325563"/>
          </a:xfrm>
        </p:spPr>
        <p:txBody>
          <a:bodyPr/>
          <a:lstStyle/>
          <a:p>
            <a:r>
              <a:rPr lang="en-US" dirty="0"/>
              <a:t>Linear threshold functions (</a:t>
            </a:r>
            <a:r>
              <a:rPr lang="en-US" dirty="0">
                <a:solidFill>
                  <a:schemeClr val="accent1"/>
                </a:solidFill>
              </a:rPr>
              <a:t>THR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B1C5F-324F-3166-094C-898A5D070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335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B1C5F-324F-3166-094C-898A5D070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3355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6B7B3F-E9D5-030E-F6B8-BD3616901F17}"/>
              </a:ext>
            </a:extLst>
          </p:cNvPr>
          <p:cNvSpPr txBox="1"/>
          <p:nvPr/>
        </p:nvSpPr>
        <p:spPr>
          <a:xfrm>
            <a:off x="1540042" y="4259179"/>
            <a:ext cx="1431758" cy="13181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2732EB-F763-DCDB-0D0E-E1A1FECEB518}"/>
                  </a:ext>
                </a:extLst>
              </p:cNvPr>
              <p:cNvSpPr txBox="1"/>
              <p:nvPr/>
            </p:nvSpPr>
            <p:spPr>
              <a:xfrm>
                <a:off x="3673641" y="4259179"/>
                <a:ext cx="7900737" cy="131709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MAJORITY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Integer comparison: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=1⇔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2732EB-F763-DCDB-0D0E-E1A1FECEB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41" y="4259179"/>
                <a:ext cx="7900737" cy="1317092"/>
              </a:xfrm>
              <a:prstGeom prst="rect">
                <a:avLst/>
              </a:prstGeom>
              <a:blipFill>
                <a:blip r:embed="rId3"/>
                <a:stretch>
                  <a:fillRect l="-138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9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C339-9B55-C737-0A56-A27F3C47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214479"/>
            <a:ext cx="10908632" cy="1325563"/>
          </a:xfrm>
        </p:spPr>
        <p:txBody>
          <a:bodyPr/>
          <a:lstStyle/>
          <a:p>
            <a:r>
              <a:rPr lang="en-US" dirty="0"/>
              <a:t>Corrupted biased block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14C36-2572-6222-B54E-221329500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105" y="1540042"/>
                <a:ext cx="11454063" cy="495283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Random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Partition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into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each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independently: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 block </a:t>
                </a:r>
                <a:r>
                  <a:rPr lang="en-US" dirty="0">
                    <a:solidFill>
                      <a:schemeClr val="accent1"/>
                    </a:solidFill>
                  </a:rPr>
                  <a:t>“survives”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Map each variable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independently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dirty="0"/>
                  <a:t>*Resample if necessary to ensure that at least one variable is mapped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 block does not survive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Map each variable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independently to 0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or 1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dirty="0"/>
                  <a:t>*Artificially decrease the probability of the all-ones assignment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14C36-2572-6222-B54E-221329500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05" y="1540042"/>
                <a:ext cx="11454063" cy="4952833"/>
              </a:xfrm>
              <a:blipFill>
                <a:blip r:embed="rId2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02571F3-E069-EC48-AC76-CCF392651750}"/>
              </a:ext>
            </a:extLst>
          </p:cNvPr>
          <p:cNvSpPr/>
          <p:nvPr/>
        </p:nvSpPr>
        <p:spPr>
          <a:xfrm>
            <a:off x="7170820" y="2122134"/>
            <a:ext cx="3601400" cy="1800159"/>
          </a:xfrm>
          <a:prstGeom prst="cloudCallout">
            <a:avLst>
              <a:gd name="adj1" fmla="val -50981"/>
              <a:gd name="adj2" fmla="val 5285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living variables in a single block are merged</a:t>
            </a:r>
          </a:p>
        </p:txBody>
      </p:sp>
    </p:spTree>
    <p:extLst>
      <p:ext uri="{BB962C8B-B14F-4D97-AF65-F5344CB8AC3E}">
        <p14:creationId xmlns:p14="http://schemas.microsoft.com/office/powerpoint/2010/main" val="11041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A31FF-332A-9E31-28CB-7D6E6B391F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73054" y="17124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first 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A31FF-332A-9E31-28CB-7D6E6B391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73054" y="171247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B882C-951A-D88A-C284-AD42E64CF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586" y="1478960"/>
                <a:ext cx="11150384" cy="31326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Each bottom-layer gate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defines one block of variables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Block-survival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Bias parameter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B882C-951A-D88A-C284-AD42E64CF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586" y="1478960"/>
                <a:ext cx="11150384" cy="3132691"/>
              </a:xfrm>
              <a:blipFill>
                <a:blip r:embed="rId3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A23A3C-1FAC-69A6-FE8B-CE259EE078C7}"/>
                  </a:ext>
                </a:extLst>
              </p:cNvPr>
              <p:cNvSpPr/>
              <p:nvPr/>
            </p:nvSpPr>
            <p:spPr>
              <a:xfrm>
                <a:off x="1642212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A23A3C-1FAC-69A6-FE8B-CE259EE07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12" y="4846661"/>
                <a:ext cx="470019" cy="47001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6359F-0570-1098-8560-EBC8EB35A0CB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1424483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6F9785-6A0C-6343-0449-CC280D720326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1877221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3C3D2-E571-C079-D1F9-F86EB241891D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2043398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C37E28C-25DC-C805-8CB1-6575E4B7CED2}"/>
              </a:ext>
            </a:extLst>
          </p:cNvPr>
          <p:cNvSpPr/>
          <p:nvPr/>
        </p:nvSpPr>
        <p:spPr>
          <a:xfrm>
            <a:off x="1130969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3226CFD-8789-E527-5C0A-C831DFCCA4D2}"/>
                  </a:ext>
                </a:extLst>
              </p:cNvPr>
              <p:cNvSpPr/>
              <p:nvPr/>
            </p:nvSpPr>
            <p:spPr>
              <a:xfrm>
                <a:off x="3695601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3226CFD-8789-E527-5C0A-C831DFCCA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01" y="4846661"/>
                <a:ext cx="470019" cy="47001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AE1314-9A0B-2FDB-5E5E-68F19DF13FDB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477872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2C6570-1E15-50EA-ECA1-11F04325E3A7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3930610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3D2CAA-E6B7-1D06-7664-1EA9B2DD718C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4096787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C92A1-344E-4137-6B0C-AB0B120E47A0}"/>
              </a:ext>
            </a:extLst>
          </p:cNvPr>
          <p:cNvSpPr/>
          <p:nvPr/>
        </p:nvSpPr>
        <p:spPr>
          <a:xfrm>
            <a:off x="3184358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851C45-6128-8C0B-05B5-0E12741551F0}"/>
                  </a:ext>
                </a:extLst>
              </p:cNvPr>
              <p:cNvSpPr/>
              <p:nvPr/>
            </p:nvSpPr>
            <p:spPr>
              <a:xfrm>
                <a:off x="5716909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851C45-6128-8C0B-05B5-0E127415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09" y="4846661"/>
                <a:ext cx="470019" cy="47001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22F4DB-8FA5-7C5B-5152-6E4441BC3252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5499180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6ECBC-2826-EAC6-FF23-E8A3BE4561A5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5951918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322BA-FEC6-757E-6924-5C437B75247C}"/>
              </a:ext>
            </a:extLst>
          </p:cNvPr>
          <p:cNvCxnSpPr>
            <a:cxnSpLocks/>
            <a:endCxn id="14" idx="5"/>
          </p:cNvCxnSpPr>
          <p:nvPr/>
        </p:nvCxnSpPr>
        <p:spPr>
          <a:xfrm flipH="1" flipV="1">
            <a:off x="6118095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5B1CD-A49E-AF9E-B7DB-623A062BC4BA}"/>
              </a:ext>
            </a:extLst>
          </p:cNvPr>
          <p:cNvSpPr/>
          <p:nvPr/>
        </p:nvSpPr>
        <p:spPr>
          <a:xfrm>
            <a:off x="5205666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715AC4-FAC1-5313-F7FE-B7E969077B0C}"/>
                  </a:ext>
                </a:extLst>
              </p:cNvPr>
              <p:cNvSpPr/>
              <p:nvPr/>
            </p:nvSpPr>
            <p:spPr>
              <a:xfrm>
                <a:off x="7738217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715AC4-FAC1-5313-F7FE-B7E969077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17" y="4846661"/>
                <a:ext cx="470019" cy="47001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364D6-0D23-BC42-9CC0-8DACD1B6A6D4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520488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E2F70-4FBA-3CA6-7242-C0178B0832D5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7973226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AF1E08-7647-0521-B9A2-48AE1C31290C}"/>
              </a:ext>
            </a:extLst>
          </p:cNvPr>
          <p:cNvCxnSpPr>
            <a:cxnSpLocks/>
            <a:endCxn id="19" idx="5"/>
          </p:cNvCxnSpPr>
          <p:nvPr/>
        </p:nvCxnSpPr>
        <p:spPr>
          <a:xfrm flipH="1" flipV="1">
            <a:off x="8139403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D9590B-E2AD-C51D-ED2B-3290EDD2953F}"/>
              </a:ext>
            </a:extLst>
          </p:cNvPr>
          <p:cNvSpPr/>
          <p:nvPr/>
        </p:nvSpPr>
        <p:spPr>
          <a:xfrm>
            <a:off x="7226974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4EAE0C-AF8F-C44B-3B8F-BB0B6B19EB68}"/>
                  </a:ext>
                </a:extLst>
              </p:cNvPr>
              <p:cNvSpPr/>
              <p:nvPr/>
            </p:nvSpPr>
            <p:spPr>
              <a:xfrm>
                <a:off x="9759525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4EAE0C-AF8F-C44B-3B8F-BB0B6B19E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525" y="4846661"/>
                <a:ext cx="470019" cy="47001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8F8C37-8041-D73C-A033-95C784BFAFB7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9541796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5EEE1B-AB59-61A3-456F-138E5D9A5255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9994534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6BA3F3-4E57-2077-DA2E-782BBEF01B39}"/>
              </a:ext>
            </a:extLst>
          </p:cNvPr>
          <p:cNvCxnSpPr>
            <a:cxnSpLocks/>
            <a:endCxn id="24" idx="5"/>
          </p:cNvCxnSpPr>
          <p:nvPr/>
        </p:nvCxnSpPr>
        <p:spPr>
          <a:xfrm flipH="1" flipV="1">
            <a:off x="10160711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D4016-F1FE-3A9D-8DB1-38D286285750}"/>
              </a:ext>
            </a:extLst>
          </p:cNvPr>
          <p:cNvSpPr/>
          <p:nvPr/>
        </p:nvSpPr>
        <p:spPr>
          <a:xfrm>
            <a:off x="9248282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7C852-13E6-CABA-5A57-EB0F9DE2AA3A}"/>
              </a:ext>
            </a:extLst>
          </p:cNvPr>
          <p:cNvSpPr txBox="1"/>
          <p:nvPr/>
        </p:nvSpPr>
        <p:spPr>
          <a:xfrm>
            <a:off x="1650852" y="631188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68469E-DBB8-0031-8A5B-079B02B2E6F2}"/>
              </a:ext>
            </a:extLst>
          </p:cNvPr>
          <p:cNvSpPr txBox="1"/>
          <p:nvPr/>
        </p:nvSpPr>
        <p:spPr>
          <a:xfrm>
            <a:off x="7712184" y="6299857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✔️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10217-C525-4DBD-13D6-AE8306D15CD0}"/>
              </a:ext>
            </a:extLst>
          </p:cNvPr>
          <p:cNvSpPr txBox="1"/>
          <p:nvPr/>
        </p:nvSpPr>
        <p:spPr>
          <a:xfrm>
            <a:off x="3644049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6F5C2-0D95-25FC-6428-BD9F6D8F90F2}"/>
              </a:ext>
            </a:extLst>
          </p:cNvPr>
          <p:cNvSpPr txBox="1"/>
          <p:nvPr/>
        </p:nvSpPr>
        <p:spPr>
          <a:xfrm>
            <a:off x="5678116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2A88D-3C78-E895-1424-3548425CEBE4}"/>
              </a:ext>
            </a:extLst>
          </p:cNvPr>
          <p:cNvSpPr txBox="1"/>
          <p:nvPr/>
        </p:nvSpPr>
        <p:spPr>
          <a:xfrm>
            <a:off x="9741527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B85686-5AAA-B5CF-F7B8-76ACBA9B931B}"/>
                  </a:ext>
                </a:extLst>
              </p:cNvPr>
              <p:cNvSpPr txBox="1"/>
              <p:nvPr/>
            </p:nvSpPr>
            <p:spPr>
              <a:xfrm>
                <a:off x="1119232" y="5725397"/>
                <a:ext cx="151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B85686-5AAA-B5CF-F7B8-76ACBA9B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32" y="5725397"/>
                <a:ext cx="151597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6034-1BDF-0793-D1D0-5C29B9310146}"/>
              </a:ext>
            </a:extLst>
          </p:cNvPr>
          <p:cNvSpPr txBox="1"/>
          <p:nvPr/>
        </p:nvSpPr>
        <p:spPr>
          <a:xfrm>
            <a:off x="1119232" y="5734859"/>
            <a:ext cx="1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0D0D30-DFDA-44A2-CFDF-34CEE294CBBB}"/>
              </a:ext>
            </a:extLst>
          </p:cNvPr>
          <p:cNvSpPr txBox="1"/>
          <p:nvPr/>
        </p:nvSpPr>
        <p:spPr>
          <a:xfrm>
            <a:off x="3184358" y="5730433"/>
            <a:ext cx="1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1E0843-072A-2CAE-F902-CAB224E6EF7C}"/>
              </a:ext>
            </a:extLst>
          </p:cNvPr>
          <p:cNvSpPr txBox="1"/>
          <p:nvPr/>
        </p:nvSpPr>
        <p:spPr>
          <a:xfrm>
            <a:off x="5209518" y="5730433"/>
            <a:ext cx="1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85BA0A-989B-8DEF-C94C-506DAAC0806D}"/>
              </a:ext>
            </a:extLst>
          </p:cNvPr>
          <p:cNvSpPr txBox="1"/>
          <p:nvPr/>
        </p:nvSpPr>
        <p:spPr>
          <a:xfrm>
            <a:off x="7226974" y="5730433"/>
            <a:ext cx="1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15F532-6F1F-687D-B5D9-204DEAC9C48B}"/>
              </a:ext>
            </a:extLst>
          </p:cNvPr>
          <p:cNvSpPr txBox="1"/>
          <p:nvPr/>
        </p:nvSpPr>
        <p:spPr>
          <a:xfrm>
            <a:off x="9248282" y="5730433"/>
            <a:ext cx="1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AABB7B-326B-5C20-3BC9-E11429DCA8DE}"/>
                  </a:ext>
                </a:extLst>
              </p:cNvPr>
              <p:cNvSpPr txBox="1"/>
              <p:nvPr/>
            </p:nvSpPr>
            <p:spPr>
              <a:xfrm>
                <a:off x="7230826" y="5717866"/>
                <a:ext cx="151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1 1 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AABB7B-326B-5C20-3BC9-E11429DC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26" y="5717866"/>
                <a:ext cx="1515978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D5E7F0-B5D2-44ED-F217-4CAA2290EC9B}"/>
                  </a:ext>
                </a:extLst>
              </p:cNvPr>
              <p:cNvSpPr txBox="1"/>
              <p:nvPr/>
            </p:nvSpPr>
            <p:spPr>
              <a:xfrm>
                <a:off x="3184309" y="5750170"/>
                <a:ext cx="151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1 1 0 0 1 0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D5E7F0-B5D2-44ED-F217-4CAA2290E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09" y="5750170"/>
                <a:ext cx="15159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2D7867-820A-5582-7E16-038A1F5EAAE9}"/>
                  </a:ext>
                </a:extLst>
              </p:cNvPr>
              <p:cNvSpPr txBox="1"/>
              <p:nvPr/>
            </p:nvSpPr>
            <p:spPr>
              <a:xfrm>
                <a:off x="5193929" y="5734859"/>
                <a:ext cx="151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0 0 0 0 1 1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2D7867-820A-5582-7E16-038A1F5E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29" y="5734859"/>
                <a:ext cx="15159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A50F0-7749-220C-9CC2-C01AC6C55534}"/>
                  </a:ext>
                </a:extLst>
              </p:cNvPr>
              <p:cNvSpPr txBox="1"/>
              <p:nvPr/>
            </p:nvSpPr>
            <p:spPr>
              <a:xfrm>
                <a:off x="9209907" y="5725397"/>
                <a:ext cx="151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0 1 1 0 1 1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A50F0-7749-220C-9CC2-C01AC6C55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907" y="5725397"/>
                <a:ext cx="151597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1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A31FF-332A-9E31-28CB-7D6E6B391F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0337" y="-8830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second 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A31FF-332A-9E31-28CB-7D6E6B391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0337" y="-8830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B882C-951A-D88A-C284-AD42E64CF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337" y="1025934"/>
                <a:ext cx="11670631" cy="34980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After simplifying, each bottom-layer-gate becomes a variable or a constant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Now we apply another corrupted biased block projection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*Swap roles of 0 and 1, since now we have OR gates instead of AND gates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B882C-951A-D88A-C284-AD42E64CF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37" y="1025934"/>
                <a:ext cx="11670631" cy="3498075"/>
              </a:xfrm>
              <a:blipFill>
                <a:blip r:embed="rId3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A23A3C-1FAC-69A6-FE8B-CE259EE078C7}"/>
                  </a:ext>
                </a:extLst>
              </p:cNvPr>
              <p:cNvSpPr/>
              <p:nvPr/>
            </p:nvSpPr>
            <p:spPr>
              <a:xfrm>
                <a:off x="1642212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A23A3C-1FAC-69A6-FE8B-CE259EE07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12" y="4846661"/>
                <a:ext cx="470019" cy="47001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6359F-0570-1098-8560-EBC8EB35A0CB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1424483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6F9785-6A0C-6343-0449-CC280D720326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1877221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3C3D2-E571-C079-D1F9-F86EB241891D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2043398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C37E28C-25DC-C805-8CB1-6575E4B7CED2}"/>
              </a:ext>
            </a:extLst>
          </p:cNvPr>
          <p:cNvSpPr/>
          <p:nvPr/>
        </p:nvSpPr>
        <p:spPr>
          <a:xfrm>
            <a:off x="1130969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3226CFD-8789-E527-5C0A-C831DFCCA4D2}"/>
                  </a:ext>
                </a:extLst>
              </p:cNvPr>
              <p:cNvSpPr/>
              <p:nvPr/>
            </p:nvSpPr>
            <p:spPr>
              <a:xfrm>
                <a:off x="3695601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3226CFD-8789-E527-5C0A-C831DFCCA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01" y="4846661"/>
                <a:ext cx="470019" cy="47001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AE1314-9A0B-2FDB-5E5E-68F19DF13FDB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477872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2C6570-1E15-50EA-ECA1-11F04325E3A7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3930610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3D2CAA-E6B7-1D06-7664-1EA9B2DD718C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4096787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C92A1-344E-4137-6B0C-AB0B120E47A0}"/>
              </a:ext>
            </a:extLst>
          </p:cNvPr>
          <p:cNvSpPr/>
          <p:nvPr/>
        </p:nvSpPr>
        <p:spPr>
          <a:xfrm>
            <a:off x="3184358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851C45-6128-8C0B-05B5-0E12741551F0}"/>
                  </a:ext>
                </a:extLst>
              </p:cNvPr>
              <p:cNvSpPr/>
              <p:nvPr/>
            </p:nvSpPr>
            <p:spPr>
              <a:xfrm>
                <a:off x="5716909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851C45-6128-8C0B-05B5-0E127415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09" y="4846661"/>
                <a:ext cx="470019" cy="47001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22F4DB-8FA5-7C5B-5152-6E4441BC3252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5499180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6ECBC-2826-EAC6-FF23-E8A3BE4561A5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5951918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322BA-FEC6-757E-6924-5C437B75247C}"/>
              </a:ext>
            </a:extLst>
          </p:cNvPr>
          <p:cNvCxnSpPr>
            <a:cxnSpLocks/>
            <a:endCxn id="14" idx="5"/>
          </p:cNvCxnSpPr>
          <p:nvPr/>
        </p:nvCxnSpPr>
        <p:spPr>
          <a:xfrm flipH="1" flipV="1">
            <a:off x="6118095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5B1CD-A49E-AF9E-B7DB-623A062BC4BA}"/>
              </a:ext>
            </a:extLst>
          </p:cNvPr>
          <p:cNvSpPr/>
          <p:nvPr/>
        </p:nvSpPr>
        <p:spPr>
          <a:xfrm>
            <a:off x="5205666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715AC4-FAC1-5313-F7FE-B7E969077B0C}"/>
                  </a:ext>
                </a:extLst>
              </p:cNvPr>
              <p:cNvSpPr/>
              <p:nvPr/>
            </p:nvSpPr>
            <p:spPr>
              <a:xfrm>
                <a:off x="7738217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715AC4-FAC1-5313-F7FE-B7E969077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17" y="4846661"/>
                <a:ext cx="470019" cy="47001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364D6-0D23-BC42-9CC0-8DACD1B6A6D4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520488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E2F70-4FBA-3CA6-7242-C0178B0832D5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7973226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AF1E08-7647-0521-B9A2-48AE1C31290C}"/>
              </a:ext>
            </a:extLst>
          </p:cNvPr>
          <p:cNvCxnSpPr>
            <a:cxnSpLocks/>
            <a:endCxn id="19" idx="5"/>
          </p:cNvCxnSpPr>
          <p:nvPr/>
        </p:nvCxnSpPr>
        <p:spPr>
          <a:xfrm flipH="1" flipV="1">
            <a:off x="8139403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D9590B-E2AD-C51D-ED2B-3290EDD2953F}"/>
              </a:ext>
            </a:extLst>
          </p:cNvPr>
          <p:cNvSpPr/>
          <p:nvPr/>
        </p:nvSpPr>
        <p:spPr>
          <a:xfrm>
            <a:off x="7226974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4EAE0C-AF8F-C44B-3B8F-BB0B6B19EB68}"/>
                  </a:ext>
                </a:extLst>
              </p:cNvPr>
              <p:cNvSpPr/>
              <p:nvPr/>
            </p:nvSpPr>
            <p:spPr>
              <a:xfrm>
                <a:off x="9759525" y="4846661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4EAE0C-AF8F-C44B-3B8F-BB0B6B19E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525" y="4846661"/>
                <a:ext cx="470019" cy="47001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8F8C37-8041-D73C-A033-95C784BFAFB7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9541796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5EEE1B-AB59-61A3-456F-138E5D9A5255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9994534" y="5316680"/>
            <a:ext cx="1" cy="376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6BA3F3-4E57-2077-DA2E-782BBEF01B39}"/>
              </a:ext>
            </a:extLst>
          </p:cNvPr>
          <p:cNvCxnSpPr>
            <a:cxnSpLocks/>
            <a:endCxn id="24" idx="5"/>
          </p:cNvCxnSpPr>
          <p:nvPr/>
        </p:nvCxnSpPr>
        <p:spPr>
          <a:xfrm flipH="1" flipV="1">
            <a:off x="10160711" y="5247847"/>
            <a:ext cx="286562" cy="445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D4016-F1FE-3A9D-8DB1-38D286285750}"/>
              </a:ext>
            </a:extLst>
          </p:cNvPr>
          <p:cNvSpPr/>
          <p:nvPr/>
        </p:nvSpPr>
        <p:spPr>
          <a:xfrm>
            <a:off x="9248282" y="5693543"/>
            <a:ext cx="1515978" cy="44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7C852-13E6-CABA-5A57-EB0F9DE2AA3A}"/>
              </a:ext>
            </a:extLst>
          </p:cNvPr>
          <p:cNvSpPr txBox="1"/>
          <p:nvPr/>
        </p:nvSpPr>
        <p:spPr>
          <a:xfrm>
            <a:off x="1650852" y="631188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68469E-DBB8-0031-8A5B-079B02B2E6F2}"/>
              </a:ext>
            </a:extLst>
          </p:cNvPr>
          <p:cNvSpPr txBox="1"/>
          <p:nvPr/>
        </p:nvSpPr>
        <p:spPr>
          <a:xfrm>
            <a:off x="7712184" y="6299857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✔️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10217-C525-4DBD-13D6-AE8306D15CD0}"/>
              </a:ext>
            </a:extLst>
          </p:cNvPr>
          <p:cNvSpPr txBox="1"/>
          <p:nvPr/>
        </p:nvSpPr>
        <p:spPr>
          <a:xfrm>
            <a:off x="3644049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6F5C2-0D95-25FC-6428-BD9F6D8F90F2}"/>
              </a:ext>
            </a:extLst>
          </p:cNvPr>
          <p:cNvSpPr txBox="1"/>
          <p:nvPr/>
        </p:nvSpPr>
        <p:spPr>
          <a:xfrm>
            <a:off x="5678116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2A88D-3C78-E895-1424-3548425CEBE4}"/>
              </a:ext>
            </a:extLst>
          </p:cNvPr>
          <p:cNvSpPr txBox="1"/>
          <p:nvPr/>
        </p:nvSpPr>
        <p:spPr>
          <a:xfrm>
            <a:off x="9741527" y="6308209"/>
            <a:ext cx="45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6441B8C-7F98-2CD9-4A9F-461B37D4B6C4}"/>
                  </a:ext>
                </a:extLst>
              </p:cNvPr>
              <p:cNvSpPr/>
              <p:nvPr/>
            </p:nvSpPr>
            <p:spPr>
              <a:xfrm>
                <a:off x="1730955" y="4868916"/>
                <a:ext cx="332353" cy="401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6441B8C-7F98-2CD9-4A9F-461B37D4B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55" y="4868916"/>
                <a:ext cx="332353" cy="401186"/>
              </a:xfrm>
              <a:prstGeom prst="ellipse">
                <a:avLst/>
              </a:prstGeom>
              <a:blipFill>
                <a:blip r:embed="rId13"/>
                <a:stretch>
                  <a:fillRect l="-16667" b="-1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0C414B2-9D25-121D-0861-6429274F5F62}"/>
                  </a:ext>
                </a:extLst>
              </p:cNvPr>
              <p:cNvSpPr/>
              <p:nvPr/>
            </p:nvSpPr>
            <p:spPr>
              <a:xfrm>
                <a:off x="3779800" y="4878284"/>
                <a:ext cx="332353" cy="401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0C414B2-9D25-121D-0861-6429274F5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00" y="4878284"/>
                <a:ext cx="332353" cy="401186"/>
              </a:xfrm>
              <a:prstGeom prst="ellipse">
                <a:avLst/>
              </a:prstGeom>
              <a:blipFill>
                <a:blip r:embed="rId14"/>
                <a:stretch>
                  <a:fillRect l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9CC4D46-306B-DF14-60AB-837FB9072EB6}"/>
                  </a:ext>
                </a:extLst>
              </p:cNvPr>
              <p:cNvSpPr/>
              <p:nvPr/>
            </p:nvSpPr>
            <p:spPr>
              <a:xfrm>
                <a:off x="5801307" y="4884341"/>
                <a:ext cx="332353" cy="401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9CC4D46-306B-DF14-60AB-837FB9072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07" y="4884341"/>
                <a:ext cx="332353" cy="401186"/>
              </a:xfrm>
              <a:prstGeom prst="ellipse">
                <a:avLst/>
              </a:prstGeom>
              <a:blipFill>
                <a:blip r:embed="rId15"/>
                <a:stretch>
                  <a:fillRect l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5652AF3-C210-4302-8A5B-9A6B3FAC76F4}"/>
                  </a:ext>
                </a:extLst>
              </p:cNvPr>
              <p:cNvSpPr/>
              <p:nvPr/>
            </p:nvSpPr>
            <p:spPr>
              <a:xfrm>
                <a:off x="9863614" y="4885342"/>
                <a:ext cx="332353" cy="401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5652AF3-C210-4302-8A5B-9A6B3FAC7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614" y="4885342"/>
                <a:ext cx="332353" cy="401186"/>
              </a:xfrm>
              <a:prstGeom prst="ellipse">
                <a:avLst/>
              </a:prstGeom>
              <a:blipFill>
                <a:blip r:embed="rId16"/>
                <a:stretch>
                  <a:fillRect l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0D882CB-C7E6-D0CA-8898-C5EB876AC77D}"/>
                  </a:ext>
                </a:extLst>
              </p:cNvPr>
              <p:cNvSpPr/>
              <p:nvPr/>
            </p:nvSpPr>
            <p:spPr>
              <a:xfrm>
                <a:off x="7836182" y="4878284"/>
                <a:ext cx="332353" cy="401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0D882CB-C7E6-D0CA-8898-C5EB876AC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182" y="4878284"/>
                <a:ext cx="332353" cy="401186"/>
              </a:xfrm>
              <a:prstGeom prst="ellipse">
                <a:avLst/>
              </a:prstGeom>
              <a:blipFill>
                <a:blip r:embed="rId17"/>
                <a:stretch>
                  <a:fillRect l="-14545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8A6BA79-9B46-6B8F-CB9F-CCDA9F74CE4D}"/>
                  </a:ext>
                </a:extLst>
              </p:cNvPr>
              <p:cNvSpPr/>
              <p:nvPr/>
            </p:nvSpPr>
            <p:spPr>
              <a:xfrm>
                <a:off x="5728644" y="3731339"/>
                <a:ext cx="470019" cy="470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8A6BA79-9B46-6B8F-CB9F-CCDA9F74C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644" y="3731339"/>
                <a:ext cx="470019" cy="470019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E2C2A1-5BBD-1FC0-8EAD-1117036903B5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877222" y="4030579"/>
            <a:ext cx="3861841" cy="8160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9B50CC-C52E-D54C-E0EA-0F02E19AAF3C}"/>
              </a:ext>
            </a:extLst>
          </p:cNvPr>
          <p:cNvCxnSpPr>
            <a:cxnSpLocks/>
            <a:stCxn id="9" idx="0"/>
            <a:endCxn id="50" idx="3"/>
          </p:cNvCxnSpPr>
          <p:nvPr/>
        </p:nvCxnSpPr>
        <p:spPr>
          <a:xfrm flipV="1">
            <a:off x="3930611" y="4132525"/>
            <a:ext cx="1866866" cy="714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29F82C-D293-0550-AC44-E0258A00B0CC}"/>
              </a:ext>
            </a:extLst>
          </p:cNvPr>
          <p:cNvCxnSpPr>
            <a:cxnSpLocks/>
            <a:stCxn id="14" idx="0"/>
            <a:endCxn id="50" idx="4"/>
          </p:cNvCxnSpPr>
          <p:nvPr/>
        </p:nvCxnSpPr>
        <p:spPr>
          <a:xfrm flipV="1">
            <a:off x="5951919" y="4201358"/>
            <a:ext cx="11735" cy="645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288D61-761F-5B7F-00E2-17E891932AB7}"/>
              </a:ext>
            </a:extLst>
          </p:cNvPr>
          <p:cNvCxnSpPr>
            <a:cxnSpLocks/>
            <a:stCxn id="19" idx="0"/>
            <a:endCxn id="50" idx="5"/>
          </p:cNvCxnSpPr>
          <p:nvPr/>
        </p:nvCxnSpPr>
        <p:spPr>
          <a:xfrm flipH="1" flipV="1">
            <a:off x="6129830" y="4132525"/>
            <a:ext cx="1843397" cy="714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E9F1F9-72D8-DA1B-9360-9DD919C8F132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200775" y="4038600"/>
            <a:ext cx="3793760" cy="8080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4C0747-2A86-272F-322C-4BE02C1EA388}"/>
              </a:ext>
            </a:extLst>
          </p:cNvPr>
          <p:cNvGrpSpPr/>
          <p:nvPr/>
        </p:nvGrpSpPr>
        <p:grpSpPr>
          <a:xfrm>
            <a:off x="1119232" y="3506365"/>
            <a:ext cx="1515978" cy="2588364"/>
            <a:chOff x="1119232" y="3506365"/>
            <a:chExt cx="1515978" cy="2588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B85686-5AAA-B5CF-F7B8-76ACBA9B931B}"/>
                    </a:ext>
                  </a:extLst>
                </p:cNvPr>
                <p:cNvSpPr txBox="1"/>
                <p:nvPr/>
              </p:nvSpPr>
              <p:spPr>
                <a:xfrm>
                  <a:off x="1119232" y="5725397"/>
                  <a:ext cx="1515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B85686-5AAA-B5CF-F7B8-76ACBA9B9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32" y="5725397"/>
                  <a:ext cx="1515978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1AC96B-2709-41DF-A2D2-414485036B7F}"/>
                </a:ext>
              </a:extLst>
            </p:cNvPr>
            <p:cNvSpPr/>
            <p:nvPr/>
          </p:nvSpPr>
          <p:spPr>
            <a:xfrm>
              <a:off x="1186265" y="3506365"/>
              <a:ext cx="1421731" cy="40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236F92-5C52-18E3-AA91-764DA1FCAA44}"/>
              </a:ext>
            </a:extLst>
          </p:cNvPr>
          <p:cNvGrpSpPr/>
          <p:nvPr/>
        </p:nvGrpSpPr>
        <p:grpSpPr>
          <a:xfrm>
            <a:off x="3184309" y="3506365"/>
            <a:ext cx="1515978" cy="2613137"/>
            <a:chOff x="3184309" y="3506365"/>
            <a:chExt cx="1515978" cy="2613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6D5E7F0-B5D2-44ED-F217-4CAA2290EC9B}"/>
                    </a:ext>
                  </a:extLst>
                </p:cNvPr>
                <p:cNvSpPr txBox="1"/>
                <p:nvPr/>
              </p:nvSpPr>
              <p:spPr>
                <a:xfrm>
                  <a:off x="3184309" y="5750170"/>
                  <a:ext cx="1515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6D5E7F0-B5D2-44ED-F217-4CAA2290E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309" y="5750170"/>
                  <a:ext cx="151597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235DEE-6B79-51BD-F72E-492528B86D71}"/>
                </a:ext>
              </a:extLst>
            </p:cNvPr>
            <p:cNvSpPr/>
            <p:nvPr/>
          </p:nvSpPr>
          <p:spPr>
            <a:xfrm>
              <a:off x="3184309" y="3506365"/>
              <a:ext cx="1421731" cy="40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46E54E-C6E0-62C7-76F5-5B9CB8AA80C9}"/>
              </a:ext>
            </a:extLst>
          </p:cNvPr>
          <p:cNvGrpSpPr/>
          <p:nvPr/>
        </p:nvGrpSpPr>
        <p:grpSpPr>
          <a:xfrm>
            <a:off x="5193929" y="3506365"/>
            <a:ext cx="1515978" cy="2597826"/>
            <a:chOff x="5193929" y="3506365"/>
            <a:chExt cx="1515978" cy="2597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22D7867-820A-5582-7E16-038A1F5EAAE9}"/>
                    </a:ext>
                  </a:extLst>
                </p:cNvPr>
                <p:cNvSpPr txBox="1"/>
                <p:nvPr/>
              </p:nvSpPr>
              <p:spPr>
                <a:xfrm>
                  <a:off x="5193929" y="5734859"/>
                  <a:ext cx="1515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22D7867-820A-5582-7E16-038A1F5EA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929" y="5734859"/>
                  <a:ext cx="151597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E41E9B9-0592-2D6F-8A0D-9063BB629F44}"/>
                </a:ext>
              </a:extLst>
            </p:cNvPr>
            <p:cNvSpPr/>
            <p:nvPr/>
          </p:nvSpPr>
          <p:spPr>
            <a:xfrm>
              <a:off x="5252786" y="3506365"/>
              <a:ext cx="1421731" cy="40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C32D0B-0D6F-0D69-37F9-24446520D89B}"/>
              </a:ext>
            </a:extLst>
          </p:cNvPr>
          <p:cNvGrpSpPr/>
          <p:nvPr/>
        </p:nvGrpSpPr>
        <p:grpSpPr>
          <a:xfrm>
            <a:off x="7230826" y="3506365"/>
            <a:ext cx="1515978" cy="2580833"/>
            <a:chOff x="7230826" y="3506365"/>
            <a:chExt cx="1515978" cy="2580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9AABB7B-326B-5C20-3BC9-E11429DCA8DE}"/>
                    </a:ext>
                  </a:extLst>
                </p:cNvPr>
                <p:cNvSpPr txBox="1"/>
                <p:nvPr/>
              </p:nvSpPr>
              <p:spPr>
                <a:xfrm>
                  <a:off x="7230826" y="5717866"/>
                  <a:ext cx="1515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9AABB7B-326B-5C20-3BC9-E11429DCA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826" y="5717866"/>
                  <a:ext cx="1515978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965694-9AEE-1ECB-8DC6-5CAB3AC8ADC3}"/>
                </a:ext>
              </a:extLst>
            </p:cNvPr>
            <p:cNvSpPr/>
            <p:nvPr/>
          </p:nvSpPr>
          <p:spPr>
            <a:xfrm>
              <a:off x="7249937" y="3506365"/>
              <a:ext cx="1421731" cy="40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0B70CD-6D7F-276C-5412-908E995DD1D4}"/>
              </a:ext>
            </a:extLst>
          </p:cNvPr>
          <p:cNvGrpSpPr/>
          <p:nvPr/>
        </p:nvGrpSpPr>
        <p:grpSpPr>
          <a:xfrm>
            <a:off x="9209907" y="3482298"/>
            <a:ext cx="1515978" cy="2612431"/>
            <a:chOff x="9209907" y="3482298"/>
            <a:chExt cx="1515978" cy="2612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44A50F0-7749-220C-9CC2-C01AC6C55534}"/>
                    </a:ext>
                  </a:extLst>
                </p:cNvPr>
                <p:cNvSpPr txBox="1"/>
                <p:nvPr/>
              </p:nvSpPr>
              <p:spPr>
                <a:xfrm>
                  <a:off x="9209907" y="5725397"/>
                  <a:ext cx="1515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44A50F0-7749-220C-9CC2-C01AC6C55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907" y="5725397"/>
                  <a:ext cx="151597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F9971F-38B0-8976-486E-247F5684065C}"/>
                </a:ext>
              </a:extLst>
            </p:cNvPr>
            <p:cNvSpPr/>
            <p:nvPr/>
          </p:nvSpPr>
          <p:spPr>
            <a:xfrm>
              <a:off x="9257030" y="3482298"/>
              <a:ext cx="1421731" cy="40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4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3" grpId="0" animBg="1"/>
      <p:bldP spid="18" grpId="0" animBg="1"/>
      <p:bldP spid="23" grpId="0" animBg="1"/>
      <p:bldP spid="28" grpId="0" animBg="1"/>
      <p:bldP spid="29" grpId="0"/>
      <p:bldP spid="30" grpId="0"/>
      <p:bldP spid="31" grpId="0"/>
      <p:bldP spid="32" grpId="0"/>
      <p:bldP spid="33" grpId="0"/>
      <p:bldP spid="41" grpId="0" animBg="1"/>
      <p:bldP spid="44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C2961A-A689-6B38-B152-F452AA99DE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346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Remaining projections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C2961A-A689-6B38-B152-F452AA99D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346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B05B3-6E7C-7788-E1F6-496159C8B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0335"/>
                <a:ext cx="10327105" cy="560335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Continue working our way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layer by layer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corrupted biased block projection with block-survival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bias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Projections are “increasingly aggressive:”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Swap the roles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depending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odd or even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Alternate between assignments that are biased toward 0 and assignments that are biased toward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*Disclaimer: We are ignoring some details. See paper…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B05B3-6E7C-7788-E1F6-496159C8B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0335"/>
                <a:ext cx="10327105" cy="5603358"/>
              </a:xfrm>
              <a:blipFill>
                <a:blip r:embed="rId3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7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09F870-F125-FEE7-00E1-7A8EEAC0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089" y="5150652"/>
            <a:ext cx="1606525" cy="135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ED688D-86F5-A504-28F7-3C092AE9C1E1}"/>
                  </a:ext>
                </a:extLst>
              </p:cNvPr>
              <p:cNvSpPr txBox="1"/>
              <p:nvPr/>
            </p:nvSpPr>
            <p:spPr>
              <a:xfrm>
                <a:off x="10685062" y="6445025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ED688D-86F5-A504-28F7-3C092AE9C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062" y="6445025"/>
                <a:ext cx="4343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81CFED8-53F8-CE36-0C0E-E52EE9A5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Analyzing the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2439-957B-5F5B-CB6C-CBFB3298B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625" y="1524382"/>
                <a:ext cx="10515600" cy="50485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Must show that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∘…∘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two things happen: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The AND-OR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“</a:t>
                </a:r>
                <a:r>
                  <a:rPr lang="en-US" dirty="0">
                    <a:solidFill>
                      <a:schemeClr val="accent1"/>
                    </a:solidFill>
                  </a:rPr>
                  <a:t>survives</a:t>
                </a:r>
                <a:r>
                  <a:rPr lang="en-US" dirty="0"/>
                  <a:t>”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Straightforward generalization of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dirty="0">
                    <a:solidFill>
                      <a:srgbClr val="C00000"/>
                    </a:solidFill>
                  </a:rPr>
                  <a:t>, Tan 2017]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Intuition: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eliminates </a:t>
                </a:r>
                <a:r>
                  <a:rPr lang="en-US" dirty="0">
                    <a:solidFill>
                      <a:schemeClr val="accent1"/>
                    </a:solidFill>
                  </a:rPr>
                  <a:t>exactly one</a:t>
                </a:r>
                <a:r>
                  <a:rPr lang="en-US" dirty="0"/>
                  <a:t> layer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Any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 wires </a:t>
                </a:r>
                <a:r>
                  <a:rPr lang="en-US" dirty="0">
                    <a:solidFill>
                      <a:schemeClr val="accent1"/>
                    </a:solidFill>
                  </a:rPr>
                  <a:t>massively simplifies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Main effort of paper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Intuition: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eliminates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</a:t>
                </a:r>
                <a:r>
                  <a:rPr lang="en-US" dirty="0"/>
                  <a:t> layer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2439-957B-5F5B-CB6C-CBFB3298B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25" y="1524382"/>
                <a:ext cx="10515600" cy="5048536"/>
              </a:xfr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360A10-4DC1-1CCD-49CB-13A9DF0AC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97" y="5138843"/>
            <a:ext cx="1545092" cy="1354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56852-2201-65ED-C5E5-78887E6E8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267" y="5562845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E69D97-79EA-5768-C54C-2BF0B2A289C7}"/>
              </a:ext>
            </a:extLst>
          </p:cNvPr>
          <p:cNvGrpSpPr/>
          <p:nvPr/>
        </p:nvGrpSpPr>
        <p:grpSpPr>
          <a:xfrm>
            <a:off x="8587782" y="5464136"/>
            <a:ext cx="5160923" cy="1274953"/>
            <a:chOff x="4811045" y="4518517"/>
            <a:chExt cx="5160923" cy="1274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14DEE5-D30C-17A1-4ABA-CD43AEE766E9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B9CFCF-28CB-E866-B3C3-2ECCA38DE027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F08B5A-6D28-CD43-4EA0-67D6015B411D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367AB-B5AF-4253-57CB-5088518B320B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63098E-A117-3A67-202D-CF6D1B86D9B9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60D21-448D-5AAE-7090-09919F878761}"/>
                  </a:ext>
                </a:extLst>
              </p:cNvPr>
              <p:cNvSpPr txBox="1"/>
              <p:nvPr/>
            </p:nvSpPr>
            <p:spPr>
              <a:xfrm>
                <a:off x="8952950" y="6456702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60D21-448D-5AAE-7090-09919F87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950" y="6456702"/>
                <a:ext cx="43430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F20E9-638F-4A6D-BCD2-0D1367EEFD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91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4000" dirty="0"/>
                  <a:t>under</a:t>
                </a:r>
                <a:r>
                  <a:rPr lang="en-US" sz="4000" dirty="0">
                    <a:solidFill>
                      <a:schemeClr val="accent1"/>
                    </a:solidFill>
                  </a:rPr>
                  <a:t> projections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F20E9-638F-4A6D-BCD2-0D1367EEF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100" y="365125"/>
                <a:ext cx="10515600" cy="1325563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4162-D069-409A-A0C6-EE50D9F2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84" y="1690688"/>
            <a:ext cx="5853246" cy="4486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20FEB-AEF7-4601-BF99-6DB51F7B9683}"/>
              </a:ext>
            </a:extLst>
          </p:cNvPr>
          <p:cNvGrpSpPr/>
          <p:nvPr/>
        </p:nvGrpSpPr>
        <p:grpSpPr>
          <a:xfrm>
            <a:off x="5918784" y="365125"/>
            <a:ext cx="5934069" cy="5517330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C56914-C0ED-4B2C-8639-0A7A1BAD56D7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E2016D-6A87-49BF-8D8B-C03867774749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3F02525-E1E7-4CCB-A737-F9DC6BA25A65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F07CFE-367A-4EFB-9D0B-56B5F29981B7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48D0A6-61F6-4FB9-8B0C-159FB66C1A52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2317A7A-BB2A-4B0B-9A45-3C02AC57E3DF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A797A5E-44AB-493E-9BD4-F5BD463B1FEC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6D4CC5-68FE-472B-BD6A-D3373CEDADF0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D5ECCC6-9641-4291-B0A4-C592A12A5A17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A59B064-C729-4DB6-80E8-E34050F545A6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E11B2A-3874-4FAB-9BFC-1A5A5DFA6ED8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7221CE2-5586-416D-AE87-3897238261BD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EDB2D21-42A7-466A-A946-89505C631A18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F5939A-A417-4A21-B010-42A52C636604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0E3CA5-4A12-45CB-8EF9-82D0855E28B9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A26BD8-84FF-4681-90BE-3B1C4A8B7B92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F160AC-46DF-4821-859E-5EDF40031CF9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BB5BD6-876A-464B-B1CF-61D0A5F5C33A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5C4E7E9-1613-46AC-BEDB-F41B1A8290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6D17B71-619F-4EF0-A77B-0B06D1C71C84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D67471-7870-41C4-801A-D35F153287A3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2D6237-BE48-469A-B47C-C6C1DDE755F4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AAAE58-2935-448B-9509-33520A39558A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4BD5C0A-7492-404F-B5C4-82B6476647DC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FB17CB5-BFAF-406D-B605-8833E332017C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E5F70C1-F307-4AA0-B168-F07395CD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E5F70C1-F307-4AA0-B168-F07395CDD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90D28A8-10BD-499E-A407-F7BE4A28FFC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90D28A8-10BD-499E-A407-F7BE4A28FF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667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B91DDEF-8BAC-4411-BA2B-FABDC311546A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B91DDEF-8BAC-4411-BA2B-FABDC31154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667" b="-3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35544D2-334B-4CA3-B03F-D4CFFA949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35544D2-334B-4CA3-B03F-D4CFFA949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695" b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C8F848A-042D-456C-8018-C0DEAFB63B0A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C8F848A-042D-456C-8018-C0DEAFB63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667" b="-51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19EA2-B6E3-45DB-A663-7FD6EA3B0D55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04725CC-0501-4801-83BA-BDD47BAD4F3E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6080B5-58E9-4282-894F-9A8EAC8EC7A0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F6CE20-4D68-44BB-8D57-FCF56EA4A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A7D9BBE-C3DA-4D16-9285-992AB1F1B33C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2A9DDDA-7EF7-4D24-8B29-51F5E8577E18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894AA02-177A-4016-A0F1-63775D86897F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E5384C-3CAC-460C-8BA4-2A82CD3DBDE6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0768D21-09C4-471F-A342-DFA24412A5A8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DF1928-D991-4B2A-A31E-6797EF94E39A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4A3188B-BBEF-4A88-880C-C43A76C0F934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88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4A3188B-BBEF-4A88-880C-C43A76C0F9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8868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1378F8-C6E3-4C0A-8841-BEF1ABC2727B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1378F8-C6E3-4C0A-8841-BEF1ABC27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6949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C9545-EB00-420A-8FFC-EF4C0EEBFFA3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C9545-EB00-420A-8FFC-EF4C0EEBF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8333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8644CA-B86E-42DF-BBA2-19CC3F85330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8644CA-B86E-42DF-BBA2-19CC3F8533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8644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1F254E-2508-4E18-94E1-8786960B4ABC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1F254E-2508-4E18-94E1-8786960B4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0339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993CE7-C506-427B-BEE1-8F0BFCA40F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993CE7-C506-427B-BEE1-8F0BFCA40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20339"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2CE53C-2BB4-4580-BBA1-C60732D7FDA2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2CE53C-2BB4-4580-BBA1-C60732D7F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20339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39AE5F-6C69-48C1-BF0A-8389DE4BA125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39AE5F-6C69-48C1-BF0A-8389DE4BA1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8333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BCD576-D79A-4A1A-A236-551A7498E705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BCD576-D79A-4A1A-A236-551A7498E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8333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70D9431-1CBE-48D3-BF74-4A1276B051AE}"/>
              </a:ext>
            </a:extLst>
          </p:cNvPr>
          <p:cNvSpPr/>
          <p:nvPr/>
        </p:nvSpPr>
        <p:spPr>
          <a:xfrm>
            <a:off x="6341683" y="3864455"/>
            <a:ext cx="2856750" cy="2155070"/>
          </a:xfrm>
          <a:custGeom>
            <a:avLst/>
            <a:gdLst>
              <a:gd name="connsiteX0" fmla="*/ 0 w 4951364"/>
              <a:gd name="connsiteY0" fmla="*/ 2167825 h 2167825"/>
              <a:gd name="connsiteX1" fmla="*/ 2475682 w 4951364"/>
              <a:gd name="connsiteY1" fmla="*/ 0 h 2167825"/>
              <a:gd name="connsiteX2" fmla="*/ 4951364 w 4951364"/>
              <a:gd name="connsiteY2" fmla="*/ 2167825 h 2167825"/>
              <a:gd name="connsiteX3" fmla="*/ 0 w 4951364"/>
              <a:gd name="connsiteY3" fmla="*/ 2167825 h 2167825"/>
              <a:gd name="connsiteX0" fmla="*/ 53956 w 5059276"/>
              <a:gd name="connsiteY0" fmla="*/ 2167825 h 2167825"/>
              <a:gd name="connsiteX1" fmla="*/ 2529638 w 5059276"/>
              <a:gd name="connsiteY1" fmla="*/ 0 h 2167825"/>
              <a:gd name="connsiteX2" fmla="*/ 5005320 w 5059276"/>
              <a:gd name="connsiteY2" fmla="*/ 2167825 h 2167825"/>
              <a:gd name="connsiteX3" fmla="*/ 53956 w 5059276"/>
              <a:gd name="connsiteY3" fmla="*/ 2167825 h 2167825"/>
              <a:gd name="connsiteX0" fmla="*/ 160345 w 5143662"/>
              <a:gd name="connsiteY0" fmla="*/ 2256580 h 2256580"/>
              <a:gd name="connsiteX1" fmla="*/ 994263 w 5143662"/>
              <a:gd name="connsiteY1" fmla="*/ 0 h 2256580"/>
              <a:gd name="connsiteX2" fmla="*/ 5111709 w 5143662"/>
              <a:gd name="connsiteY2" fmla="*/ 2256580 h 2256580"/>
              <a:gd name="connsiteX3" fmla="*/ 160345 w 5143662"/>
              <a:gd name="connsiteY3" fmla="*/ 2256580 h 2256580"/>
              <a:gd name="connsiteX0" fmla="*/ 114770 w 2861409"/>
              <a:gd name="connsiteY0" fmla="*/ 2256592 h 2289875"/>
              <a:gd name="connsiteX1" fmla="*/ 948688 w 2861409"/>
              <a:gd name="connsiteY1" fmla="*/ 12 h 2289875"/>
              <a:gd name="connsiteX2" fmla="*/ 2800916 w 2861409"/>
              <a:gd name="connsiteY2" fmla="*/ 2289875 h 2289875"/>
              <a:gd name="connsiteX3" fmla="*/ 114770 w 2861409"/>
              <a:gd name="connsiteY3" fmla="*/ 2256592 h 2289875"/>
              <a:gd name="connsiteX0" fmla="*/ 101098 w 2852506"/>
              <a:gd name="connsiteY0" fmla="*/ 2267686 h 2300969"/>
              <a:gd name="connsiteX1" fmla="*/ 1090880 w 2852506"/>
              <a:gd name="connsiteY1" fmla="*/ 11 h 2300969"/>
              <a:gd name="connsiteX2" fmla="*/ 2787244 w 2852506"/>
              <a:gd name="connsiteY2" fmla="*/ 2300969 h 2300969"/>
              <a:gd name="connsiteX3" fmla="*/ 101098 w 2852506"/>
              <a:gd name="connsiteY3" fmla="*/ 2267686 h 2300969"/>
              <a:gd name="connsiteX0" fmla="*/ 107974 w 2856750"/>
              <a:gd name="connsiteY0" fmla="*/ 2267687 h 2300970"/>
              <a:gd name="connsiteX1" fmla="*/ 1014629 w 2856750"/>
              <a:gd name="connsiteY1" fmla="*/ 12 h 2300970"/>
              <a:gd name="connsiteX2" fmla="*/ 2794120 w 2856750"/>
              <a:gd name="connsiteY2" fmla="*/ 2300970 h 2300970"/>
              <a:gd name="connsiteX3" fmla="*/ 107974 w 2856750"/>
              <a:gd name="connsiteY3" fmla="*/ 2267687 h 230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750" h="2300970">
                <a:moveTo>
                  <a:pt x="107974" y="2267687"/>
                </a:moveTo>
                <a:cubicBezTo>
                  <a:pt x="-304640" y="1906383"/>
                  <a:pt x="566938" y="-5535"/>
                  <a:pt x="1014629" y="12"/>
                </a:cubicBezTo>
                <a:cubicBezTo>
                  <a:pt x="1462320" y="5559"/>
                  <a:pt x="3206734" y="1939666"/>
                  <a:pt x="2794120" y="2300970"/>
                </a:cubicBezTo>
                <a:lnTo>
                  <a:pt x="107974" y="226768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07DC1-2833-6211-A2F3-414AEA776D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713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Simplification of a single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/>
                  <a:t> gate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07DC1-2833-6211-A2F3-414AEA776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713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B0C06-8AF2-0698-27CC-D3C78A452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855" y="1178904"/>
                <a:ext cx="11377013" cy="5679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be a linear threshold function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bits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 corrupted biased block projection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Assume that for every block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product distribution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our case,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Proof based on anti-concentration and concentration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B0C06-8AF2-0698-27CC-D3C78A452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55" y="1178904"/>
                <a:ext cx="11377013" cy="5679095"/>
              </a:xfrm>
              <a:blipFill>
                <a:blip r:embed="rId3"/>
                <a:stretch>
                  <a:fillRect l="-965" t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AC8333-E38A-ADFE-7315-AC3A4D27A886}"/>
                  </a:ext>
                </a:extLst>
              </p:cNvPr>
              <p:cNvSpPr txBox="1"/>
              <p:nvPr/>
            </p:nvSpPr>
            <p:spPr>
              <a:xfrm>
                <a:off x="564614" y="3429000"/>
                <a:ext cx="11007126" cy="20575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600" b="1" dirty="0"/>
                  <a:t>Lemma</a:t>
                </a:r>
                <a:r>
                  <a:rPr lang="en-US" sz="2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‑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close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AC8333-E38A-ADFE-7315-AC3A4D27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4" y="3429000"/>
                <a:ext cx="11007126" cy="2057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58BD7-D608-4A9D-99F2-EB01676830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58BD7-D608-4A9D-99F2-EB01676830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8A2D-D893-4E74-96FC-47752E56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24" y="2082413"/>
            <a:ext cx="5684366" cy="456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/>
                </a:solidFill>
              </a:rPr>
              <a:t>Most</a:t>
            </a:r>
            <a:r>
              <a:rPr lang="en-US" dirty="0"/>
              <a:t> gates in bottom layer will become close to constants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/>
              <a:t>Replace them with constants ✔️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/>
              <a:t>Must contend with gates that do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become close to constants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74EF7B-258E-49E3-94FA-00CC4882D7CE}"/>
              </a:ext>
            </a:extLst>
          </p:cNvPr>
          <p:cNvGrpSpPr/>
          <p:nvPr/>
        </p:nvGrpSpPr>
        <p:grpSpPr>
          <a:xfrm>
            <a:off x="5813528" y="10634"/>
            <a:ext cx="6244976" cy="5806403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DFBD7D-AAB9-4E2B-A6FC-2AE082AF7E91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F8D43A9-02B2-4A79-AA7D-7E5B1D7B8C53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1B706-787E-4CE8-A62C-DAEDFD28A748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C95255C-3CBB-4BC7-B951-A6CB699DF5C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3368675-2FBE-4E71-B157-D0357426D26A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5ED823-36DE-439A-B1C8-F0A1AF4E0C93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263DD4-924A-468F-B383-912371638C4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F5FC74-DCB2-46E1-9404-B61D129CFAF8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7EFB63B-245A-4DE2-8129-88622EF73091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FD7221-BE8C-4533-B2FF-0E4FCE68E3AA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67F736-CE27-434A-8D12-A84609053EFF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C9C8BBA-5D39-4DF2-B99A-8A3CD0FF2BAA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6007AD-317A-4300-BC67-574D95BDAD60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054968-DF17-47B7-A4AD-8A746BD97286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39BF77-A65B-43FA-871E-BE55788909A5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0AA53B-8FAE-473F-B60B-3BFE792FE411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DFD4CD-8783-4401-9AB6-19BB47BB2E72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4B8B25-A9AF-495B-B39C-982BDEFCF339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6455F1-73C5-4AD7-9C78-058B6A8ED7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AACEC7-F408-4D76-B964-604A817BF172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CBC50E-87F9-4BC3-8225-FC0969D20521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207EB3-39C7-4458-9E27-19DC5E1B3AA3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B08309-9F69-40E9-9125-3E317567325C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FF9BC7-B65D-472B-AF57-074D05BE6A3F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580791D-D816-4764-B32E-1D8D06783419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EED4C99-60F3-4FFF-8306-26EB3773DD44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800028F-0755-43FC-ABD2-F4A442C59856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E10E9E2-821A-4833-8396-E4F3A2505242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3D23B05-A4F6-4FC8-A4A3-B922C54D8B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60B4CFD-8598-43E7-BFB8-1934E8D4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AFB4D56-0652-42C3-9F66-B28F103E3BE8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2CA6A8-2C73-4949-807F-58F9E1689568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9B2723-B3EA-4A96-B6B6-748F9497ECAE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B03EC6-8DF0-4396-9EC3-7DD6530728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600CF5-361A-4464-BDEA-1E48A40C2313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88B86E-FB3E-41A6-B8FD-2BD9BF34B54B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11A2C3-DB3C-42E5-9916-8203BF773413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7A681D-4839-437B-9995-06BAF6A874AE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777AFA-AC52-4841-8148-B4BADC987D09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2BD08B-648F-4A40-A5A0-95478DA4FEA6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D60FE60-FAA4-4862-82A1-E8F7E7DD40BB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D60FE60-FAA4-4862-82A1-E8F7E7DD4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2A3865-0AF6-4A8D-804B-A0A43CA29A16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F156A2-0407-4223-BC51-207D1A8E30C2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DAC334-169F-4BEF-869D-C62D1AE2552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39B17E-EF32-4459-A4AC-3CDA795DC3EB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08EB83-9817-4C88-86E0-DE056721D4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14ABBB2-7696-4F51-B1E6-73C4E33AED71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E9A6FA-158A-4C44-AA22-38BDA519865C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7F9DB8-66C6-45D5-9FE5-E301F7A7CAF4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90418D5-FCEA-4D24-8221-7E02B6055AF5}"/>
              </a:ext>
            </a:extLst>
          </p:cNvPr>
          <p:cNvSpPr/>
          <p:nvPr/>
        </p:nvSpPr>
        <p:spPr>
          <a:xfrm>
            <a:off x="6366552" y="3651430"/>
            <a:ext cx="5089989" cy="239316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B2E3B2-1F03-4CB1-80FE-F584C4DEB0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98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Decision trees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at the leaves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B2E3B2-1F03-4CB1-80FE-F584C4DEB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98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81F8-E78D-4F7E-A9CB-FFCC113B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4" y="1022732"/>
            <a:ext cx="6455470" cy="50364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154845-9DDA-43F8-BB48-7274743E10C1}"/>
              </a:ext>
            </a:extLst>
          </p:cNvPr>
          <p:cNvGrpSpPr/>
          <p:nvPr/>
        </p:nvGrpSpPr>
        <p:grpSpPr>
          <a:xfrm>
            <a:off x="3626564" y="1220145"/>
            <a:ext cx="8514205" cy="5388678"/>
            <a:chOff x="3626564" y="1220145"/>
            <a:chExt cx="8514205" cy="538867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367324-C70F-480F-A6AA-1DA3A3E454DF}"/>
                </a:ext>
              </a:extLst>
            </p:cNvPr>
            <p:cNvSpPr/>
            <p:nvPr/>
          </p:nvSpPr>
          <p:spPr>
            <a:xfrm>
              <a:off x="7366190" y="1220145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/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84E14F-971E-4887-9F99-0DC136D49326}"/>
                </a:ext>
              </a:extLst>
            </p:cNvPr>
            <p:cNvSpPr/>
            <p:nvPr/>
          </p:nvSpPr>
          <p:spPr>
            <a:xfrm>
              <a:off x="5728747" y="3052867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/>
                <p:nvPr/>
              </p:nvSpPr>
              <p:spPr>
                <a:xfrm>
                  <a:off x="5857111" y="3254512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111" y="3254512"/>
                  <a:ext cx="59119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DB8979-8A17-43B6-B8AE-69D8E4EC8D9A}"/>
                </a:ext>
              </a:extLst>
            </p:cNvPr>
            <p:cNvSpPr/>
            <p:nvPr/>
          </p:nvSpPr>
          <p:spPr>
            <a:xfrm>
              <a:off x="9155070" y="3052867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/>
                <p:nvPr/>
              </p:nvSpPr>
              <p:spPr>
                <a:xfrm>
                  <a:off x="9245190" y="3268893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190" y="3268893"/>
                  <a:ext cx="59119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CAFCF6-2E68-43B4-8899-D8E19AD6C4A5}"/>
                </a:ext>
              </a:extLst>
            </p:cNvPr>
            <p:cNvSpPr/>
            <p:nvPr/>
          </p:nvSpPr>
          <p:spPr>
            <a:xfrm>
              <a:off x="4479451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/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2EE539-6AAE-4460-BA90-0CFD94CBBDBE}"/>
                </a:ext>
              </a:extLst>
            </p:cNvPr>
            <p:cNvSpPr/>
            <p:nvPr/>
          </p:nvSpPr>
          <p:spPr>
            <a:xfrm>
              <a:off x="6494812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/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374E33-1AD7-4A88-8B82-D92DB68838A5}"/>
                </a:ext>
              </a:extLst>
            </p:cNvPr>
            <p:cNvSpPr/>
            <p:nvPr/>
          </p:nvSpPr>
          <p:spPr>
            <a:xfrm>
              <a:off x="8606603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/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B0DB18-0DCD-41DC-9DFC-6EDCA1388235}"/>
                </a:ext>
              </a:extLst>
            </p:cNvPr>
            <p:cNvSpPr/>
            <p:nvPr/>
          </p:nvSpPr>
          <p:spPr>
            <a:xfrm>
              <a:off x="10647995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/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1BAFBC-53C5-4D34-B3DA-5733EDC97D01}"/>
                </a:ext>
              </a:extLst>
            </p:cNvPr>
            <p:cNvCxnSpPr>
              <a:cxnSpLocks/>
              <a:stCxn id="4" idx="3"/>
              <a:endCxn id="7" idx="7"/>
            </p:cNvCxnSpPr>
            <p:nvPr/>
          </p:nvCxnSpPr>
          <p:spPr>
            <a:xfrm flipH="1">
              <a:off x="6412772" y="1904170"/>
              <a:ext cx="1070778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0BCFC9-BE45-4971-96CE-EE59D0EF4A15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8050215" y="1904170"/>
              <a:ext cx="1222215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8B2CA6A-D4E0-4892-87CC-A8FC0A4CB60C}"/>
                </a:ext>
              </a:extLst>
            </p:cNvPr>
            <p:cNvCxnSpPr>
              <a:cxnSpLocks/>
              <a:stCxn id="7" idx="3"/>
              <a:endCxn id="11" idx="7"/>
            </p:cNvCxnSpPr>
            <p:nvPr/>
          </p:nvCxnSpPr>
          <p:spPr>
            <a:xfrm flipH="1">
              <a:off x="5163476" y="3736892"/>
              <a:ext cx="682631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693F3E-0C57-4377-AEED-CB28D914A939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6412772" y="3736892"/>
              <a:ext cx="199400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56EE6B-57FF-44B4-AB76-28A7788AA38F}"/>
                </a:ext>
              </a:extLst>
            </p:cNvPr>
            <p:cNvCxnSpPr>
              <a:cxnSpLocks/>
              <a:stCxn id="9" idx="3"/>
              <a:endCxn id="15" idx="0"/>
            </p:cNvCxnSpPr>
            <p:nvPr/>
          </p:nvCxnSpPr>
          <p:spPr>
            <a:xfrm flipH="1">
              <a:off x="9007296" y="3736892"/>
              <a:ext cx="265134" cy="822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5008B6E-DF68-4755-B566-659B742FA5EB}"/>
                </a:ext>
              </a:extLst>
            </p:cNvPr>
            <p:cNvCxnSpPr>
              <a:cxnSpLocks/>
              <a:stCxn id="9" idx="5"/>
              <a:endCxn id="17" idx="1"/>
            </p:cNvCxnSpPr>
            <p:nvPr/>
          </p:nvCxnSpPr>
          <p:spPr>
            <a:xfrm>
              <a:off x="9839095" y="3736892"/>
              <a:ext cx="926260" cy="940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6DE8DA4-BF5A-44EB-B43C-B8DDF86916B5}"/>
                </a:ext>
              </a:extLst>
            </p:cNvPr>
            <p:cNvCxnSpPr>
              <a:cxnSpLocks/>
              <a:stCxn id="11" idx="3"/>
              <a:endCxn id="6" idx="0"/>
            </p:cNvCxnSpPr>
            <p:nvPr/>
          </p:nvCxnSpPr>
          <p:spPr>
            <a:xfrm flipH="1">
              <a:off x="4131842" y="5187271"/>
              <a:ext cx="464969" cy="7635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7E5D352-F135-4AA9-8B57-E531896F446C}"/>
                </a:ext>
              </a:extLst>
            </p:cNvPr>
            <p:cNvCxnSpPr>
              <a:cxnSpLocks/>
              <a:stCxn id="11" idx="5"/>
              <a:endCxn id="51" idx="0"/>
            </p:cNvCxnSpPr>
            <p:nvPr/>
          </p:nvCxnSpPr>
          <p:spPr>
            <a:xfrm>
              <a:off x="5163476" y="5187271"/>
              <a:ext cx="59993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74BFB4-6F55-4E04-9017-1FC731D2581F}"/>
                </a:ext>
              </a:extLst>
            </p:cNvPr>
            <p:cNvCxnSpPr>
              <a:cxnSpLocks/>
              <a:stCxn id="13" idx="3"/>
              <a:endCxn id="54" idx="0"/>
            </p:cNvCxnSpPr>
            <p:nvPr/>
          </p:nvCxnSpPr>
          <p:spPr>
            <a:xfrm flipH="1">
              <a:off x="6263958" y="5187271"/>
              <a:ext cx="348214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8F0787F-7B61-4103-BF4A-551A32E4D13F}"/>
                </a:ext>
              </a:extLst>
            </p:cNvPr>
            <p:cNvCxnSpPr>
              <a:cxnSpLocks/>
              <a:stCxn id="13" idx="5"/>
              <a:endCxn id="59" idx="0"/>
            </p:cNvCxnSpPr>
            <p:nvPr/>
          </p:nvCxnSpPr>
          <p:spPr>
            <a:xfrm>
              <a:off x="7178837" y="5187271"/>
              <a:ext cx="187353" cy="7635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BE93398-96F7-47AE-8001-48C4E26B71AF}"/>
                </a:ext>
              </a:extLst>
            </p:cNvPr>
            <p:cNvCxnSpPr>
              <a:cxnSpLocks/>
              <a:stCxn id="15" idx="3"/>
              <a:endCxn id="60" idx="0"/>
            </p:cNvCxnSpPr>
            <p:nvPr/>
          </p:nvCxnSpPr>
          <p:spPr>
            <a:xfrm flipH="1">
              <a:off x="8445326" y="5243821"/>
              <a:ext cx="278637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6D9814A-70C5-4EE3-8D44-FECAEB5A5B9A}"/>
                </a:ext>
              </a:extLst>
            </p:cNvPr>
            <p:cNvCxnSpPr>
              <a:cxnSpLocks/>
              <a:stCxn id="15" idx="5"/>
              <a:endCxn id="62" idx="0"/>
            </p:cNvCxnSpPr>
            <p:nvPr/>
          </p:nvCxnSpPr>
          <p:spPr>
            <a:xfrm>
              <a:off x="9290628" y="5243821"/>
              <a:ext cx="203198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E912C95-1F21-4B78-AD73-61F1983539C1}"/>
                </a:ext>
              </a:extLst>
            </p:cNvPr>
            <p:cNvCxnSpPr>
              <a:cxnSpLocks/>
              <a:stCxn id="17" idx="3"/>
              <a:endCxn id="65" idx="0"/>
            </p:cNvCxnSpPr>
            <p:nvPr/>
          </p:nvCxnSpPr>
          <p:spPr>
            <a:xfrm flipH="1">
              <a:off x="10557494" y="5243821"/>
              <a:ext cx="207861" cy="7160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36CC552-A96F-446E-A770-26AE7A590AF9}"/>
                </a:ext>
              </a:extLst>
            </p:cNvPr>
            <p:cNvCxnSpPr>
              <a:cxnSpLocks/>
              <a:stCxn id="17" idx="5"/>
              <a:endCxn id="63" idx="0"/>
            </p:cNvCxnSpPr>
            <p:nvPr/>
          </p:nvCxnSpPr>
          <p:spPr>
            <a:xfrm>
              <a:off x="11332020" y="5243821"/>
              <a:ext cx="303471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/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blipFill>
                  <a:blip r:embed="rId12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/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blipFill>
                  <a:blip r:embed="rId13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/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blipFill>
                  <a:blip r:embed="rId14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/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blipFill>
                  <a:blip r:embed="rId15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/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blipFill>
                  <a:blip r:embed="rId16"/>
                  <a:stretch>
                    <a:fillRect b="-177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/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blipFill>
                  <a:blip r:embed="rId17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/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blipFill>
                  <a:blip r:embed="rId18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/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blipFill>
                  <a:blip r:embed="rId19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7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8F7AE-1A27-CF47-C3BA-A3545E49CB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4894" y="8335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Eliminating the bottom layer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8F7AE-1A27-CF47-C3BA-A3545E49C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4894" y="83359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3854E-C2AC-40B3-D0A7-743561230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498" y="1408922"/>
                <a:ext cx="10775302" cy="476804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wires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 corrupted biased block projection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Assume that for every block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product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3854E-C2AC-40B3-D0A7-743561230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498" y="1408922"/>
                <a:ext cx="10775302" cy="4768041"/>
              </a:xfrm>
              <a:blipFill>
                <a:blip r:embed="rId3"/>
                <a:stretch>
                  <a:fillRect l="-1018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0B4E5-B60D-4709-C1C4-9645D818F61F}"/>
                  </a:ext>
                </a:extLst>
              </p:cNvPr>
              <p:cNvSpPr txBox="1"/>
              <p:nvPr/>
            </p:nvSpPr>
            <p:spPr>
              <a:xfrm>
                <a:off x="471139" y="3563884"/>
                <a:ext cx="11007126" cy="31160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600" b="1" dirty="0"/>
                  <a:t>Lemma</a:t>
                </a:r>
                <a:r>
                  <a:rPr lang="en-US" sz="2600" dirty="0"/>
                  <a:t>: With high probability over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there is a decision tree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600" dirty="0"/>
                  <a:t> such that</a:t>
                </a:r>
              </a:p>
              <a:p>
                <a:pPr marL="457200" indent="-4572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Leaves are labeled by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circuits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wires</a:t>
                </a:r>
              </a:p>
              <a:p>
                <a:pPr marL="457200" indent="-4572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</m:oMath>
                </a14:m>
                <a:endParaRPr lang="en-US" sz="2600" dirty="0"/>
              </a:p>
              <a:p>
                <a:pPr marL="457200" indent="-4572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Depth of decision tree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lit/>
                              </m:r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30000"/>
                  </a:lnSpc>
                </a:pPr>
                <a:r>
                  <a:rPr lang="en-US" sz="2600" dirty="0"/>
                  <a:t>Specifically, failure probability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lit/>
                              </m:r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0B4E5-B60D-4709-C1C4-9645D818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9" y="3563884"/>
                <a:ext cx="11007126" cy="3116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1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E4E2B9-D45F-61B6-F274-23085B825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26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power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circuits</a:t>
                </a:r>
                <a:r>
                  <a:rPr lang="en-US" dirty="0"/>
                  <a:t> </a:t>
                </a:r>
                <a:r>
                  <a:rPr lang="en-US" sz="2400" dirty="0"/>
                  <a:t>(constant depth, polynomial size)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E4E2B9-D45F-61B6-F274-23085B825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26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70AD9-D4FF-74C4-AFCD-2E3D392A4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7" y="1316131"/>
                <a:ext cx="11073063" cy="3217235"/>
              </a:xfrm>
            </p:spPr>
            <p:txBody>
              <a:bodyPr numCol="2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PARITY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Every symmetric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addition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multiplication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division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Sorting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Candidate cryptographic primitives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70AD9-D4FF-74C4-AFCD-2E3D392A4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7" y="1316131"/>
                <a:ext cx="11073063" cy="3217235"/>
              </a:xfrm>
              <a:blipFill>
                <a:blip r:embed="rId3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266F8-E6BD-89E2-68ED-D6A4F359A482}"/>
                  </a:ext>
                </a:extLst>
              </p:cNvPr>
              <p:cNvSpPr txBox="1"/>
              <p:nvPr/>
            </p:nvSpPr>
            <p:spPr>
              <a:xfrm>
                <a:off x="838200" y="4459583"/>
                <a:ext cx="8755982" cy="1961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circuits are Boolean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neural networks</a:t>
                </a:r>
                <a:endParaRPr lang="en-US" sz="2800" b="0" dirty="0"/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Perhaps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/>
                  <a:t> 😮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It is an open problem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🤯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266F8-E6BD-89E2-68ED-D6A4F359A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59583"/>
                <a:ext cx="8755982" cy="1961563"/>
              </a:xfrm>
              <a:prstGeom prst="rect">
                <a:avLst/>
              </a:prstGeom>
              <a:blipFill>
                <a:blip r:embed="rId4"/>
                <a:stretch>
                  <a:fillRect l="-1253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7D682E-3FD0-4A52-E2FF-1C953080AC33}"/>
              </a:ext>
            </a:extLst>
          </p:cNvPr>
          <p:cNvCxnSpPr/>
          <p:nvPr/>
        </p:nvCxnSpPr>
        <p:spPr>
          <a:xfrm>
            <a:off x="661737" y="4447552"/>
            <a:ext cx="10483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C283BC93-381D-B22E-78F6-B7265B9D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94" y="4619179"/>
            <a:ext cx="2384800" cy="20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D6FFF3-253E-BB45-47F7-6BFD1889B737}"/>
              </a:ext>
            </a:extLst>
          </p:cNvPr>
          <p:cNvSpPr txBox="1"/>
          <p:nvPr/>
        </p:nvSpPr>
        <p:spPr>
          <a:xfrm>
            <a:off x="838200" y="1029150"/>
            <a:ext cx="98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[HMPST 1993] [BCH 1986] [CSV 1984] [NR 1997] [KL 2001] 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2F9B-9EFF-40F7-B1B9-8F589334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6DFA-7C2E-44B9-A0A2-0387502B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964738"/>
            <a:ext cx="11827041" cy="4736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(Builds on prior work, especially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[Chen, Santhanam, Srinivasan 2018]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Gates with </a:t>
            </a:r>
            <a:r>
              <a:rPr lang="en-US" dirty="0">
                <a:solidFill>
                  <a:schemeClr val="accent1"/>
                </a:solidFill>
              </a:rPr>
              <a:t>high</a:t>
            </a:r>
            <a:r>
              <a:rPr lang="en-US" dirty="0"/>
              <a:t> fan-in that do not become close to constant: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Query all surviving variables</a:t>
            </a:r>
          </a:p>
          <a:p>
            <a:pPr>
              <a:lnSpc>
                <a:spcPct val="150000"/>
              </a:lnSpc>
            </a:pPr>
            <a:r>
              <a:rPr lang="en-US" dirty="0"/>
              <a:t>Gates with </a:t>
            </a:r>
            <a:r>
              <a:rPr lang="en-US" dirty="0">
                <a:solidFill>
                  <a:schemeClr val="accent1"/>
                </a:solidFill>
              </a:rPr>
              <a:t>low</a:t>
            </a:r>
            <a:r>
              <a:rPr lang="en-US" dirty="0"/>
              <a:t> fan-in that do not become close to constant: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Query all </a:t>
            </a:r>
            <a:r>
              <a:rPr lang="en-US" dirty="0">
                <a:solidFill>
                  <a:schemeClr val="accent1"/>
                </a:solidFill>
              </a:rPr>
              <a:t>pairs</a:t>
            </a:r>
            <a:r>
              <a:rPr lang="en-US" dirty="0"/>
              <a:t> of surviving variables that both feed into the same low-fan-in gate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4B84D-885B-FABC-DF6C-3BE640FD1693}"/>
              </a:ext>
            </a:extLst>
          </p:cNvPr>
          <p:cNvGrpSpPr/>
          <p:nvPr/>
        </p:nvGrpSpPr>
        <p:grpSpPr>
          <a:xfrm>
            <a:off x="7200253" y="383424"/>
            <a:ext cx="4522337" cy="2224928"/>
            <a:chOff x="7517627" y="145870"/>
            <a:chExt cx="4522337" cy="22249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E746E8-BCD7-15F3-4765-B29ED4835FDD}"/>
                </a:ext>
              </a:extLst>
            </p:cNvPr>
            <p:cNvGrpSpPr/>
            <p:nvPr/>
          </p:nvGrpSpPr>
          <p:grpSpPr>
            <a:xfrm>
              <a:off x="7517627" y="145870"/>
              <a:ext cx="4522337" cy="2224928"/>
              <a:chOff x="6649493" y="3660985"/>
              <a:chExt cx="4522337" cy="22249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C8619B-34A1-9E2F-2C63-F316FE7F553B}"/>
                  </a:ext>
                </a:extLst>
              </p:cNvPr>
              <p:cNvSpPr/>
              <p:nvPr/>
            </p:nvSpPr>
            <p:spPr>
              <a:xfrm>
                <a:off x="6996768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47632F4-D3BB-5E69-12CE-BE28B58668B6}"/>
                  </a:ext>
                </a:extLst>
              </p:cNvPr>
              <p:cNvSpPr/>
              <p:nvPr/>
            </p:nvSpPr>
            <p:spPr>
              <a:xfrm>
                <a:off x="8602961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8DC8F2E-2129-23DA-EC4B-509A23B9D440}"/>
                  </a:ext>
                </a:extLst>
              </p:cNvPr>
              <p:cNvSpPr/>
              <p:nvPr/>
            </p:nvSpPr>
            <p:spPr>
              <a:xfrm>
                <a:off x="10209154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4D6BBB4-EE67-8C6F-D811-A2E83BFA09BC}"/>
                  </a:ext>
                </a:extLst>
              </p:cNvPr>
              <p:cNvCxnSpPr>
                <a:cxnSpLocks/>
                <a:stCxn id="9" idx="7"/>
              </p:cNvCxnSpPr>
              <p:nvPr/>
            </p:nvCxnSpPr>
            <p:spPr>
              <a:xfrm flipV="1">
                <a:off x="7680793" y="3718572"/>
                <a:ext cx="1262469" cy="42260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31604D9-CE7E-1CE0-CA1B-65CED2AF88F1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7397461" y="3699417"/>
                <a:ext cx="312110" cy="3243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73DCCCF-16F5-8FE8-89C6-8F315C4EDA04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 flipV="1">
                <a:off x="6803796" y="3856787"/>
                <a:ext cx="310332" cy="28438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381331-46C3-66CB-850B-B81FFD738EAC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60827" y="3784337"/>
                <a:ext cx="759494" cy="35683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09C2A5B-23CC-EB1D-F7B2-490EAB1108C7}"/>
                  </a:ext>
                </a:extLst>
              </p:cNvPr>
              <p:cNvCxnSpPr>
                <a:cxnSpLocks/>
                <a:stCxn id="10" idx="7"/>
              </p:cNvCxnSpPr>
              <p:nvPr/>
            </p:nvCxnSpPr>
            <p:spPr>
              <a:xfrm flipV="1">
                <a:off x="9286986" y="3739618"/>
                <a:ext cx="1175074" cy="40155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AA9AC17-B5E4-8128-BF27-45CA695EAE90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 flipV="1">
                <a:off x="9315764" y="3774375"/>
                <a:ext cx="1010750" cy="36680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D805E0A-17B4-D6B9-46F2-5A02A17C33E0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10101611" y="3660985"/>
                <a:ext cx="508236" cy="3628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351739-CC08-6B06-CEF5-5160F9A2B7AE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V="1">
                <a:off x="10893179" y="3712842"/>
                <a:ext cx="278651" cy="42833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AE8F0DF-3AE4-3AB3-9196-E25880BA99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19628" y="3701001"/>
                <a:ext cx="518053" cy="3454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DCB4A23-F131-143D-117E-3B3E36C81F03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40CA948-8CCD-487E-A91B-82C97889A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FC04ECD-B834-B020-D462-3221F3A1CACD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B3230CE-8A75-43CE-B74C-C631D6D8AB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057842D-772A-8F55-D618-BE28F1504F0A}"/>
                      </a:ext>
                    </a:extLst>
                  </p:cNvPr>
                  <p:cNvSpPr txBox="1"/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C0EDDEF-7F88-41F6-8A10-CC123288F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7D0C347-FF02-1324-FDF7-D95942AE4699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58E0B3-0236-433C-915F-EDD513B52B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230EC7B-95E7-6D5D-5A5D-6517B55CE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B1CFDB8-A59D-4E6F-B9D5-3E8EA5970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B549612-851A-445A-E1CC-D8385A94D0F6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7397461" y="4825201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624EE2-3294-01AB-103A-DC81BA688C4C}"/>
                  </a:ext>
                </a:extLst>
              </p:cNvPr>
              <p:cNvCxnSpPr>
                <a:cxnSpLocks/>
                <a:endCxn id="9" idx="5"/>
              </p:cNvCxnSpPr>
              <p:nvPr/>
            </p:nvCxnSpPr>
            <p:spPr>
              <a:xfrm flipH="1" flipV="1">
                <a:off x="7680793" y="4707841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60A01E-DFE3-F53F-9AB8-54BC0A05C81F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V="1">
                <a:off x="7991125" y="4707841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81DE2D-85A0-E469-2C1E-388222B51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947" y="4615459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AED1E0-C562-1314-2CB2-87473FC5B945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9996823" y="4825201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8E0D010-C1AA-85BF-4D24-2F8BDCE1384D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10730630" y="4807390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BF7F34B-2BE5-31FB-D39A-9EDDCE3A652F}"/>
                  </a:ext>
                </a:extLst>
              </p:cNvPr>
              <p:cNvCxnSpPr>
                <a:cxnSpLocks/>
                <a:endCxn id="10" idx="5"/>
              </p:cNvCxnSpPr>
              <p:nvPr/>
            </p:nvCxnSpPr>
            <p:spPr>
              <a:xfrm flipH="1" flipV="1">
                <a:off x="9286986" y="4707841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F52593A-689E-3FBE-28CD-8CF90DA9F7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00D3FE4-C3BF-4960-9B06-5773A41BD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12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EA754C7-16D8-FD46-13BD-F385970ECE72}"/>
                      </a:ext>
                    </a:extLst>
                  </p:cNvPr>
                  <p:cNvSpPr txBox="1"/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FEBD869-52F6-47FE-A744-0E330A5A7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901B392-B407-7796-A61F-28CAE9C9BEC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3A9B79-CDF4-4138-802E-BE95B259B6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55F6DAAB-0458-DA17-FC0E-7B9BF01EBBCE}"/>
                </a:ext>
              </a:extLst>
            </p:cNvPr>
            <p:cNvSpPr/>
            <p:nvPr/>
          </p:nvSpPr>
          <p:spPr>
            <a:xfrm>
              <a:off x="7745311" y="483866"/>
              <a:ext cx="1005371" cy="1003839"/>
            </a:xfrm>
            <a:prstGeom prst="arc">
              <a:avLst>
                <a:gd name="adj1" fmla="val 716884"/>
                <a:gd name="adj2" fmla="val 9000279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4A4A65-8D76-BF26-F3BE-117EDB248F0D}"/>
                </a:ext>
              </a:extLst>
            </p:cNvPr>
            <p:cNvCxnSpPr>
              <a:cxnSpLocks/>
              <a:stCxn id="21" idx="0"/>
              <a:endCxn id="9" idx="3"/>
            </p:cNvCxnSpPr>
            <p:nvPr/>
          </p:nvCxnSpPr>
          <p:spPr>
            <a:xfrm flipV="1">
              <a:off x="7708127" y="1192726"/>
              <a:ext cx="274135" cy="7888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ED27C2-ECDB-6FB9-9DA0-AE4694EB1AE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9920062" y="1192726"/>
              <a:ext cx="1274586" cy="8452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3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447398" y="2962382"/>
            <a:ext cx="1301803" cy="11222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B8D61-DE51-6FD4-05A0-2B077B582891}"/>
              </a:ext>
            </a:extLst>
          </p:cNvPr>
          <p:cNvGrpSpPr/>
          <p:nvPr/>
        </p:nvGrpSpPr>
        <p:grpSpPr>
          <a:xfrm>
            <a:off x="4482455" y="1518356"/>
            <a:ext cx="3487823" cy="3244339"/>
            <a:chOff x="6379779" y="757820"/>
            <a:chExt cx="5400892" cy="5023858"/>
          </a:xfrm>
        </p:grpSpPr>
        <p:pic>
          <p:nvPicPr>
            <p:cNvPr id="2050" name="Picture 2" descr="Tree in spring vector drawing">
              <a:extLst>
                <a:ext uri="{FF2B5EF4-FFF2-40B4-BE49-F238E27FC236}">
                  <a16:creationId xmlns:a16="http://schemas.microsoft.com/office/drawing/2014/main" id="{F6B50077-F732-4C29-B7B0-45D30E5EF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178" y="757820"/>
              <a:ext cx="4441091" cy="502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DEAE135-B6FA-4DB9-A9DF-19335760A2AE}"/>
                </a:ext>
              </a:extLst>
            </p:cNvPr>
            <p:cNvSpPr/>
            <p:nvPr/>
          </p:nvSpPr>
          <p:spPr>
            <a:xfrm>
              <a:off x="6379779" y="1591659"/>
              <a:ext cx="2401825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92E72CB-91CD-48AE-922E-84CDB58EE4F4}"/>
                </a:ext>
              </a:extLst>
            </p:cNvPr>
            <p:cNvSpPr/>
            <p:nvPr/>
          </p:nvSpPr>
          <p:spPr>
            <a:xfrm>
              <a:off x="8032206" y="892181"/>
              <a:ext cx="2401825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4CC338-FC5B-4D62-B4FF-5EE0B7548523}"/>
                </a:ext>
              </a:extLst>
            </p:cNvPr>
            <p:cNvSpPr/>
            <p:nvPr/>
          </p:nvSpPr>
          <p:spPr>
            <a:xfrm>
              <a:off x="9107003" y="1842708"/>
              <a:ext cx="2401825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B632408-62F3-43B5-8704-0AFB2F047B5A}"/>
                </a:ext>
              </a:extLst>
            </p:cNvPr>
            <p:cNvSpPr/>
            <p:nvPr/>
          </p:nvSpPr>
          <p:spPr>
            <a:xfrm>
              <a:off x="6705178" y="2724617"/>
              <a:ext cx="2401825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45F9103-F965-4C7F-85C2-71FF6F1B845E}"/>
                </a:ext>
              </a:extLst>
            </p:cNvPr>
            <p:cNvSpPr/>
            <p:nvPr/>
          </p:nvSpPr>
          <p:spPr>
            <a:xfrm>
              <a:off x="9378846" y="3000702"/>
              <a:ext cx="2401825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70DBC3-BA36-094F-6279-0C4940386EED}"/>
              </a:ext>
            </a:extLst>
          </p:cNvPr>
          <p:cNvSpPr txBox="1"/>
          <p:nvPr/>
        </p:nvSpPr>
        <p:spPr>
          <a:xfrm>
            <a:off x="10981283" y="3215980"/>
            <a:ext cx="1043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???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AD3977-DF8F-9790-DC11-ED25EB689E50}"/>
              </a:ext>
            </a:extLst>
          </p:cNvPr>
          <p:cNvGrpSpPr/>
          <p:nvPr/>
        </p:nvGrpSpPr>
        <p:grpSpPr>
          <a:xfrm>
            <a:off x="2215965" y="2580435"/>
            <a:ext cx="1942251" cy="2472780"/>
            <a:chOff x="2215965" y="2580435"/>
            <a:chExt cx="1942251" cy="247278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7527863-0A9C-4595-8097-32DBC0B20010}"/>
                </a:ext>
              </a:extLst>
            </p:cNvPr>
            <p:cNvSpPr/>
            <p:nvPr/>
          </p:nvSpPr>
          <p:spPr>
            <a:xfrm>
              <a:off x="2215965" y="3140525"/>
              <a:ext cx="1942251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EC63EF8-08D5-54C7-827A-7F93749BECAB}"/>
                    </a:ext>
                  </a:extLst>
                </p:cNvPr>
                <p:cNvSpPr txBox="1"/>
                <p:nvPr/>
              </p:nvSpPr>
              <p:spPr>
                <a:xfrm>
                  <a:off x="2686507" y="2580435"/>
                  <a:ext cx="926431" cy="560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EC63EF8-08D5-54C7-827A-7F93749BEC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507" y="2580435"/>
                  <a:ext cx="926431" cy="5600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B434C62-9D40-F66E-191A-098E3C500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83578" y="4084626"/>
              <a:ext cx="1537443" cy="96858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190C5C-67C7-754D-FC75-75298AE6CBBA}"/>
              </a:ext>
            </a:extLst>
          </p:cNvPr>
          <p:cNvGrpSpPr/>
          <p:nvPr/>
        </p:nvGrpSpPr>
        <p:grpSpPr>
          <a:xfrm>
            <a:off x="8568490" y="2685607"/>
            <a:ext cx="1942251" cy="2367608"/>
            <a:chOff x="8568490" y="2685607"/>
            <a:chExt cx="1942251" cy="2367608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48F17DD6-2405-A369-C9DA-1364B6387ED2}"/>
                </a:ext>
              </a:extLst>
            </p:cNvPr>
            <p:cNvSpPr/>
            <p:nvPr/>
          </p:nvSpPr>
          <p:spPr>
            <a:xfrm>
              <a:off x="8568490" y="3237874"/>
              <a:ext cx="1942251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2539174-1F95-1730-EF2A-3C1F68137203}"/>
                    </a:ext>
                  </a:extLst>
                </p:cNvPr>
                <p:cNvSpPr txBox="1"/>
                <p:nvPr/>
              </p:nvSpPr>
              <p:spPr>
                <a:xfrm>
                  <a:off x="9039032" y="2685607"/>
                  <a:ext cx="926431" cy="560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2539174-1F95-1730-EF2A-3C1F68137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032" y="2685607"/>
                  <a:ext cx="926431" cy="5600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3E5FCD7-8398-2BD7-5148-00E2B2AA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40244" y="4084626"/>
              <a:ext cx="1537443" cy="968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E2788-5792-414F-AD98-228701E4ABD0}"/>
              </a:ext>
            </a:extLst>
          </p:cNvPr>
          <p:cNvSpPr/>
          <p:nvPr/>
        </p:nvSpPr>
        <p:spPr>
          <a:xfrm>
            <a:off x="139960" y="3770184"/>
            <a:ext cx="9545216" cy="2873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A23D8-F9C9-4CB5-97E6-4B43177A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-76664"/>
            <a:ext cx="10821955" cy="1325563"/>
          </a:xfrm>
        </p:spPr>
        <p:txBody>
          <a:bodyPr/>
          <a:lstStyle/>
          <a:p>
            <a:r>
              <a:rPr lang="en-US" dirty="0"/>
              <a:t>Decreasing the circuit-depth of a decision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005" y="1017143"/>
                <a:ext cx="11941995" cy="5616922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DT where 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 corrupted biased block projection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Assume that for every block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2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product distribution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there is a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Depth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05" y="1017143"/>
                <a:ext cx="11941995" cy="5616922"/>
              </a:xfrm>
              <a:blipFill>
                <a:blip r:embed="rId2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Tree in spring vector drawing">
            <a:extLst>
              <a:ext uri="{FF2B5EF4-FFF2-40B4-BE49-F238E27FC236}">
                <a16:creationId xmlns:a16="http://schemas.microsoft.com/office/drawing/2014/main" id="{4CC3AE02-90F8-4D21-9054-9B469BAB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5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ree in spring vector drawing">
            <a:extLst>
              <a:ext uri="{FF2B5EF4-FFF2-40B4-BE49-F238E27FC236}">
                <a16:creationId xmlns:a16="http://schemas.microsoft.com/office/drawing/2014/main" id="{196B52F3-8450-4641-88C0-5EA676E7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1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ee in spring vector drawing">
            <a:extLst>
              <a:ext uri="{FF2B5EF4-FFF2-40B4-BE49-F238E27FC236}">
                <a16:creationId xmlns:a16="http://schemas.microsoft.com/office/drawing/2014/main" id="{9D1F56AE-B916-4DAE-9AB5-EFC18D1A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7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1992028" y="2690622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CEEF9E-DDFF-43EC-983F-D1EBF626B2DD}"/>
              </a:ext>
            </a:extLst>
          </p:cNvPr>
          <p:cNvSpPr/>
          <p:nvPr/>
        </p:nvSpPr>
        <p:spPr>
          <a:xfrm>
            <a:off x="3401431" y="1949052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B52F8D-D631-48E9-BAF5-F68BD16B2260}"/>
              </a:ext>
            </a:extLst>
          </p:cNvPr>
          <p:cNvSpPr/>
          <p:nvPr/>
        </p:nvSpPr>
        <p:spPr>
          <a:xfrm>
            <a:off x="613079" y="1820565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D29F21-09CA-43F1-B3F1-739C1C2E6B02}"/>
              </a:ext>
            </a:extLst>
          </p:cNvPr>
          <p:cNvSpPr/>
          <p:nvPr/>
        </p:nvSpPr>
        <p:spPr>
          <a:xfrm>
            <a:off x="2022482" y="950508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Tree in spring vector drawing">
            <a:extLst>
              <a:ext uri="{FF2B5EF4-FFF2-40B4-BE49-F238E27FC236}">
                <a16:creationId xmlns:a16="http://schemas.microsoft.com/office/drawing/2014/main" id="{D19A11FC-0038-4058-A0FC-5224E6D5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2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ree in spring vector drawing">
            <a:extLst>
              <a:ext uri="{FF2B5EF4-FFF2-40B4-BE49-F238E27FC236}">
                <a16:creationId xmlns:a16="http://schemas.microsoft.com/office/drawing/2014/main" id="{59C62B23-4486-4F1A-8712-4A070412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19" y="684058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3FB22E4-8F58-4B28-9C35-C812D7E156E8}"/>
              </a:ext>
            </a:extLst>
          </p:cNvPr>
          <p:cNvSpPr/>
          <p:nvPr/>
        </p:nvSpPr>
        <p:spPr>
          <a:xfrm>
            <a:off x="8254788" y="146384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3726A20-515B-4E1C-B8DA-3496808EF236}"/>
              </a:ext>
            </a:extLst>
          </p:cNvPr>
          <p:cNvSpPr/>
          <p:nvPr/>
        </p:nvSpPr>
        <p:spPr>
          <a:xfrm>
            <a:off x="8749144" y="90833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Tree in spring vector drawing">
            <a:extLst>
              <a:ext uri="{FF2B5EF4-FFF2-40B4-BE49-F238E27FC236}">
                <a16:creationId xmlns:a16="http://schemas.microsoft.com/office/drawing/2014/main" id="{1E2D2883-5572-4BC4-AB31-11B7C3EE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69" y="1820565"/>
            <a:ext cx="2119914" cy="23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D113BA1-2323-4D40-8A18-29AADA2BEFFE}"/>
              </a:ext>
            </a:extLst>
          </p:cNvPr>
          <p:cNvSpPr/>
          <p:nvPr/>
        </p:nvSpPr>
        <p:spPr>
          <a:xfrm>
            <a:off x="10085482" y="258942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64EFFC-9CD9-42CF-B487-A4D6E4A9F3CD}"/>
              </a:ext>
            </a:extLst>
          </p:cNvPr>
          <p:cNvSpPr/>
          <p:nvPr/>
        </p:nvSpPr>
        <p:spPr>
          <a:xfrm>
            <a:off x="9585869" y="198138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Tree in spring vector drawing">
            <a:extLst>
              <a:ext uri="{FF2B5EF4-FFF2-40B4-BE49-F238E27FC236}">
                <a16:creationId xmlns:a16="http://schemas.microsoft.com/office/drawing/2014/main" id="{085FCFCA-69EC-4B9F-ABCE-50827EDC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37" y="2600209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D9A9D64-0384-4CC7-B6F6-6434182A7C11}"/>
              </a:ext>
            </a:extLst>
          </p:cNvPr>
          <p:cNvSpPr/>
          <p:nvPr/>
        </p:nvSpPr>
        <p:spPr>
          <a:xfrm>
            <a:off x="8192373" y="3369064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8AD5A79-C9A7-4EB3-8391-A333766F4863}"/>
              </a:ext>
            </a:extLst>
          </p:cNvPr>
          <p:cNvSpPr/>
          <p:nvPr/>
        </p:nvSpPr>
        <p:spPr>
          <a:xfrm>
            <a:off x="8499153" y="275976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Tree in spring vector drawing">
            <a:extLst>
              <a:ext uri="{FF2B5EF4-FFF2-40B4-BE49-F238E27FC236}">
                <a16:creationId xmlns:a16="http://schemas.microsoft.com/office/drawing/2014/main" id="{EE4FB5EE-079A-4A99-AA50-93E9528A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24" y="1537815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DCAE7BA-0796-474D-B767-2E544B2FB8D6}"/>
              </a:ext>
            </a:extLst>
          </p:cNvPr>
          <p:cNvSpPr/>
          <p:nvPr/>
        </p:nvSpPr>
        <p:spPr>
          <a:xfrm>
            <a:off x="7266237" y="230667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5F1DCC2-535F-4B87-92E7-0FA7C3E0E213}"/>
              </a:ext>
            </a:extLst>
          </p:cNvPr>
          <p:cNvSpPr/>
          <p:nvPr/>
        </p:nvSpPr>
        <p:spPr>
          <a:xfrm>
            <a:off x="6766624" y="169863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F7E3C-170C-3742-CCBB-5629C3C1DE9F}"/>
              </a:ext>
            </a:extLst>
          </p:cNvPr>
          <p:cNvGrpSpPr/>
          <p:nvPr/>
        </p:nvGrpSpPr>
        <p:grpSpPr>
          <a:xfrm>
            <a:off x="5224142" y="1771205"/>
            <a:ext cx="1537443" cy="2414760"/>
            <a:chOff x="5224142" y="1771205"/>
            <a:chExt cx="1537443" cy="2414760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2C67193E-4A36-40B9-949F-397EE5912585}"/>
                </a:ext>
              </a:extLst>
            </p:cNvPr>
            <p:cNvSpPr/>
            <p:nvPr/>
          </p:nvSpPr>
          <p:spPr>
            <a:xfrm>
              <a:off x="5508391" y="2363087"/>
              <a:ext cx="1168282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BC24CA0-B385-1280-6F7E-3470132F07A2}"/>
                    </a:ext>
                  </a:extLst>
                </p:cNvPr>
                <p:cNvSpPr txBox="1"/>
                <p:nvPr/>
              </p:nvSpPr>
              <p:spPr>
                <a:xfrm>
                  <a:off x="5515294" y="1771205"/>
                  <a:ext cx="9264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BC24CA0-B385-1280-6F7E-3470132F0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294" y="1771205"/>
                  <a:ext cx="92643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9BAC572-8290-B451-517C-B77E6F329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4142" y="3217376"/>
              <a:ext cx="1537443" cy="968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41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4D1-941C-CA03-1295-EE0869ED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20"/>
            <a:ext cx="10515600" cy="1325563"/>
          </a:xfrm>
        </p:spPr>
        <p:txBody>
          <a:bodyPr/>
          <a:lstStyle/>
          <a:p>
            <a:r>
              <a:rPr lang="en-US" dirty="0"/>
              <a:t>Difficulty: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C446F-9F27-9FFF-A44F-8961BE14C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355" y="1476084"/>
                <a:ext cx="11579290" cy="53819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show that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reaches some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labeled by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the new 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uses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with circuit-depth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Previous analysis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 </a:t>
                </a:r>
                <a:r>
                  <a:rPr lang="en-US" dirty="0">
                    <a:solidFill>
                      <a:schemeClr val="accent1"/>
                    </a:solidFill>
                  </a:rPr>
                  <a:t>fixed</a:t>
                </a:r>
                <a:r>
                  <a:rPr lang="en-US" dirty="0"/>
                  <a:t> leaf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w.h.p</a:t>
                </a:r>
                <a:r>
                  <a:rPr lang="en-US" dirty="0"/>
                  <a:t>.,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w.h.p</a:t>
                </a:r>
                <a:r>
                  <a:rPr lang="en-US" dirty="0"/>
                  <a:t>.,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… right?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dirty="0">
                    <a:solidFill>
                      <a:schemeClr val="accent1"/>
                    </a:solidFill>
                  </a:rPr>
                  <a:t>correlated</a:t>
                </a:r>
                <a:r>
                  <a:rPr lang="en-US" dirty="0"/>
                  <a:t> with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C446F-9F27-9FFF-A44F-8961BE14C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355" y="1476084"/>
                <a:ext cx="11579290" cy="5381916"/>
              </a:xfrm>
              <a:blipFill>
                <a:blip r:embed="rId2"/>
                <a:stretch>
                  <a:fillRect l="-94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B9C664-D363-7870-B88B-E841B6D2F719}"/>
              </a:ext>
            </a:extLst>
          </p:cNvPr>
          <p:cNvSpPr txBox="1"/>
          <p:nvPr/>
        </p:nvSpPr>
        <p:spPr>
          <a:xfrm>
            <a:off x="705916" y="4058477"/>
            <a:ext cx="10593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🚨 👮‍♂️ 🚔 👮‍♀️ 🚨 </a:t>
            </a:r>
            <a:endParaRPr lang="en-US" sz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52CC7C-DE97-707A-17ED-0CB11F78AAD3}"/>
              </a:ext>
            </a:extLst>
          </p:cNvPr>
          <p:cNvSpPr/>
          <p:nvPr/>
        </p:nvSpPr>
        <p:spPr>
          <a:xfrm>
            <a:off x="399887" y="3725908"/>
            <a:ext cx="8178628" cy="45719"/>
          </a:xfrm>
          <a:custGeom>
            <a:avLst/>
            <a:gdLst>
              <a:gd name="connsiteX0" fmla="*/ 0 w 8178628"/>
              <a:gd name="connsiteY0" fmla="*/ 0 h 45719"/>
              <a:gd name="connsiteX1" fmla="*/ 502401 w 8178628"/>
              <a:gd name="connsiteY1" fmla="*/ 2808 h 45719"/>
              <a:gd name="connsiteX2" fmla="*/ 841230 w 8178628"/>
              <a:gd name="connsiteY2" fmla="*/ 4703 h 45719"/>
              <a:gd name="connsiteX3" fmla="*/ 1588991 w 8178628"/>
              <a:gd name="connsiteY3" fmla="*/ 8883 h 45719"/>
              <a:gd name="connsiteX4" fmla="*/ 2091392 w 8178628"/>
              <a:gd name="connsiteY4" fmla="*/ 11691 h 45719"/>
              <a:gd name="connsiteX5" fmla="*/ 2593793 w 8178628"/>
              <a:gd name="connsiteY5" fmla="*/ 14499 h 45719"/>
              <a:gd name="connsiteX6" fmla="*/ 3341554 w 8178628"/>
              <a:gd name="connsiteY6" fmla="*/ 18679 h 45719"/>
              <a:gd name="connsiteX7" fmla="*/ 3762169 w 8178628"/>
              <a:gd name="connsiteY7" fmla="*/ 21031 h 45719"/>
              <a:gd name="connsiteX8" fmla="*/ 4509929 w 8178628"/>
              <a:gd name="connsiteY8" fmla="*/ 25211 h 45719"/>
              <a:gd name="connsiteX9" fmla="*/ 5257689 w 8178628"/>
              <a:gd name="connsiteY9" fmla="*/ 29391 h 45719"/>
              <a:gd name="connsiteX10" fmla="*/ 5841877 w 8178628"/>
              <a:gd name="connsiteY10" fmla="*/ 32656 h 45719"/>
              <a:gd name="connsiteX11" fmla="*/ 6589637 w 8178628"/>
              <a:gd name="connsiteY11" fmla="*/ 36836 h 45719"/>
              <a:gd name="connsiteX12" fmla="*/ 7092039 w 8178628"/>
              <a:gd name="connsiteY12" fmla="*/ 39645 h 45719"/>
              <a:gd name="connsiteX13" fmla="*/ 7594440 w 8178628"/>
              <a:gd name="connsiteY13" fmla="*/ 42453 h 45719"/>
              <a:gd name="connsiteX14" fmla="*/ 8178628 w 8178628"/>
              <a:gd name="connsiteY14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78628" h="45719" extrusionOk="0">
                <a:moveTo>
                  <a:pt x="0" y="0"/>
                </a:moveTo>
                <a:cubicBezTo>
                  <a:pt x="158835" y="-20608"/>
                  <a:pt x="277074" y="48703"/>
                  <a:pt x="502401" y="2808"/>
                </a:cubicBezTo>
                <a:cubicBezTo>
                  <a:pt x="727728" y="-43086"/>
                  <a:pt x="739517" y="9380"/>
                  <a:pt x="841230" y="4703"/>
                </a:cubicBezTo>
                <a:cubicBezTo>
                  <a:pt x="942943" y="26"/>
                  <a:pt x="1307711" y="19929"/>
                  <a:pt x="1588991" y="8883"/>
                </a:cubicBezTo>
                <a:cubicBezTo>
                  <a:pt x="1870271" y="-2163"/>
                  <a:pt x="1880282" y="29160"/>
                  <a:pt x="2091392" y="11691"/>
                </a:cubicBezTo>
                <a:cubicBezTo>
                  <a:pt x="2302502" y="-5778"/>
                  <a:pt x="2416461" y="43929"/>
                  <a:pt x="2593793" y="14499"/>
                </a:cubicBezTo>
                <a:cubicBezTo>
                  <a:pt x="2771125" y="-14931"/>
                  <a:pt x="3104084" y="42489"/>
                  <a:pt x="3341554" y="18679"/>
                </a:cubicBezTo>
                <a:cubicBezTo>
                  <a:pt x="3579024" y="-5130"/>
                  <a:pt x="3588974" y="58723"/>
                  <a:pt x="3762169" y="21031"/>
                </a:cubicBezTo>
                <a:cubicBezTo>
                  <a:pt x="3935364" y="-16661"/>
                  <a:pt x="4294529" y="63209"/>
                  <a:pt x="4509929" y="25211"/>
                </a:cubicBezTo>
                <a:cubicBezTo>
                  <a:pt x="4725329" y="-12787"/>
                  <a:pt x="4943424" y="49225"/>
                  <a:pt x="5257689" y="29391"/>
                </a:cubicBezTo>
                <a:cubicBezTo>
                  <a:pt x="5571954" y="9557"/>
                  <a:pt x="5647251" y="93972"/>
                  <a:pt x="5841877" y="32656"/>
                </a:cubicBezTo>
                <a:cubicBezTo>
                  <a:pt x="6036503" y="-28660"/>
                  <a:pt x="6424631" y="109077"/>
                  <a:pt x="6589637" y="36836"/>
                </a:cubicBezTo>
                <a:cubicBezTo>
                  <a:pt x="6754643" y="-35405"/>
                  <a:pt x="6922800" y="76088"/>
                  <a:pt x="7092039" y="39645"/>
                </a:cubicBezTo>
                <a:cubicBezTo>
                  <a:pt x="7261278" y="3202"/>
                  <a:pt x="7433251" y="75348"/>
                  <a:pt x="7594440" y="42453"/>
                </a:cubicBezTo>
                <a:cubicBezTo>
                  <a:pt x="7755629" y="9558"/>
                  <a:pt x="7930751" y="69829"/>
                  <a:pt x="8178628" y="45719"/>
                </a:cubicBezTo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7600"/>
                      <a:gd name="connsiteY0" fmla="*/ 0 h 29497"/>
                      <a:gd name="connsiteX1" fmla="*/ 11277600 w 11277600"/>
                      <a:gd name="connsiteY1" fmla="*/ 29497 h 2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77600" h="29497">
                        <a:moveTo>
                          <a:pt x="0" y="0"/>
                        </a:moveTo>
                        <a:lnTo>
                          <a:pt x="11277600" y="29497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F788-C45F-2361-3C3A-C0D65435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for dealing with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D819D-653A-2200-4B73-43470A3AA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009" y="2301025"/>
                <a:ext cx="11227982" cy="365949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Roughly speaking, we analyze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conditioned 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show that it is </a:t>
                </a:r>
                <a:r>
                  <a:rPr lang="en-US" dirty="0">
                    <a:solidFill>
                      <a:schemeClr val="accent1"/>
                    </a:solidFill>
                  </a:rPr>
                  <a:t>another corrupted biased block projection</a:t>
                </a:r>
                <a:r>
                  <a:rPr lang="en-US" dirty="0"/>
                  <a:t> (with slightly different parameters)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D819D-653A-2200-4B73-43470A3AA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009" y="2301025"/>
                <a:ext cx="11227982" cy="3659495"/>
              </a:xfrm>
              <a:blipFill>
                <a:blip r:embed="rId2"/>
                <a:stretch>
                  <a:fillRect l="-977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5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7069-FFEC-4AF3-C993-61575F95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5"/>
            <a:ext cx="10515600" cy="1325563"/>
          </a:xfrm>
        </p:spPr>
        <p:txBody>
          <a:bodyPr/>
          <a:lstStyle/>
          <a:p>
            <a:r>
              <a:rPr lang="en-US" dirty="0"/>
              <a:t>Combining multiple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E909E-31F4-2884-7F44-F498A00F4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0041"/>
                <a:ext cx="10515600" cy="49528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To summarize, we start with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approximated by a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circuit-depth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approximated by a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with circuit-depth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⚠️ 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performs well on inputs drawn from some </a:t>
                </a:r>
                <a:r>
                  <a:rPr lang="en-US" dirty="0">
                    <a:solidFill>
                      <a:schemeClr val="accent1"/>
                    </a:solidFill>
                  </a:rPr>
                  <a:t>product 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Why should it perform well on inputs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E909E-31F4-2884-7F44-F498A00F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0041"/>
                <a:ext cx="10515600" cy="495283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B973DC-F07B-BB86-DD0A-CEB3788B31AA}"/>
              </a:ext>
            </a:extLst>
          </p:cNvPr>
          <p:cNvCxnSpPr/>
          <p:nvPr/>
        </p:nvCxnSpPr>
        <p:spPr>
          <a:xfrm>
            <a:off x="637674" y="4002383"/>
            <a:ext cx="10483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B3E4-65D8-9897-1ACE-4F4DCA84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985"/>
            <a:ext cx="10515600" cy="1325563"/>
          </a:xfrm>
        </p:spPr>
        <p:txBody>
          <a:bodyPr/>
          <a:lstStyle/>
          <a:p>
            <a:r>
              <a:rPr lang="en-US" dirty="0"/>
              <a:t>Completion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403CC-CCE0-09DE-62D3-0892C62D3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142" y="920186"/>
                <a:ext cx="11533238" cy="564905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Solution: The projections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have a </a:t>
                </a:r>
                <a:r>
                  <a:rPr lang="en-US" dirty="0">
                    <a:solidFill>
                      <a:schemeClr val="accent1"/>
                    </a:solidFill>
                  </a:rPr>
                  <a:t>key special feature</a:t>
                </a:r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[HRST 2017]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 assignments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uniform</a:t>
                </a:r>
                <a:r>
                  <a:rPr lang="en-US" dirty="0"/>
                  <a:t> random assignment to the original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follows a </a:t>
                </a:r>
                <a:r>
                  <a:rPr lang="en-US" dirty="0">
                    <a:solidFill>
                      <a:schemeClr val="accent1"/>
                    </a:solidFill>
                  </a:rPr>
                  <a:t>product distribution</a:t>
                </a:r>
                <a:r>
                  <a:rPr lang="en-US" dirty="0">
                    <a:solidFill>
                      <a:schemeClr val="tx1"/>
                    </a:solidFill>
                  </a:rPr>
                  <a:t>, biased alternately toward 0/1 (parameter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*Furthermore, all of the above holds </a:t>
                </a:r>
                <a:r>
                  <a:rPr lang="en-US" dirty="0">
                    <a:solidFill>
                      <a:schemeClr val="accent1"/>
                    </a:solidFill>
                  </a:rPr>
                  <a:t>conditioned on any fixing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W.h.p</a:t>
                </a:r>
                <a:r>
                  <a:rPr lang="en-US" sz="2600" dirty="0"/>
                  <a:t>.,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sz="2600" dirty="0"/>
                  <a:t> has a product distribution conditioned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403CC-CCE0-09DE-62D3-0892C62D3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42" y="920186"/>
                <a:ext cx="11533238" cy="5649056"/>
              </a:xfrm>
              <a:blipFill>
                <a:blip r:embed="rId2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7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90A086-A284-4A36-AFD2-083C9F3F2387}"/>
              </a:ext>
            </a:extLst>
          </p:cNvPr>
          <p:cNvGrpSpPr/>
          <p:nvPr/>
        </p:nvGrpSpPr>
        <p:grpSpPr>
          <a:xfrm>
            <a:off x="2111608" y="1120997"/>
            <a:ext cx="2991678" cy="3384251"/>
            <a:chOff x="-43760" y="2912033"/>
            <a:chExt cx="4441091" cy="5023858"/>
          </a:xfrm>
        </p:grpSpPr>
        <p:pic>
          <p:nvPicPr>
            <p:cNvPr id="22" name="Picture 2" descr="Tree in spring vector drawing">
              <a:extLst>
                <a:ext uri="{FF2B5EF4-FFF2-40B4-BE49-F238E27FC236}">
                  <a16:creationId xmlns:a16="http://schemas.microsoft.com/office/drawing/2014/main" id="{5E59C870-70D3-461F-92E4-3DA9EDF2C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60" y="2912033"/>
              <a:ext cx="4441091" cy="502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5CD48C9-3CA0-4C02-BB9F-8DA92F4BC974}"/>
                </a:ext>
              </a:extLst>
            </p:cNvPr>
            <p:cNvSpPr/>
            <p:nvPr/>
          </p:nvSpPr>
          <p:spPr>
            <a:xfrm>
              <a:off x="1492505" y="3062782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AEC19D6-596E-4D62-8D8E-D4C69021E7C2}"/>
                </a:ext>
              </a:extLst>
            </p:cNvPr>
            <p:cNvSpPr/>
            <p:nvPr/>
          </p:nvSpPr>
          <p:spPr>
            <a:xfrm>
              <a:off x="2646428" y="393283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76FABE4-958C-4828-9227-5C21AB859510}"/>
                </a:ext>
              </a:extLst>
            </p:cNvPr>
            <p:cNvSpPr/>
            <p:nvPr/>
          </p:nvSpPr>
          <p:spPr>
            <a:xfrm>
              <a:off x="1258490" y="4518616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6079E8C-660E-4199-9347-40D9C5B48989}"/>
                </a:ext>
              </a:extLst>
            </p:cNvPr>
            <p:cNvSpPr/>
            <p:nvPr/>
          </p:nvSpPr>
          <p:spPr>
            <a:xfrm>
              <a:off x="132943" y="369735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0832270-F8CF-4359-BB9E-1954D65A0AF9}"/>
              </a:ext>
            </a:extLst>
          </p:cNvPr>
          <p:cNvSpPr/>
          <p:nvPr/>
        </p:nvSpPr>
        <p:spPr>
          <a:xfrm>
            <a:off x="276640" y="2703617"/>
            <a:ext cx="1091493" cy="135630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B6874-1D76-4D16-A052-0F41DAF4CD7A}"/>
              </a:ext>
            </a:extLst>
          </p:cNvPr>
          <p:cNvGrpSpPr/>
          <p:nvPr/>
        </p:nvGrpSpPr>
        <p:grpSpPr>
          <a:xfrm>
            <a:off x="5449605" y="1144769"/>
            <a:ext cx="2991678" cy="3384251"/>
            <a:chOff x="5449605" y="1144769"/>
            <a:chExt cx="2991678" cy="3384251"/>
          </a:xfrm>
        </p:grpSpPr>
        <p:pic>
          <p:nvPicPr>
            <p:cNvPr id="36" name="Picture 2" descr="Tree in spring vector drawing">
              <a:extLst>
                <a:ext uri="{FF2B5EF4-FFF2-40B4-BE49-F238E27FC236}">
                  <a16:creationId xmlns:a16="http://schemas.microsoft.com/office/drawing/2014/main" id="{AEF893C1-DBA7-4806-913B-F488419F3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605" y="1144769"/>
              <a:ext cx="2991678" cy="338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000DFA8-30B8-4A6D-A11E-F6166C89DCD0}"/>
                </a:ext>
              </a:extLst>
            </p:cNvPr>
            <p:cNvSpPr/>
            <p:nvPr/>
          </p:nvSpPr>
          <p:spPr>
            <a:xfrm>
              <a:off x="5568638" y="167379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5C8524A-20FC-4A80-8D2A-7516C125DE13}"/>
                </a:ext>
              </a:extLst>
            </p:cNvPr>
            <p:cNvSpPr/>
            <p:nvPr/>
          </p:nvSpPr>
          <p:spPr>
            <a:xfrm>
              <a:off x="6399697" y="136327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AEB4EE48-39DE-463C-8023-4EC8E9B033F6}"/>
                </a:ext>
              </a:extLst>
            </p:cNvPr>
            <p:cNvSpPr/>
            <p:nvPr/>
          </p:nvSpPr>
          <p:spPr>
            <a:xfrm>
              <a:off x="6716065" y="181298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5B6C44C-01D6-4374-A333-91B2455F8AFA}"/>
                </a:ext>
              </a:extLst>
            </p:cNvPr>
            <p:cNvSpPr/>
            <p:nvPr/>
          </p:nvSpPr>
          <p:spPr>
            <a:xfrm>
              <a:off x="7104884" y="2206360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243193C-971A-4204-98A0-284B9C580F12}"/>
                </a:ext>
              </a:extLst>
            </p:cNvPr>
            <p:cNvSpPr/>
            <p:nvPr/>
          </p:nvSpPr>
          <p:spPr>
            <a:xfrm>
              <a:off x="5733591" y="207198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C037986-63D9-46A0-A07A-C835F5D873BC}"/>
                </a:ext>
              </a:extLst>
            </p:cNvPr>
            <p:cNvSpPr/>
            <p:nvPr/>
          </p:nvSpPr>
          <p:spPr>
            <a:xfrm>
              <a:off x="6170318" y="257494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6206556D-4E1A-4C09-92B0-CAA23418B68C}"/>
                </a:ext>
              </a:extLst>
            </p:cNvPr>
            <p:cNvSpPr/>
            <p:nvPr/>
          </p:nvSpPr>
          <p:spPr>
            <a:xfrm>
              <a:off x="7304697" y="278817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2" descr="Tree in spring vector drawing">
            <a:extLst>
              <a:ext uri="{FF2B5EF4-FFF2-40B4-BE49-F238E27FC236}">
                <a16:creationId xmlns:a16="http://schemas.microsoft.com/office/drawing/2014/main" id="{A1689A93-A11E-49FA-BD00-EBE4CDD3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60" y="1098763"/>
            <a:ext cx="2991678" cy="33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18DB13-567E-5923-61D6-B0E66E674FB0}"/>
              </a:ext>
            </a:extLst>
          </p:cNvPr>
          <p:cNvGrpSpPr/>
          <p:nvPr/>
        </p:nvGrpSpPr>
        <p:grpSpPr>
          <a:xfrm>
            <a:off x="1601431" y="2813122"/>
            <a:ext cx="1266479" cy="1692126"/>
            <a:chOff x="1601431" y="2813122"/>
            <a:chExt cx="1266479" cy="1692126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7527863-0A9C-4595-8097-32DBC0B20010}"/>
                </a:ext>
              </a:extLst>
            </p:cNvPr>
            <p:cNvSpPr/>
            <p:nvPr/>
          </p:nvSpPr>
          <p:spPr>
            <a:xfrm>
              <a:off x="1699628" y="3127128"/>
              <a:ext cx="1168282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D917D7-AEBC-86A0-DF38-55641C195DDF}"/>
                    </a:ext>
                  </a:extLst>
                </p:cNvPr>
                <p:cNvSpPr txBox="1"/>
                <p:nvPr/>
              </p:nvSpPr>
              <p:spPr>
                <a:xfrm>
                  <a:off x="1686762" y="2813122"/>
                  <a:ext cx="926431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D917D7-AEBC-86A0-DF38-55641C195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762" y="2813122"/>
                  <a:ext cx="926431" cy="421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1B872F5-DC53-A3AC-7ADD-16C01B77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431" y="3880479"/>
              <a:ext cx="991697" cy="62476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024FE-5A25-B8F3-0C08-A58102D48B9C}"/>
              </a:ext>
            </a:extLst>
          </p:cNvPr>
          <p:cNvGrpSpPr/>
          <p:nvPr/>
        </p:nvGrpSpPr>
        <p:grpSpPr>
          <a:xfrm>
            <a:off x="4688635" y="2792774"/>
            <a:ext cx="1168722" cy="1690240"/>
            <a:chOff x="4688635" y="2792774"/>
            <a:chExt cx="1168722" cy="1690240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B1FA451-2971-4A08-B903-D56E93039923}"/>
                </a:ext>
              </a:extLst>
            </p:cNvPr>
            <p:cNvSpPr/>
            <p:nvPr/>
          </p:nvSpPr>
          <p:spPr>
            <a:xfrm>
              <a:off x="4689075" y="3151922"/>
              <a:ext cx="1168282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15063B-9BE2-3361-BF68-DB314C72A58C}"/>
                    </a:ext>
                  </a:extLst>
                </p:cNvPr>
                <p:cNvSpPr txBox="1"/>
                <p:nvPr/>
              </p:nvSpPr>
              <p:spPr>
                <a:xfrm>
                  <a:off x="4773966" y="2792774"/>
                  <a:ext cx="926431" cy="426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15063B-9BE2-3361-BF68-DB314C72A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66" y="2792774"/>
                  <a:ext cx="926431" cy="4264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AFF69E9-9F84-F8C8-5617-671C0EAD9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8635" y="3858245"/>
              <a:ext cx="991697" cy="62476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C35D30-D6F2-CE3B-7E57-BAB618FF5CCA}"/>
              </a:ext>
            </a:extLst>
          </p:cNvPr>
          <p:cNvGrpSpPr/>
          <p:nvPr/>
        </p:nvGrpSpPr>
        <p:grpSpPr>
          <a:xfrm>
            <a:off x="8253967" y="2807318"/>
            <a:ext cx="1168282" cy="1692126"/>
            <a:chOff x="8253967" y="2807318"/>
            <a:chExt cx="1168282" cy="1692126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F4E89C3-B600-4DEA-9BDA-4A3F04F1B730}"/>
                </a:ext>
              </a:extLst>
            </p:cNvPr>
            <p:cNvSpPr/>
            <p:nvPr/>
          </p:nvSpPr>
          <p:spPr>
            <a:xfrm>
              <a:off x="8253967" y="3150036"/>
              <a:ext cx="1168282" cy="7475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92874A-A9DC-A204-A891-0F23D85C6EA5}"/>
                    </a:ext>
                  </a:extLst>
                </p:cNvPr>
                <p:cNvSpPr txBox="1"/>
                <p:nvPr/>
              </p:nvSpPr>
              <p:spPr>
                <a:xfrm>
                  <a:off x="8377084" y="2807318"/>
                  <a:ext cx="926431" cy="426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92874A-A9DC-A204-A891-0F23D85C6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084" y="2807318"/>
                  <a:ext cx="926431" cy="426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78EE87EA-16DE-325B-7B08-DB0808D19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1753" y="3874675"/>
              <a:ext cx="991697" cy="6247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6EC1B-19EC-06A4-7B91-82A81D6DFB4E}"/>
                  </a:ext>
                </a:extLst>
              </p:cNvPr>
              <p:cNvSpPr txBox="1"/>
              <p:nvPr/>
            </p:nvSpPr>
            <p:spPr>
              <a:xfrm>
                <a:off x="610734" y="5396253"/>
                <a:ext cx="11332403" cy="971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of the final tree is small enough that, by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union bound</a:t>
                </a:r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binary choices, the tree must be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close to a constant </a:t>
                </a:r>
                <a:r>
                  <a:rPr lang="en-US" sz="2800" dirty="0"/>
                  <a:t>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6EC1B-19EC-06A4-7B91-82A81D6D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4" y="5396253"/>
                <a:ext cx="11332403" cy="971997"/>
              </a:xfrm>
              <a:prstGeom prst="rect">
                <a:avLst/>
              </a:prstGeom>
              <a:blipFill>
                <a:blip r:embed="rId7"/>
                <a:stretch>
                  <a:fillRect l="-968" t="-5625" b="-1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6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0BD451-5B18-8F65-7869-F27730F610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Overall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0BD451-5B18-8F65-7869-F27730F6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85562-5033-CFBF-8511-AD69E77711F5}"/>
                  </a:ext>
                </a:extLst>
              </p:cNvPr>
              <p:cNvSpPr txBox="1"/>
              <p:nvPr/>
            </p:nvSpPr>
            <p:spPr>
              <a:xfrm>
                <a:off x="500856" y="2292814"/>
                <a:ext cx="11190288" cy="15583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00" b="1" dirty="0"/>
                  <a:t>Claim</a:t>
                </a:r>
                <a:r>
                  <a:rPr lang="en-US" sz="2600" dirty="0"/>
                  <a:t>: For any depth-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circuit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600" dirty="0"/>
                  <a:t> wires,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there is some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85562-5033-CFBF-8511-AD69E777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6" y="2292814"/>
                <a:ext cx="11190288" cy="1558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C8CFC44-BA11-1002-644D-642CB0A34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472" y="4972672"/>
            <a:ext cx="1545092" cy="1354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663A2-0777-B947-EE2A-457535E9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842" y="5396674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A3621A-3109-B294-0C79-68C6AB45485B}"/>
              </a:ext>
            </a:extLst>
          </p:cNvPr>
          <p:cNvGrpSpPr/>
          <p:nvPr/>
        </p:nvGrpSpPr>
        <p:grpSpPr>
          <a:xfrm>
            <a:off x="7092357" y="5297965"/>
            <a:ext cx="5160923" cy="1274953"/>
            <a:chOff x="4811045" y="4518517"/>
            <a:chExt cx="5160923" cy="1274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788516-D739-204A-683A-62094453E157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307CEE-BAD6-ECFD-8961-90CBD71C4594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41242E-DB96-128F-9CF1-2E23F909912B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81B3C5-6FF0-872B-A917-C57BF6730C78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F61EB1-9F4A-0A3F-C12B-EA8F614718B9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6E5FE9-4444-665C-FE3A-5B6015DBB11C}"/>
                  </a:ext>
                </a:extLst>
              </p:cNvPr>
              <p:cNvSpPr txBox="1"/>
              <p:nvPr/>
            </p:nvSpPr>
            <p:spPr>
              <a:xfrm>
                <a:off x="7457525" y="6290531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6E5FE9-4444-665C-FE3A-5B6015DBB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25" y="6290531"/>
                <a:ext cx="43430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2523-B4F0-1B1B-6746-E0D98E6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59" y="203083"/>
            <a:ext cx="7234646" cy="1175657"/>
          </a:xfrm>
        </p:spPr>
        <p:txBody>
          <a:bodyPr/>
          <a:lstStyle/>
          <a:p>
            <a:r>
              <a:rPr lang="en-US" dirty="0"/>
              <a:t>Depth reduction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AC356-8AAA-FDC1-8A1B-F59B92951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537" y="1695486"/>
                <a:ext cx="11171148" cy="488694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Theorem </a:t>
                </a:r>
                <a:r>
                  <a:rPr lang="en-US" sz="3500" dirty="0"/>
                  <a:t>[</a:t>
                </a:r>
                <a:r>
                  <a:rPr lang="en-US" dirty="0"/>
                  <a:t> 							       </a:t>
                </a:r>
                <a:r>
                  <a:rPr lang="en-US" sz="3500" dirty="0"/>
                  <a:t>]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be a constant.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equivalent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Constant-depth, poly-size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depth-3,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quasipoly</a:t>
                </a:r>
                <a:r>
                  <a:rPr lang="en-US" dirty="0">
                    <a:solidFill>
                      <a:schemeClr val="accent1"/>
                    </a:solidFill>
                  </a:rPr>
                  <a:t>-size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Applications: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Circuit analysis algorithms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2014] [Alman, Chan, Williams 2016]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Circuit lower bounds, including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ACC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2014]</a:t>
                </a:r>
                <a:r>
                  <a:rPr lang="en-US" dirty="0"/>
                  <a:t> and successor theorems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Graph algorithms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2018]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AC356-8AAA-FDC1-8A1B-F59B92951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37" y="1695486"/>
                <a:ext cx="11171148" cy="4886945"/>
              </a:xfrm>
              <a:blipFill>
                <a:blip r:embed="rId2"/>
                <a:stretch>
                  <a:fillRect l="-873" r="-1474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DC599-F4C9-BD48-C530-AE53EA85B126}"/>
              </a:ext>
            </a:extLst>
          </p:cNvPr>
          <p:cNvGrpSpPr/>
          <p:nvPr/>
        </p:nvGrpSpPr>
        <p:grpSpPr>
          <a:xfrm>
            <a:off x="7686675" y="183499"/>
            <a:ext cx="4335508" cy="1296421"/>
            <a:chOff x="7686675" y="8504"/>
            <a:chExt cx="4335508" cy="12964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71CFB80-BD60-901D-DDFF-53241E8C98B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487D130-9A7E-FB4F-99AB-3C9C24C3BD42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5E0190C-DF18-95F5-CD7F-983B366BC93A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E72948-D1BB-14BE-75FF-4D0C58C838EF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E72948-D1BB-14BE-75FF-4D0C58C83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49F7A7-FF7E-F39F-5FCB-7D66DC924A82}"/>
              </a:ext>
            </a:extLst>
          </p:cNvPr>
          <p:cNvSpPr txBox="1"/>
          <p:nvPr/>
        </p:nvSpPr>
        <p:spPr>
          <a:xfrm>
            <a:off x="1883113" y="1889186"/>
            <a:ext cx="629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[Toda 1989] [Allender 1989] [Allender, </a:t>
            </a:r>
            <a:r>
              <a:rPr lang="en-US" sz="1600" dirty="0" err="1">
                <a:solidFill>
                  <a:srgbClr val="C00000"/>
                </a:solidFill>
              </a:rPr>
              <a:t>Hertrampf</a:t>
            </a:r>
            <a:r>
              <a:rPr lang="en-US" sz="1600" dirty="0">
                <a:solidFill>
                  <a:srgbClr val="C00000"/>
                </a:solidFill>
              </a:rPr>
              <a:t> 1994] [Yao 1990] [Beigel, </a:t>
            </a:r>
            <a:r>
              <a:rPr lang="en-US" sz="1600" dirty="0" err="1">
                <a:solidFill>
                  <a:srgbClr val="C00000"/>
                </a:solidFill>
              </a:rPr>
              <a:t>Tarui</a:t>
            </a:r>
            <a:r>
              <a:rPr lang="en-US" sz="1600" dirty="0">
                <a:solidFill>
                  <a:srgbClr val="C00000"/>
                </a:solidFill>
              </a:rPr>
              <a:t> 1994] [Allender, Gore 1994] [Chen, </a:t>
            </a:r>
            <a:r>
              <a:rPr lang="en-US" sz="1600" dirty="0" err="1">
                <a:solidFill>
                  <a:srgbClr val="C00000"/>
                </a:solidFill>
              </a:rPr>
              <a:t>Papakonstantinou</a:t>
            </a:r>
            <a:r>
              <a:rPr lang="en-US" sz="1600" dirty="0">
                <a:solidFill>
                  <a:srgbClr val="C00000"/>
                </a:solidFill>
              </a:rPr>
              <a:t> 2019]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21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DE42-0FD3-AF76-E882-AE94E3EE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91" y="43429"/>
            <a:ext cx="10515600" cy="1325563"/>
          </a:xfrm>
        </p:spPr>
        <p:txBody>
          <a:bodyPr/>
          <a:lstStyle/>
          <a:p>
            <a:r>
              <a:rPr lang="en-US" dirty="0"/>
              <a:t>Survival of the AND-OR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E6FC5-2B1E-ECDD-1768-A0DBFE0B0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603" y="1368992"/>
                <a:ext cx="11190288" cy="52325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for simplicity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b="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/>
                  <a:t>, bits are </a:t>
                </a:r>
                <a:r>
                  <a:rPr lang="en-US" dirty="0" err="1"/>
                  <a:t>i.i.d.</a:t>
                </a:r>
                <a:r>
                  <a:rPr lang="en-US" dirty="0"/>
                  <a:t> and biased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−0.49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Consequence: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 follows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dirty="0">
                    <a:solidFill>
                      <a:srgbClr val="C00000"/>
                    </a:solidFill>
                  </a:rPr>
                  <a:t>, Tan 2017]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E6FC5-2B1E-ECDD-1768-A0DBFE0B0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03" y="1368992"/>
                <a:ext cx="11190288" cy="5232586"/>
              </a:xfrm>
              <a:blipFill>
                <a:blip r:embed="rId2"/>
                <a:stretch>
                  <a:fillRect l="-980" t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75B759-20E6-378F-7103-A29FFE30AE3D}"/>
                  </a:ext>
                </a:extLst>
              </p:cNvPr>
              <p:cNvSpPr txBox="1"/>
              <p:nvPr/>
            </p:nvSpPr>
            <p:spPr>
              <a:xfrm>
                <a:off x="404603" y="2884441"/>
                <a:ext cx="9850442" cy="14416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600" b="1" dirty="0"/>
                  <a:t>Claim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∘…∘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/>
                  <a:t>, the projected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600" dirty="0"/>
                  <a:t> is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an AND gate with fan-in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75B759-20E6-378F-7103-A29FFE30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03" y="2884441"/>
                <a:ext cx="9850442" cy="1441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7AA3BA9-1F0D-486E-A6D7-CEB9EFB12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787" y="4455819"/>
            <a:ext cx="1606525" cy="13540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6B233-B10E-77BE-1F24-3BFF811F9422}"/>
              </a:ext>
            </a:extLst>
          </p:cNvPr>
          <p:cNvGrpSpPr/>
          <p:nvPr/>
        </p:nvGrpSpPr>
        <p:grpSpPr>
          <a:xfrm>
            <a:off x="7501822" y="4691459"/>
            <a:ext cx="5160923" cy="1274953"/>
            <a:chOff x="4811045" y="4518517"/>
            <a:chExt cx="5160923" cy="127495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D92369-CD42-2109-EC49-63973C3CBEA1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64A98F-6F69-7BED-6092-EABCA0089A69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7B63E28-36BE-66E2-B55F-96F0AA2864C1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1682B3E-50BF-BFE7-534C-EE3FB35CD608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255027-9F6A-59A2-763E-DFC133B2026E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CFCF3A-E83B-20F3-E61E-792B90A04CDF}"/>
                  </a:ext>
                </a:extLst>
              </p:cNvPr>
              <p:cNvSpPr txBox="1"/>
              <p:nvPr/>
            </p:nvSpPr>
            <p:spPr>
              <a:xfrm>
                <a:off x="9570848" y="5809851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CFCF3A-E83B-20F3-E61E-792B90A0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848" y="5809851"/>
                <a:ext cx="4343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0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45E1-2C6D-9A2F-F493-63F7E8E3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0"/>
            <a:ext cx="10515600" cy="1325563"/>
          </a:xfrm>
        </p:spPr>
        <p:txBody>
          <a:bodyPr/>
          <a:lstStyle/>
          <a:p>
            <a:r>
              <a:rPr lang="en-US" dirty="0"/>
              <a:t>Concluding the proof of the main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5152F-320C-BBAC-7A7A-E358B8638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625" y="1199535"/>
                <a:ext cx="11444749" cy="535858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 wires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Main theorem follows: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Bonus: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uniform, we get an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lower bound: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5152F-320C-BBAC-7A7A-E358B8638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625" y="1199535"/>
                <a:ext cx="11444749" cy="5358581"/>
              </a:xfrm>
              <a:blipFill>
                <a:blip r:embed="rId2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A96FB-3B08-1952-C78E-F76DFCD08460}"/>
                  </a:ext>
                </a:extLst>
              </p:cNvPr>
              <p:cNvSpPr txBox="1"/>
              <p:nvPr/>
            </p:nvSpPr>
            <p:spPr>
              <a:xfrm>
                <a:off x="343540" y="1899978"/>
                <a:ext cx="11190288" cy="10241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/>
                  <a:t>Claim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, there is some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A96FB-3B08-1952-C78E-F76DFCD0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0" y="1899978"/>
                <a:ext cx="11190288" cy="1024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E714BB-0595-2D11-4F23-70933814C976}"/>
                  </a:ext>
                </a:extLst>
              </p:cNvPr>
              <p:cNvSpPr txBox="1"/>
              <p:nvPr/>
            </p:nvSpPr>
            <p:spPr>
              <a:xfrm>
                <a:off x="343540" y="3153301"/>
                <a:ext cx="11190288" cy="10241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/>
                  <a:t>Claim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E714BB-0595-2D11-4F23-70933814C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0" y="3153301"/>
                <a:ext cx="11190288" cy="1024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1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FB7B-98B2-518C-7167-C9EDDC5B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53" y="128958"/>
            <a:ext cx="10515600" cy="1325563"/>
          </a:xfrm>
        </p:spPr>
        <p:txBody>
          <a:bodyPr/>
          <a:lstStyle/>
          <a:p>
            <a:r>
              <a:rPr lang="en-US" dirty="0"/>
              <a:t>Beyond super-linear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AA5A9-F0EA-7248-17DA-AE4843B88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676" y="1403439"/>
                <a:ext cx="11272599" cy="272080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optimal</a:t>
                </a:r>
                <a:r>
                  <a:rPr lang="en-US" dirty="0"/>
                  <a:t> size of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computing</a:t>
                </a:r>
                <a:br>
                  <a:rPr lang="en-US" dirty="0"/>
                </a:br>
                <a:r>
                  <a:rPr lang="en-US" dirty="0"/>
                  <a:t>our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AND-OR tree?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prove </a:t>
                </a:r>
                <a:r>
                  <a:rPr lang="en-US" dirty="0">
                    <a:solidFill>
                      <a:schemeClr val="accent1"/>
                    </a:solidFill>
                  </a:rPr>
                  <a:t>hardness magnification</a:t>
                </a:r>
                <a:r>
                  <a:rPr lang="en-US" dirty="0"/>
                  <a:t>: a slightly better</a:t>
                </a:r>
                <a:r>
                  <a:rPr lang="en-US" dirty="0">
                    <a:solidFill>
                      <a:schemeClr val="accent1"/>
                    </a:solidFill>
                  </a:rPr>
                  <a:t> super-linear</a:t>
                </a:r>
                <a:r>
                  <a:rPr lang="en-US" dirty="0"/>
                  <a:t> lower bound,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would imply a </a:t>
                </a:r>
                <a:r>
                  <a:rPr lang="en-US" dirty="0">
                    <a:solidFill>
                      <a:schemeClr val="accent1"/>
                    </a:solidFill>
                  </a:rPr>
                  <a:t>super-polynomial</a:t>
                </a:r>
                <a:r>
                  <a:rPr lang="en-US" dirty="0"/>
                  <a:t> lower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AA5A9-F0EA-7248-17DA-AE4843B88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676" y="1403439"/>
                <a:ext cx="11272599" cy="2720805"/>
              </a:xfrm>
              <a:blipFill>
                <a:blip r:embed="rId2"/>
                <a:stretch>
                  <a:fillRect l="-973" b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58A949E-3A1A-123D-DD6E-CF4803EF2F8F}"/>
              </a:ext>
            </a:extLst>
          </p:cNvPr>
          <p:cNvSpPr/>
          <p:nvPr/>
        </p:nvSpPr>
        <p:spPr>
          <a:xfrm>
            <a:off x="8877126" y="4563201"/>
            <a:ext cx="2790420" cy="1164828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FB42F6-755F-80FE-027E-D862019267A0}"/>
              </a:ext>
            </a:extLst>
          </p:cNvPr>
          <p:cNvSpPr/>
          <p:nvPr/>
        </p:nvSpPr>
        <p:spPr>
          <a:xfrm>
            <a:off x="4698344" y="4563203"/>
            <a:ext cx="2790420" cy="1164828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91DAC-78D5-CEF2-A3FE-021E85F0556E}"/>
              </a:ext>
            </a:extLst>
          </p:cNvPr>
          <p:cNvSpPr txBox="1"/>
          <p:nvPr/>
        </p:nvSpPr>
        <p:spPr>
          <a:xfrm>
            <a:off x="3423540" y="4872752"/>
            <a:ext cx="115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Slightly super-linear?</a:t>
            </a:r>
            <a:endParaRPr lang="en-US" sz="500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1B6393-0444-6A2A-396B-03B6738FBAA6}"/>
              </a:ext>
            </a:extLst>
          </p:cNvPr>
          <p:cNvSpPr txBox="1"/>
          <p:nvPr/>
        </p:nvSpPr>
        <p:spPr>
          <a:xfrm>
            <a:off x="7557918" y="4855806"/>
            <a:ext cx="125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Slightly super-polynomial?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0F2D6E-D4D8-2B67-CB51-E1D43EA1B364}"/>
              </a:ext>
            </a:extLst>
          </p:cNvPr>
          <p:cNvGrpSpPr/>
          <p:nvPr/>
        </p:nvGrpSpPr>
        <p:grpSpPr>
          <a:xfrm>
            <a:off x="501122" y="4563201"/>
            <a:ext cx="2804278" cy="1164828"/>
            <a:chOff x="501122" y="4563201"/>
            <a:chExt cx="2804278" cy="11648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D46289-C8E6-5C03-069A-DA507CDC5CA4}"/>
                </a:ext>
              </a:extLst>
            </p:cNvPr>
            <p:cNvSpPr/>
            <p:nvPr/>
          </p:nvSpPr>
          <p:spPr>
            <a:xfrm>
              <a:off x="501122" y="4563201"/>
              <a:ext cx="2804278" cy="1164828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24FBF70-B391-FC67-19ED-45909D2DA6B2}"/>
                </a:ext>
              </a:extLst>
            </p:cNvPr>
            <p:cNvGrpSpPr/>
            <p:nvPr/>
          </p:nvGrpSpPr>
          <p:grpSpPr>
            <a:xfrm>
              <a:off x="1261527" y="4820593"/>
              <a:ext cx="1283468" cy="650043"/>
              <a:chOff x="9013479" y="430229"/>
              <a:chExt cx="1283468" cy="65004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A65446-7AF5-FB3B-EDB4-A385B737C7DC}"/>
                  </a:ext>
                </a:extLst>
              </p:cNvPr>
              <p:cNvSpPr txBox="1"/>
              <p:nvPr/>
            </p:nvSpPr>
            <p:spPr>
              <a:xfrm>
                <a:off x="9013479" y="430229"/>
                <a:ext cx="1283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n w="101600">
                      <a:solidFill>
                        <a:schemeClr val="bg1"/>
                      </a:solidFill>
                    </a:ln>
                    <a:noFill/>
                  </a:rPr>
                  <a:t>Our lower bound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E787C9-C8A9-BD12-566A-683D80678734}"/>
                  </a:ext>
                </a:extLst>
              </p:cNvPr>
              <p:cNvSpPr txBox="1"/>
              <p:nvPr/>
            </p:nvSpPr>
            <p:spPr>
              <a:xfrm>
                <a:off x="9013479" y="433941"/>
                <a:ext cx="1283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n w="19050">
                      <a:noFill/>
                    </a:ln>
                  </a:rPr>
                  <a:t>Our lower bound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7C9106-575A-609D-0ACE-FD404799CF3C}"/>
              </a:ext>
            </a:extLst>
          </p:cNvPr>
          <p:cNvGrpSpPr/>
          <p:nvPr/>
        </p:nvGrpSpPr>
        <p:grpSpPr>
          <a:xfrm>
            <a:off x="5062775" y="4794251"/>
            <a:ext cx="2061556" cy="646331"/>
            <a:chOff x="9321511" y="2304222"/>
            <a:chExt cx="2061556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3BD861-B67B-F321-DB54-FCA79AB38EE1}"/>
                </a:ext>
              </a:extLst>
            </p:cNvPr>
            <p:cNvSpPr txBox="1"/>
            <p:nvPr/>
          </p:nvSpPr>
          <p:spPr>
            <a:xfrm>
              <a:off x="9321511" y="2304222"/>
              <a:ext cx="2061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101600">
                    <a:solidFill>
                      <a:schemeClr val="bg1"/>
                    </a:solidFill>
                  </a:ln>
                  <a:noFill/>
                </a:rPr>
                <a:t>Hardness magnification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40678B-AD3B-F865-7776-5100F9E8ABF7}"/>
                </a:ext>
              </a:extLst>
            </p:cNvPr>
            <p:cNvSpPr txBox="1"/>
            <p:nvPr/>
          </p:nvSpPr>
          <p:spPr>
            <a:xfrm>
              <a:off x="9321511" y="2304222"/>
              <a:ext cx="2061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101600">
                    <a:noFill/>
                  </a:ln>
                </a:rPr>
                <a:t>Hardness magnification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C9E11-8DB4-7343-B69E-D37A524D6218}"/>
              </a:ext>
            </a:extLst>
          </p:cNvPr>
          <p:cNvGrpSpPr/>
          <p:nvPr/>
        </p:nvGrpSpPr>
        <p:grpSpPr>
          <a:xfrm>
            <a:off x="244544" y="5656592"/>
            <a:ext cx="11702912" cy="836283"/>
            <a:chOff x="244544" y="5656592"/>
            <a:chExt cx="11702912" cy="8362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99181C-391D-2D40-01E2-6A3AA2093C64}"/>
                </a:ext>
              </a:extLst>
            </p:cNvPr>
            <p:cNvCxnSpPr>
              <a:cxnSpLocks/>
            </p:cNvCxnSpPr>
            <p:nvPr/>
          </p:nvCxnSpPr>
          <p:spPr>
            <a:xfrm>
              <a:off x="521846" y="5728033"/>
              <a:ext cx="111964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169DD6-9F82-1CFD-CBFE-8862E577BB5C}"/>
                </a:ext>
              </a:extLst>
            </p:cNvPr>
            <p:cNvSpPr/>
            <p:nvPr/>
          </p:nvSpPr>
          <p:spPr>
            <a:xfrm>
              <a:off x="450408" y="565659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89A18D9-521A-219E-7E9F-78C7BBD3D4CA}"/>
                    </a:ext>
                  </a:extLst>
                </p:cNvPr>
                <p:cNvSpPr txBox="1"/>
                <p:nvPr/>
              </p:nvSpPr>
              <p:spPr>
                <a:xfrm>
                  <a:off x="244544" y="6071926"/>
                  <a:ext cx="544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89A18D9-521A-219E-7E9F-78C7BBD3D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44" y="6071926"/>
                  <a:ext cx="54400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0BC85F-7FFE-C343-7827-C0D3A57299BE}"/>
                </a:ext>
              </a:extLst>
            </p:cNvPr>
            <p:cNvSpPr/>
            <p:nvPr/>
          </p:nvSpPr>
          <p:spPr>
            <a:xfrm>
              <a:off x="1843335" y="5656594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4388A28-479B-8006-C5C7-07171B099B9D}"/>
                    </a:ext>
                  </a:extLst>
                </p:cNvPr>
                <p:cNvSpPr txBox="1"/>
                <p:nvPr/>
              </p:nvSpPr>
              <p:spPr>
                <a:xfrm>
                  <a:off x="2777010" y="6071926"/>
                  <a:ext cx="1066801" cy="420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4388A28-479B-8006-C5C7-07171B099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010" y="6071926"/>
                  <a:ext cx="1066801" cy="4209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04F8FC-2D8C-DF0A-8C0D-79BD360D950C}"/>
                </a:ext>
              </a:extLst>
            </p:cNvPr>
            <p:cNvSpPr/>
            <p:nvPr/>
          </p:nvSpPr>
          <p:spPr>
            <a:xfrm>
              <a:off x="3236263" y="565659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A049ED-9CE1-A6AF-72C1-62B803121E15}"/>
                    </a:ext>
                  </a:extLst>
                </p:cNvPr>
                <p:cNvSpPr txBox="1"/>
                <p:nvPr/>
              </p:nvSpPr>
              <p:spPr>
                <a:xfrm>
                  <a:off x="4167226" y="6071926"/>
                  <a:ext cx="1066801" cy="420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A049ED-9CE1-A6AF-72C1-62B803121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226" y="6071926"/>
                  <a:ext cx="1066801" cy="4209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F192D8-A02B-B66E-93E5-49E47A852100}"/>
                </a:ext>
              </a:extLst>
            </p:cNvPr>
            <p:cNvSpPr/>
            <p:nvPr/>
          </p:nvSpPr>
          <p:spPr>
            <a:xfrm>
              <a:off x="4629190" y="5656594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972C1C-3ED6-2194-2E03-FBEDD0977B0F}"/>
                </a:ext>
              </a:extLst>
            </p:cNvPr>
            <p:cNvSpPr/>
            <p:nvPr/>
          </p:nvSpPr>
          <p:spPr>
            <a:xfrm>
              <a:off x="6022117" y="5656594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AD8DE6-2735-1131-F623-7ECF4F59FD6B}"/>
                    </a:ext>
                  </a:extLst>
                </p:cNvPr>
                <p:cNvSpPr txBox="1"/>
                <p:nvPr/>
              </p:nvSpPr>
              <p:spPr>
                <a:xfrm>
                  <a:off x="5560153" y="6071926"/>
                  <a:ext cx="1066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AD8DE6-2735-1131-F623-7ECF4F59F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153" y="6071926"/>
                  <a:ext cx="10668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91DCF6-4AB5-5DEB-90A7-306D7C880C2E}"/>
                </a:ext>
              </a:extLst>
            </p:cNvPr>
            <p:cNvSpPr/>
            <p:nvPr/>
          </p:nvSpPr>
          <p:spPr>
            <a:xfrm>
              <a:off x="7415044" y="5656593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FB9222-A158-60E8-6BA9-EF425FBE3B49}"/>
                    </a:ext>
                  </a:extLst>
                </p:cNvPr>
                <p:cNvSpPr txBox="1"/>
                <p:nvPr/>
              </p:nvSpPr>
              <p:spPr>
                <a:xfrm>
                  <a:off x="6953080" y="6071926"/>
                  <a:ext cx="1066801" cy="380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FB9222-A158-60E8-6BA9-EF425FBE3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080" y="6071926"/>
                  <a:ext cx="1066801" cy="3808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76DF06-2E4F-ADBB-5174-608945264564}"/>
                </a:ext>
              </a:extLst>
            </p:cNvPr>
            <p:cNvSpPr/>
            <p:nvPr/>
          </p:nvSpPr>
          <p:spPr>
            <a:xfrm>
              <a:off x="8807971" y="5656592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42DA26-D670-1CEE-BF4B-67A333485F1C}"/>
                    </a:ext>
                  </a:extLst>
                </p:cNvPr>
                <p:cNvSpPr txBox="1"/>
                <p:nvPr/>
              </p:nvSpPr>
              <p:spPr>
                <a:xfrm>
                  <a:off x="8262723" y="6060095"/>
                  <a:ext cx="1233369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42DA26-D670-1CEE-BF4B-67A333485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23" y="6060095"/>
                  <a:ext cx="1233369" cy="3929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88037A-5CC9-D678-E7D4-55B91444029F}"/>
                </a:ext>
              </a:extLst>
            </p:cNvPr>
            <p:cNvSpPr/>
            <p:nvPr/>
          </p:nvSpPr>
          <p:spPr>
            <a:xfrm>
              <a:off x="10200898" y="5656592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3E92DFB-10AD-29F6-8DDC-A8C5B1B4B16E}"/>
                    </a:ext>
                  </a:extLst>
                </p:cNvPr>
                <p:cNvSpPr txBox="1"/>
                <p:nvPr/>
              </p:nvSpPr>
              <p:spPr>
                <a:xfrm>
                  <a:off x="9713376" y="6048265"/>
                  <a:ext cx="1233369" cy="420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3E92DFB-10AD-29F6-8DDC-A8C5B1B4B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376" y="6048265"/>
                  <a:ext cx="1233369" cy="4201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C49522-0055-2603-E40B-B3929F56A09A}"/>
                </a:ext>
              </a:extLst>
            </p:cNvPr>
            <p:cNvSpPr/>
            <p:nvPr/>
          </p:nvSpPr>
          <p:spPr>
            <a:xfrm>
              <a:off x="11593825" y="5656592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771E23-8CB6-8BAC-EDBF-387C150D5133}"/>
                    </a:ext>
                  </a:extLst>
                </p:cNvPr>
                <p:cNvSpPr txBox="1"/>
                <p:nvPr/>
              </p:nvSpPr>
              <p:spPr>
                <a:xfrm>
                  <a:off x="11383067" y="6060095"/>
                  <a:ext cx="5643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771E23-8CB6-8BAC-EDBF-387C150D5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3067" y="6060095"/>
                  <a:ext cx="5643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D735B9-5ECE-8FE6-4D33-9255F38559F5}"/>
                    </a:ext>
                  </a:extLst>
                </p:cNvPr>
                <p:cNvSpPr txBox="1"/>
                <p:nvPr/>
              </p:nvSpPr>
              <p:spPr>
                <a:xfrm>
                  <a:off x="1491714" y="6099113"/>
                  <a:ext cx="8415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D735B9-5ECE-8FE6-4D33-9255F3855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714" y="6099113"/>
                  <a:ext cx="84155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93AC5-6974-5211-F6B8-8FE1C33DB785}"/>
              </a:ext>
            </a:extLst>
          </p:cNvPr>
          <p:cNvGrpSpPr/>
          <p:nvPr/>
        </p:nvGrpSpPr>
        <p:grpSpPr>
          <a:xfrm>
            <a:off x="9655213" y="4831211"/>
            <a:ext cx="1234244" cy="646331"/>
            <a:chOff x="9726651" y="560474"/>
            <a:chExt cx="1234244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6829AF-D16C-B447-5CDC-47E92C72C8F4}"/>
                </a:ext>
              </a:extLst>
            </p:cNvPr>
            <p:cNvSpPr txBox="1"/>
            <p:nvPr/>
          </p:nvSpPr>
          <p:spPr>
            <a:xfrm>
              <a:off x="9726651" y="560474"/>
              <a:ext cx="1234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101600">
                    <a:solidFill>
                      <a:schemeClr val="bg1"/>
                    </a:solidFill>
                  </a:ln>
                  <a:noFill/>
                </a:rPr>
                <a:t>Depth reduction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3FD1C-9134-5C03-0BDE-D59A8C58CCA8}"/>
                </a:ext>
              </a:extLst>
            </p:cNvPr>
            <p:cNvSpPr txBox="1"/>
            <p:nvPr/>
          </p:nvSpPr>
          <p:spPr>
            <a:xfrm>
              <a:off x="9726651" y="560474"/>
              <a:ext cx="1234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101600">
                    <a:noFill/>
                  </a:ln>
                </a:rPr>
                <a:t>Depth 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7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5" grpId="0" animBg="1"/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31B5-08E3-2FCD-06AD-721372B7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8" y="168480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34F9-EF21-03AE-93A9-8C5D04891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78" y="2069249"/>
                <a:ext cx="11139949" cy="45910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depth reduction</a:t>
                </a:r>
                <a:r>
                  <a:rPr lang="en-US" dirty="0"/>
                  <a:t> requires paying a super-linear </a:t>
                </a:r>
                <a:r>
                  <a:rPr lang="en-US" dirty="0">
                    <a:solidFill>
                      <a:schemeClr val="accent1"/>
                    </a:solidFill>
                  </a:rPr>
                  <a:t>size penalty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prove a</a:t>
                </a:r>
                <a:r>
                  <a:rPr lang="en-US" dirty="0">
                    <a:solidFill>
                      <a:schemeClr val="accent1"/>
                    </a:solidFill>
                  </a:rPr>
                  <a:t> “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hyperexplicit</a:t>
                </a:r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>
                    <a:solidFill>
                      <a:schemeClr val="tx1"/>
                    </a:solidFill>
                  </a:rPr>
                  <a:t>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circuits that essentially matches the best </a:t>
                </a:r>
                <a:r>
                  <a:rPr lang="en-US" dirty="0"/>
                  <a:t>“explicit”</a:t>
                </a:r>
                <a:r>
                  <a:rPr lang="en-US" dirty="0">
                    <a:solidFill>
                      <a:schemeClr val="tx1"/>
                    </a:solidFill>
                  </a:rPr>
                  <a:t> lower bounds currently known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/>
                  <a:t>Thanks for listening! Questions?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34F9-EF21-03AE-93A9-8C5D04891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78" y="2069249"/>
                <a:ext cx="11139949" cy="4591043"/>
              </a:xfrm>
              <a:blipFill>
                <a:blip r:embed="rId2"/>
                <a:stretch>
                  <a:fillRect l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A951C3-1C32-6A8D-75F1-FE8086A2C95D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645D6AC-C232-F24F-AF0A-6FD9FBB85AC4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043C36E-1D52-4093-937D-06B8B9FCB343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1CB24BD-D56F-51D2-63D8-416362B03696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28CF6-B349-149F-0A68-E0C93176CA2F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74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69EB-2DE6-BCF8-DDF9-52B9F248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Size penalty </a:t>
            </a:r>
            <a:r>
              <a:rPr lang="en-US" dirty="0"/>
              <a:t>for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0B759-70B8-68E8-1CD5-B143DB731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0229"/>
                <a:ext cx="9181321" cy="313184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Is 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quasipolynomial</a:t>
                </a:r>
                <a:r>
                  <a:rPr lang="en-US" dirty="0">
                    <a:solidFill>
                      <a:schemeClr val="accent1"/>
                    </a:solidFill>
                  </a:rPr>
                  <a:t> size blow-up</a:t>
                </a:r>
                <a:r>
                  <a:rPr lang="en-US" dirty="0"/>
                  <a:t> necessary?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Given a constant-depth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circuit, can we find a shallower equivalent circuit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0B759-70B8-68E8-1CD5-B143DB731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0229"/>
                <a:ext cx="9181321" cy="3131846"/>
              </a:xfr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9AD3-9DA4-3037-1005-415A317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" y="2034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Limitations</a:t>
            </a:r>
            <a:r>
              <a:rPr lang="en-US" dirty="0"/>
              <a:t> of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047" y="1880561"/>
                <a:ext cx="11691257" cy="49591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Sipser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1983] [Yao 1985]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1987]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computed by an explicit </a:t>
                </a:r>
                <a:r>
                  <a:rPr lang="en-US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However, every </a:t>
                </a:r>
                <a:r>
                  <a:rPr lang="en-US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“Time Hierarchy Theorem” for circuits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(Later: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hierarchy</a:t>
                </a:r>
                <a:r>
                  <a:rPr lang="en-US" dirty="0">
                    <a:solidFill>
                      <a:srgbClr val="C00000"/>
                    </a:solidFill>
                  </a:rPr>
                  <a:t> 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047" y="1880561"/>
                <a:ext cx="11691257" cy="4959184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B78C85A-E6AD-C406-3317-C20D9716AAF3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9080B0-6FDD-5634-0DD4-C2B0C32E22F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3344829-4C5B-E2A2-BB6D-40BDB84DBD15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6A4D89A-332C-CA40-6BEF-78D46065781D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26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9AD3-9DA4-3037-1005-415A317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" y="2034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Limitations</a:t>
            </a:r>
            <a:r>
              <a:rPr lang="en-US" dirty="0"/>
              <a:t> of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225" y="1977179"/>
                <a:ext cx="11732079" cy="48625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What if the shallower circuit is allowed to use </a:t>
                </a:r>
                <a:r>
                  <a:rPr lang="en-US" dirty="0">
                    <a:solidFill>
                      <a:schemeClr val="accent1"/>
                    </a:solidFill>
                  </a:rPr>
                  <a:t>stronger gates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Theorem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[O’Donnell,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Wimmer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2007] [Amano 2009] [Limaye,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Sreenivasaiah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Srinivasan, Tripathi,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Venkitesh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2021]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a constant.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computed by an explicit </a:t>
                </a:r>
                <a:r>
                  <a:rPr lang="en-US" dirty="0">
                    <a:solidFill>
                      <a:schemeClr val="tx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However, every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977179"/>
                <a:ext cx="11732079" cy="4862566"/>
              </a:xfrm>
              <a:blipFill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B78C85A-E6AD-C406-3317-C20D9716AAF3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9080B0-6FDD-5634-0DD4-C2B0C32E22F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3344829-4C5B-E2A2-BB6D-40BDB84DBD15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6A4D89A-332C-CA40-6BEF-78D46065781D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233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9AD3-9DA4-3037-1005-415A317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" y="2034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Limitations</a:t>
            </a:r>
            <a:r>
              <a:rPr lang="en-US" dirty="0"/>
              <a:t> of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047" y="1977179"/>
                <a:ext cx="11691257" cy="48625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What if the shallower circuit is allowed to use </a:t>
                </a:r>
                <a:r>
                  <a:rPr lang="en-US" dirty="0">
                    <a:solidFill>
                      <a:schemeClr val="accent1"/>
                    </a:solidFill>
                  </a:rPr>
                  <a:t>threshold gates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047" y="1977179"/>
                <a:ext cx="11691257" cy="4862566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B78C85A-E6AD-C406-3317-C20D9716AAF3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9080B0-6FDD-5634-0DD4-C2B0C32E22F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3344829-4C5B-E2A2-BB6D-40BDB84DBD15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6A4D89A-332C-CA40-6BEF-78D46065781D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CE5B6-032B-17B2-0053-ABC25AA6A659}"/>
                  </a:ext>
                </a:extLst>
              </p:cNvPr>
              <p:cNvSpPr txBox="1"/>
              <p:nvPr/>
            </p:nvSpPr>
            <p:spPr>
              <a:xfrm>
                <a:off x="317047" y="3895335"/>
                <a:ext cx="11176819" cy="19321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600" b="1" dirty="0"/>
                  <a:t>Our Theorem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such that</a:t>
                </a:r>
              </a:p>
              <a:p>
                <a:pPr marL="344488" indent="-2270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can be computed by an explicit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wires</a:t>
                </a:r>
              </a:p>
              <a:p>
                <a:pPr marL="344488" indent="-2270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/>
                  <a:t>However, every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computing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600" dirty="0"/>
                  <a:t> wires.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CE5B6-032B-17B2-0053-ABC25AA6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47" y="3895335"/>
                <a:ext cx="11176819" cy="1932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5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45681</TotalTime>
  <Words>3751</Words>
  <Application>Microsoft Office PowerPoint</Application>
  <PresentationFormat>Widescreen</PresentationFormat>
  <Paragraphs>661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Depth-d Threshold Circuits vs. Depth-(d+1) AND-OR Trees</vt:lpstr>
      <vt:lpstr>Bounded-depth circuit models</vt:lpstr>
      <vt:lpstr>Linear threshold functions (THR)</vt:lpstr>
      <vt:lpstr>The power of 〖"TC" 〗^0 circuits (constant depth, polynomial size)</vt:lpstr>
      <vt:lpstr>Depth reduction theorems</vt:lpstr>
      <vt:lpstr>Size penalty for depth reduction</vt:lpstr>
      <vt:lpstr>Limitations of depth reduction</vt:lpstr>
      <vt:lpstr>Limitations of depth reduction</vt:lpstr>
      <vt:lpstr>Limitations of depth reduction</vt:lpstr>
      <vt:lpstr>“Hyperexplicit” circuit lower bounds</vt:lpstr>
      <vt:lpstr>Some prior 〖"TC" 〗^0 circuit lower bounds</vt:lpstr>
      <vt:lpstr>Lower bound for computing parity</vt:lpstr>
      <vt:lpstr>Simplification of 〖"TC" 〗^0 under restrictions</vt:lpstr>
      <vt:lpstr>MAJ becomes biased under restrictions</vt:lpstr>
      <vt:lpstr>MAJ becomes biased under restrictions</vt:lpstr>
      <vt:lpstr>MAJ becomes biased under restrictions</vt:lpstr>
      <vt:lpstr>MAJ becomes biased under restrictions</vt:lpstr>
      <vt:lpstr>MAJ becomes biased under restrictions</vt:lpstr>
      <vt:lpstr>MAJ becomes biased under restrictions</vt:lpstr>
      <vt:lpstr>MAJ becomes biased under restrictions</vt:lpstr>
      <vt:lpstr>Any "THR" gate becomes biased under restrictions</vt:lpstr>
      <vt:lpstr>Finishing the lower bound for computing parity</vt:lpstr>
      <vt:lpstr>When the hard function is in 〖"AC" 〗^0</vt:lpstr>
      <vt:lpstr>Random projections</vt:lpstr>
      <vt:lpstr>Some prior work using random projections</vt:lpstr>
      <vt:lpstr>Random projections for 〖"TC" 〗^0 vs. 〖"AC" 〗^0</vt:lpstr>
      <vt:lpstr>The hard function F</vt:lpstr>
      <vt:lpstr>The random projection π</vt:lpstr>
      <vt:lpstr>The random projection π: more details</vt:lpstr>
      <vt:lpstr>Corrupted biased block projection</vt:lpstr>
      <vt:lpstr>The first projection π^((1) )</vt:lpstr>
      <vt:lpstr>The second projection π^((2) )</vt:lpstr>
      <vt:lpstr>Remaining projections π^((3) ),…,π^((d) )</vt:lpstr>
      <vt:lpstr>Analyzing the projections</vt:lpstr>
      <vt:lpstr>Simplification of 〖"TC" 〗^0 under projections</vt:lpstr>
      <vt:lpstr>Simplification of a single "THR" gate</vt:lpstr>
      <vt:lpstr>Simplification of 〖"TC" 〗^0 circuits</vt:lpstr>
      <vt:lpstr>Decision trees with 〖"TC" 〗^0 circuits at the leaves</vt:lpstr>
      <vt:lpstr>Eliminating the bottom layer of a 〖"TC" 〗^0 circuit</vt:lpstr>
      <vt:lpstr>Proof outline</vt:lpstr>
      <vt:lpstr>PowerPoint Presentation</vt:lpstr>
      <vt:lpstr>Decreasing the circuit-depth of a decision tree</vt:lpstr>
      <vt:lpstr>PowerPoint Presentation</vt:lpstr>
      <vt:lpstr>Difficulty: Correlations</vt:lpstr>
      <vt:lpstr>The idea for dealing with correlations</vt:lpstr>
      <vt:lpstr>Combining multiple iterations</vt:lpstr>
      <vt:lpstr>Completion property</vt:lpstr>
      <vt:lpstr>PowerPoint Presentation</vt:lpstr>
      <vt:lpstr>Overall simplification of 〖"TC" 〗^0 circuit</vt:lpstr>
      <vt:lpstr>Survival of the AND-OR tree</vt:lpstr>
      <vt:lpstr>Concluding the proof of the main theorem</vt:lpstr>
      <vt:lpstr>Beyond super-linear lower bounds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Constant-Depth Threshold Circuits</dc:title>
  <dc:creator>William Hoza</dc:creator>
  <cp:lastModifiedBy>William Hoza</cp:lastModifiedBy>
  <cp:revision>191</cp:revision>
  <dcterms:created xsi:type="dcterms:W3CDTF">2021-02-01T01:19:13Z</dcterms:created>
  <dcterms:modified xsi:type="dcterms:W3CDTF">2022-09-12T13:14:05Z</dcterms:modified>
</cp:coreProperties>
</file>