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3" r:id="rId3"/>
    <p:sldId id="352" r:id="rId4"/>
    <p:sldId id="354" r:id="rId5"/>
    <p:sldId id="305" r:id="rId6"/>
    <p:sldId id="306" r:id="rId7"/>
    <p:sldId id="353" r:id="rId8"/>
    <p:sldId id="302" r:id="rId9"/>
    <p:sldId id="307" r:id="rId10"/>
    <p:sldId id="360" r:id="rId11"/>
    <p:sldId id="310" r:id="rId12"/>
    <p:sldId id="309" r:id="rId13"/>
    <p:sldId id="349" r:id="rId14"/>
    <p:sldId id="361" r:id="rId15"/>
    <p:sldId id="324" r:id="rId16"/>
    <p:sldId id="314" r:id="rId17"/>
    <p:sldId id="315" r:id="rId18"/>
    <p:sldId id="365" r:id="rId19"/>
    <p:sldId id="355" r:id="rId20"/>
    <p:sldId id="321" r:id="rId21"/>
    <p:sldId id="322" r:id="rId22"/>
    <p:sldId id="345" r:id="rId23"/>
    <p:sldId id="326" r:id="rId24"/>
    <p:sldId id="357" r:id="rId25"/>
    <p:sldId id="356" r:id="rId26"/>
    <p:sldId id="330" r:id="rId27"/>
    <p:sldId id="328" r:id="rId28"/>
    <p:sldId id="327" r:id="rId29"/>
    <p:sldId id="343" r:id="rId30"/>
    <p:sldId id="346" r:id="rId31"/>
    <p:sldId id="332" r:id="rId32"/>
    <p:sldId id="366" r:id="rId33"/>
    <p:sldId id="342" r:id="rId34"/>
    <p:sldId id="347" r:id="rId35"/>
    <p:sldId id="334" r:id="rId36"/>
    <p:sldId id="362" r:id="rId37"/>
    <p:sldId id="338" r:id="rId38"/>
    <p:sldId id="337" r:id="rId39"/>
    <p:sldId id="341" r:id="rId40"/>
    <p:sldId id="363" r:id="rId41"/>
    <p:sldId id="344" r:id="rId42"/>
    <p:sldId id="36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Hoza" initials="WH" lastIdx="1" clrIdx="0">
    <p:extLst>
      <p:ext uri="{19B8F6BF-5375-455C-9EA6-DF929625EA0E}">
        <p15:presenceInfo xmlns:p15="http://schemas.microsoft.com/office/powerpoint/2012/main" userId="55e445cb25cbed7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61"/>
    <a:srgbClr val="EBFFEE"/>
    <a:srgbClr val="FFEBFF"/>
    <a:srgbClr val="FFCC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83043" autoAdjust="0"/>
  </p:normalViewPr>
  <p:slideViewPr>
    <p:cSldViewPr snapToGrid="0">
      <p:cViewPr>
        <p:scale>
          <a:sx n="80" d="100"/>
          <a:sy n="80" d="100"/>
        </p:scale>
        <p:origin x="96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0DCF8-1FFB-46CE-9764-EA2474733DEB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20F7E-1864-444A-BCAB-64DF75CF9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1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7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5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2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70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20F7E-1864-444A-BCAB-64DF75CF9F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E64E-FC8C-47E5-921D-81F92B58C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5A8863-3763-48E4-9545-1C485FC37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EBF54-A788-445C-8AD4-18E13F74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19A30-9669-48DD-88CE-B6AF68F1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5E9A0-28DF-481B-8C03-F37E599D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4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CF19-10FC-4696-A306-7074C2030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D4693-2BEE-4C50-A116-3728606E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4F00-DBF8-4F2E-950F-1E7A0C36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AAF3-AD5C-46BD-8C3D-AA5E9369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2B23-B470-4188-BE56-50E1F0379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6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56A16-2EDE-476A-87E7-56B938C92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94A7D-E336-4123-BED4-DFF88C6FC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55A8E-D58D-4714-9892-B20288C2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AB772-F666-4896-9CA8-1085A47CA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A6A55-40AC-4E9C-A736-DBCFD7C8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BE80F-6963-4CF3-BC16-006A8D22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899F-23E4-4225-A15D-8BD967D6E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0FDC8-9019-4739-81E5-6FCA1AB2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A7AE6-3BFB-4200-97A0-2667286D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830D-D662-4CB6-956C-443C81212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25D0C-F2E9-44CA-B1ED-9AC71ED4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37FB-F359-4D8C-9677-2AA62D23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A9D0C-C1E1-49F9-9507-0816F54A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E85A4-FADE-4D71-84CC-DC69BCA7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2B667-C212-4C96-BC6E-CA1B8469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1FE7-AE73-4FED-A475-26D84D56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AB634-1828-4C5C-95B2-BF1B2DE6E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58535-8376-43E6-9C10-823350B7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86AE-473C-40E4-91BB-895E222C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030B2-8C7A-4F23-8158-559EB15B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18DC1-A4BC-4E22-ABBC-158C904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1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767B-B32E-460C-B760-B7A1D052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7CD03-C394-4A15-9FC2-F092C2760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942C-71C8-43CD-B9B4-34B742C05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1E617-2EA6-46D5-8AB7-3DB05DF0B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C5172-1AE8-43FB-92C2-A6E6E721E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AA5D8-FAE2-4D27-B354-4F07B482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E8DDD-41A4-4D93-AB09-C732653C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EBD67D-1F0B-4DC8-8609-3678D65C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0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D00E-BEA2-47F4-BE89-AADE7BF1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59793-8B66-4B9B-BDA1-13444B31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49423-4B99-474C-9BB5-3AADB0AF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FBADC-FED3-49D1-A55F-A2B01F8A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2F804-C6B8-4C65-8D2B-C5226D1F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D5D372-8EA2-4A28-9009-936C17593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547-E3BD-4283-865A-FEAA2A5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1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E55D-9FC2-4F7B-AE00-478B8342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9A67-BEC2-42AF-A899-BD3FCD4E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340A9-2CD8-483C-92EA-9EC4BF7DE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7AB18-B191-441B-93E6-FD36449A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7AA0E-CDF4-4CD5-A919-E6F57353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6E81C-2DC8-44E6-939A-A90B897C5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9477-59A6-45B5-8D05-17C7EC5D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D790C6-397A-460B-9809-AC5D88E87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4828F-2476-45B9-9C00-FB4F1ADC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20D8FD-5138-48C4-9184-D5309AEC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A59C9-D4DE-4BAF-90E4-6052D122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1D457-49A0-406B-AAD5-0C5E07FF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1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B53584-DB21-4623-91BE-894B975E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35E8-6E42-4AE5-8B48-0D05AC525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BA7B-8FE0-4D52-B546-ED67D6CF5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1D34-D208-4B81-BF1D-9E3DADABF1E9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0A53B-8841-46E2-9069-58B5A2139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88840-9E8F-4883-97F1-B941FAF4F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79FE-E30B-493F-9EC5-651B1A505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0.png"/><Relationship Id="rId7" Type="http://schemas.openxmlformats.org/officeDocument/2006/relationships/image" Target="../media/image24.png"/><Relationship Id="rId12" Type="http://schemas.openxmlformats.org/officeDocument/2006/relationships/image" Target="../media/image290.png"/><Relationship Id="rId17" Type="http://schemas.openxmlformats.org/officeDocument/2006/relationships/image" Target="../media/image340.png"/><Relationship Id="rId2" Type="http://schemas.openxmlformats.org/officeDocument/2006/relationships/image" Target="../media/image58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0.png"/><Relationship Id="rId5" Type="http://schemas.openxmlformats.org/officeDocument/2006/relationships/image" Target="../media/image22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8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0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image" Target="../media/image22.png"/><Relationship Id="rId15" Type="http://schemas.openxmlformats.org/officeDocument/2006/relationships/image" Target="../media/image11.png"/><Relationship Id="rId10" Type="http://schemas.openxmlformats.org/officeDocument/2006/relationships/image" Target="../media/image61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0.png"/><Relationship Id="rId3" Type="http://schemas.openxmlformats.org/officeDocument/2006/relationships/image" Target="../media/image61.png"/><Relationship Id="rId7" Type="http://schemas.openxmlformats.org/officeDocument/2006/relationships/image" Target="../media/image24.png"/><Relationship Id="rId12" Type="http://schemas.openxmlformats.org/officeDocument/2006/relationships/image" Target="../media/image290.png"/><Relationship Id="rId17" Type="http://schemas.openxmlformats.org/officeDocument/2006/relationships/image" Target="../media/image34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0.png"/><Relationship Id="rId5" Type="http://schemas.openxmlformats.org/officeDocument/2006/relationships/image" Target="../media/image22.png"/><Relationship Id="rId15" Type="http://schemas.openxmlformats.org/officeDocument/2006/relationships/image" Target="../media/image320.png"/><Relationship Id="rId10" Type="http://schemas.openxmlformats.org/officeDocument/2006/relationships/image" Target="../media/image270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3" Type="http://schemas.openxmlformats.org/officeDocument/2006/relationships/image" Target="../media/image600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612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" Type="http://schemas.openxmlformats.org/officeDocument/2006/relationships/image" Target="../media/image104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21.png"/><Relationship Id="rId5" Type="http://schemas.openxmlformats.org/officeDocument/2006/relationships/image" Target="../media/image113.png"/><Relationship Id="rId15" Type="http://schemas.openxmlformats.org/officeDocument/2006/relationships/image" Target="../media/image125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6.png"/><Relationship Id="rId3" Type="http://schemas.openxmlformats.org/officeDocument/2006/relationships/image" Target="../media/image1050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7.png"/><Relationship Id="rId14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32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34.png"/><Relationship Id="rId10" Type="http://schemas.openxmlformats.org/officeDocument/2006/relationships/image" Target="../media/image162.png"/><Relationship Id="rId4" Type="http://schemas.openxmlformats.org/officeDocument/2006/relationships/image" Target="../media/image133.jpeg"/><Relationship Id="rId9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165.png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9.png"/><Relationship Id="rId5" Type="http://schemas.openxmlformats.org/officeDocument/2006/relationships/image" Target="../media/image180.png"/><Relationship Id="rId10" Type="http://schemas.openxmlformats.org/officeDocument/2006/relationships/image" Target="../media/image28.png"/><Relationship Id="rId4" Type="http://schemas.openxmlformats.org/officeDocument/2006/relationships/image" Target="../media/image170.png"/><Relationship Id="rId9" Type="http://schemas.openxmlformats.org/officeDocument/2006/relationships/image" Target="../media/image810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7.png"/><Relationship Id="rId17" Type="http://schemas.openxmlformats.org/officeDocument/2006/relationships/image" Target="../media/image34.jpeg"/><Relationship Id="rId2" Type="http://schemas.openxmlformats.org/officeDocument/2006/relationships/image" Target="../media/image33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6.png"/><Relationship Id="rId5" Type="http://schemas.openxmlformats.org/officeDocument/2006/relationships/image" Target="../media/image23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228D-F3C4-4235-8C50-4B7A2877B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79" y="-698961"/>
            <a:ext cx="10798039" cy="2070757"/>
          </a:xfrm>
        </p:spPr>
        <p:txBody>
          <a:bodyPr>
            <a:noAutofit/>
          </a:bodyPr>
          <a:lstStyle/>
          <a:p>
            <a:r>
              <a:rPr lang="en-US" sz="4800" dirty="0"/>
              <a:t>Fooling Constant-Depth Threshold Circuits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DD286-4BA7-4402-A2D9-6235D57DC7AE}"/>
              </a:ext>
            </a:extLst>
          </p:cNvPr>
          <p:cNvSpPr txBox="1"/>
          <p:nvPr/>
        </p:nvSpPr>
        <p:spPr>
          <a:xfrm>
            <a:off x="-1" y="4988213"/>
            <a:ext cx="3496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Pooya</a:t>
            </a:r>
            <a:r>
              <a:rPr lang="en-US" sz="2200" b="1" dirty="0"/>
              <a:t> Hatami</a:t>
            </a:r>
            <a:r>
              <a:rPr lang="en-US" sz="2200" baseline="30000" dirty="0"/>
              <a:t>1</a:t>
            </a:r>
          </a:p>
          <a:p>
            <a:pPr algn="ctr"/>
            <a:r>
              <a:rPr lang="en-US" sz="2200" dirty="0">
                <a:latin typeface="+mj-lt"/>
              </a:rPr>
              <a:t>Ohio State University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pooyahat@gmail.com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ABC01-D71A-46AE-8E03-E424921B6259}"/>
              </a:ext>
            </a:extLst>
          </p:cNvPr>
          <p:cNvSpPr txBox="1"/>
          <p:nvPr/>
        </p:nvSpPr>
        <p:spPr>
          <a:xfrm>
            <a:off x="3684682" y="1636816"/>
            <a:ext cx="4822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UT Austin Theory Seminar</a:t>
            </a:r>
          </a:p>
          <a:p>
            <a:pPr algn="ctr"/>
            <a:r>
              <a:rPr lang="en-US" sz="2200" dirty="0"/>
              <a:t>April 15,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7ED7F-5DF9-4265-BEB0-A213E2331D21}"/>
              </a:ext>
            </a:extLst>
          </p:cNvPr>
          <p:cNvSpPr txBox="1"/>
          <p:nvPr/>
        </p:nvSpPr>
        <p:spPr>
          <a:xfrm>
            <a:off x="2913743" y="4990048"/>
            <a:ext cx="339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William M. Hoza</a:t>
            </a:r>
            <a:r>
              <a:rPr lang="en-US" sz="2200" baseline="30000" dirty="0"/>
              <a:t>2</a:t>
            </a:r>
          </a:p>
          <a:p>
            <a:pPr algn="ctr"/>
            <a:r>
              <a:rPr lang="en-US" sz="2200" dirty="0">
                <a:latin typeface="+mj-lt"/>
              </a:rPr>
              <a:t>Simons Institute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williamhoza@berkeley.edu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780F6C-CC94-4474-8463-292D2DD12911}"/>
              </a:ext>
            </a:extLst>
          </p:cNvPr>
          <p:cNvSpPr txBox="1"/>
          <p:nvPr/>
        </p:nvSpPr>
        <p:spPr>
          <a:xfrm>
            <a:off x="-1" y="6338284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Supported by NSF grant CCF-1947546.</a:t>
            </a:r>
            <a:endParaRPr lang="en-US" sz="1400" baseline="30000" dirty="0">
              <a:solidFill>
                <a:schemeClr val="bg1"/>
              </a:solidFill>
            </a:endParaRPr>
          </a:p>
          <a:p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Supported by the NSF GRFP under Grant DGE-1610403 and by a Harrington Fellowship from UT Austin.</a:t>
            </a:r>
          </a:p>
        </p:txBody>
      </p:sp>
      <p:pic>
        <p:nvPicPr>
          <p:cNvPr id="5" name="Picture 4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251E5A04-F7CA-4776-B71E-F5270A312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39" y="2861080"/>
            <a:ext cx="1988762" cy="1988762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509528-2F22-42A8-B07E-3BFE8852822B}"/>
              </a:ext>
            </a:extLst>
          </p:cNvPr>
          <p:cNvSpPr txBox="1"/>
          <p:nvPr/>
        </p:nvSpPr>
        <p:spPr>
          <a:xfrm>
            <a:off x="6036055" y="4988213"/>
            <a:ext cx="339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Avishay Tal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UC Berkeley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atal@berkeley.edu</a:t>
            </a:r>
          </a:p>
        </p:txBody>
      </p:sp>
      <p:pic>
        <p:nvPicPr>
          <p:cNvPr id="12" name="Picture 4" descr="IMG_2856 2">
            <a:extLst>
              <a:ext uri="{FF2B5EF4-FFF2-40B4-BE49-F238E27FC236}">
                <a16:creationId xmlns:a16="http://schemas.microsoft.com/office/drawing/2014/main" id="{A141F18E-DF58-401F-AB17-8C1D6C835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9" b="12589"/>
          <a:stretch/>
        </p:blipFill>
        <p:spPr bwMode="auto">
          <a:xfrm>
            <a:off x="753696" y="2859245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411B8FD-42BB-45C3-BA8F-A20707B12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" b="15175"/>
          <a:stretch/>
        </p:blipFill>
        <p:spPr bwMode="auto">
          <a:xfrm>
            <a:off x="6738951" y="2832174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08D28A3-35EA-42DE-A14E-32D79F186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12424"/>
          <a:stretch/>
        </p:blipFill>
        <p:spPr bwMode="auto">
          <a:xfrm>
            <a:off x="9696942" y="2861080"/>
            <a:ext cx="1988762" cy="19887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C65E6D-3F7C-4F05-98AA-E52626F5C339}"/>
              </a:ext>
            </a:extLst>
          </p:cNvPr>
          <p:cNvSpPr txBox="1"/>
          <p:nvPr/>
        </p:nvSpPr>
        <p:spPr>
          <a:xfrm>
            <a:off x="8994046" y="4988213"/>
            <a:ext cx="339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/>
              <a:t>Roei</a:t>
            </a:r>
            <a:r>
              <a:rPr lang="en-US" sz="2200" b="1" dirty="0"/>
              <a:t> Tell</a:t>
            </a:r>
            <a:endParaRPr lang="en-US" sz="2200" baseline="30000" dirty="0"/>
          </a:p>
          <a:p>
            <a:pPr algn="ctr"/>
            <a:r>
              <a:rPr lang="en-US" sz="2200" dirty="0">
                <a:latin typeface="+mj-lt"/>
              </a:rPr>
              <a:t>IAS &amp; DIMACS</a:t>
            </a:r>
          </a:p>
          <a:p>
            <a:pPr algn="ctr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roei.tell@gmail.com</a:t>
            </a:r>
          </a:p>
        </p:txBody>
      </p:sp>
    </p:spTree>
    <p:extLst>
      <p:ext uri="{BB962C8B-B14F-4D97-AF65-F5344CB8AC3E}">
        <p14:creationId xmlns:p14="http://schemas.microsoft.com/office/powerpoint/2010/main" val="219022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8213A1-523C-4D6C-A60B-991458B6D208}"/>
              </a:ext>
            </a:extLst>
          </p:cNvPr>
          <p:cNvSpPr/>
          <p:nvPr/>
        </p:nvSpPr>
        <p:spPr>
          <a:xfrm>
            <a:off x="165240" y="2414426"/>
            <a:ext cx="11776754" cy="17363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C9A8C-F784-4D8F-9511-B33DBB96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59" y="143641"/>
            <a:ext cx="10977081" cy="1325563"/>
          </a:xfrm>
        </p:spPr>
        <p:txBody>
          <a:bodyPr/>
          <a:lstStyle/>
          <a:p>
            <a:r>
              <a:rPr lang="en-US" dirty="0"/>
              <a:t>Circuit Acceptance Probability Problem (CAPP)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71C13-0E37-4DFC-8C10-087F90BDE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004" y="1674686"/>
                <a:ext cx="11691990" cy="470775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/>
                  <a:t>CAPP: Given a circuit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600" dirty="0"/>
                  <a:t>, estimate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600" dirty="0"/>
                  <a:t> with low additive error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b="1" dirty="0"/>
                  <a:t>Corollary: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600" dirty="0"/>
                  <a:t> deterministic CAPP algorithm for depth-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LTF circuits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wires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600" dirty="0"/>
                  <a:t>Running time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600" dirty="0"/>
                  <a:t>, error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sup>
                    </m:sSup>
                  </m:oMath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accent1"/>
                    </a:solidFill>
                  </a:rPr>
                  <a:t>Context</a:t>
                </a:r>
                <a:r>
                  <a:rPr lang="en-US" sz="2600" dirty="0"/>
                  <a:t>: A deterministic CAPP algorithm for constant-depth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poly-size</a:t>
                </a:r>
                <a:r>
                  <a:rPr lang="en-US" sz="2600" dirty="0"/>
                  <a:t> LTF circuits with runtime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600" dirty="0"/>
                  <a:t> would imply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NEXP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6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[SW 2013, BV 2014]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/>
                  <a:t>“Algorithmic method”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71C13-0E37-4DFC-8C10-087F90BDE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004" y="1674686"/>
                <a:ext cx="11691990" cy="4707759"/>
              </a:xfrm>
              <a:blipFill>
                <a:blip r:embed="rId2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2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32C7-2514-4758-88A3-54A47B56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Restrictions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A0733-5BD1-4260-AE36-1FEEF4D5C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11300"/>
                <a:ext cx="10515600" cy="46656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Our PRG is based on a pseudorandom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-regular</a:t>
                </a:r>
                <a:r>
                  <a:rPr lang="en-US" dirty="0"/>
                  <a:t> if</a:t>
                </a: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= ⋆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 lvl="1">
                  <a:lnSpc>
                    <a:spcPct val="20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(Coordinates are </a:t>
                </a:r>
                <a:r>
                  <a:rPr lang="en-US" dirty="0">
                    <a:solidFill>
                      <a:schemeClr val="accent1"/>
                    </a:solidFill>
                  </a:rPr>
                  <a:t>not necessarily independent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DA0733-5BD1-4260-AE36-1FEEF4D5C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11300"/>
                <a:ext cx="10515600" cy="466566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5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BF7-71E6-44F3-AE19-1E9747DD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/>
              <a:t>Ajtai-Wigderson</a:t>
            </a:r>
            <a:r>
              <a:rPr lang="en-US" dirty="0"/>
              <a:t> PRG framework </a:t>
            </a:r>
            <a:r>
              <a:rPr lang="en-US" sz="3600" dirty="0">
                <a:solidFill>
                  <a:srgbClr val="C00000"/>
                </a:solidFill>
              </a:rPr>
              <a:t>[AW 1985]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2C58A-0746-4830-A824-032E0C0D8C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9455" y="1325563"/>
                <a:ext cx="11688917" cy="536618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-regular restriction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(⋆)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can be sampled</a:t>
                </a:r>
                <a:r>
                  <a:rPr lang="en-US" dirty="0"/>
                  <a:t> using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truly random bits</a:t>
                </a:r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(assigned bits truly random)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that </a:t>
                </a:r>
                <a:r>
                  <a:rPr lang="en-US" dirty="0" err="1"/>
                  <a:t>w.h.p</a:t>
                </a:r>
                <a:r>
                  <a:rPr lang="en-US" dirty="0"/>
                  <a:t>., restricted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/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can be computed by a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simple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PRG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simple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simple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 we get a PRG for the original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with seed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b="0" dirty="0"/>
                  <a:t>Idea: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simple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b="0" dirty="0"/>
                  <a:t>. Derandomize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/>
                  <a:t> by recursion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2C58A-0746-4830-A824-032E0C0D8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9455" y="1325563"/>
                <a:ext cx="11688917" cy="5366182"/>
              </a:xfrm>
              <a:blipFill>
                <a:blip r:embed="rId2"/>
                <a:stretch>
                  <a:fillRect l="-939" r="-469" b="-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F7D37C90-D3E8-4AEA-A6B1-497FFD35411E}"/>
                  </a:ext>
                </a:extLst>
              </p:cNvPr>
              <p:cNvSpPr/>
              <p:nvPr/>
            </p:nvSpPr>
            <p:spPr>
              <a:xfrm>
                <a:off x="9365011" y="1325563"/>
                <a:ext cx="2684980" cy="2277617"/>
              </a:xfrm>
              <a:prstGeom prst="cloudCallout">
                <a:avLst>
                  <a:gd name="adj1" fmla="val -59913"/>
                  <a:gd name="adj2" fmla="val 49444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Failure probability must be </a:t>
                </a:r>
                <a:r>
                  <a:rPr lang="en-US" dirty="0">
                    <a:solidFill>
                      <a:schemeClr val="accent1"/>
                    </a:solidFill>
                  </a:rPr>
                  <a:t>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4" name="Thought Bubble: Cloud 3">
                <a:extLst>
                  <a:ext uri="{FF2B5EF4-FFF2-40B4-BE49-F238E27FC236}">
                    <a16:creationId xmlns:a16="http://schemas.microsoft.com/office/drawing/2014/main" id="{F7D37C90-D3E8-4AEA-A6B1-497FFD354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011" y="1325563"/>
                <a:ext cx="2684980" cy="2277617"/>
              </a:xfrm>
              <a:prstGeom prst="cloudCallout">
                <a:avLst>
                  <a:gd name="adj1" fmla="val -59913"/>
                  <a:gd name="adj2" fmla="val 4944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44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BF7-71E6-44F3-AE19-1E9747DD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Our two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C58A-0746-4830-A824-032E0C0D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922000" cy="46843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Show that LTF circuits “simplify” under pseudorandom restrictions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Fool the “simplified” model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755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BF7-71E6-44F3-AE19-1E9747DD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Our two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C58A-0746-4830-A824-032E0C0D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922000" cy="46843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0" dirty="0">
                <a:solidFill>
                  <a:schemeClr val="accent1"/>
                </a:solidFill>
              </a:rPr>
              <a:t>Show that LTF circuits “simplify” under pseudorandom restrictions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Fool the “simplified” model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39837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20E9-638F-4A6D-BCD2-0D1367EE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of a </a:t>
            </a:r>
            <a:r>
              <a:rPr lang="en-US" dirty="0">
                <a:solidFill>
                  <a:schemeClr val="accent1"/>
                </a:solidFill>
              </a:rPr>
              <a:t>single gate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14162-D069-409A-A0C6-EE50D9F214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384" y="2048740"/>
                <a:ext cx="5814700" cy="469094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Hope: After applying restriction, LTF becomes </a:t>
                </a:r>
                <a:r>
                  <a:rPr lang="en-US" dirty="0">
                    <a:solidFill>
                      <a:schemeClr val="accent1"/>
                    </a:solidFill>
                  </a:rPr>
                  <a:t>extremely biased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Definition:</a:t>
                </a:r>
                <a:r>
                  <a:rPr lang="en-US" dirty="0"/>
                  <a:t>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-close to a constant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60000"/>
                  </a:lnSpc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14162-D069-409A-A0C6-EE50D9F214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384" y="2048740"/>
                <a:ext cx="5814700" cy="4690945"/>
              </a:xfrm>
              <a:blipFill>
                <a:blip r:embed="rId2"/>
                <a:stretch>
                  <a:fillRect l="-1887" r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1520FEB-AEF7-4601-BF99-6DB51F7B9683}"/>
              </a:ext>
            </a:extLst>
          </p:cNvPr>
          <p:cNvGrpSpPr/>
          <p:nvPr/>
        </p:nvGrpSpPr>
        <p:grpSpPr>
          <a:xfrm>
            <a:off x="5918784" y="365125"/>
            <a:ext cx="5934069" cy="5517330"/>
            <a:chOff x="5515510" y="300912"/>
            <a:chExt cx="6244976" cy="58064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9C56914-C0ED-4B2C-8639-0A7A1BAD56D7}"/>
                </a:ext>
              </a:extLst>
            </p:cNvPr>
            <p:cNvGrpSpPr/>
            <p:nvPr/>
          </p:nvGrpSpPr>
          <p:grpSpPr>
            <a:xfrm>
              <a:off x="5515510" y="300912"/>
              <a:ext cx="6244976" cy="5806403"/>
              <a:chOff x="4590835" y="608761"/>
              <a:chExt cx="6244976" cy="580640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5E2016D-6A87-49BF-8D8B-C03867774749}"/>
                  </a:ext>
                </a:extLst>
              </p:cNvPr>
              <p:cNvSpPr/>
              <p:nvPr/>
            </p:nvSpPr>
            <p:spPr>
              <a:xfrm>
                <a:off x="5774075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3F02525-E1E7-4CCB-A737-F9DC6BA25A65}"/>
                  </a:ext>
                </a:extLst>
              </p:cNvPr>
              <p:cNvSpPr/>
              <p:nvPr/>
            </p:nvSpPr>
            <p:spPr>
              <a:xfrm>
                <a:off x="7380268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0F07CFE-367A-4EFB-9D0B-56B5F29981B7}"/>
                  </a:ext>
                </a:extLst>
              </p:cNvPr>
              <p:cNvSpPr/>
              <p:nvPr/>
            </p:nvSpPr>
            <p:spPr>
              <a:xfrm>
                <a:off x="8986461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748D0A6-61F6-4FB9-8B0C-159FB66C1A52}"/>
                  </a:ext>
                </a:extLst>
              </p:cNvPr>
              <p:cNvSpPr/>
              <p:nvPr/>
            </p:nvSpPr>
            <p:spPr>
              <a:xfrm>
                <a:off x="4590835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2317A7A-BB2A-4B0B-9A45-3C02AC57E3DF}"/>
                  </a:ext>
                </a:extLst>
              </p:cNvPr>
              <p:cNvSpPr/>
              <p:nvPr/>
            </p:nvSpPr>
            <p:spPr>
              <a:xfrm>
                <a:off x="6275796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A797A5E-44AB-493E-9BD4-F5BD463B1FEC}"/>
                  </a:ext>
                </a:extLst>
              </p:cNvPr>
              <p:cNvSpPr/>
              <p:nvPr/>
            </p:nvSpPr>
            <p:spPr>
              <a:xfrm>
                <a:off x="8181653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D6D4CC5-68FE-472B-BD6A-D3373CEDADF0}"/>
                  </a:ext>
                </a:extLst>
              </p:cNvPr>
              <p:cNvSpPr/>
              <p:nvPr/>
            </p:nvSpPr>
            <p:spPr>
              <a:xfrm>
                <a:off x="10034426" y="3112972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D5ECCC6-9641-4291-B0A4-C592A12A5A17}"/>
                  </a:ext>
                </a:extLst>
              </p:cNvPr>
              <p:cNvSpPr/>
              <p:nvPr/>
            </p:nvSpPr>
            <p:spPr>
              <a:xfrm>
                <a:off x="7148633" y="1627780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A59B064-C729-4DB6-80E8-E34050F545A6}"/>
                  </a:ext>
                </a:extLst>
              </p:cNvPr>
              <p:cNvCxnSpPr>
                <a:cxnSpLocks/>
                <a:stCxn id="14" idx="7"/>
                <a:endCxn id="19" idx="3"/>
              </p:cNvCxnSpPr>
              <p:nvPr/>
            </p:nvCxnSpPr>
            <p:spPr>
              <a:xfrm flipV="1">
                <a:off x="6458100" y="3796998"/>
                <a:ext cx="1840913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CE11B2A-3874-4FAB-9BFC-1A5A5DFA6ED8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V="1">
                <a:off x="6174768" y="3878336"/>
                <a:ext cx="316786" cy="674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7221CE2-5586-416D-AE87-3897238261BD}"/>
                  </a:ext>
                </a:extLst>
              </p:cNvPr>
              <p:cNvCxnSpPr>
                <a:cxnSpLocks/>
                <a:stCxn id="14" idx="1"/>
                <a:endCxn id="17" idx="4"/>
              </p:cNvCxnSpPr>
              <p:nvPr/>
            </p:nvCxnSpPr>
            <p:spPr>
              <a:xfrm flipH="1" flipV="1">
                <a:off x="4991528" y="3914358"/>
                <a:ext cx="899907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EDB2D21-42A7-466A-A946-89505C631A18}"/>
                  </a:ext>
                </a:extLst>
              </p:cNvPr>
              <p:cNvCxnSpPr>
                <a:cxnSpLocks/>
                <a:stCxn id="17" idx="5"/>
                <a:endCxn id="15" idx="1"/>
              </p:cNvCxnSpPr>
              <p:nvPr/>
            </p:nvCxnSpPr>
            <p:spPr>
              <a:xfrm>
                <a:off x="5274860" y="3796998"/>
                <a:ext cx="2222768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EF5939A-A417-4A21-B010-42A52C636604}"/>
                  </a:ext>
                </a:extLst>
              </p:cNvPr>
              <p:cNvCxnSpPr>
                <a:cxnSpLocks/>
                <a:stCxn id="15" idx="0"/>
                <a:endCxn id="21" idx="4"/>
              </p:cNvCxnSpPr>
              <p:nvPr/>
            </p:nvCxnSpPr>
            <p:spPr>
              <a:xfrm flipH="1" flipV="1">
                <a:off x="7549326" y="2429165"/>
                <a:ext cx="231635" cy="21239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0E3CA5-4A12-45CB-8EF9-82D0855E28B9}"/>
                  </a:ext>
                </a:extLst>
              </p:cNvPr>
              <p:cNvCxnSpPr>
                <a:cxnSpLocks/>
                <a:stCxn id="15" idx="7"/>
                <a:endCxn id="20" idx="3"/>
              </p:cNvCxnSpPr>
              <p:nvPr/>
            </p:nvCxnSpPr>
            <p:spPr>
              <a:xfrm flipV="1">
                <a:off x="8064293" y="3796997"/>
                <a:ext cx="2087493" cy="8734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A26BD8-84FF-4681-90BE-3B1C4A8B7B92}"/>
                  </a:ext>
                </a:extLst>
              </p:cNvPr>
              <p:cNvCxnSpPr>
                <a:cxnSpLocks/>
                <a:stCxn id="16" idx="1"/>
                <a:endCxn id="18" idx="5"/>
              </p:cNvCxnSpPr>
              <p:nvPr/>
            </p:nvCxnSpPr>
            <p:spPr>
              <a:xfrm flipH="1" flipV="1">
                <a:off x="6959821" y="3796998"/>
                <a:ext cx="2144000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F160AC-46DF-4821-859E-5EDF40031CF9}"/>
                  </a:ext>
                </a:extLst>
              </p:cNvPr>
              <p:cNvCxnSpPr>
                <a:cxnSpLocks/>
                <a:stCxn id="16" idx="0"/>
                <a:endCxn id="19" idx="5"/>
              </p:cNvCxnSpPr>
              <p:nvPr/>
            </p:nvCxnSpPr>
            <p:spPr>
              <a:xfrm flipH="1" flipV="1">
                <a:off x="8865678" y="3796998"/>
                <a:ext cx="521476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2BB5BD6-876A-464B-B1CF-61D0A5F5C33A}"/>
                  </a:ext>
                </a:extLst>
              </p:cNvPr>
              <p:cNvCxnSpPr>
                <a:cxnSpLocks/>
                <a:stCxn id="16" idx="7"/>
                <a:endCxn id="20" idx="4"/>
              </p:cNvCxnSpPr>
              <p:nvPr/>
            </p:nvCxnSpPr>
            <p:spPr>
              <a:xfrm flipV="1">
                <a:off x="9670486" y="3914357"/>
                <a:ext cx="764633" cy="7560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5C4E7E9-1613-46AC-BEDB-F41B1A8290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5494" y="3881611"/>
                <a:ext cx="759494" cy="6941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6D17B71-619F-4EF0-A77B-0B06D1C71C84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V="1">
                <a:off x="5274860" y="2174163"/>
                <a:ext cx="1926858" cy="10561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BD67471-7870-41C4-801A-D35F153287A3}"/>
                  </a:ext>
                </a:extLst>
              </p:cNvPr>
              <p:cNvCxnSpPr>
                <a:cxnSpLocks/>
                <a:stCxn id="18" idx="0"/>
                <a:endCxn id="21" idx="3"/>
              </p:cNvCxnSpPr>
              <p:nvPr/>
            </p:nvCxnSpPr>
            <p:spPr>
              <a:xfrm flipV="1">
                <a:off x="6676489" y="2311805"/>
                <a:ext cx="589504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42D6237-BE48-469A-B47C-C6C1DDE755F4}"/>
                  </a:ext>
                </a:extLst>
              </p:cNvPr>
              <p:cNvCxnSpPr>
                <a:cxnSpLocks/>
                <a:stCxn id="21" idx="5"/>
                <a:endCxn id="19" idx="0"/>
              </p:cNvCxnSpPr>
              <p:nvPr/>
            </p:nvCxnSpPr>
            <p:spPr>
              <a:xfrm>
                <a:off x="7832658" y="2311805"/>
                <a:ext cx="749688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8AAAE58-2935-448B-9509-33520A39558A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>
                <a:off x="7913265" y="2193175"/>
                <a:ext cx="2238521" cy="103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4BD5C0A-7492-404F-B5C4-82B6476647DC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 flipV="1">
                <a:off x="7545902" y="1075543"/>
                <a:ext cx="3424" cy="5522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FB17CB5-BFAF-406D-B605-8833E332017C}"/>
                  </a:ext>
                </a:extLst>
              </p:cNvPr>
              <p:cNvCxnSpPr>
                <a:cxnSpLocks/>
                <a:stCxn id="38" idx="0"/>
                <a:endCxn id="14" idx="3"/>
              </p:cNvCxnSpPr>
              <p:nvPr/>
            </p:nvCxnSpPr>
            <p:spPr>
              <a:xfrm flipV="1">
                <a:off x="5617300" y="5237092"/>
                <a:ext cx="274135" cy="7888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E5F70C1-F307-4AA0-B168-F07395CDD21A}"/>
                      </a:ext>
                    </a:extLst>
                  </p:cNvPr>
                  <p:cNvSpPr txBox="1"/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990D28A8-10BD-499E-A407-F7BE4A28FFC2}"/>
                      </a:ext>
                    </a:extLst>
                  </p:cNvPr>
                  <p:cNvSpPr txBox="1"/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4B91DDEF-8BAC-4411-BA2B-FABDC311546A}"/>
                      </a:ext>
                    </a:extLst>
                  </p:cNvPr>
                  <p:cNvSpPr txBox="1"/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F35544D2-334B-4CA3-B03F-D4CFFA949A2F}"/>
                      </a:ext>
                    </a:extLst>
                  </p:cNvPr>
                  <p:cNvSpPr txBox="1"/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C8F848A-042D-456C-8018-C0DEAFB63B0A}"/>
                      </a:ext>
                    </a:extLst>
                  </p:cNvPr>
                  <p:cNvSpPr txBox="1"/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1A19EA2-B6E3-45DB-A663-7FD6EA3B0D55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H="1" flipV="1">
                <a:off x="6174768" y="5354452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04725CC-0501-4801-83BA-BDD47BAD4F3E}"/>
                  </a:ext>
                </a:extLst>
              </p:cNvPr>
              <p:cNvCxnSpPr>
                <a:cxnSpLocks/>
                <a:endCxn id="14" idx="5"/>
              </p:cNvCxnSpPr>
              <p:nvPr/>
            </p:nvCxnSpPr>
            <p:spPr>
              <a:xfrm flipH="1" flipV="1">
                <a:off x="6458100" y="5237092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106080B5-58E9-4282-894F-9A8EAC8EC7A0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flipV="1">
                <a:off x="6768432" y="5237092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CF6CE20-4D68-44BB-8D57-FCF56EA4A4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254" y="5144710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A7D9BBE-C3DA-4D16-9285-992AB1F1B33C}"/>
                  </a:ext>
                </a:extLst>
              </p:cNvPr>
              <p:cNvCxnSpPr>
                <a:cxnSpLocks/>
                <a:stCxn id="40" idx="0"/>
                <a:endCxn id="15" idx="4"/>
              </p:cNvCxnSpPr>
              <p:nvPr/>
            </p:nvCxnSpPr>
            <p:spPr>
              <a:xfrm flipV="1">
                <a:off x="7606205" y="5354452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2A9DDDA-7EF7-4D24-8B29-51F5E8577E18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H="1">
                <a:off x="7705619" y="5237092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894AA02-177A-4016-A0F1-63775D86897F}"/>
                  </a:ext>
                </a:extLst>
              </p:cNvPr>
              <p:cNvCxnSpPr>
                <a:cxnSpLocks/>
                <a:endCxn id="19" idx="4"/>
              </p:cNvCxnSpPr>
              <p:nvPr/>
            </p:nvCxnSpPr>
            <p:spPr>
              <a:xfrm flipH="1" flipV="1">
                <a:off x="8582346" y="3914358"/>
                <a:ext cx="68494" cy="2136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2E5384C-3CAC-460C-8BA4-2A82CD3DBDE6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 flipH="1">
                <a:off x="8774130" y="5354452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0768D21-09C4-471F-A342-DFA24412A5A8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9507937" y="5336641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EDF1928-D991-4B2A-A31E-6797EF94E39A}"/>
                  </a:ext>
                </a:extLst>
              </p:cNvPr>
              <p:cNvCxnSpPr>
                <a:cxnSpLocks/>
                <a:endCxn id="15" idx="5"/>
              </p:cNvCxnSpPr>
              <p:nvPr/>
            </p:nvCxnSpPr>
            <p:spPr>
              <a:xfrm flipH="1" flipV="1">
                <a:off x="8064293" y="5237092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34A3188B-BBEF-4A88-880C-C43A76C0F934}"/>
                      </a:ext>
                    </a:extLst>
                  </p:cNvPr>
                  <p:cNvSpPr txBox="1"/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185E8525-1101-4769-B886-024B054D5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91378F8-C6E3-4C0A-8841-BEF1ABC2727B}"/>
                    </a:ext>
                  </a:extLst>
                </p:cNvPr>
                <p:cNvSpPr txBox="1"/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75C9545-EB00-420A-8FFC-EF4C0EEBFFA3}"/>
                    </a:ext>
                  </a:extLst>
                </p:cNvPr>
                <p:cNvSpPr txBox="1"/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68644CA-B86E-42DF-BBA2-19CC3F853304}"/>
                    </a:ext>
                  </a:extLst>
                </p:cNvPr>
                <p:cNvSpPr txBox="1"/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C1F254E-2508-4E18-94E1-8786960B4ABC}"/>
                    </a:ext>
                  </a:extLst>
                </p:cNvPr>
                <p:cNvSpPr txBox="1"/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7993CE7-C506-427B-BEE1-8F0BFCA40F63}"/>
                    </a:ext>
                  </a:extLst>
                </p:cNvPr>
                <p:cNvSpPr txBox="1"/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32CE53C-2BB4-4580-BBA1-C60732D7FDA2}"/>
                    </a:ext>
                  </a:extLst>
                </p:cNvPr>
                <p:cNvSpPr txBox="1"/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F39AE5F-6C69-48C1-BF0A-8389DE4BA125}"/>
                    </a:ext>
                  </a:extLst>
                </p:cNvPr>
                <p:cNvSpPr txBox="1"/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6BCD576-D79A-4A1A-A236-551A7498E705}"/>
                    </a:ext>
                  </a:extLst>
                </p:cNvPr>
                <p:cNvSpPr txBox="1"/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770D9431-1CBE-48D3-BF74-4A1276B051AE}"/>
              </a:ext>
            </a:extLst>
          </p:cNvPr>
          <p:cNvSpPr/>
          <p:nvPr/>
        </p:nvSpPr>
        <p:spPr>
          <a:xfrm>
            <a:off x="6341683" y="3864455"/>
            <a:ext cx="2856750" cy="2155070"/>
          </a:xfrm>
          <a:custGeom>
            <a:avLst/>
            <a:gdLst>
              <a:gd name="connsiteX0" fmla="*/ 0 w 4951364"/>
              <a:gd name="connsiteY0" fmla="*/ 2167825 h 2167825"/>
              <a:gd name="connsiteX1" fmla="*/ 2475682 w 4951364"/>
              <a:gd name="connsiteY1" fmla="*/ 0 h 2167825"/>
              <a:gd name="connsiteX2" fmla="*/ 4951364 w 4951364"/>
              <a:gd name="connsiteY2" fmla="*/ 2167825 h 2167825"/>
              <a:gd name="connsiteX3" fmla="*/ 0 w 4951364"/>
              <a:gd name="connsiteY3" fmla="*/ 2167825 h 2167825"/>
              <a:gd name="connsiteX0" fmla="*/ 53956 w 5059276"/>
              <a:gd name="connsiteY0" fmla="*/ 2167825 h 2167825"/>
              <a:gd name="connsiteX1" fmla="*/ 2529638 w 5059276"/>
              <a:gd name="connsiteY1" fmla="*/ 0 h 2167825"/>
              <a:gd name="connsiteX2" fmla="*/ 5005320 w 5059276"/>
              <a:gd name="connsiteY2" fmla="*/ 2167825 h 2167825"/>
              <a:gd name="connsiteX3" fmla="*/ 53956 w 5059276"/>
              <a:gd name="connsiteY3" fmla="*/ 2167825 h 2167825"/>
              <a:gd name="connsiteX0" fmla="*/ 160345 w 5143662"/>
              <a:gd name="connsiteY0" fmla="*/ 2256580 h 2256580"/>
              <a:gd name="connsiteX1" fmla="*/ 994263 w 5143662"/>
              <a:gd name="connsiteY1" fmla="*/ 0 h 2256580"/>
              <a:gd name="connsiteX2" fmla="*/ 5111709 w 5143662"/>
              <a:gd name="connsiteY2" fmla="*/ 2256580 h 2256580"/>
              <a:gd name="connsiteX3" fmla="*/ 160345 w 5143662"/>
              <a:gd name="connsiteY3" fmla="*/ 2256580 h 2256580"/>
              <a:gd name="connsiteX0" fmla="*/ 114770 w 2861409"/>
              <a:gd name="connsiteY0" fmla="*/ 2256592 h 2289875"/>
              <a:gd name="connsiteX1" fmla="*/ 948688 w 2861409"/>
              <a:gd name="connsiteY1" fmla="*/ 12 h 2289875"/>
              <a:gd name="connsiteX2" fmla="*/ 2800916 w 2861409"/>
              <a:gd name="connsiteY2" fmla="*/ 2289875 h 2289875"/>
              <a:gd name="connsiteX3" fmla="*/ 114770 w 2861409"/>
              <a:gd name="connsiteY3" fmla="*/ 2256592 h 2289875"/>
              <a:gd name="connsiteX0" fmla="*/ 101098 w 2852506"/>
              <a:gd name="connsiteY0" fmla="*/ 2267686 h 2300969"/>
              <a:gd name="connsiteX1" fmla="*/ 1090880 w 2852506"/>
              <a:gd name="connsiteY1" fmla="*/ 11 h 2300969"/>
              <a:gd name="connsiteX2" fmla="*/ 2787244 w 2852506"/>
              <a:gd name="connsiteY2" fmla="*/ 2300969 h 2300969"/>
              <a:gd name="connsiteX3" fmla="*/ 101098 w 2852506"/>
              <a:gd name="connsiteY3" fmla="*/ 2267686 h 2300969"/>
              <a:gd name="connsiteX0" fmla="*/ 107974 w 2856750"/>
              <a:gd name="connsiteY0" fmla="*/ 2267687 h 2300970"/>
              <a:gd name="connsiteX1" fmla="*/ 1014629 w 2856750"/>
              <a:gd name="connsiteY1" fmla="*/ 12 h 2300970"/>
              <a:gd name="connsiteX2" fmla="*/ 2794120 w 2856750"/>
              <a:gd name="connsiteY2" fmla="*/ 2300970 h 2300970"/>
              <a:gd name="connsiteX3" fmla="*/ 107974 w 2856750"/>
              <a:gd name="connsiteY3" fmla="*/ 2267687 h 230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750" h="2300970">
                <a:moveTo>
                  <a:pt x="107974" y="2267687"/>
                </a:moveTo>
                <a:cubicBezTo>
                  <a:pt x="-304640" y="1906383"/>
                  <a:pt x="566938" y="-5535"/>
                  <a:pt x="1014629" y="12"/>
                </a:cubicBezTo>
                <a:cubicBezTo>
                  <a:pt x="1462320" y="5559"/>
                  <a:pt x="3206734" y="1939666"/>
                  <a:pt x="2794120" y="2300970"/>
                </a:cubicBezTo>
                <a:lnTo>
                  <a:pt x="107974" y="226768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A172AB-98AD-40BA-AAE2-B3A5D315C831}"/>
                  </a:ext>
                </a:extLst>
              </p:cNvPr>
              <p:cNvSpPr txBox="1"/>
              <p:nvPr/>
            </p:nvSpPr>
            <p:spPr>
              <a:xfrm>
                <a:off x="1592495" y="570864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A172AB-98AD-40BA-AAE2-B3A5D315C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5" y="5708642"/>
                <a:ext cx="4006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A40D1-8F78-449D-903E-8B7CA859EAF2}"/>
              </a:ext>
            </a:extLst>
          </p:cNvPr>
          <p:cNvGrpSpPr/>
          <p:nvPr/>
        </p:nvGrpSpPr>
        <p:grpSpPr>
          <a:xfrm>
            <a:off x="4519195" y="1438381"/>
            <a:ext cx="3143893" cy="3585681"/>
            <a:chOff x="6616557" y="595901"/>
            <a:chExt cx="3143893" cy="3585681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A09DA9B-71FD-469C-9A52-7C0B3CAAA762}"/>
                </a:ext>
              </a:extLst>
            </p:cNvPr>
            <p:cNvSpPr/>
            <p:nvPr/>
          </p:nvSpPr>
          <p:spPr>
            <a:xfrm>
              <a:off x="6616557" y="3821986"/>
              <a:ext cx="3143893" cy="35959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989CB13-C433-46AE-BC54-53E15F025A06}"/>
                </a:ext>
              </a:extLst>
            </p:cNvPr>
            <p:cNvSpPr/>
            <p:nvPr/>
          </p:nvSpPr>
          <p:spPr>
            <a:xfrm>
              <a:off x="7993294" y="595901"/>
              <a:ext cx="390418" cy="358568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178A37-700F-480D-BF2A-59077FDB912D}"/>
                </a:ext>
              </a:extLst>
            </p:cNvPr>
            <p:cNvSpPr/>
            <p:nvPr/>
          </p:nvSpPr>
          <p:spPr>
            <a:xfrm>
              <a:off x="8049801" y="595901"/>
              <a:ext cx="277403" cy="2774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E5E64-9F97-4A49-8C79-C8C51A0977EF}"/>
              </a:ext>
            </a:extLst>
          </p:cNvPr>
          <p:cNvSpPr/>
          <p:nvPr/>
        </p:nvSpPr>
        <p:spPr>
          <a:xfrm>
            <a:off x="4195557" y="1859622"/>
            <a:ext cx="3791165" cy="10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77F2E-9BD8-4B38-A547-A7767AEB7461}"/>
              </a:ext>
            </a:extLst>
          </p:cNvPr>
          <p:cNvGrpSpPr/>
          <p:nvPr/>
        </p:nvGrpSpPr>
        <p:grpSpPr>
          <a:xfrm>
            <a:off x="6932489" y="1962363"/>
            <a:ext cx="1736032" cy="1916131"/>
            <a:chOff x="9029851" y="1119883"/>
            <a:chExt cx="1736032" cy="1916131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A032951-D0F9-4253-AC53-1DF67DE06CA9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67D8E2F6-C81E-42F5-B61D-ABB3AA8C8944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ADC27-E0C4-406A-9CC0-2BF4A032143D}"/>
              </a:ext>
            </a:extLst>
          </p:cNvPr>
          <p:cNvGrpSpPr/>
          <p:nvPr/>
        </p:nvGrpSpPr>
        <p:grpSpPr>
          <a:xfrm>
            <a:off x="3513761" y="1962363"/>
            <a:ext cx="1736032" cy="1916131"/>
            <a:chOff x="9029851" y="1119883"/>
            <a:chExt cx="1736032" cy="191613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8BF3295-9F6C-4FC0-8DAA-4B210CE3F45D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D970A48-7654-4793-AABD-C8F13DFDE38A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107FD1-547E-4A27-88C0-AC8AAFC9DEA8}"/>
                  </a:ext>
                </a:extLst>
              </p:cNvPr>
              <p:cNvSpPr txBox="1"/>
              <p:nvPr/>
            </p:nvSpPr>
            <p:spPr>
              <a:xfrm>
                <a:off x="2166135" y="570864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107FD1-547E-4A27-88C0-AC8AAFC9D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35" y="5708642"/>
                <a:ext cx="4006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64751-90F7-4C5E-B0D8-8E20B33B45A8}"/>
                  </a:ext>
                </a:extLst>
              </p:cNvPr>
              <p:cNvSpPr txBox="1"/>
              <p:nvPr/>
            </p:nvSpPr>
            <p:spPr>
              <a:xfrm>
                <a:off x="2739775" y="570864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64751-90F7-4C5E-B0D8-8E20B33B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75" y="5708642"/>
                <a:ext cx="4006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329DD9-E56B-435B-A92E-012337F6CEF6}"/>
                  </a:ext>
                </a:extLst>
              </p:cNvPr>
              <p:cNvSpPr txBox="1"/>
              <p:nvPr/>
            </p:nvSpPr>
            <p:spPr>
              <a:xfrm>
                <a:off x="331341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329DD9-E56B-435B-A92E-012337F6C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415" y="5708372"/>
                <a:ext cx="400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7A3DC5-42C2-4EF8-AFB1-72B3E723969D}"/>
                  </a:ext>
                </a:extLst>
              </p:cNvPr>
              <p:cNvSpPr txBox="1"/>
              <p:nvPr/>
            </p:nvSpPr>
            <p:spPr>
              <a:xfrm>
                <a:off x="388705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7A3DC5-42C2-4EF8-AFB1-72B3E7239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055" y="5708372"/>
                <a:ext cx="4006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17BF3-6EC9-4A76-BDC5-F203AA43CF4E}"/>
                  </a:ext>
                </a:extLst>
              </p:cNvPr>
              <p:cNvSpPr txBox="1"/>
              <p:nvPr/>
            </p:nvSpPr>
            <p:spPr>
              <a:xfrm>
                <a:off x="446069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B17BF3-6EC9-4A76-BDC5-F203AA43C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95" y="5708372"/>
                <a:ext cx="40069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C930A0-C271-4D85-B32C-4326E4064EF1}"/>
                  </a:ext>
                </a:extLst>
              </p:cNvPr>
              <p:cNvSpPr txBox="1"/>
              <p:nvPr/>
            </p:nvSpPr>
            <p:spPr>
              <a:xfrm>
                <a:off x="5034335" y="570837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C930A0-C271-4D85-B32C-4326E4064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35" y="5708372"/>
                <a:ext cx="4006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427605-9EE0-438C-8C5E-4C7F6BD24600}"/>
                  </a:ext>
                </a:extLst>
              </p:cNvPr>
              <p:cNvSpPr txBox="1"/>
              <p:nvPr/>
            </p:nvSpPr>
            <p:spPr>
              <a:xfrm>
                <a:off x="560797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427605-9EE0-438C-8C5E-4C7F6BD24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975" y="5708102"/>
                <a:ext cx="4006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C871BE-F2F3-4B1D-907C-1B9B2EA2CE78}"/>
                  </a:ext>
                </a:extLst>
              </p:cNvPr>
              <p:cNvSpPr txBox="1"/>
              <p:nvPr/>
            </p:nvSpPr>
            <p:spPr>
              <a:xfrm>
                <a:off x="618161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0C871BE-F2F3-4B1D-907C-1B9B2EA2C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15" y="5708102"/>
                <a:ext cx="40069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9BAFA4-E4F5-43C5-99CF-4E4238C53CE8}"/>
                  </a:ext>
                </a:extLst>
              </p:cNvPr>
              <p:cNvSpPr txBox="1"/>
              <p:nvPr/>
            </p:nvSpPr>
            <p:spPr>
              <a:xfrm>
                <a:off x="675525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9BAFA4-E4F5-43C5-99CF-4E4238C5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255" y="5708102"/>
                <a:ext cx="400692" cy="369332"/>
              </a:xfrm>
              <a:prstGeom prst="rect">
                <a:avLst/>
              </a:prstGeom>
              <a:blipFill>
                <a:blip r:embed="rId11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6BBA27-A3E9-4D7D-84B2-743F271728E7}"/>
                  </a:ext>
                </a:extLst>
              </p:cNvPr>
              <p:cNvSpPr txBox="1"/>
              <p:nvPr/>
            </p:nvSpPr>
            <p:spPr>
              <a:xfrm>
                <a:off x="7328895" y="570810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E6BBA27-A3E9-4D7D-84B2-743F2717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895" y="5708102"/>
                <a:ext cx="400692" cy="369332"/>
              </a:xfrm>
              <a:prstGeom prst="rect">
                <a:avLst/>
              </a:prstGeom>
              <a:blipFill>
                <a:blip r:embed="rId12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0D624D-5FE9-409F-AC3D-2B12B0EC6DA9}"/>
                  </a:ext>
                </a:extLst>
              </p:cNvPr>
              <p:cNvSpPr txBox="1"/>
              <p:nvPr/>
            </p:nvSpPr>
            <p:spPr>
              <a:xfrm>
                <a:off x="790253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0D624D-5FE9-409F-AC3D-2B12B0EC6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535" y="5707832"/>
                <a:ext cx="400692" cy="369332"/>
              </a:xfrm>
              <a:prstGeom prst="rect">
                <a:avLst/>
              </a:prstGeom>
              <a:blipFill>
                <a:blip r:embed="rId13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DEF464-5881-410E-98E0-5921EBF4D0DB}"/>
                  </a:ext>
                </a:extLst>
              </p:cNvPr>
              <p:cNvSpPr txBox="1"/>
              <p:nvPr/>
            </p:nvSpPr>
            <p:spPr>
              <a:xfrm>
                <a:off x="847617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8DEF464-5881-410E-98E0-5921EBF4D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175" y="5707832"/>
                <a:ext cx="400692" cy="369332"/>
              </a:xfrm>
              <a:prstGeom prst="rect">
                <a:avLst/>
              </a:prstGeom>
              <a:blipFill>
                <a:blip r:embed="rId14"/>
                <a:stretch>
                  <a:fillRect r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CD94D4-187F-49D9-A07F-FEAE759D6702}"/>
                  </a:ext>
                </a:extLst>
              </p:cNvPr>
              <p:cNvSpPr txBox="1"/>
              <p:nvPr/>
            </p:nvSpPr>
            <p:spPr>
              <a:xfrm>
                <a:off x="904981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CD94D4-187F-49D9-A07F-FEAE759D6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815" y="5707832"/>
                <a:ext cx="400692" cy="369332"/>
              </a:xfrm>
              <a:prstGeom prst="rect">
                <a:avLst/>
              </a:prstGeom>
              <a:blipFill>
                <a:blip r:embed="rId15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D61BC-56BF-4F55-822E-F63B1A9BB06C}"/>
                  </a:ext>
                </a:extLst>
              </p:cNvPr>
              <p:cNvSpPr txBox="1"/>
              <p:nvPr/>
            </p:nvSpPr>
            <p:spPr>
              <a:xfrm>
                <a:off x="9623455" y="570783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5D61BC-56BF-4F55-822E-F63B1A9BB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455" y="5707832"/>
                <a:ext cx="400692" cy="369332"/>
              </a:xfrm>
              <a:prstGeom prst="rect">
                <a:avLst/>
              </a:prstGeom>
              <a:blipFill>
                <a:blip r:embed="rId16"/>
                <a:stretch>
                  <a:fillRect r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033B01-763B-43CB-A4D4-023AA0F806F3}"/>
                  </a:ext>
                </a:extLst>
              </p:cNvPr>
              <p:cNvSpPr txBox="1"/>
              <p:nvPr/>
            </p:nvSpPr>
            <p:spPr>
              <a:xfrm>
                <a:off x="10197095" y="570756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9033B01-763B-43CB-A4D4-023AA0F80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095" y="5707562"/>
                <a:ext cx="400692" cy="369332"/>
              </a:xfrm>
              <a:prstGeom prst="rect">
                <a:avLst/>
              </a:prstGeom>
              <a:blipFill>
                <a:blip r:embed="rId17"/>
                <a:stretch>
                  <a:fillRect r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itle 1">
            <a:extLst>
              <a:ext uri="{FF2B5EF4-FFF2-40B4-BE49-F238E27FC236}">
                <a16:creationId xmlns:a16="http://schemas.microsoft.com/office/drawing/2014/main" id="{F8D6A1AF-BAB5-48F6-AB2A-53F9DD2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MAJ</a:t>
            </a:r>
            <a:r>
              <a:rPr lang="en-US" dirty="0"/>
              <a:t> becomes biased under restrictions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F5E120-87FD-4C33-96CF-E6DEF42AE855}"/>
              </a:ext>
            </a:extLst>
          </p:cNvPr>
          <p:cNvSpPr txBox="1"/>
          <p:nvPr/>
        </p:nvSpPr>
        <p:spPr>
          <a:xfrm>
            <a:off x="1591059" y="575271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8D28A3-4516-4612-8451-86C4A6ECC3AF}"/>
              </a:ext>
            </a:extLst>
          </p:cNvPr>
          <p:cNvSpPr txBox="1"/>
          <p:nvPr/>
        </p:nvSpPr>
        <p:spPr>
          <a:xfrm>
            <a:off x="2164699" y="575271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/>
              <p:nvPr/>
            </p:nvSpPr>
            <p:spPr>
              <a:xfrm>
                <a:off x="2738339" y="575271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339" y="5752711"/>
                <a:ext cx="40069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/>
              <p:nvPr/>
            </p:nvSpPr>
            <p:spPr>
              <a:xfrm>
                <a:off x="3311979" y="575244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979" y="5752441"/>
                <a:ext cx="4006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4BC8731-34F7-4661-94A8-848E1022A504}"/>
              </a:ext>
            </a:extLst>
          </p:cNvPr>
          <p:cNvSpPr txBox="1"/>
          <p:nvPr/>
        </p:nvSpPr>
        <p:spPr>
          <a:xfrm>
            <a:off x="3885619" y="575244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6DE9D0-AE99-498D-A757-36B4E54DE80D}"/>
              </a:ext>
            </a:extLst>
          </p:cNvPr>
          <p:cNvSpPr txBox="1"/>
          <p:nvPr/>
        </p:nvSpPr>
        <p:spPr>
          <a:xfrm>
            <a:off x="4459259" y="575244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/>
              <p:nvPr/>
            </p:nvSpPr>
            <p:spPr>
              <a:xfrm>
                <a:off x="5032899" y="575244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899" y="5752441"/>
                <a:ext cx="400692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0FFEA41F-05C5-40C1-A83F-C0A761B9E05B}"/>
              </a:ext>
            </a:extLst>
          </p:cNvPr>
          <p:cNvSpPr txBox="1"/>
          <p:nvPr/>
        </p:nvSpPr>
        <p:spPr>
          <a:xfrm>
            <a:off x="5606539" y="575217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9D0288-CF70-4A3B-8F6F-B12779DE9C61}"/>
              </a:ext>
            </a:extLst>
          </p:cNvPr>
          <p:cNvSpPr txBox="1"/>
          <p:nvPr/>
        </p:nvSpPr>
        <p:spPr>
          <a:xfrm>
            <a:off x="6180179" y="575217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15AE87-5A7A-4C47-B49F-1B2A7E35270E}"/>
              </a:ext>
            </a:extLst>
          </p:cNvPr>
          <p:cNvSpPr txBox="1"/>
          <p:nvPr/>
        </p:nvSpPr>
        <p:spPr>
          <a:xfrm>
            <a:off x="7327459" y="575217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/>
              <p:nvPr/>
            </p:nvSpPr>
            <p:spPr>
              <a:xfrm>
                <a:off x="7901099" y="5751901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099" y="5751901"/>
                <a:ext cx="400692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8A9AC9F-B86F-486F-9782-4F0782553A43}"/>
              </a:ext>
            </a:extLst>
          </p:cNvPr>
          <p:cNvSpPr txBox="1"/>
          <p:nvPr/>
        </p:nvSpPr>
        <p:spPr>
          <a:xfrm>
            <a:off x="8474739" y="57519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8491B-25DA-42BC-8F9A-6A51B36CCFE5}"/>
              </a:ext>
            </a:extLst>
          </p:cNvPr>
          <p:cNvSpPr txBox="1"/>
          <p:nvPr/>
        </p:nvSpPr>
        <p:spPr>
          <a:xfrm>
            <a:off x="9048379" y="57519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711064-FA73-41B7-9D1D-42B2A7B304C8}"/>
              </a:ext>
            </a:extLst>
          </p:cNvPr>
          <p:cNvSpPr txBox="1"/>
          <p:nvPr/>
        </p:nvSpPr>
        <p:spPr>
          <a:xfrm>
            <a:off x="9622019" y="575190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C454FF-26C5-476E-83B8-055DB0E1DE48}"/>
              </a:ext>
            </a:extLst>
          </p:cNvPr>
          <p:cNvSpPr txBox="1"/>
          <p:nvPr/>
        </p:nvSpPr>
        <p:spPr>
          <a:xfrm>
            <a:off x="10195659" y="575163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EFADF7-DFA2-44D3-9984-B620A70EB330}"/>
                  </a:ext>
                </a:extLst>
              </p:cNvPr>
              <p:cNvSpPr txBox="1"/>
              <p:nvPr/>
            </p:nvSpPr>
            <p:spPr>
              <a:xfrm>
                <a:off x="10770735" y="5707562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EFADF7-DFA2-44D3-9984-B620A70EB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735" y="5707562"/>
                <a:ext cx="400692" cy="369332"/>
              </a:xfrm>
              <a:prstGeom prst="rect">
                <a:avLst/>
              </a:prstGeom>
              <a:blipFill>
                <a:blip r:embed="rId22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338D9755-8C97-4EE7-9F2A-5568DE4C99A4}"/>
              </a:ext>
            </a:extLst>
          </p:cNvPr>
          <p:cNvSpPr txBox="1"/>
          <p:nvPr/>
        </p:nvSpPr>
        <p:spPr>
          <a:xfrm>
            <a:off x="10770735" y="575163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1A504E-6D35-47C2-9C40-6491D9C693B9}"/>
              </a:ext>
            </a:extLst>
          </p:cNvPr>
          <p:cNvSpPr txBox="1"/>
          <p:nvPr/>
        </p:nvSpPr>
        <p:spPr>
          <a:xfrm>
            <a:off x="6776942" y="575649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7782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A3A40D1-8F78-449D-903E-8B7CA859EAF2}"/>
              </a:ext>
            </a:extLst>
          </p:cNvPr>
          <p:cNvGrpSpPr/>
          <p:nvPr/>
        </p:nvGrpSpPr>
        <p:grpSpPr>
          <a:xfrm>
            <a:off x="4519195" y="1438381"/>
            <a:ext cx="3143893" cy="3585681"/>
            <a:chOff x="6616557" y="595901"/>
            <a:chExt cx="3143893" cy="3585681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A09DA9B-71FD-469C-9A52-7C0B3CAAA762}"/>
                </a:ext>
              </a:extLst>
            </p:cNvPr>
            <p:cNvSpPr/>
            <p:nvPr/>
          </p:nvSpPr>
          <p:spPr>
            <a:xfrm>
              <a:off x="6616557" y="3821986"/>
              <a:ext cx="3143893" cy="35959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989CB13-C433-46AE-BC54-53E15F025A06}"/>
                </a:ext>
              </a:extLst>
            </p:cNvPr>
            <p:cNvSpPr/>
            <p:nvPr/>
          </p:nvSpPr>
          <p:spPr>
            <a:xfrm>
              <a:off x="7993294" y="595901"/>
              <a:ext cx="390418" cy="358568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8178A37-700F-480D-BF2A-59077FDB912D}"/>
                </a:ext>
              </a:extLst>
            </p:cNvPr>
            <p:cNvSpPr/>
            <p:nvPr/>
          </p:nvSpPr>
          <p:spPr>
            <a:xfrm>
              <a:off x="8049801" y="595901"/>
              <a:ext cx="277403" cy="27740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E5E64-9F97-4A49-8C79-C8C51A0977EF}"/>
              </a:ext>
            </a:extLst>
          </p:cNvPr>
          <p:cNvSpPr/>
          <p:nvPr/>
        </p:nvSpPr>
        <p:spPr>
          <a:xfrm rot="1121954">
            <a:off x="4195557" y="1859622"/>
            <a:ext cx="3791165" cy="1027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E77F2E-9BD8-4B38-A547-A7767AEB7461}"/>
              </a:ext>
            </a:extLst>
          </p:cNvPr>
          <p:cNvGrpSpPr/>
          <p:nvPr/>
        </p:nvGrpSpPr>
        <p:grpSpPr>
          <a:xfrm>
            <a:off x="6815228" y="2509496"/>
            <a:ext cx="1736032" cy="1916131"/>
            <a:chOff x="9029851" y="1119883"/>
            <a:chExt cx="1736032" cy="1916131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A032951-D0F9-4253-AC53-1DF67DE06CA9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67D8E2F6-C81E-42F5-B61D-ABB3AA8C8944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5ADC27-E0C4-406A-9CC0-2BF4A032143D}"/>
              </a:ext>
            </a:extLst>
          </p:cNvPr>
          <p:cNvGrpSpPr/>
          <p:nvPr/>
        </p:nvGrpSpPr>
        <p:grpSpPr>
          <a:xfrm>
            <a:off x="3583433" y="1396557"/>
            <a:ext cx="1736032" cy="1916131"/>
            <a:chOff x="9029851" y="1119883"/>
            <a:chExt cx="1736032" cy="1916131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8BF3295-9F6C-4FC0-8DAA-4B210CE3F45D}"/>
                </a:ext>
              </a:extLst>
            </p:cNvPr>
            <p:cNvSpPr/>
            <p:nvPr/>
          </p:nvSpPr>
          <p:spPr>
            <a:xfrm>
              <a:off x="9274996" y="1119883"/>
              <a:ext cx="1245742" cy="1638728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DD970A48-7654-4793-AABD-C8F13DFDE38A}"/>
                </a:ext>
              </a:extLst>
            </p:cNvPr>
            <p:cNvSpPr/>
            <p:nvPr/>
          </p:nvSpPr>
          <p:spPr>
            <a:xfrm>
              <a:off x="9029851" y="1957226"/>
              <a:ext cx="1736032" cy="1078788"/>
            </a:xfrm>
            <a:prstGeom prst="chord">
              <a:avLst>
                <a:gd name="adj1" fmla="val 1066639"/>
                <a:gd name="adj2" fmla="val 981887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F8D6A1AF-BAB5-48F6-AB2A-53F9DD23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MAJ</a:t>
            </a:r>
            <a:r>
              <a:rPr lang="en-US" dirty="0"/>
              <a:t> becomes biased under restrictions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F5E120-87FD-4C33-96CF-E6DEF42AE855}"/>
              </a:ext>
            </a:extLst>
          </p:cNvPr>
          <p:cNvSpPr txBox="1"/>
          <p:nvPr/>
        </p:nvSpPr>
        <p:spPr>
          <a:xfrm>
            <a:off x="3884925" y="2676767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8D28A3-4516-4612-8451-86C4A6ECC3AF}"/>
              </a:ext>
            </a:extLst>
          </p:cNvPr>
          <p:cNvSpPr txBox="1"/>
          <p:nvPr/>
        </p:nvSpPr>
        <p:spPr>
          <a:xfrm>
            <a:off x="7254745" y="378240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/>
              <p:nvPr/>
            </p:nvSpPr>
            <p:spPr>
              <a:xfrm>
                <a:off x="2740373" y="5811757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11215C-5096-49EC-9BA3-22283DF4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373" y="5811757"/>
                <a:ext cx="40069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/>
              <p:nvPr/>
            </p:nvSpPr>
            <p:spPr>
              <a:xfrm>
                <a:off x="3314013" y="5811487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B94C6E-5D8A-45D0-A8FC-616EC86BA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013" y="5811487"/>
                <a:ext cx="40069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A4BC8731-34F7-4661-94A8-848E1022A504}"/>
              </a:ext>
            </a:extLst>
          </p:cNvPr>
          <p:cNvSpPr txBox="1"/>
          <p:nvPr/>
        </p:nvSpPr>
        <p:spPr>
          <a:xfrm>
            <a:off x="7506461" y="371021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6DE9D0-AE99-498D-A757-36B4E54DE80D}"/>
              </a:ext>
            </a:extLst>
          </p:cNvPr>
          <p:cNvSpPr txBox="1"/>
          <p:nvPr/>
        </p:nvSpPr>
        <p:spPr>
          <a:xfrm>
            <a:off x="7741053" y="3751309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/>
              <p:nvPr/>
            </p:nvSpPr>
            <p:spPr>
              <a:xfrm>
                <a:off x="5034933" y="5811487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EBF984-BD5E-4A51-A64F-D5A28F8E6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933" y="5811487"/>
                <a:ext cx="4006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0FFEA41F-05C5-40C1-A83F-C0A761B9E05B}"/>
              </a:ext>
            </a:extLst>
          </p:cNvPr>
          <p:cNvSpPr txBox="1"/>
          <p:nvPr/>
        </p:nvSpPr>
        <p:spPr>
          <a:xfrm>
            <a:off x="4251103" y="2614586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C9D0288-CF70-4A3B-8F6F-B12779DE9C61}"/>
              </a:ext>
            </a:extLst>
          </p:cNvPr>
          <p:cNvSpPr txBox="1"/>
          <p:nvPr/>
        </p:nvSpPr>
        <p:spPr>
          <a:xfrm>
            <a:off x="7322802" y="353808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15AE87-5A7A-4C47-B49F-1B2A7E35270E}"/>
              </a:ext>
            </a:extLst>
          </p:cNvPr>
          <p:cNvSpPr txBox="1"/>
          <p:nvPr/>
        </p:nvSpPr>
        <p:spPr>
          <a:xfrm>
            <a:off x="4085271" y="2532774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/>
              <p:nvPr/>
            </p:nvSpPr>
            <p:spPr>
              <a:xfrm>
                <a:off x="7903133" y="5810947"/>
                <a:ext cx="4006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F1B9DA2-5B25-4F8A-9217-7E17D77B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133" y="5810947"/>
                <a:ext cx="4006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88A9AC9F-B86F-486F-9782-4F0782553A43}"/>
              </a:ext>
            </a:extLst>
          </p:cNvPr>
          <p:cNvSpPr txBox="1"/>
          <p:nvPr/>
        </p:nvSpPr>
        <p:spPr>
          <a:xfrm>
            <a:off x="7523444" y="3465225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8491B-25DA-42BC-8F9A-6A51B36CCFE5}"/>
              </a:ext>
            </a:extLst>
          </p:cNvPr>
          <p:cNvSpPr txBox="1"/>
          <p:nvPr/>
        </p:nvSpPr>
        <p:spPr>
          <a:xfrm>
            <a:off x="7706807" y="3538080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711064-FA73-41B7-9D1D-42B2A7B304C8}"/>
              </a:ext>
            </a:extLst>
          </p:cNvPr>
          <p:cNvSpPr txBox="1"/>
          <p:nvPr/>
        </p:nvSpPr>
        <p:spPr>
          <a:xfrm>
            <a:off x="4468297" y="2604928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C454FF-26C5-476E-83B8-055DB0E1DE48}"/>
              </a:ext>
            </a:extLst>
          </p:cNvPr>
          <p:cNvSpPr txBox="1"/>
          <p:nvPr/>
        </p:nvSpPr>
        <p:spPr>
          <a:xfrm>
            <a:off x="7322802" y="3276425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8D9755-8C97-4EE7-9F2A-5568DE4C99A4}"/>
              </a:ext>
            </a:extLst>
          </p:cNvPr>
          <p:cNvSpPr txBox="1"/>
          <p:nvPr/>
        </p:nvSpPr>
        <p:spPr>
          <a:xfrm>
            <a:off x="7655437" y="326642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1A504E-6D35-47C2-9C40-6491D9C693B9}"/>
              </a:ext>
            </a:extLst>
          </p:cNvPr>
          <p:cNvSpPr txBox="1"/>
          <p:nvPr/>
        </p:nvSpPr>
        <p:spPr>
          <a:xfrm>
            <a:off x="4687401" y="2672521"/>
            <a:ext cx="40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4882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42ECA3-341A-4897-92A0-20646AA86931}"/>
              </a:ext>
            </a:extLst>
          </p:cNvPr>
          <p:cNvSpPr/>
          <p:nvPr/>
        </p:nvSpPr>
        <p:spPr>
          <a:xfrm>
            <a:off x="199749" y="1690577"/>
            <a:ext cx="10656093" cy="989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C962B-D38F-4E32-9303-BCAF0DE47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19" y="1"/>
            <a:ext cx="10515600" cy="1148316"/>
          </a:xfrm>
        </p:spPr>
        <p:txBody>
          <a:bodyPr/>
          <a:lstStyle/>
          <a:p>
            <a:r>
              <a:rPr lang="en-US" dirty="0"/>
              <a:t>MAJ becomes biased under restrictions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327F9-24AE-4004-8C2B-483D4A7868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789" y="931772"/>
                <a:ext cx="11476233" cy="592622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be a truly random restriction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𝑝𝑛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Cambria Math" panose="02040503050406030204" pitchFamily="18" charset="0"/>
                  </a:rPr>
                  <a:t>Claim</a:t>
                </a:r>
                <a:r>
                  <a:rPr lang="en-US" dirty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MAJ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close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constant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func>
                              <m:funcPr>
                                <m:ctrlPr>
                                  <a:rPr lang="en-US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 step 1: </a:t>
                </a:r>
                <a:r>
                  <a:rPr lang="en-US" dirty="0">
                    <a:solidFill>
                      <a:schemeClr val="accent1"/>
                    </a:solidFill>
                  </a:rPr>
                  <a:t>Anti-concentration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dirty="0"/>
                  <a:t>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Proof step 2: </a:t>
                </a:r>
                <a:r>
                  <a:rPr lang="en-US" dirty="0">
                    <a:solidFill>
                      <a:schemeClr val="accent1"/>
                    </a:solidFill>
                  </a:rPr>
                  <a:t>Concentration</a:t>
                </a:r>
                <a:r>
                  <a:rPr lang="en-US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lit/>
                              </m:r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e>
                                </m:d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𝑝𝑛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327F9-24AE-4004-8C2B-483D4A786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789" y="931772"/>
                <a:ext cx="11476233" cy="5926228"/>
              </a:xfr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B03A88A-FF97-4443-AD18-6E25B786B36B}"/>
              </a:ext>
            </a:extLst>
          </p:cNvPr>
          <p:cNvSpPr/>
          <p:nvPr/>
        </p:nvSpPr>
        <p:spPr>
          <a:xfrm>
            <a:off x="9130388" y="3083407"/>
            <a:ext cx="2619823" cy="1263786"/>
          </a:xfrm>
          <a:prstGeom prst="cloudCallout">
            <a:avLst>
              <a:gd name="adj1" fmla="val -62047"/>
              <a:gd name="adj2" fmla="val 114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Asymptotics</a:t>
            </a:r>
            <a:r>
              <a:rPr lang="en-US" dirty="0">
                <a:solidFill>
                  <a:schemeClr val="tx1"/>
                </a:solidFill>
              </a:rPr>
              <a:t> of central binomial coefficients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3D80E1D-76FB-4C41-B785-444246F2D427}"/>
              </a:ext>
            </a:extLst>
          </p:cNvPr>
          <p:cNvSpPr/>
          <p:nvPr/>
        </p:nvSpPr>
        <p:spPr>
          <a:xfrm>
            <a:off x="9605097" y="5247112"/>
            <a:ext cx="1765053" cy="1161278"/>
          </a:xfrm>
          <a:prstGeom prst="cloudCallout">
            <a:avLst>
              <a:gd name="adj1" fmla="val -74128"/>
              <a:gd name="adj2" fmla="val 496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Chernoff/</a:t>
            </a:r>
            <a:r>
              <a:rPr lang="en-US" dirty="0" err="1">
                <a:solidFill>
                  <a:schemeClr val="tx1"/>
                </a:solidFill>
              </a:rPr>
              <a:t>Hoeffding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0BBAEB-DAE3-4B63-A21E-50A2AD8E0301}"/>
              </a:ext>
            </a:extLst>
          </p:cNvPr>
          <p:cNvSpPr/>
          <p:nvPr/>
        </p:nvSpPr>
        <p:spPr>
          <a:xfrm>
            <a:off x="382772" y="1824545"/>
            <a:ext cx="11663916" cy="8335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592E5-D1A6-4A74-84BB-BB8614D95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641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Any LTF</a:t>
            </a:r>
            <a:r>
              <a:rPr lang="en-US" dirty="0"/>
              <a:t> becomes biased under restrictions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C0BF4-141A-4CCE-92C5-79CD2A2EEF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772" y="1041991"/>
                <a:ext cx="11663916" cy="567778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truly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-regular restriction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be </a:t>
                </a:r>
                <a:r>
                  <a:rPr lang="en-US" dirty="0">
                    <a:solidFill>
                      <a:schemeClr val="accent1"/>
                    </a:solidFill>
                  </a:rPr>
                  <a:t>any LTF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[CSS 2016]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close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to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constant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func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Proof based on concentration and anti-concentration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*Actually we rely on a more technical variant of this result, where:</a:t>
                </a:r>
                <a:endParaRPr lang="en-US" sz="1800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⋆</m:t>
                        </m:r>
                      </m:e>
                    </m:d>
                  </m:oMath>
                </a14:m>
                <a:r>
                  <a:rPr lang="en-US" sz="1800" dirty="0"/>
                  <a:t> is a 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pseudorandom</a:t>
                </a:r>
                <a:r>
                  <a:rPr lang="en-US" sz="1800" dirty="0"/>
                  <a:t> subset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dirty="0"/>
                  <a:t>…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/>
                  <a:t>…with largest-weight variables </a:t>
                </a:r>
                <a:r>
                  <a:rPr lang="en-US" sz="1800" dirty="0">
                    <a:solidFill>
                      <a:schemeClr val="accent1"/>
                    </a:solidFill>
                  </a:rPr>
                  <a:t>excluded </a:t>
                </a:r>
                <a:r>
                  <a:rPr lang="en-US" sz="1800" dirty="0"/>
                  <a:t>(non-black-box)…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/>
                  <a:t>…and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⋆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1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sz="1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bad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1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/>
                  <a:t>, although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assigned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values</m:t>
                            </m:r>
                            <m:r>
                              <m:rPr>
                                <m:nor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are</m:t>
                            </m:r>
                            <m:r>
                              <m:rPr>
                                <m:nor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bad</m:t>
                            </m:r>
                          </m:e>
                        </m:d>
                      </m:e>
                    </m:fun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For today’s talk, let’s ignore these technicalities (see paper if curious)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C0BF4-141A-4CCE-92C5-79CD2A2EEF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772" y="1041991"/>
                <a:ext cx="11663916" cy="5677786"/>
              </a:xfrm>
              <a:blipFill>
                <a:blip r:embed="rId2"/>
                <a:stretch>
                  <a:fillRect l="-94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AC2AED51-F5E8-492C-93B5-DA3E6C6CE1B2}"/>
              </a:ext>
            </a:extLst>
          </p:cNvPr>
          <p:cNvSpPr/>
          <p:nvPr/>
        </p:nvSpPr>
        <p:spPr>
          <a:xfrm>
            <a:off x="8507906" y="2848361"/>
            <a:ext cx="2346944" cy="1161278"/>
          </a:xfrm>
          <a:prstGeom prst="cloudCallout">
            <a:avLst>
              <a:gd name="adj1" fmla="val -63963"/>
              <a:gd name="adj2" fmla="val -1472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Berry-</a:t>
            </a:r>
            <a:r>
              <a:rPr lang="en-US" dirty="0" err="1">
                <a:solidFill>
                  <a:schemeClr val="tx1"/>
                </a:solidFill>
              </a:rPr>
              <a:t>Esseen</a:t>
            </a:r>
            <a:r>
              <a:rPr lang="en-US" dirty="0">
                <a:solidFill>
                  <a:schemeClr val="tx1"/>
                </a:solidFill>
              </a:rPr>
              <a:t> theorem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BC9603D-B891-419E-99D5-090D9C323F89}"/>
              </a:ext>
            </a:extLst>
          </p:cNvPr>
          <p:cNvSpPr/>
          <p:nvPr/>
        </p:nvSpPr>
        <p:spPr>
          <a:xfrm>
            <a:off x="8405769" y="3700131"/>
            <a:ext cx="2449081" cy="1161278"/>
          </a:xfrm>
          <a:prstGeom prst="cloudCallout">
            <a:avLst>
              <a:gd name="adj1" fmla="val -54759"/>
              <a:gd name="adj2" fmla="val -4783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“Critical index” analysis</a:t>
            </a:r>
          </a:p>
        </p:txBody>
      </p:sp>
    </p:spTree>
    <p:extLst>
      <p:ext uri="{BB962C8B-B14F-4D97-AF65-F5344CB8AC3E}">
        <p14:creationId xmlns:p14="http://schemas.microsoft.com/office/powerpoint/2010/main" val="38224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3E8845-9797-4A94-A874-705952C16B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55691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How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3E8845-9797-4A94-A874-705952C16B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55691" y="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4690D-4EB7-46D0-BA7B-FFB4FC1E8C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05" y="2072721"/>
                <a:ext cx="7986895" cy="437887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Standard approach: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size lower bounds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 functions with circuit complexity</a:t>
                </a:r>
                <a:r>
                  <a:rPr lang="en-US" b="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Current best lower bound for a problem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☹️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Let’s try looking at </a:t>
                </a:r>
                <a:r>
                  <a:rPr lang="en-US" dirty="0">
                    <a:solidFill>
                      <a:schemeClr val="accent1"/>
                    </a:solidFill>
                  </a:rPr>
                  <a:t>restricted circuit classes…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24690D-4EB7-46D0-BA7B-FFB4FC1E8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05" y="2072721"/>
                <a:ext cx="7986895" cy="4378879"/>
              </a:xfrm>
              <a:blipFill>
                <a:blip r:embed="rId3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33020CA6-AD86-4DF5-A592-6B01F917BB51}"/>
              </a:ext>
            </a:extLst>
          </p:cNvPr>
          <p:cNvGrpSpPr/>
          <p:nvPr/>
        </p:nvGrpSpPr>
        <p:grpSpPr>
          <a:xfrm>
            <a:off x="7661132" y="1010991"/>
            <a:ext cx="4235639" cy="3938178"/>
            <a:chOff x="7092502" y="1756881"/>
            <a:chExt cx="4667984" cy="43401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E0A087-ABAB-4EC0-8B4B-95742D4FF0B3}"/>
                </a:ext>
              </a:extLst>
            </p:cNvPr>
            <p:cNvGrpSpPr/>
            <p:nvPr/>
          </p:nvGrpSpPr>
          <p:grpSpPr>
            <a:xfrm>
              <a:off x="7092502" y="1756881"/>
              <a:ext cx="4667984" cy="4340160"/>
              <a:chOff x="5515510" y="300912"/>
              <a:chExt cx="6244976" cy="580640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C9F8A14-BC5E-40AD-BD52-CBAEC85665AB}"/>
                  </a:ext>
                </a:extLst>
              </p:cNvPr>
              <p:cNvGrpSpPr/>
              <p:nvPr/>
            </p:nvGrpSpPr>
            <p:grpSpPr>
              <a:xfrm>
                <a:off x="5515510" y="300912"/>
                <a:ext cx="6244976" cy="5806403"/>
                <a:chOff x="4590835" y="608761"/>
                <a:chExt cx="6244976" cy="5806403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29D9D336-CBED-462D-82E7-1EA0E194AE36}"/>
                    </a:ext>
                  </a:extLst>
                </p:cNvPr>
                <p:cNvSpPr/>
                <p:nvPr/>
              </p:nvSpPr>
              <p:spPr>
                <a:xfrm>
                  <a:off x="5774075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8FAC734-B381-4AD0-A0AE-E477D27D50A0}"/>
                    </a:ext>
                  </a:extLst>
                </p:cNvPr>
                <p:cNvSpPr/>
                <p:nvPr/>
              </p:nvSpPr>
              <p:spPr>
                <a:xfrm>
                  <a:off x="7380268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E94F0C3-940F-46B7-8BF2-61A6AD7FF715}"/>
                    </a:ext>
                  </a:extLst>
                </p:cNvPr>
                <p:cNvSpPr/>
                <p:nvPr/>
              </p:nvSpPr>
              <p:spPr>
                <a:xfrm>
                  <a:off x="8986461" y="4553067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F6971CD-CC14-4527-8485-C7B2D07DED53}"/>
                    </a:ext>
                  </a:extLst>
                </p:cNvPr>
                <p:cNvSpPr/>
                <p:nvPr/>
              </p:nvSpPr>
              <p:spPr>
                <a:xfrm>
                  <a:off x="4590835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506E1E8-1747-4BBA-9AFA-D903C7C7E597}"/>
                    </a:ext>
                  </a:extLst>
                </p:cNvPr>
                <p:cNvSpPr/>
                <p:nvPr/>
              </p:nvSpPr>
              <p:spPr>
                <a:xfrm>
                  <a:off x="6275796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67E3AB7-F431-43A3-A7C4-A83157224682}"/>
                    </a:ext>
                  </a:extLst>
                </p:cNvPr>
                <p:cNvSpPr/>
                <p:nvPr/>
              </p:nvSpPr>
              <p:spPr>
                <a:xfrm>
                  <a:off x="8181653" y="3112973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0D4CED10-C486-437C-BE13-3F4EA618A744}"/>
                    </a:ext>
                  </a:extLst>
                </p:cNvPr>
                <p:cNvSpPr/>
                <p:nvPr/>
              </p:nvSpPr>
              <p:spPr>
                <a:xfrm>
                  <a:off x="10034426" y="3112972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A97A910-94EE-4D0A-9E17-A1A172BF51DB}"/>
                    </a:ext>
                  </a:extLst>
                </p:cNvPr>
                <p:cNvSpPr/>
                <p:nvPr/>
              </p:nvSpPr>
              <p:spPr>
                <a:xfrm>
                  <a:off x="7148633" y="1627780"/>
                  <a:ext cx="801385" cy="801385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3F1C6B5-02D7-4A67-A979-BC172A9A404B}"/>
                    </a:ext>
                  </a:extLst>
                </p:cNvPr>
                <p:cNvCxnSpPr>
                  <a:cxnSpLocks/>
                  <a:stCxn id="14" idx="7"/>
                  <a:endCxn id="19" idx="3"/>
                </p:cNvCxnSpPr>
                <p:nvPr/>
              </p:nvCxnSpPr>
              <p:spPr>
                <a:xfrm flipV="1">
                  <a:off x="6458100" y="3796998"/>
                  <a:ext cx="1840913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DDC77B2-8ADD-46D4-9974-634163585021}"/>
                    </a:ext>
                  </a:extLst>
                </p:cNvPr>
                <p:cNvCxnSpPr>
                  <a:cxnSpLocks/>
                  <a:stCxn id="14" idx="0"/>
                </p:cNvCxnSpPr>
                <p:nvPr/>
              </p:nvCxnSpPr>
              <p:spPr>
                <a:xfrm flipV="1">
                  <a:off x="6174768" y="3878336"/>
                  <a:ext cx="316786" cy="67473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88C927B-21D5-48F2-89A8-7097751C8D67}"/>
                    </a:ext>
                  </a:extLst>
                </p:cNvPr>
                <p:cNvCxnSpPr>
                  <a:cxnSpLocks/>
                  <a:stCxn id="14" idx="1"/>
                  <a:endCxn id="17" idx="4"/>
                </p:cNvCxnSpPr>
                <p:nvPr/>
              </p:nvCxnSpPr>
              <p:spPr>
                <a:xfrm flipH="1" flipV="1">
                  <a:off x="4991528" y="3914358"/>
                  <a:ext cx="899907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C3C4AFF-F3A2-4784-8148-3E7B8EE4B469}"/>
                    </a:ext>
                  </a:extLst>
                </p:cNvPr>
                <p:cNvCxnSpPr>
                  <a:cxnSpLocks/>
                  <a:stCxn id="17" idx="5"/>
                  <a:endCxn id="15" idx="1"/>
                </p:cNvCxnSpPr>
                <p:nvPr/>
              </p:nvCxnSpPr>
              <p:spPr>
                <a:xfrm>
                  <a:off x="5274860" y="3796998"/>
                  <a:ext cx="2222768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CC9D8BC4-8B2C-4CC8-8FED-CCD61247867B}"/>
                    </a:ext>
                  </a:extLst>
                </p:cNvPr>
                <p:cNvCxnSpPr>
                  <a:cxnSpLocks/>
                  <a:stCxn id="15" idx="0"/>
                  <a:endCxn id="21" idx="4"/>
                </p:cNvCxnSpPr>
                <p:nvPr/>
              </p:nvCxnSpPr>
              <p:spPr>
                <a:xfrm flipH="1" flipV="1">
                  <a:off x="7549326" y="2429165"/>
                  <a:ext cx="231635" cy="212390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4D642BA7-1021-4532-A661-089D6994E204}"/>
                    </a:ext>
                  </a:extLst>
                </p:cNvPr>
                <p:cNvCxnSpPr>
                  <a:cxnSpLocks/>
                  <a:stCxn id="15" idx="7"/>
                  <a:endCxn id="20" idx="3"/>
                </p:cNvCxnSpPr>
                <p:nvPr/>
              </p:nvCxnSpPr>
              <p:spPr>
                <a:xfrm flipV="1">
                  <a:off x="8064293" y="3796997"/>
                  <a:ext cx="2087493" cy="87343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9FA8A932-CFC3-4559-8586-3D57B7377EDD}"/>
                    </a:ext>
                  </a:extLst>
                </p:cNvPr>
                <p:cNvCxnSpPr>
                  <a:cxnSpLocks/>
                  <a:stCxn id="16" idx="1"/>
                  <a:endCxn id="18" idx="5"/>
                </p:cNvCxnSpPr>
                <p:nvPr/>
              </p:nvCxnSpPr>
              <p:spPr>
                <a:xfrm flipH="1" flipV="1">
                  <a:off x="6959821" y="3796998"/>
                  <a:ext cx="2144000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3155259-5ACF-4E04-B940-0496A6B10CA7}"/>
                    </a:ext>
                  </a:extLst>
                </p:cNvPr>
                <p:cNvCxnSpPr>
                  <a:cxnSpLocks/>
                  <a:stCxn id="16" idx="0"/>
                  <a:endCxn id="19" idx="5"/>
                </p:cNvCxnSpPr>
                <p:nvPr/>
              </p:nvCxnSpPr>
              <p:spPr>
                <a:xfrm flipH="1" flipV="1">
                  <a:off x="8865678" y="3796998"/>
                  <a:ext cx="521476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965AEAB-1DC0-426F-98E9-BEE4F4CA0BC0}"/>
                    </a:ext>
                  </a:extLst>
                </p:cNvPr>
                <p:cNvCxnSpPr>
                  <a:cxnSpLocks/>
                  <a:stCxn id="16" idx="7"/>
                  <a:endCxn id="20" idx="4"/>
                </p:cNvCxnSpPr>
                <p:nvPr/>
              </p:nvCxnSpPr>
              <p:spPr>
                <a:xfrm flipV="1">
                  <a:off x="9670486" y="3914357"/>
                  <a:ext cx="764633" cy="7560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E8A509C-D5DC-40DC-A305-4E8A26355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855494" y="3881611"/>
                  <a:ext cx="759494" cy="69411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98CF198-3A11-44D8-885C-09E6628F1150}"/>
                    </a:ext>
                  </a:extLst>
                </p:cNvPr>
                <p:cNvCxnSpPr>
                  <a:cxnSpLocks/>
                  <a:stCxn id="17" idx="7"/>
                </p:cNvCxnSpPr>
                <p:nvPr/>
              </p:nvCxnSpPr>
              <p:spPr>
                <a:xfrm flipV="1">
                  <a:off x="5274860" y="2174163"/>
                  <a:ext cx="1926858" cy="10561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3690AD3-B193-44D6-82FD-618371633862}"/>
                    </a:ext>
                  </a:extLst>
                </p:cNvPr>
                <p:cNvCxnSpPr>
                  <a:cxnSpLocks/>
                  <a:stCxn id="18" idx="0"/>
                  <a:endCxn id="21" idx="3"/>
                </p:cNvCxnSpPr>
                <p:nvPr/>
              </p:nvCxnSpPr>
              <p:spPr>
                <a:xfrm flipV="1">
                  <a:off x="6676489" y="2311805"/>
                  <a:ext cx="589504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8D13D67-5CAD-44F3-9813-7C9A12BA88E6}"/>
                    </a:ext>
                  </a:extLst>
                </p:cNvPr>
                <p:cNvCxnSpPr>
                  <a:cxnSpLocks/>
                  <a:stCxn id="21" idx="5"/>
                  <a:endCxn id="19" idx="0"/>
                </p:cNvCxnSpPr>
                <p:nvPr/>
              </p:nvCxnSpPr>
              <p:spPr>
                <a:xfrm>
                  <a:off x="7832658" y="2311805"/>
                  <a:ext cx="749688" cy="80116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411AD1C-64D5-4505-8F6F-B09D2BAAD86E}"/>
                    </a:ext>
                  </a:extLst>
                </p:cNvPr>
                <p:cNvCxnSpPr>
                  <a:cxnSpLocks/>
                  <a:endCxn id="20" idx="1"/>
                </p:cNvCxnSpPr>
                <p:nvPr/>
              </p:nvCxnSpPr>
              <p:spPr>
                <a:xfrm>
                  <a:off x="7913266" y="2193175"/>
                  <a:ext cx="2238521" cy="10371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239820A-9690-47C8-92D3-E17ED39EB7CD}"/>
                    </a:ext>
                  </a:extLst>
                </p:cNvPr>
                <p:cNvCxnSpPr>
                  <a:cxnSpLocks/>
                  <a:stCxn id="21" idx="0"/>
                </p:cNvCxnSpPr>
                <p:nvPr/>
              </p:nvCxnSpPr>
              <p:spPr>
                <a:xfrm flipH="1" flipV="1">
                  <a:off x="7545902" y="1075543"/>
                  <a:ext cx="3424" cy="55223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D4668B1-9EC5-4646-BA5A-74A1DEC50A37}"/>
                    </a:ext>
                  </a:extLst>
                </p:cNvPr>
                <p:cNvCxnSpPr>
                  <a:cxnSpLocks/>
                  <a:stCxn id="38" idx="0"/>
                  <a:endCxn id="14" idx="3"/>
                </p:cNvCxnSpPr>
                <p:nvPr/>
              </p:nvCxnSpPr>
              <p:spPr>
                <a:xfrm flipV="1">
                  <a:off x="5617300" y="5237092"/>
                  <a:ext cx="274135" cy="7888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6E450DD7-09BD-42C4-B182-F95B5A9472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26800" y="6025908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BC0964E0-DA00-4B14-96E5-A308594662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26800" y="6025908"/>
                      <a:ext cx="381000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6B470168-7BFC-4D15-957D-8D35BDBCBC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47366" y="6041953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DAE2F213-821A-4D7B-8D80-3B6104F0F98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47366" y="6041953"/>
                      <a:ext cx="38100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3DEBD6D1-B79F-41AA-BDF6-8F72E63996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15705" y="6040062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2EF7AB76-1C8D-4B94-BF2A-1246B70759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5705" y="6040062"/>
                      <a:ext cx="381000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AAECFEE5-B429-4D7F-9CA1-FCA1218148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497918" y="6045832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0" name="TextBox 79">
                      <a:extLst>
                        <a:ext uri="{FF2B5EF4-FFF2-40B4-BE49-F238E27FC236}">
                          <a16:creationId xmlns:a16="http://schemas.microsoft.com/office/drawing/2014/main" id="{C6D0542C-B7F6-4B8B-8B6F-AA9E156D933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97918" y="6045832"/>
                      <a:ext cx="381000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0B1BE958-50D8-4583-8B75-2EEBD2CC8E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40467" y="6025908"/>
                      <a:ext cx="381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1" name="TextBox 80">
                      <a:extLst>
                        <a:ext uri="{FF2B5EF4-FFF2-40B4-BE49-F238E27FC236}">
                          <a16:creationId xmlns:a16="http://schemas.microsoft.com/office/drawing/2014/main" id="{58253966-2E93-4703-A384-B7DC2FF11C5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0467" y="6025908"/>
                      <a:ext cx="38100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032DB528-1D18-4D75-AFE2-DF89F99C881C}"/>
                    </a:ext>
                  </a:extLst>
                </p:cNvPr>
                <p:cNvCxnSpPr>
                  <a:cxnSpLocks/>
                  <a:endCxn id="14" idx="4"/>
                </p:cNvCxnSpPr>
                <p:nvPr/>
              </p:nvCxnSpPr>
              <p:spPr>
                <a:xfrm flipH="1" flipV="1">
                  <a:off x="6174768" y="5354452"/>
                  <a:ext cx="349224" cy="75606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08BAA8D7-7B03-4778-8822-86754AF802C6}"/>
                    </a:ext>
                  </a:extLst>
                </p:cNvPr>
                <p:cNvCxnSpPr>
                  <a:cxnSpLocks/>
                  <a:endCxn id="14" idx="5"/>
                </p:cNvCxnSpPr>
                <p:nvPr/>
              </p:nvCxnSpPr>
              <p:spPr>
                <a:xfrm flipH="1" flipV="1">
                  <a:off x="6458100" y="5237092"/>
                  <a:ext cx="1021487" cy="84520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49110D7-02D5-4B33-98C8-CA8257C29275}"/>
                    </a:ext>
                  </a:extLst>
                </p:cNvPr>
                <p:cNvCxnSpPr>
                  <a:cxnSpLocks/>
                  <a:endCxn id="15" idx="3"/>
                </p:cNvCxnSpPr>
                <p:nvPr/>
              </p:nvCxnSpPr>
              <p:spPr>
                <a:xfrm flipV="1">
                  <a:off x="6768432" y="5237092"/>
                  <a:ext cx="729196" cy="873429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111D67E-3A40-4683-8480-C487A84941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43254" y="5144710"/>
                  <a:ext cx="1665090" cy="96841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2F498A7-F109-4134-B312-9268A6B24C1F}"/>
                    </a:ext>
                  </a:extLst>
                </p:cNvPr>
                <p:cNvCxnSpPr>
                  <a:cxnSpLocks/>
                  <a:stCxn id="40" idx="0"/>
                  <a:endCxn id="15" idx="4"/>
                </p:cNvCxnSpPr>
                <p:nvPr/>
              </p:nvCxnSpPr>
              <p:spPr>
                <a:xfrm flipV="1">
                  <a:off x="7606205" y="5354452"/>
                  <a:ext cx="174756" cy="6856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E9C65BE1-486A-44C5-A827-97E86FCD2E9C}"/>
                    </a:ext>
                  </a:extLst>
                </p:cNvPr>
                <p:cNvCxnSpPr>
                  <a:cxnSpLocks/>
                  <a:stCxn id="16" idx="3"/>
                </p:cNvCxnSpPr>
                <p:nvPr/>
              </p:nvCxnSpPr>
              <p:spPr>
                <a:xfrm flipH="1">
                  <a:off x="7705619" y="5237092"/>
                  <a:ext cx="1398202" cy="88630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901A6ED-9D51-4B4A-90A6-967EA3145426}"/>
                    </a:ext>
                  </a:extLst>
                </p:cNvPr>
                <p:cNvCxnSpPr>
                  <a:cxnSpLocks/>
                  <a:endCxn id="19" idx="4"/>
                </p:cNvCxnSpPr>
                <p:nvPr/>
              </p:nvCxnSpPr>
              <p:spPr>
                <a:xfrm flipH="1" flipV="1">
                  <a:off x="8582346" y="3914358"/>
                  <a:ext cx="68494" cy="213674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D25DD0CF-1261-4223-98B5-451D6BA80447}"/>
                    </a:ext>
                  </a:extLst>
                </p:cNvPr>
                <p:cNvCxnSpPr>
                  <a:cxnSpLocks/>
                  <a:stCxn id="16" idx="4"/>
                </p:cNvCxnSpPr>
                <p:nvPr/>
              </p:nvCxnSpPr>
              <p:spPr>
                <a:xfrm flipH="1">
                  <a:off x="8774130" y="5354452"/>
                  <a:ext cx="613024" cy="74839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5D6F2FFC-4175-48A7-8004-262F3EDC450F}"/>
                    </a:ext>
                  </a:extLst>
                </p:cNvPr>
                <p:cNvCxnSpPr>
                  <a:cxnSpLocks/>
                  <a:endCxn id="42" idx="0"/>
                </p:cNvCxnSpPr>
                <p:nvPr/>
              </p:nvCxnSpPr>
              <p:spPr>
                <a:xfrm>
                  <a:off x="9507937" y="5336641"/>
                  <a:ext cx="223030" cy="68926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A1756F8-4E3A-44CC-BA71-D22C21AA302F}"/>
                    </a:ext>
                  </a:extLst>
                </p:cNvPr>
                <p:cNvCxnSpPr>
                  <a:cxnSpLocks/>
                  <a:endCxn id="15" idx="5"/>
                </p:cNvCxnSpPr>
                <p:nvPr/>
              </p:nvCxnSpPr>
              <p:spPr>
                <a:xfrm flipH="1" flipV="1">
                  <a:off x="8064293" y="5237092"/>
                  <a:ext cx="1531770" cy="865757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CE274FD7-D744-43AD-95BC-9A6EBDBAE8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91456" y="608761"/>
                      <a:ext cx="70889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1" name="TextBox 130">
                      <a:extLst>
                        <a:ext uri="{FF2B5EF4-FFF2-40B4-BE49-F238E27FC236}">
                          <a16:creationId xmlns:a16="http://schemas.microsoft.com/office/drawing/2014/main" id="{185E8525-1101-4769-B886-024B054D59F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91456" y="608761"/>
                      <a:ext cx="708891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E89C40F-2ECB-48BD-B72E-F001E8DC1C0C}"/>
                      </a:ext>
                    </a:extLst>
                  </p:cNvPr>
                  <p:cNvSpPr txBox="1"/>
                  <p:nvPr/>
                </p:nvSpPr>
                <p:spPr>
                  <a:xfrm>
                    <a:off x="6881659" y="4369175"/>
                    <a:ext cx="381000" cy="4941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6E89C40F-2ECB-48BD-B72E-F001E8DC1C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1659" y="4369175"/>
                    <a:ext cx="381000" cy="49410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526BABE-00CF-410D-B274-BE6C36F1763C}"/>
                      </a:ext>
                    </a:extLst>
                  </p:cNvPr>
                  <p:cNvSpPr txBox="1"/>
                  <p:nvPr/>
                </p:nvSpPr>
                <p:spPr>
                  <a:xfrm>
                    <a:off x="5680258" y="2916043"/>
                    <a:ext cx="381000" cy="4941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526BABE-00CF-410D-B274-BE6C36F176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0258" y="2916043"/>
                    <a:ext cx="381000" cy="49410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D033398-EA19-4792-A510-F45AB6CCECDC}"/>
                    </a:ext>
                  </a:extLst>
                </p:cNvPr>
                <p:cNvSpPr txBox="1"/>
                <p:nvPr/>
              </p:nvSpPr>
              <p:spPr>
                <a:xfrm>
                  <a:off x="9295572" y="4806243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D033398-EA19-4792-A510-F45AB6CCEC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5572" y="4806243"/>
                  <a:ext cx="284789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46AA548-8FA1-458C-8E9C-33882661BCB2}"/>
                    </a:ext>
                  </a:extLst>
                </p:cNvPr>
                <p:cNvSpPr txBox="1"/>
                <p:nvPr/>
              </p:nvSpPr>
              <p:spPr>
                <a:xfrm>
                  <a:off x="10517998" y="4783282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46AA548-8FA1-458C-8E9C-33882661B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7998" y="4783282"/>
                  <a:ext cx="284789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FF8E7B4-0F0B-4845-ADD3-44F61FBDDC75}"/>
                    </a:ext>
                  </a:extLst>
                </p:cNvPr>
                <p:cNvSpPr txBox="1"/>
                <p:nvPr/>
              </p:nvSpPr>
              <p:spPr>
                <a:xfrm>
                  <a:off x="9149966" y="2594741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FF8E7B4-0F0B-4845-ADD3-44F61FBDD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9966" y="2594741"/>
                  <a:ext cx="284789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0C75C63-A7C1-41D8-AB7A-91BBD79F1B63}"/>
                    </a:ext>
                  </a:extLst>
                </p:cNvPr>
                <p:cNvSpPr txBox="1"/>
                <p:nvPr/>
              </p:nvSpPr>
              <p:spPr>
                <a:xfrm>
                  <a:off x="8489173" y="3729424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F0C75C63-A7C1-41D8-AB7A-91BBD79F1B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9173" y="3729424"/>
                  <a:ext cx="284789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9EC4B24-0F22-4F0B-8812-0BBD431A2787}"/>
                    </a:ext>
                  </a:extLst>
                </p:cNvPr>
                <p:cNvSpPr txBox="1"/>
                <p:nvPr/>
              </p:nvSpPr>
              <p:spPr>
                <a:xfrm>
                  <a:off x="9920653" y="3720363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69EC4B24-0F22-4F0B-8812-0BBD431A2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0653" y="3720363"/>
                  <a:ext cx="284789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F8CF0F1-3C12-40A7-8EAF-405E24F58B85}"/>
                    </a:ext>
                  </a:extLst>
                </p:cNvPr>
                <p:cNvSpPr txBox="1"/>
                <p:nvPr/>
              </p:nvSpPr>
              <p:spPr>
                <a:xfrm>
                  <a:off x="11311641" y="3731348"/>
                  <a:ext cx="2847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2F8CF0F1-3C12-40A7-8EAF-405E24F58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1641" y="3731348"/>
                  <a:ext cx="284789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86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58BD7-D608-4A9D-99F2-EB016768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of LTF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58A2D-D893-4E74-96FC-47752E569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0724" y="2082413"/>
                <a:ext cx="5684366" cy="456293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/>
                  <a:t>Hope: Show that restriction eliminates bottom layer of circuit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/>
                  <a:t>Most gates will become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-close to constants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>
                    <a:solidFill>
                      <a:schemeClr val="accent1"/>
                    </a:solidFill>
                  </a:rPr>
                  <a:t>Replace them with constants</a:t>
                </a:r>
              </a:p>
              <a:p>
                <a:pPr>
                  <a:lnSpc>
                    <a:spcPct val="100000"/>
                  </a:lnSpc>
                  <a:spcBef>
                    <a:spcPts val="2400"/>
                  </a:spcBef>
                </a:pPr>
                <a:r>
                  <a:rPr lang="en-US" dirty="0"/>
                  <a:t>Difficulty: Some gates will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become close to constants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fail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F58A2D-D893-4E74-96FC-47752E569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0724" y="2082413"/>
                <a:ext cx="5684366" cy="4562936"/>
              </a:xfrm>
              <a:blipFill>
                <a:blip r:embed="rId3"/>
                <a:stretch>
                  <a:fillRect l="-1931" t="-1337" b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774EF7B-258E-49E3-94FA-00CC4882D7CE}"/>
              </a:ext>
            </a:extLst>
          </p:cNvPr>
          <p:cNvGrpSpPr/>
          <p:nvPr/>
        </p:nvGrpSpPr>
        <p:grpSpPr>
          <a:xfrm>
            <a:off x="5813528" y="10634"/>
            <a:ext cx="6244976" cy="5806403"/>
            <a:chOff x="5515510" y="300912"/>
            <a:chExt cx="6244976" cy="58064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DFBD7D-AAB9-4E2B-A6FC-2AE082AF7E91}"/>
                </a:ext>
              </a:extLst>
            </p:cNvPr>
            <p:cNvGrpSpPr/>
            <p:nvPr/>
          </p:nvGrpSpPr>
          <p:grpSpPr>
            <a:xfrm>
              <a:off x="5515510" y="300912"/>
              <a:ext cx="6244976" cy="5806403"/>
              <a:chOff x="4590835" y="608761"/>
              <a:chExt cx="6244976" cy="580640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F8D43A9-02B2-4A79-AA7D-7E5B1D7B8C53}"/>
                  </a:ext>
                </a:extLst>
              </p:cNvPr>
              <p:cNvSpPr/>
              <p:nvPr/>
            </p:nvSpPr>
            <p:spPr>
              <a:xfrm>
                <a:off x="5774075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591B706-787E-4CE8-A62C-DAEDFD28A748}"/>
                  </a:ext>
                </a:extLst>
              </p:cNvPr>
              <p:cNvSpPr/>
              <p:nvPr/>
            </p:nvSpPr>
            <p:spPr>
              <a:xfrm>
                <a:off x="7380268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C95255C-3CBB-4BC7-B951-A6CB699DF5C3}"/>
                  </a:ext>
                </a:extLst>
              </p:cNvPr>
              <p:cNvSpPr/>
              <p:nvPr/>
            </p:nvSpPr>
            <p:spPr>
              <a:xfrm>
                <a:off x="8986461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3368675-2FBE-4E71-B157-D0357426D26A}"/>
                  </a:ext>
                </a:extLst>
              </p:cNvPr>
              <p:cNvSpPr/>
              <p:nvPr/>
            </p:nvSpPr>
            <p:spPr>
              <a:xfrm>
                <a:off x="4590835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85ED823-36DE-439A-B1C8-F0A1AF4E0C93}"/>
                  </a:ext>
                </a:extLst>
              </p:cNvPr>
              <p:cNvSpPr/>
              <p:nvPr/>
            </p:nvSpPr>
            <p:spPr>
              <a:xfrm>
                <a:off x="6275796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7263DD4-924A-468F-B383-912371638C45}"/>
                  </a:ext>
                </a:extLst>
              </p:cNvPr>
              <p:cNvSpPr/>
              <p:nvPr/>
            </p:nvSpPr>
            <p:spPr>
              <a:xfrm>
                <a:off x="8181653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EF5FC74-DCB2-46E1-9404-B61D129CFAF8}"/>
                  </a:ext>
                </a:extLst>
              </p:cNvPr>
              <p:cNvSpPr/>
              <p:nvPr/>
            </p:nvSpPr>
            <p:spPr>
              <a:xfrm>
                <a:off x="10034426" y="3112972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7EFB63B-245A-4DE2-8129-88622EF73091}"/>
                  </a:ext>
                </a:extLst>
              </p:cNvPr>
              <p:cNvSpPr/>
              <p:nvPr/>
            </p:nvSpPr>
            <p:spPr>
              <a:xfrm>
                <a:off x="7148633" y="1627780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DFD7221-BE8C-4533-B2FF-0E4FCE68E3AA}"/>
                  </a:ext>
                </a:extLst>
              </p:cNvPr>
              <p:cNvCxnSpPr>
                <a:cxnSpLocks/>
                <a:stCxn id="14" idx="7"/>
                <a:endCxn id="19" idx="3"/>
              </p:cNvCxnSpPr>
              <p:nvPr/>
            </p:nvCxnSpPr>
            <p:spPr>
              <a:xfrm flipV="1">
                <a:off x="6458100" y="3796998"/>
                <a:ext cx="1840913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67F736-CE27-434A-8D12-A84609053EFF}"/>
                  </a:ext>
                </a:extLst>
              </p:cNvPr>
              <p:cNvCxnSpPr>
                <a:cxnSpLocks/>
                <a:stCxn id="14" idx="0"/>
              </p:cNvCxnSpPr>
              <p:nvPr/>
            </p:nvCxnSpPr>
            <p:spPr>
              <a:xfrm flipV="1">
                <a:off x="6174768" y="3878336"/>
                <a:ext cx="316786" cy="674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C9C8BBA-5D39-4DF2-B99A-8A3CD0FF2BAA}"/>
                  </a:ext>
                </a:extLst>
              </p:cNvPr>
              <p:cNvCxnSpPr>
                <a:cxnSpLocks/>
                <a:stCxn id="14" idx="1"/>
                <a:endCxn id="17" idx="4"/>
              </p:cNvCxnSpPr>
              <p:nvPr/>
            </p:nvCxnSpPr>
            <p:spPr>
              <a:xfrm flipH="1" flipV="1">
                <a:off x="4991528" y="3914358"/>
                <a:ext cx="899907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36007AD-317A-4300-BC67-574D95BDAD60}"/>
                  </a:ext>
                </a:extLst>
              </p:cNvPr>
              <p:cNvCxnSpPr>
                <a:cxnSpLocks/>
                <a:stCxn id="17" idx="5"/>
                <a:endCxn id="15" idx="1"/>
              </p:cNvCxnSpPr>
              <p:nvPr/>
            </p:nvCxnSpPr>
            <p:spPr>
              <a:xfrm>
                <a:off x="5274860" y="3796998"/>
                <a:ext cx="2222768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D054968-DF17-47B7-A4AD-8A746BD97286}"/>
                  </a:ext>
                </a:extLst>
              </p:cNvPr>
              <p:cNvCxnSpPr>
                <a:cxnSpLocks/>
                <a:stCxn id="15" idx="0"/>
                <a:endCxn id="21" idx="4"/>
              </p:cNvCxnSpPr>
              <p:nvPr/>
            </p:nvCxnSpPr>
            <p:spPr>
              <a:xfrm flipH="1" flipV="1">
                <a:off x="7549326" y="2429165"/>
                <a:ext cx="231635" cy="21239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B39BF77-A65B-43FA-871E-BE55788909A5}"/>
                  </a:ext>
                </a:extLst>
              </p:cNvPr>
              <p:cNvCxnSpPr>
                <a:cxnSpLocks/>
                <a:stCxn id="15" idx="7"/>
                <a:endCxn id="20" idx="3"/>
              </p:cNvCxnSpPr>
              <p:nvPr/>
            </p:nvCxnSpPr>
            <p:spPr>
              <a:xfrm flipV="1">
                <a:off x="8064293" y="3796997"/>
                <a:ext cx="2087493" cy="8734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F0AA53B-8FAE-473F-B60B-3BFE792FE411}"/>
                  </a:ext>
                </a:extLst>
              </p:cNvPr>
              <p:cNvCxnSpPr>
                <a:cxnSpLocks/>
                <a:stCxn id="16" idx="1"/>
                <a:endCxn id="18" idx="5"/>
              </p:cNvCxnSpPr>
              <p:nvPr/>
            </p:nvCxnSpPr>
            <p:spPr>
              <a:xfrm flipH="1" flipV="1">
                <a:off x="6959821" y="3796998"/>
                <a:ext cx="2144000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DFD4CD-8783-4401-9AB6-19BB47BB2E72}"/>
                  </a:ext>
                </a:extLst>
              </p:cNvPr>
              <p:cNvCxnSpPr>
                <a:cxnSpLocks/>
                <a:stCxn id="16" idx="0"/>
                <a:endCxn id="19" idx="5"/>
              </p:cNvCxnSpPr>
              <p:nvPr/>
            </p:nvCxnSpPr>
            <p:spPr>
              <a:xfrm flipH="1" flipV="1">
                <a:off x="8865678" y="3796998"/>
                <a:ext cx="521476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C4B8B25-A9AF-495B-B39C-982BDEFCF339}"/>
                  </a:ext>
                </a:extLst>
              </p:cNvPr>
              <p:cNvCxnSpPr>
                <a:cxnSpLocks/>
                <a:stCxn id="16" idx="7"/>
                <a:endCxn id="20" idx="4"/>
              </p:cNvCxnSpPr>
              <p:nvPr/>
            </p:nvCxnSpPr>
            <p:spPr>
              <a:xfrm flipV="1">
                <a:off x="9670486" y="3914357"/>
                <a:ext cx="764633" cy="7560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06455F1-73C5-4AD7-9C78-058B6A8ED7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5494" y="3881611"/>
                <a:ext cx="759494" cy="6941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1AACEC7-F408-4D76-B964-604A817BF172}"/>
                  </a:ext>
                </a:extLst>
              </p:cNvPr>
              <p:cNvCxnSpPr>
                <a:cxnSpLocks/>
                <a:stCxn id="17" idx="7"/>
              </p:cNvCxnSpPr>
              <p:nvPr/>
            </p:nvCxnSpPr>
            <p:spPr>
              <a:xfrm flipV="1">
                <a:off x="5274860" y="2174163"/>
                <a:ext cx="1926858" cy="10561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3CBC50E-87F9-4BC3-8225-FC0969D20521}"/>
                  </a:ext>
                </a:extLst>
              </p:cNvPr>
              <p:cNvCxnSpPr>
                <a:cxnSpLocks/>
                <a:stCxn id="18" idx="0"/>
                <a:endCxn id="21" idx="3"/>
              </p:cNvCxnSpPr>
              <p:nvPr/>
            </p:nvCxnSpPr>
            <p:spPr>
              <a:xfrm flipV="1">
                <a:off x="6676489" y="2311805"/>
                <a:ext cx="589504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1207EB3-39C7-4458-9E27-19DC5E1B3AA3}"/>
                  </a:ext>
                </a:extLst>
              </p:cNvPr>
              <p:cNvCxnSpPr>
                <a:cxnSpLocks/>
                <a:stCxn id="21" idx="5"/>
                <a:endCxn id="19" idx="0"/>
              </p:cNvCxnSpPr>
              <p:nvPr/>
            </p:nvCxnSpPr>
            <p:spPr>
              <a:xfrm>
                <a:off x="7832658" y="2311805"/>
                <a:ext cx="749688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2B08309-9F69-40E9-9125-3E317567325C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>
                <a:off x="7913265" y="2193175"/>
                <a:ext cx="2238521" cy="103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FF9BC7-B65D-472B-AF57-074D05BE6A3F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H="1" flipV="1">
                <a:off x="7545902" y="1075543"/>
                <a:ext cx="3424" cy="5522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580791D-D816-4764-B32E-1D8D06783419}"/>
                  </a:ext>
                </a:extLst>
              </p:cNvPr>
              <p:cNvCxnSpPr>
                <a:cxnSpLocks/>
                <a:stCxn id="38" idx="0"/>
                <a:endCxn id="14" idx="3"/>
              </p:cNvCxnSpPr>
              <p:nvPr/>
            </p:nvCxnSpPr>
            <p:spPr>
              <a:xfrm flipV="1">
                <a:off x="5617300" y="5237092"/>
                <a:ext cx="274135" cy="7888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6EED4C99-60F3-4FFF-8306-26EB3773DD44}"/>
                      </a:ext>
                    </a:extLst>
                  </p:cNvPr>
                  <p:cNvSpPr txBox="1"/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4800028F-0755-43FC-ABD2-F4A442C59856}"/>
                      </a:ext>
                    </a:extLst>
                  </p:cNvPr>
                  <p:cNvSpPr txBox="1"/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E10E9E2-821A-4833-8396-E4F3A2505242}"/>
                      </a:ext>
                    </a:extLst>
                  </p:cNvPr>
                  <p:cNvSpPr txBox="1"/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13D23B05-A4F6-4FC8-A4A3-B922C54D8BB7}"/>
                      </a:ext>
                    </a:extLst>
                  </p:cNvPr>
                  <p:cNvSpPr txBox="1"/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60B4CFD-8598-43E7-BFB8-1934E8D4F776}"/>
                      </a:ext>
                    </a:extLst>
                  </p:cNvPr>
                  <p:cNvSpPr txBox="1"/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AFB4D56-0652-42C3-9F66-B28F103E3BE8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H="1" flipV="1">
                <a:off x="6174768" y="5354452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E2CA6A8-2C73-4949-807F-58F9E1689568}"/>
                  </a:ext>
                </a:extLst>
              </p:cNvPr>
              <p:cNvCxnSpPr>
                <a:cxnSpLocks/>
                <a:endCxn id="14" idx="5"/>
              </p:cNvCxnSpPr>
              <p:nvPr/>
            </p:nvCxnSpPr>
            <p:spPr>
              <a:xfrm flipH="1" flipV="1">
                <a:off x="6458100" y="5237092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F9B2723-B3EA-4A96-B6B6-748F9497ECAE}"/>
                  </a:ext>
                </a:extLst>
              </p:cNvPr>
              <p:cNvCxnSpPr>
                <a:cxnSpLocks/>
                <a:endCxn id="15" idx="3"/>
              </p:cNvCxnSpPr>
              <p:nvPr/>
            </p:nvCxnSpPr>
            <p:spPr>
              <a:xfrm flipV="1">
                <a:off x="6768432" y="5237092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5B03EC6-8DF0-4396-9EC3-7DD6530728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254" y="5144710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C600CF5-361A-4464-BDEA-1E48A40C2313}"/>
                  </a:ext>
                </a:extLst>
              </p:cNvPr>
              <p:cNvCxnSpPr>
                <a:cxnSpLocks/>
                <a:stCxn id="40" idx="0"/>
                <a:endCxn id="15" idx="4"/>
              </p:cNvCxnSpPr>
              <p:nvPr/>
            </p:nvCxnSpPr>
            <p:spPr>
              <a:xfrm flipV="1">
                <a:off x="7606205" y="5354452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B88B86E-FB3E-41A6-B8FD-2BD9BF34B54B}"/>
                  </a:ext>
                </a:extLst>
              </p:cNvPr>
              <p:cNvCxnSpPr>
                <a:cxnSpLocks/>
                <a:stCxn id="16" idx="3"/>
              </p:cNvCxnSpPr>
              <p:nvPr/>
            </p:nvCxnSpPr>
            <p:spPr>
              <a:xfrm flipH="1">
                <a:off x="7705619" y="5237092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D11A2C3-DB3C-42E5-9916-8203BF773413}"/>
                  </a:ext>
                </a:extLst>
              </p:cNvPr>
              <p:cNvCxnSpPr>
                <a:cxnSpLocks/>
                <a:endCxn id="19" idx="4"/>
              </p:cNvCxnSpPr>
              <p:nvPr/>
            </p:nvCxnSpPr>
            <p:spPr>
              <a:xfrm flipH="1" flipV="1">
                <a:off x="8582346" y="3914358"/>
                <a:ext cx="68494" cy="2136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77A681D-4839-437B-9995-06BAF6A874AE}"/>
                  </a:ext>
                </a:extLst>
              </p:cNvPr>
              <p:cNvCxnSpPr>
                <a:cxnSpLocks/>
                <a:stCxn id="16" idx="4"/>
              </p:cNvCxnSpPr>
              <p:nvPr/>
            </p:nvCxnSpPr>
            <p:spPr>
              <a:xfrm flipH="1">
                <a:off x="8774130" y="5354452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777AFA-AC52-4841-8148-B4BADC987D09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9507937" y="5336641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B2BD08B-648F-4A40-A5A0-95478DA4FEA6}"/>
                  </a:ext>
                </a:extLst>
              </p:cNvPr>
              <p:cNvCxnSpPr>
                <a:cxnSpLocks/>
                <a:endCxn id="15" idx="5"/>
              </p:cNvCxnSpPr>
              <p:nvPr/>
            </p:nvCxnSpPr>
            <p:spPr>
              <a:xfrm flipH="1" flipV="1">
                <a:off x="8064293" y="5237092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4D60FE60-FAA4-4862-82A1-E8F7E7DD40BB}"/>
                      </a:ext>
                    </a:extLst>
                  </p:cNvPr>
                  <p:cNvSpPr txBox="1"/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185E8525-1101-4769-B886-024B054D5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22A3865-0AF6-4A8D-804B-A0A43CA29A16}"/>
                    </a:ext>
                  </a:extLst>
                </p:cNvPr>
                <p:cNvSpPr txBox="1"/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002" y="4454960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11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8F156A2-0407-4223-BC51-207D1A8E30C2}"/>
                    </a:ext>
                  </a:extLst>
                </p:cNvPr>
                <p:cNvSpPr txBox="1"/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5135" y="4452811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5DAC334-169F-4BEF-869D-C62D1AE25524}"/>
                    </a:ext>
                  </a:extLst>
                </p:cNvPr>
                <p:cNvSpPr txBox="1"/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3568" y="4465203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339B17E-EF32-4459-A4AC-3CDA795DC3EB}"/>
                    </a:ext>
                  </a:extLst>
                </p:cNvPr>
                <p:cNvSpPr txBox="1"/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000436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08EB83-9817-4C88-86E0-DE056721D463}"/>
                    </a:ext>
                  </a:extLst>
                </p:cNvPr>
                <p:cNvSpPr txBox="1"/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9169" y="3005610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145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14ABBB2-7696-4F51-B1E6-73C4E33AED71}"/>
                    </a:ext>
                  </a:extLst>
                </p:cNvPr>
                <p:cNvSpPr txBox="1"/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7531" y="3005610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EE9A6FA-158A-4C44-AA22-38BDA519865C}"/>
                    </a:ext>
                  </a:extLst>
                </p:cNvPr>
                <p:cNvSpPr txBox="1"/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1264" y="3021149"/>
                  <a:ext cx="38100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67F9DB8-66C6-45D5-9FE5-E301F7A7CAF4}"/>
                    </a:ext>
                  </a:extLst>
                </p:cNvPr>
                <p:cNvSpPr txBox="1"/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363" y="1538352"/>
                  <a:ext cx="381000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90418D5-FCEA-4D24-8221-7E02B6055AF5}"/>
              </a:ext>
            </a:extLst>
          </p:cNvPr>
          <p:cNvSpPr/>
          <p:nvPr/>
        </p:nvSpPr>
        <p:spPr>
          <a:xfrm>
            <a:off x="6366552" y="3651430"/>
            <a:ext cx="5089989" cy="2393168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E3B2-1F03-4CB1-80FE-F584C4DE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1"/>
            <a:ext cx="10515600" cy="1325563"/>
          </a:xfrm>
        </p:spPr>
        <p:txBody>
          <a:bodyPr/>
          <a:lstStyle/>
          <a:p>
            <a:r>
              <a:rPr lang="en-US" dirty="0"/>
              <a:t>LTF decision trees (LTF-DTs)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E81F8-E78D-4F7E-A9CB-FFCC113B8E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2013" y="1218675"/>
                <a:ext cx="5281176" cy="503643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Solution: Versatile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simple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Decision tree that can query variables or LTFs, with LTF circuits at leaves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</a:rPr>
                  <a:t>[Chen, Santhanam, Srinivasan 2016]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6E81F8-E78D-4F7E-A9CB-FFCC113B8E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013" y="1218675"/>
                <a:ext cx="5281176" cy="5036434"/>
              </a:xfrm>
              <a:blipFill>
                <a:blip r:embed="rId3"/>
                <a:stretch>
                  <a:fillRect l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E154845-9DDA-43F8-BB48-7274743E10C1}"/>
              </a:ext>
            </a:extLst>
          </p:cNvPr>
          <p:cNvGrpSpPr/>
          <p:nvPr/>
        </p:nvGrpSpPr>
        <p:grpSpPr>
          <a:xfrm>
            <a:off x="3626564" y="1220145"/>
            <a:ext cx="8514205" cy="5388678"/>
            <a:chOff x="3626564" y="1220145"/>
            <a:chExt cx="8514205" cy="538867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367324-C70F-480F-A6AA-1DA3A3E454DF}"/>
                </a:ext>
              </a:extLst>
            </p:cNvPr>
            <p:cNvSpPr/>
            <p:nvPr/>
          </p:nvSpPr>
          <p:spPr>
            <a:xfrm>
              <a:off x="7366190" y="1220145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44B848-80C9-469B-95C2-649BB1F89AC8}"/>
                    </a:ext>
                  </a:extLst>
                </p:cNvPr>
                <p:cNvSpPr txBox="1"/>
                <p:nvPr/>
              </p:nvSpPr>
              <p:spPr>
                <a:xfrm>
                  <a:off x="7576383" y="143617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044B848-80C9-469B-95C2-649BB1F89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383" y="1436170"/>
                  <a:ext cx="38100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684E14F-971E-4887-9F99-0DC136D49326}"/>
                </a:ext>
              </a:extLst>
            </p:cNvPr>
            <p:cNvSpPr/>
            <p:nvPr/>
          </p:nvSpPr>
          <p:spPr>
            <a:xfrm>
              <a:off x="5728747" y="3052867"/>
              <a:ext cx="801385" cy="80138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FB51855-6FD6-4434-8259-14A951A25886}"/>
                    </a:ext>
                  </a:extLst>
                </p:cNvPr>
                <p:cNvSpPr txBox="1"/>
                <p:nvPr/>
              </p:nvSpPr>
              <p:spPr>
                <a:xfrm>
                  <a:off x="5728747" y="3268892"/>
                  <a:ext cx="5911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FB51855-6FD6-4434-8259-14A951A25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747" y="3268892"/>
                  <a:ext cx="591193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6082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DB8979-8A17-43B6-B8AE-69D8E4EC8D9A}"/>
                </a:ext>
              </a:extLst>
            </p:cNvPr>
            <p:cNvSpPr/>
            <p:nvPr/>
          </p:nvSpPr>
          <p:spPr>
            <a:xfrm>
              <a:off x="9155070" y="3052867"/>
              <a:ext cx="801385" cy="80138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C91881-FC84-4FF1-915D-5BDC8D36ACA2}"/>
                    </a:ext>
                  </a:extLst>
                </p:cNvPr>
                <p:cNvSpPr txBox="1"/>
                <p:nvPr/>
              </p:nvSpPr>
              <p:spPr>
                <a:xfrm>
                  <a:off x="9155070" y="3268892"/>
                  <a:ext cx="5911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C91881-FC84-4FF1-915D-5BDC8D36AC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5070" y="3268892"/>
                  <a:ext cx="591193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3711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CAFCF6-2E68-43B4-8899-D8E19AD6C4A5}"/>
                </a:ext>
              </a:extLst>
            </p:cNvPr>
            <p:cNvSpPr/>
            <p:nvPr/>
          </p:nvSpPr>
          <p:spPr>
            <a:xfrm>
              <a:off x="4479451" y="450324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22C2D7-DE70-4840-8151-BCCA71370CDD}"/>
                    </a:ext>
                  </a:extLst>
                </p:cNvPr>
                <p:cNvSpPr txBox="1"/>
                <p:nvPr/>
              </p:nvSpPr>
              <p:spPr>
                <a:xfrm>
                  <a:off x="4689644" y="471927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22C2D7-DE70-4840-8151-BCCA71370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9644" y="4719271"/>
                  <a:ext cx="3810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D2EE539-6AAE-4460-BA90-0CFD94CBBDBE}"/>
                </a:ext>
              </a:extLst>
            </p:cNvPr>
            <p:cNvSpPr/>
            <p:nvPr/>
          </p:nvSpPr>
          <p:spPr>
            <a:xfrm>
              <a:off x="6494812" y="450324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5A61EF-760D-474C-85E0-C074749952CB}"/>
                    </a:ext>
                  </a:extLst>
                </p:cNvPr>
                <p:cNvSpPr txBox="1"/>
                <p:nvPr/>
              </p:nvSpPr>
              <p:spPr>
                <a:xfrm>
                  <a:off x="6705005" y="471927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35A61EF-760D-474C-85E0-C074749952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005" y="4719271"/>
                  <a:ext cx="3810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374E33-1AD7-4A88-8B82-D92DB68838A5}"/>
                </a:ext>
              </a:extLst>
            </p:cNvPr>
            <p:cNvSpPr/>
            <p:nvPr/>
          </p:nvSpPr>
          <p:spPr>
            <a:xfrm>
              <a:off x="8606603" y="455979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0E4D88-02EB-4185-A90A-7238DF282D6E}"/>
                    </a:ext>
                  </a:extLst>
                </p:cNvPr>
                <p:cNvSpPr txBox="1"/>
                <p:nvPr/>
              </p:nvSpPr>
              <p:spPr>
                <a:xfrm>
                  <a:off x="8802753" y="476146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50E4D88-02EB-4185-A90A-7238DF282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2753" y="4761469"/>
                  <a:ext cx="3810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B0DB18-0DCD-41DC-9DFC-6EDCA1388235}"/>
                </a:ext>
              </a:extLst>
            </p:cNvPr>
            <p:cNvSpPr/>
            <p:nvPr/>
          </p:nvSpPr>
          <p:spPr>
            <a:xfrm>
              <a:off x="10647995" y="4559796"/>
              <a:ext cx="801385" cy="80138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5CA8DDC-6610-4139-92B1-4E12FF63F420}"/>
                    </a:ext>
                  </a:extLst>
                </p:cNvPr>
                <p:cNvSpPr txBox="1"/>
                <p:nvPr/>
              </p:nvSpPr>
              <p:spPr>
                <a:xfrm>
                  <a:off x="10858188" y="477582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5CA8DDC-6610-4139-92B1-4E12FF63F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8188" y="4775821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1BAFBC-53C5-4D34-B3DA-5733EDC97D01}"/>
                </a:ext>
              </a:extLst>
            </p:cNvPr>
            <p:cNvCxnSpPr>
              <a:cxnSpLocks/>
              <a:stCxn id="4" idx="3"/>
              <a:endCxn id="7" idx="7"/>
            </p:cNvCxnSpPr>
            <p:nvPr/>
          </p:nvCxnSpPr>
          <p:spPr>
            <a:xfrm flipH="1">
              <a:off x="6412772" y="1904170"/>
              <a:ext cx="1070778" cy="1266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30BCFC9-BE45-4971-96CE-EE59D0EF4A15}"/>
                </a:ext>
              </a:extLst>
            </p:cNvPr>
            <p:cNvCxnSpPr>
              <a:cxnSpLocks/>
              <a:stCxn id="4" idx="5"/>
              <a:endCxn id="9" idx="1"/>
            </p:cNvCxnSpPr>
            <p:nvPr/>
          </p:nvCxnSpPr>
          <p:spPr>
            <a:xfrm>
              <a:off x="8050215" y="1904170"/>
              <a:ext cx="1222215" cy="12660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8B2CA6A-D4E0-4892-87CC-A8FC0A4CB60C}"/>
                </a:ext>
              </a:extLst>
            </p:cNvPr>
            <p:cNvCxnSpPr>
              <a:cxnSpLocks/>
              <a:stCxn id="7" idx="3"/>
              <a:endCxn id="11" idx="7"/>
            </p:cNvCxnSpPr>
            <p:nvPr/>
          </p:nvCxnSpPr>
          <p:spPr>
            <a:xfrm flipH="1">
              <a:off x="5163476" y="3736892"/>
              <a:ext cx="682631" cy="8837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2693F3E-0C57-4377-AEED-CB28D914A939}"/>
                </a:ext>
              </a:extLst>
            </p:cNvPr>
            <p:cNvCxnSpPr>
              <a:cxnSpLocks/>
              <a:stCxn id="7" idx="5"/>
              <a:endCxn id="13" idx="1"/>
            </p:cNvCxnSpPr>
            <p:nvPr/>
          </p:nvCxnSpPr>
          <p:spPr>
            <a:xfrm>
              <a:off x="6412772" y="3736892"/>
              <a:ext cx="199400" cy="8837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F56EE6B-57FF-44B4-AB76-28A7788AA38F}"/>
                </a:ext>
              </a:extLst>
            </p:cNvPr>
            <p:cNvCxnSpPr>
              <a:cxnSpLocks/>
              <a:stCxn id="9" idx="3"/>
              <a:endCxn id="15" idx="0"/>
            </p:cNvCxnSpPr>
            <p:nvPr/>
          </p:nvCxnSpPr>
          <p:spPr>
            <a:xfrm flipH="1">
              <a:off x="9007296" y="3736892"/>
              <a:ext cx="265134" cy="8229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5008B6E-DF68-4755-B566-659B742FA5EB}"/>
                </a:ext>
              </a:extLst>
            </p:cNvPr>
            <p:cNvCxnSpPr>
              <a:cxnSpLocks/>
              <a:stCxn id="9" idx="5"/>
              <a:endCxn id="17" idx="1"/>
            </p:cNvCxnSpPr>
            <p:nvPr/>
          </p:nvCxnSpPr>
          <p:spPr>
            <a:xfrm>
              <a:off x="9839095" y="3736892"/>
              <a:ext cx="926260" cy="9402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6DE8DA4-BF5A-44EB-B43C-B8DDF86916B5}"/>
                </a:ext>
              </a:extLst>
            </p:cNvPr>
            <p:cNvCxnSpPr>
              <a:cxnSpLocks/>
              <a:stCxn id="11" idx="3"/>
              <a:endCxn id="6" idx="0"/>
            </p:cNvCxnSpPr>
            <p:nvPr/>
          </p:nvCxnSpPr>
          <p:spPr>
            <a:xfrm flipH="1">
              <a:off x="4131842" y="5187271"/>
              <a:ext cx="464969" cy="7635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7E5D352-F135-4AA9-8B57-E531896F446C}"/>
                </a:ext>
              </a:extLst>
            </p:cNvPr>
            <p:cNvCxnSpPr>
              <a:cxnSpLocks/>
              <a:stCxn id="11" idx="5"/>
              <a:endCxn id="51" idx="0"/>
            </p:cNvCxnSpPr>
            <p:nvPr/>
          </p:nvCxnSpPr>
          <p:spPr>
            <a:xfrm>
              <a:off x="5163476" y="5187271"/>
              <a:ext cx="59993" cy="7726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9074BFB4-6F55-4E04-9017-1FC731D2581F}"/>
                </a:ext>
              </a:extLst>
            </p:cNvPr>
            <p:cNvCxnSpPr>
              <a:cxnSpLocks/>
              <a:stCxn id="13" idx="3"/>
              <a:endCxn id="54" idx="0"/>
            </p:cNvCxnSpPr>
            <p:nvPr/>
          </p:nvCxnSpPr>
          <p:spPr>
            <a:xfrm flipH="1">
              <a:off x="6263958" y="5187271"/>
              <a:ext cx="348214" cy="7726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8F0787F-7B61-4103-BF4A-551A32E4D13F}"/>
                </a:ext>
              </a:extLst>
            </p:cNvPr>
            <p:cNvCxnSpPr>
              <a:cxnSpLocks/>
              <a:stCxn id="13" idx="5"/>
              <a:endCxn id="59" idx="0"/>
            </p:cNvCxnSpPr>
            <p:nvPr/>
          </p:nvCxnSpPr>
          <p:spPr>
            <a:xfrm>
              <a:off x="7178837" y="5187271"/>
              <a:ext cx="187353" cy="7635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BE93398-96F7-47AE-8001-48C4E26B71AF}"/>
                </a:ext>
              </a:extLst>
            </p:cNvPr>
            <p:cNvCxnSpPr>
              <a:cxnSpLocks/>
              <a:stCxn id="15" idx="3"/>
              <a:endCxn id="60" idx="0"/>
            </p:cNvCxnSpPr>
            <p:nvPr/>
          </p:nvCxnSpPr>
          <p:spPr>
            <a:xfrm flipH="1">
              <a:off x="8445326" y="5243821"/>
              <a:ext cx="278637" cy="706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6D9814A-70C5-4EE3-8D44-FECAEB5A5B9A}"/>
                </a:ext>
              </a:extLst>
            </p:cNvPr>
            <p:cNvCxnSpPr>
              <a:cxnSpLocks/>
              <a:stCxn id="15" idx="5"/>
              <a:endCxn id="62" idx="0"/>
            </p:cNvCxnSpPr>
            <p:nvPr/>
          </p:nvCxnSpPr>
          <p:spPr>
            <a:xfrm>
              <a:off x="9290628" y="5243821"/>
              <a:ext cx="203198" cy="706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E912C95-1F21-4B78-AD73-61F1983539C1}"/>
                </a:ext>
              </a:extLst>
            </p:cNvPr>
            <p:cNvCxnSpPr>
              <a:cxnSpLocks/>
              <a:stCxn id="17" idx="3"/>
              <a:endCxn id="65" idx="0"/>
            </p:cNvCxnSpPr>
            <p:nvPr/>
          </p:nvCxnSpPr>
          <p:spPr>
            <a:xfrm flipH="1">
              <a:off x="10557494" y="5243821"/>
              <a:ext cx="207861" cy="7160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D36CC552-A96F-446E-A770-26AE7A590AF9}"/>
                </a:ext>
              </a:extLst>
            </p:cNvPr>
            <p:cNvCxnSpPr>
              <a:cxnSpLocks/>
              <a:stCxn id="17" idx="5"/>
              <a:endCxn id="63" idx="0"/>
            </p:cNvCxnSpPr>
            <p:nvPr/>
          </p:nvCxnSpPr>
          <p:spPr>
            <a:xfrm>
              <a:off x="11332020" y="5243821"/>
              <a:ext cx="303471" cy="706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424468B3-6368-4A2B-AED1-C3494EE3C400}"/>
                    </a:ext>
                  </a:extLst>
                </p:cNvPr>
                <p:cNvSpPr/>
                <p:nvPr/>
              </p:nvSpPr>
              <p:spPr>
                <a:xfrm>
                  <a:off x="3626564" y="5950790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424468B3-6368-4A2B-AED1-C3494EE3C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564" y="5950790"/>
                  <a:ext cx="1010556" cy="648937"/>
                </a:xfrm>
                <a:prstGeom prst="triangle">
                  <a:avLst/>
                </a:prstGeom>
                <a:blipFill>
                  <a:blip r:embed="rId11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A74EA7E2-9841-48EF-A188-34460D98ACB0}"/>
                    </a:ext>
                  </a:extLst>
                </p:cNvPr>
                <p:cNvSpPr/>
                <p:nvPr/>
              </p:nvSpPr>
              <p:spPr>
                <a:xfrm>
                  <a:off x="4718191" y="5959886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A74EA7E2-9841-48EF-A188-34460D98AC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8191" y="5959886"/>
                  <a:ext cx="1010556" cy="648937"/>
                </a:xfrm>
                <a:prstGeom prst="triangle">
                  <a:avLst/>
                </a:prstGeom>
                <a:blipFill>
                  <a:blip r:embed="rId12"/>
                  <a:stretch>
                    <a:fillRect b="-1786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Isosceles Triangle 53">
                  <a:extLst>
                    <a:ext uri="{FF2B5EF4-FFF2-40B4-BE49-F238E27FC236}">
                      <a16:creationId xmlns:a16="http://schemas.microsoft.com/office/drawing/2014/main" id="{989CA634-EFC4-405A-9DDB-381739CA1C7B}"/>
                    </a:ext>
                  </a:extLst>
                </p:cNvPr>
                <p:cNvSpPr/>
                <p:nvPr/>
              </p:nvSpPr>
              <p:spPr>
                <a:xfrm>
                  <a:off x="5758680" y="5959886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Isosceles Triangle 53">
                  <a:extLst>
                    <a:ext uri="{FF2B5EF4-FFF2-40B4-BE49-F238E27FC236}">
                      <a16:creationId xmlns:a16="http://schemas.microsoft.com/office/drawing/2014/main" id="{989CA634-EFC4-405A-9DDB-381739CA1C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8680" y="5959886"/>
                  <a:ext cx="1010556" cy="648937"/>
                </a:xfrm>
                <a:prstGeom prst="triangle">
                  <a:avLst/>
                </a:prstGeom>
                <a:blipFill>
                  <a:blip r:embed="rId13"/>
                  <a:stretch>
                    <a:fillRect b="-1786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FFA329D2-C195-49C6-81C9-65663581EF2F}"/>
                    </a:ext>
                  </a:extLst>
                </p:cNvPr>
                <p:cNvSpPr/>
                <p:nvPr/>
              </p:nvSpPr>
              <p:spPr>
                <a:xfrm>
                  <a:off x="6860912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Isosceles Triangle 58">
                  <a:extLst>
                    <a:ext uri="{FF2B5EF4-FFF2-40B4-BE49-F238E27FC236}">
                      <a16:creationId xmlns:a16="http://schemas.microsoft.com/office/drawing/2014/main" id="{FFA329D2-C195-49C6-81C9-65663581EF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912" y="5950789"/>
                  <a:ext cx="1010556" cy="648937"/>
                </a:xfrm>
                <a:prstGeom prst="triangle">
                  <a:avLst/>
                </a:prstGeom>
                <a:blipFill>
                  <a:blip r:embed="rId14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055DD5C2-97B1-4D5A-85A5-01E24A3C25F9}"/>
                    </a:ext>
                  </a:extLst>
                </p:cNvPr>
                <p:cNvSpPr/>
                <p:nvPr/>
              </p:nvSpPr>
              <p:spPr>
                <a:xfrm>
                  <a:off x="7940048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Isosceles Triangle 59">
                  <a:extLst>
                    <a:ext uri="{FF2B5EF4-FFF2-40B4-BE49-F238E27FC236}">
                      <a16:creationId xmlns:a16="http://schemas.microsoft.com/office/drawing/2014/main" id="{055DD5C2-97B1-4D5A-85A5-01E24A3C25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0048" y="5950789"/>
                  <a:ext cx="1010556" cy="648937"/>
                </a:xfrm>
                <a:prstGeom prst="triangle">
                  <a:avLst/>
                </a:prstGeom>
                <a:blipFill>
                  <a:blip r:embed="rId15"/>
                  <a:stretch>
                    <a:fillRect b="-1770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0860F74B-256A-4FF2-83DE-C9895EAF3370}"/>
                    </a:ext>
                  </a:extLst>
                </p:cNvPr>
                <p:cNvSpPr/>
                <p:nvPr/>
              </p:nvSpPr>
              <p:spPr>
                <a:xfrm>
                  <a:off x="8988548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Isosceles Triangle 61">
                  <a:extLst>
                    <a:ext uri="{FF2B5EF4-FFF2-40B4-BE49-F238E27FC236}">
                      <a16:creationId xmlns:a16="http://schemas.microsoft.com/office/drawing/2014/main" id="{0860F74B-256A-4FF2-83DE-C9895EAF3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8548" y="5950789"/>
                  <a:ext cx="1010556" cy="648937"/>
                </a:xfrm>
                <a:prstGeom prst="triangle">
                  <a:avLst/>
                </a:prstGeom>
                <a:blipFill>
                  <a:blip r:embed="rId16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22EBB9DC-D7A3-4629-8B89-F37A54D95FE3}"/>
                    </a:ext>
                  </a:extLst>
                </p:cNvPr>
                <p:cNvSpPr/>
                <p:nvPr/>
              </p:nvSpPr>
              <p:spPr>
                <a:xfrm>
                  <a:off x="11130213" y="5950789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22EBB9DC-D7A3-4629-8B89-F37A54D95F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0213" y="5950789"/>
                  <a:ext cx="1010556" cy="648937"/>
                </a:xfrm>
                <a:prstGeom prst="triangle">
                  <a:avLst/>
                </a:prstGeom>
                <a:blipFill>
                  <a:blip r:embed="rId17"/>
                  <a:stretch>
                    <a:fillRect b="-885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Isosceles Triangle 64">
                  <a:extLst>
                    <a:ext uri="{FF2B5EF4-FFF2-40B4-BE49-F238E27FC236}">
                      <a16:creationId xmlns:a16="http://schemas.microsoft.com/office/drawing/2014/main" id="{9B1A216D-5D8B-4C94-8849-0579F3EB39A6}"/>
                    </a:ext>
                  </a:extLst>
                </p:cNvPr>
                <p:cNvSpPr/>
                <p:nvPr/>
              </p:nvSpPr>
              <p:spPr>
                <a:xfrm>
                  <a:off x="10052216" y="5959886"/>
                  <a:ext cx="1010556" cy="648937"/>
                </a:xfrm>
                <a:prstGeom prst="triangl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Isosceles Triangle 64">
                  <a:extLst>
                    <a:ext uri="{FF2B5EF4-FFF2-40B4-BE49-F238E27FC236}">
                      <a16:creationId xmlns:a16="http://schemas.microsoft.com/office/drawing/2014/main" id="{9B1A216D-5D8B-4C94-8849-0579F3EB39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2216" y="5959886"/>
                  <a:ext cx="1010556" cy="648937"/>
                </a:xfrm>
                <a:prstGeom prst="triangle">
                  <a:avLst/>
                </a:prstGeom>
                <a:blipFill>
                  <a:blip r:embed="rId18"/>
                  <a:stretch>
                    <a:fillRect b="-1786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709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F1BE99-81B4-4EA1-8E13-28B8DA3F6514}"/>
              </a:ext>
            </a:extLst>
          </p:cNvPr>
          <p:cNvSpPr/>
          <p:nvPr/>
        </p:nvSpPr>
        <p:spPr>
          <a:xfrm>
            <a:off x="332127" y="1860705"/>
            <a:ext cx="2401825" cy="207053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7527863-0A9C-4595-8097-32DBC0B20010}"/>
              </a:ext>
            </a:extLst>
          </p:cNvPr>
          <p:cNvSpPr/>
          <p:nvPr/>
        </p:nvSpPr>
        <p:spPr>
          <a:xfrm>
            <a:off x="3544572" y="2490042"/>
            <a:ext cx="1942251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ee in spring vector drawing">
            <a:extLst>
              <a:ext uri="{FF2B5EF4-FFF2-40B4-BE49-F238E27FC236}">
                <a16:creationId xmlns:a16="http://schemas.microsoft.com/office/drawing/2014/main" id="{F6B50077-F732-4C29-B7B0-45D30E5E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78" y="757820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DEAE135-B6FA-4DB9-A9DF-19335760A2AE}"/>
              </a:ext>
            </a:extLst>
          </p:cNvPr>
          <p:cNvSpPr/>
          <p:nvPr/>
        </p:nvSpPr>
        <p:spPr>
          <a:xfrm>
            <a:off x="6379779" y="1591659"/>
            <a:ext cx="2401825" cy="7475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92E72CB-91CD-48AE-922E-84CDB58EE4F4}"/>
              </a:ext>
            </a:extLst>
          </p:cNvPr>
          <p:cNvSpPr/>
          <p:nvPr/>
        </p:nvSpPr>
        <p:spPr>
          <a:xfrm>
            <a:off x="8032206" y="892181"/>
            <a:ext cx="2401825" cy="7475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14CC338-FC5B-4D62-B4FF-5EE0B7548523}"/>
              </a:ext>
            </a:extLst>
          </p:cNvPr>
          <p:cNvSpPr/>
          <p:nvPr/>
        </p:nvSpPr>
        <p:spPr>
          <a:xfrm>
            <a:off x="9107003" y="1842708"/>
            <a:ext cx="2401825" cy="7475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B632408-62F3-43B5-8704-0AFB2F047B5A}"/>
              </a:ext>
            </a:extLst>
          </p:cNvPr>
          <p:cNvSpPr/>
          <p:nvPr/>
        </p:nvSpPr>
        <p:spPr>
          <a:xfrm>
            <a:off x="6705178" y="2724617"/>
            <a:ext cx="2401825" cy="7475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845F9103-F965-4C7F-85C2-71FF6F1B845E}"/>
              </a:ext>
            </a:extLst>
          </p:cNvPr>
          <p:cNvSpPr/>
          <p:nvPr/>
        </p:nvSpPr>
        <p:spPr>
          <a:xfrm>
            <a:off x="9378846" y="3000702"/>
            <a:ext cx="2401825" cy="74754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967F9D-DF31-4FD3-90D2-DB4A1E9F2B49}"/>
              </a:ext>
            </a:extLst>
          </p:cNvPr>
          <p:cNvSpPr/>
          <p:nvPr/>
        </p:nvSpPr>
        <p:spPr>
          <a:xfrm>
            <a:off x="150688" y="3210471"/>
            <a:ext cx="11805005" cy="27234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627DA-2931-4B78-ABBB-5F01E025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LTF circuit </a:t>
            </a:r>
            <a:r>
              <a:rPr lang="en-US" dirty="0">
                <a:solidFill>
                  <a:schemeClr val="accent1"/>
                </a:solidFill>
              </a:rPr>
              <a:t>depth-reduction</a:t>
            </a:r>
            <a:r>
              <a:rPr lang="en-US" dirty="0"/>
              <a:t>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D8E69-AF4F-4CC8-B7EF-926157F00D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306" y="1089062"/>
                <a:ext cx="11805005" cy="540381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LTF circuit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wires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suitable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-regular restriction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func>
                          <m:funcPr>
                            <m:ctrlP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sz="18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8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-wise independent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 positions and truly random assigned bits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Lemma: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-approximated</a:t>
                </a:r>
                <a:r>
                  <a:rPr lang="en-US" dirty="0"/>
                  <a:t> by </a:t>
                </a:r>
                <a:r>
                  <a:rPr lang="en-US" dirty="0">
                    <a:solidFill>
                      <a:schemeClr val="accent1"/>
                    </a:solidFill>
                  </a:rPr>
                  <a:t>LTF-DT</a:t>
                </a:r>
                <a:r>
                  <a:rPr lang="en-US" dirty="0"/>
                  <a:t> where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Leaves are labeled with depth-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LTF circuits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wires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# variable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# LTF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D8E69-AF4F-4CC8-B7EF-926157F00D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306" y="1089062"/>
                <a:ext cx="11805005" cy="5403814"/>
              </a:xfr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10CBDF1F-294A-4D91-AD9A-8A4697E7DF18}"/>
                  </a:ext>
                </a:extLst>
              </p:cNvPr>
              <p:cNvSpPr/>
              <p:nvPr/>
            </p:nvSpPr>
            <p:spPr>
              <a:xfrm>
                <a:off x="8979303" y="3895432"/>
                <a:ext cx="3261188" cy="1437890"/>
              </a:xfrm>
              <a:prstGeom prst="cloudCallout">
                <a:avLst>
                  <a:gd name="adj1" fmla="val -73878"/>
                  <a:gd name="adj2" fmla="val -1309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aln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aln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10CBDF1F-294A-4D91-AD9A-8A4697E7D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303" y="3895432"/>
                <a:ext cx="3261188" cy="1437890"/>
              </a:xfrm>
              <a:prstGeom prst="cloudCallout">
                <a:avLst>
                  <a:gd name="adj1" fmla="val -73878"/>
                  <a:gd name="adj2" fmla="val -1309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345A42E8-A705-4DCC-BFD5-F95E0C648C16}"/>
                  </a:ext>
                </a:extLst>
              </p:cNvPr>
              <p:cNvSpPr/>
              <p:nvPr/>
            </p:nvSpPr>
            <p:spPr>
              <a:xfrm>
                <a:off x="5902034" y="5099281"/>
                <a:ext cx="6139277" cy="1627637"/>
              </a:xfrm>
              <a:prstGeom prst="cloudCallout">
                <a:avLst>
                  <a:gd name="adj1" fmla="val -61876"/>
                  <a:gd name="adj2" fmla="val -31568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m:rPr>
                              <m:lit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aln/>
                        </m:rP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#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queries</m:t>
                      </m:r>
                      <m:r>
                        <m:rPr>
                          <m:aln/>
                        </m:rP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#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living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vars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345A42E8-A705-4DCC-BFD5-F95E0C648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034" y="5099281"/>
                <a:ext cx="6139277" cy="1627637"/>
              </a:xfrm>
              <a:prstGeom prst="cloudCallout">
                <a:avLst>
                  <a:gd name="adj1" fmla="val -61876"/>
                  <a:gd name="adj2" fmla="val -3156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2F9B-9EFF-40F7-B1B9-8F589334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76DFA-7C2E-44B9-A0A2-0387502B6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(Builds on </a:t>
            </a:r>
            <a:r>
              <a:rPr lang="en-US" dirty="0">
                <a:solidFill>
                  <a:srgbClr val="C00000"/>
                </a:solidFill>
              </a:rPr>
              <a:t>[Chen, Santhanam, Srinivasan 2016]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Whenever some “bad event” occurs, </a:t>
            </a:r>
            <a:r>
              <a:rPr lang="en-US" dirty="0">
                <a:solidFill>
                  <a:schemeClr val="accent1"/>
                </a:solidFill>
              </a:rPr>
              <a:t>query whoever is responsible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That way, the problematic parts of the circuit can be replaced with constants</a:t>
            </a:r>
          </a:p>
        </p:txBody>
      </p:sp>
    </p:spTree>
    <p:extLst>
      <p:ext uri="{BB962C8B-B14F-4D97-AF65-F5344CB8AC3E}">
        <p14:creationId xmlns:p14="http://schemas.microsoft.com/office/powerpoint/2010/main" val="411333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5307-E0A8-4486-81FF-C319CD16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cases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65D418-3A4C-4D70-8E42-352B2EE766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4529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“Heavy gates”: </a:t>
                </a:r>
                <a:r>
                  <a:rPr lang="en-US" dirty="0">
                    <a:solidFill>
                      <a:schemeClr val="accent1"/>
                    </a:solidFill>
                  </a:rPr>
                  <a:t>Fan-in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vs. “light gates”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“Heavy variables”: </a:t>
                </a:r>
                <a:r>
                  <a:rPr lang="en-US" dirty="0">
                    <a:solidFill>
                      <a:schemeClr val="accent1"/>
                    </a:solidFill>
                  </a:rPr>
                  <a:t>Fan-out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vs. “light variables”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65D418-3A4C-4D70-8E42-352B2EE766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45296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73FB022-A955-46AF-B300-3D2A034033B2}"/>
              </a:ext>
            </a:extLst>
          </p:cNvPr>
          <p:cNvGrpSpPr/>
          <p:nvPr/>
        </p:nvGrpSpPr>
        <p:grpSpPr>
          <a:xfrm>
            <a:off x="6983684" y="713161"/>
            <a:ext cx="4522337" cy="2224928"/>
            <a:chOff x="7517627" y="145870"/>
            <a:chExt cx="4522337" cy="22249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6B42C2-7FD2-4888-9E1E-7010DB45C7DD}"/>
                </a:ext>
              </a:extLst>
            </p:cNvPr>
            <p:cNvGrpSpPr/>
            <p:nvPr/>
          </p:nvGrpSpPr>
          <p:grpSpPr>
            <a:xfrm>
              <a:off x="7517627" y="145870"/>
              <a:ext cx="4522337" cy="2224928"/>
              <a:chOff x="6649493" y="3660985"/>
              <a:chExt cx="4522337" cy="222492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BD3AE5B-66D8-4ED3-A49A-B626191AC25C}"/>
                  </a:ext>
                </a:extLst>
              </p:cNvPr>
              <p:cNvSpPr/>
              <p:nvPr/>
            </p:nvSpPr>
            <p:spPr>
              <a:xfrm>
                <a:off x="6996768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3272A78-2C51-4C70-93A8-65174150B31E}"/>
                  </a:ext>
                </a:extLst>
              </p:cNvPr>
              <p:cNvSpPr/>
              <p:nvPr/>
            </p:nvSpPr>
            <p:spPr>
              <a:xfrm>
                <a:off x="8602961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EFEE71-956C-4E27-B950-44513EC6158E}"/>
                  </a:ext>
                </a:extLst>
              </p:cNvPr>
              <p:cNvSpPr/>
              <p:nvPr/>
            </p:nvSpPr>
            <p:spPr>
              <a:xfrm>
                <a:off x="10209154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722EFC9-81CA-4613-A4D2-100C86A3DFA7}"/>
                  </a:ext>
                </a:extLst>
              </p:cNvPr>
              <p:cNvCxnSpPr>
                <a:cxnSpLocks/>
                <a:stCxn id="9" idx="7"/>
              </p:cNvCxnSpPr>
              <p:nvPr/>
            </p:nvCxnSpPr>
            <p:spPr>
              <a:xfrm flipV="1">
                <a:off x="7680793" y="3718572"/>
                <a:ext cx="1262469" cy="42260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3853996-7D24-412F-8AB7-D50E2E797F87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V="1">
                <a:off x="7397461" y="3699417"/>
                <a:ext cx="312110" cy="32439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B664194-1D01-49EA-AF0C-C5F11B63CE69}"/>
                  </a:ext>
                </a:extLst>
              </p:cNvPr>
              <p:cNvCxnSpPr>
                <a:cxnSpLocks/>
                <a:stCxn id="9" idx="1"/>
              </p:cNvCxnSpPr>
              <p:nvPr/>
            </p:nvCxnSpPr>
            <p:spPr>
              <a:xfrm flipH="1" flipV="1">
                <a:off x="6803796" y="3856787"/>
                <a:ext cx="310332" cy="28438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72EDB55-0B7B-449A-B88F-97F5D18C7237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7960827" y="3784337"/>
                <a:ext cx="759494" cy="35683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A2FCC8B-21AC-4FB8-ACBC-D1F9EEED1562}"/>
                  </a:ext>
                </a:extLst>
              </p:cNvPr>
              <p:cNvCxnSpPr>
                <a:cxnSpLocks/>
                <a:stCxn id="10" idx="7"/>
              </p:cNvCxnSpPr>
              <p:nvPr/>
            </p:nvCxnSpPr>
            <p:spPr>
              <a:xfrm flipV="1">
                <a:off x="9286986" y="3739618"/>
                <a:ext cx="1175074" cy="40155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0C21D6E-13AC-469F-9DCB-A25F02547CA4}"/>
                  </a:ext>
                </a:extLst>
              </p:cNvPr>
              <p:cNvCxnSpPr>
                <a:cxnSpLocks/>
                <a:stCxn id="11" idx="1"/>
              </p:cNvCxnSpPr>
              <p:nvPr/>
            </p:nvCxnSpPr>
            <p:spPr>
              <a:xfrm flipH="1" flipV="1">
                <a:off x="9315764" y="3774375"/>
                <a:ext cx="1010750" cy="36680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15E7060-C59B-48B4-A034-0B1B22354ED4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flipH="1" flipV="1">
                <a:off x="10101611" y="3660985"/>
                <a:ext cx="508236" cy="36283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C7D9BC0-D7AC-494A-8FD2-529187F9728C}"/>
                  </a:ext>
                </a:extLst>
              </p:cNvPr>
              <p:cNvCxnSpPr>
                <a:cxnSpLocks/>
                <a:stCxn id="11" idx="7"/>
              </p:cNvCxnSpPr>
              <p:nvPr/>
            </p:nvCxnSpPr>
            <p:spPr>
              <a:xfrm flipV="1">
                <a:off x="10893179" y="3712842"/>
                <a:ext cx="278651" cy="42833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FE79014-B7A9-4941-9E98-0EAF424CD8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19628" y="3701001"/>
                <a:ext cx="518053" cy="34547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E15515C-02AD-4B39-B47A-EC49CC561C65}"/>
                      </a:ext>
                    </a:extLst>
                  </p:cNvPr>
                  <p:cNvSpPr txBox="1"/>
                  <p:nvPr/>
                </p:nvSpPr>
                <p:spPr>
                  <a:xfrm>
                    <a:off x="6649493" y="5496657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A40CA948-8CCD-487E-A91B-82C97889AD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9493" y="5496657"/>
                    <a:ext cx="3810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BC8BC4F7-E4B2-4459-96E6-1828CB99EE84}"/>
                      </a:ext>
                    </a:extLst>
                  </p:cNvPr>
                  <p:cNvSpPr txBox="1"/>
                  <p:nvPr/>
                </p:nvSpPr>
                <p:spPr>
                  <a:xfrm>
                    <a:off x="7670059" y="551270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2B3230CE-8A75-43CE-B74C-C631D6D8AB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0059" y="5512702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64F1A645-E849-465E-9D07-C45E0A96777A}"/>
                      </a:ext>
                    </a:extLst>
                  </p:cNvPr>
                  <p:cNvSpPr txBox="1"/>
                  <p:nvPr/>
                </p:nvSpPr>
                <p:spPr>
                  <a:xfrm>
                    <a:off x="8638398" y="551081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0C0EDDEF-7F88-41F6-8A10-CC123288F3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8398" y="5510811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530D86D0-64F7-4E79-912E-16FE73F1A081}"/>
                      </a:ext>
                    </a:extLst>
                  </p:cNvPr>
                  <p:cNvSpPr txBox="1"/>
                  <p:nvPr/>
                </p:nvSpPr>
                <p:spPr>
                  <a:xfrm>
                    <a:off x="9720611" y="551658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158E0B3-0236-433C-915F-EDD513B52B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0611" y="5516581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288FC4B-000E-438D-ABF8-70E13555A4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3160" y="5496657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8B1CFDB8-A59D-4E6F-B9D5-3E8EA5970C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3160" y="5496657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36DCA61-00F4-4209-AC45-DC5F49072DD0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H="1" flipV="1">
                <a:off x="7397461" y="4825201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FE97E9F-F9EE-491B-A339-77A435A942C1}"/>
                  </a:ext>
                </a:extLst>
              </p:cNvPr>
              <p:cNvCxnSpPr>
                <a:cxnSpLocks/>
                <a:endCxn id="9" idx="5"/>
              </p:cNvCxnSpPr>
              <p:nvPr/>
            </p:nvCxnSpPr>
            <p:spPr>
              <a:xfrm flipH="1" flipV="1">
                <a:off x="7680793" y="4707841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6EFFC22-58EF-4F3E-B8A8-7CED5BEBBDF4}"/>
                  </a:ext>
                </a:extLst>
              </p:cNvPr>
              <p:cNvCxnSpPr>
                <a:cxnSpLocks/>
                <a:endCxn id="10" idx="3"/>
              </p:cNvCxnSpPr>
              <p:nvPr/>
            </p:nvCxnSpPr>
            <p:spPr>
              <a:xfrm flipV="1">
                <a:off x="7991125" y="4707841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D1A72E7-FA54-4393-A4BE-A009BFC322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947" y="4615459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27D5D62-3164-4D1B-A20F-53B4BD6EB094}"/>
                  </a:ext>
                </a:extLst>
              </p:cNvPr>
              <p:cNvCxnSpPr>
                <a:cxnSpLocks/>
                <a:stCxn id="11" idx="4"/>
              </p:cNvCxnSpPr>
              <p:nvPr/>
            </p:nvCxnSpPr>
            <p:spPr>
              <a:xfrm flipH="1">
                <a:off x="9996823" y="4825201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C0278DA-B814-4E7C-96CF-0FE2C6A0F334}"/>
                  </a:ext>
                </a:extLst>
              </p:cNvPr>
              <p:cNvCxnSpPr>
                <a:cxnSpLocks/>
                <a:endCxn id="25" idx="0"/>
              </p:cNvCxnSpPr>
              <p:nvPr/>
            </p:nvCxnSpPr>
            <p:spPr>
              <a:xfrm>
                <a:off x="10730630" y="4807390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4E3C1B2-A8A2-4526-9ADE-2236033CD7DB}"/>
                  </a:ext>
                </a:extLst>
              </p:cNvPr>
              <p:cNvCxnSpPr>
                <a:cxnSpLocks/>
                <a:endCxn id="10" idx="5"/>
              </p:cNvCxnSpPr>
              <p:nvPr/>
            </p:nvCxnSpPr>
            <p:spPr>
              <a:xfrm flipH="1" flipV="1">
                <a:off x="9286986" y="4707841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C12510DF-0A84-493F-8616-FBC7E046B7D8}"/>
                      </a:ext>
                    </a:extLst>
                  </p:cNvPr>
                  <p:cNvSpPr txBox="1"/>
                  <p:nvPr/>
                </p:nvSpPr>
                <p:spPr>
                  <a:xfrm>
                    <a:off x="7210020" y="423355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300D3FE4-C3BF-4960-9B06-5773A41BD7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020" y="4233558"/>
                    <a:ext cx="3810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12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221B39A2-7403-4F97-B131-78AEA0267EF9}"/>
                      </a:ext>
                    </a:extLst>
                  </p:cNvPr>
                  <p:cNvSpPr txBox="1"/>
                  <p:nvPr/>
                </p:nvSpPr>
                <p:spPr>
                  <a:xfrm>
                    <a:off x="8813153" y="4231409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FEBD869-52F6-47FE-A744-0E330A5A75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3153" y="4231409"/>
                    <a:ext cx="38100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81AD2B8-C084-4D9D-B2BC-DBAB0D89CC3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91586" y="424380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83A9B79-CDF4-4138-802E-BE95B259B6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91586" y="4243801"/>
                    <a:ext cx="38100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29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A13C2C36-A853-405E-BB8E-253A59D3EB81}"/>
                </a:ext>
              </a:extLst>
            </p:cNvPr>
            <p:cNvSpPr/>
            <p:nvPr/>
          </p:nvSpPr>
          <p:spPr>
            <a:xfrm>
              <a:off x="7745311" y="483866"/>
              <a:ext cx="1005371" cy="1003839"/>
            </a:xfrm>
            <a:prstGeom prst="arc">
              <a:avLst>
                <a:gd name="adj1" fmla="val 716884"/>
                <a:gd name="adj2" fmla="val 9000279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C92BDAB-1B13-47A1-9719-1A71E6E00D68}"/>
                </a:ext>
              </a:extLst>
            </p:cNvPr>
            <p:cNvCxnSpPr>
              <a:cxnSpLocks/>
              <a:stCxn id="21" idx="0"/>
              <a:endCxn id="9" idx="3"/>
            </p:cNvCxnSpPr>
            <p:nvPr/>
          </p:nvCxnSpPr>
          <p:spPr>
            <a:xfrm flipV="1">
              <a:off x="7708127" y="1192726"/>
              <a:ext cx="274135" cy="7888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24FB70E-B2D7-4717-9692-4DC32F8DB363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V="1">
              <a:off x="9920062" y="1192726"/>
              <a:ext cx="1274586" cy="8452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131B21-B56A-41E2-AF9E-88B050849F1C}"/>
              </a:ext>
            </a:extLst>
          </p:cNvPr>
          <p:cNvGrpSpPr/>
          <p:nvPr/>
        </p:nvGrpSpPr>
        <p:grpSpPr>
          <a:xfrm>
            <a:off x="6983684" y="4127242"/>
            <a:ext cx="4522337" cy="2599199"/>
            <a:chOff x="7106661" y="1183560"/>
            <a:chExt cx="4522337" cy="259919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6D9B896-0E1C-4B99-89D8-D0A851BB1BD0}"/>
                </a:ext>
              </a:extLst>
            </p:cNvPr>
            <p:cNvGrpSpPr/>
            <p:nvPr/>
          </p:nvGrpSpPr>
          <p:grpSpPr>
            <a:xfrm>
              <a:off x="7106661" y="1183560"/>
              <a:ext cx="4522337" cy="2224928"/>
              <a:chOff x="6649493" y="3660985"/>
              <a:chExt cx="4522337" cy="222492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DFDA837-B8E1-4FAB-970D-CE8DFA3E1A36}"/>
                  </a:ext>
                </a:extLst>
              </p:cNvPr>
              <p:cNvSpPr/>
              <p:nvPr/>
            </p:nvSpPr>
            <p:spPr>
              <a:xfrm>
                <a:off x="6996768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443F6-6B04-408A-AD7E-A4599466FB3F}"/>
                  </a:ext>
                </a:extLst>
              </p:cNvPr>
              <p:cNvSpPr/>
              <p:nvPr/>
            </p:nvSpPr>
            <p:spPr>
              <a:xfrm>
                <a:off x="8602961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A4ACE85-A8D2-4C49-BE01-30E0F310A8E8}"/>
                  </a:ext>
                </a:extLst>
              </p:cNvPr>
              <p:cNvSpPr/>
              <p:nvPr/>
            </p:nvSpPr>
            <p:spPr>
              <a:xfrm>
                <a:off x="10209154" y="4023816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1E91EA3-EB7F-44C3-8A7F-20557815ACE6}"/>
                  </a:ext>
                </a:extLst>
              </p:cNvPr>
              <p:cNvCxnSpPr>
                <a:cxnSpLocks/>
                <a:stCxn id="39" idx="7"/>
              </p:cNvCxnSpPr>
              <p:nvPr/>
            </p:nvCxnSpPr>
            <p:spPr>
              <a:xfrm flipV="1">
                <a:off x="7680793" y="3718572"/>
                <a:ext cx="1262469" cy="42260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84B45E0-A461-42AD-AAFE-ED8475F05F0C}"/>
                  </a:ext>
                </a:extLst>
              </p:cNvPr>
              <p:cNvCxnSpPr>
                <a:cxnSpLocks/>
                <a:stCxn id="39" idx="0"/>
              </p:cNvCxnSpPr>
              <p:nvPr/>
            </p:nvCxnSpPr>
            <p:spPr>
              <a:xfrm flipV="1">
                <a:off x="7397461" y="3699417"/>
                <a:ext cx="312110" cy="32439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8DA2EDC-C47A-4A54-ADE2-591E064361AC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 flipH="1" flipV="1">
                <a:off x="6803796" y="3856787"/>
                <a:ext cx="310332" cy="28438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976E573-EB1E-4372-9841-8FB8243817B2}"/>
                  </a:ext>
                </a:extLst>
              </p:cNvPr>
              <p:cNvCxnSpPr>
                <a:cxnSpLocks/>
                <a:endCxn id="40" idx="1"/>
              </p:cNvCxnSpPr>
              <p:nvPr/>
            </p:nvCxnSpPr>
            <p:spPr>
              <a:xfrm>
                <a:off x="7960827" y="3784337"/>
                <a:ext cx="759494" cy="356839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0A33988-905F-40DC-B2DE-1C3155DC14F1}"/>
                  </a:ext>
                </a:extLst>
              </p:cNvPr>
              <p:cNvCxnSpPr>
                <a:cxnSpLocks/>
                <a:stCxn id="40" idx="7"/>
              </p:cNvCxnSpPr>
              <p:nvPr/>
            </p:nvCxnSpPr>
            <p:spPr>
              <a:xfrm flipV="1">
                <a:off x="9286986" y="3739618"/>
                <a:ext cx="1175074" cy="401558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01A28D-1FF5-4221-ACFD-15FD119191D9}"/>
                  </a:ext>
                </a:extLst>
              </p:cNvPr>
              <p:cNvCxnSpPr>
                <a:cxnSpLocks/>
                <a:stCxn id="41" idx="1"/>
              </p:cNvCxnSpPr>
              <p:nvPr/>
            </p:nvCxnSpPr>
            <p:spPr>
              <a:xfrm flipH="1" flipV="1">
                <a:off x="9315764" y="3774375"/>
                <a:ext cx="1010750" cy="36680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5D4A4C2-02B3-4F96-BD14-068A7D1A44F8}"/>
                  </a:ext>
                </a:extLst>
              </p:cNvPr>
              <p:cNvCxnSpPr>
                <a:cxnSpLocks/>
                <a:stCxn id="41" idx="0"/>
              </p:cNvCxnSpPr>
              <p:nvPr/>
            </p:nvCxnSpPr>
            <p:spPr>
              <a:xfrm flipH="1" flipV="1">
                <a:off x="10101611" y="3660985"/>
                <a:ext cx="508236" cy="362831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A803159-950A-4477-80AD-C7B2EF8E06FB}"/>
                  </a:ext>
                </a:extLst>
              </p:cNvPr>
              <p:cNvCxnSpPr>
                <a:cxnSpLocks/>
                <a:stCxn id="41" idx="7"/>
              </p:cNvCxnSpPr>
              <p:nvPr/>
            </p:nvCxnSpPr>
            <p:spPr>
              <a:xfrm flipV="1">
                <a:off x="10893179" y="3712842"/>
                <a:ext cx="278651" cy="42833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85FA5AA-BD45-43B8-A09C-C602CCC78D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19628" y="3701001"/>
                <a:ext cx="518053" cy="34547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17C806BE-A5BB-46C1-A39E-459D4A6790FE}"/>
                      </a:ext>
                    </a:extLst>
                  </p:cNvPr>
                  <p:cNvSpPr txBox="1"/>
                  <p:nvPr/>
                </p:nvSpPr>
                <p:spPr>
                  <a:xfrm>
                    <a:off x="6649493" y="5496657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C3663D6-3041-4030-A136-067C66AD12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49493" y="5496657"/>
                    <a:ext cx="381000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A449B9DD-80F3-4C20-91B8-0F5267DE117D}"/>
                      </a:ext>
                    </a:extLst>
                  </p:cNvPr>
                  <p:cNvSpPr txBox="1"/>
                  <p:nvPr/>
                </p:nvSpPr>
                <p:spPr>
                  <a:xfrm>
                    <a:off x="7670059" y="551270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7431041-4EE6-4134-89AB-A4F26B85D8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70059" y="5512702"/>
                    <a:ext cx="3810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E6CCBD4E-4E91-4E2F-B9FE-14316DDBD0EB}"/>
                      </a:ext>
                    </a:extLst>
                  </p:cNvPr>
                  <p:cNvSpPr txBox="1"/>
                  <p:nvPr/>
                </p:nvSpPr>
                <p:spPr>
                  <a:xfrm>
                    <a:off x="8638398" y="551081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644A2B66-344E-4CA6-B737-8016D266B2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8398" y="5510811"/>
                    <a:ext cx="38100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021A22AD-71A8-46CF-9703-DC0D0A4E10BB}"/>
                      </a:ext>
                    </a:extLst>
                  </p:cNvPr>
                  <p:cNvSpPr txBox="1"/>
                  <p:nvPr/>
                </p:nvSpPr>
                <p:spPr>
                  <a:xfrm>
                    <a:off x="9720611" y="551658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71B3ED5-1639-4C42-9F51-7177D30A45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0611" y="5516581"/>
                    <a:ext cx="38100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A00AC226-D8BC-4DED-927E-F646111FFD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3160" y="5496657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4DD96CD9-66E3-4901-9B66-9B2884873B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3160" y="5496657"/>
                    <a:ext cx="38100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EEDA954-DAEE-477E-B349-00740CB58C09}"/>
                  </a:ext>
                </a:extLst>
              </p:cNvPr>
              <p:cNvCxnSpPr>
                <a:cxnSpLocks/>
                <a:endCxn id="39" idx="4"/>
              </p:cNvCxnSpPr>
              <p:nvPr/>
            </p:nvCxnSpPr>
            <p:spPr>
              <a:xfrm flipH="1" flipV="1">
                <a:off x="7397461" y="4825201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89CF7615-203F-4C1C-BE62-4154545E7C9D}"/>
                  </a:ext>
                </a:extLst>
              </p:cNvPr>
              <p:cNvCxnSpPr>
                <a:cxnSpLocks/>
                <a:endCxn id="39" idx="5"/>
              </p:cNvCxnSpPr>
              <p:nvPr/>
            </p:nvCxnSpPr>
            <p:spPr>
              <a:xfrm flipH="1" flipV="1">
                <a:off x="7680793" y="4707841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2FBFAEF-68B0-429F-A9D2-526E74A8B59B}"/>
                  </a:ext>
                </a:extLst>
              </p:cNvPr>
              <p:cNvCxnSpPr>
                <a:cxnSpLocks/>
                <a:endCxn id="40" idx="3"/>
              </p:cNvCxnSpPr>
              <p:nvPr/>
            </p:nvCxnSpPr>
            <p:spPr>
              <a:xfrm flipV="1">
                <a:off x="7991125" y="4707841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2A58389-F45B-4A6A-BF75-E2F9BBE917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947" y="4615459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2C5E497-55C9-48E8-BD99-0E8CAE44C793}"/>
                  </a:ext>
                </a:extLst>
              </p:cNvPr>
              <p:cNvCxnSpPr>
                <a:cxnSpLocks/>
                <a:stCxn id="53" idx="0"/>
                <a:endCxn id="40" idx="4"/>
              </p:cNvCxnSpPr>
              <p:nvPr/>
            </p:nvCxnSpPr>
            <p:spPr>
              <a:xfrm flipV="1">
                <a:off x="8828898" y="4825201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6CCB5DD-134D-4D04-A473-1CC8B2AE77F3}"/>
                  </a:ext>
                </a:extLst>
              </p:cNvPr>
              <p:cNvCxnSpPr>
                <a:cxnSpLocks/>
                <a:stCxn id="41" idx="3"/>
              </p:cNvCxnSpPr>
              <p:nvPr/>
            </p:nvCxnSpPr>
            <p:spPr>
              <a:xfrm flipH="1">
                <a:off x="8928312" y="4707841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95FAEF5-A2B8-42EE-A911-12C89042388E}"/>
                  </a:ext>
                </a:extLst>
              </p:cNvPr>
              <p:cNvCxnSpPr>
                <a:cxnSpLocks/>
                <a:stCxn id="41" idx="4"/>
              </p:cNvCxnSpPr>
              <p:nvPr/>
            </p:nvCxnSpPr>
            <p:spPr>
              <a:xfrm flipH="1">
                <a:off x="9996823" y="4825201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3B53B0A-F681-4E9C-81C4-BAA3DEBA12D4}"/>
                  </a:ext>
                </a:extLst>
              </p:cNvPr>
              <p:cNvCxnSpPr>
                <a:cxnSpLocks/>
                <a:endCxn id="55" idx="0"/>
              </p:cNvCxnSpPr>
              <p:nvPr/>
            </p:nvCxnSpPr>
            <p:spPr>
              <a:xfrm>
                <a:off x="10730630" y="4807390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E75081D-8D41-47C5-A495-1DA125344571}"/>
                  </a:ext>
                </a:extLst>
              </p:cNvPr>
              <p:cNvCxnSpPr>
                <a:cxnSpLocks/>
                <a:endCxn id="40" idx="5"/>
              </p:cNvCxnSpPr>
              <p:nvPr/>
            </p:nvCxnSpPr>
            <p:spPr>
              <a:xfrm flipH="1" flipV="1">
                <a:off x="9286986" y="4707841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D048D13D-8505-4171-BC25-A42F3620DF44}"/>
                      </a:ext>
                    </a:extLst>
                  </p:cNvPr>
                  <p:cNvSpPr txBox="1"/>
                  <p:nvPr/>
                </p:nvSpPr>
                <p:spPr>
                  <a:xfrm>
                    <a:off x="7210020" y="423355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5DD162D-0A06-4773-9619-9F61A7F641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10020" y="4233558"/>
                    <a:ext cx="38100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BFBFC59B-B1BC-4E68-8951-6C1ACFA3FAC7}"/>
                      </a:ext>
                    </a:extLst>
                  </p:cNvPr>
                  <p:cNvSpPr txBox="1"/>
                  <p:nvPr/>
                </p:nvSpPr>
                <p:spPr>
                  <a:xfrm>
                    <a:off x="8813153" y="4231409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5D870916-2E62-4E8C-92A2-113497C644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3153" y="4231409"/>
                    <a:ext cx="381000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26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D778CE06-C0C0-4FAF-95B9-31430DE3DCA3}"/>
                      </a:ext>
                    </a:extLst>
                  </p:cNvPr>
                  <p:cNvSpPr txBox="1"/>
                  <p:nvPr/>
                </p:nvSpPr>
                <p:spPr>
                  <a:xfrm>
                    <a:off x="10391586" y="4243801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E56A1928-B727-49BF-81F2-06138E4010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91586" y="4243801"/>
                    <a:ext cx="381000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269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D467023F-7A98-42F0-A51F-530ECD1469E1}"/>
                </a:ext>
              </a:extLst>
            </p:cNvPr>
            <p:cNvSpPr/>
            <p:nvPr/>
          </p:nvSpPr>
          <p:spPr>
            <a:xfrm>
              <a:off x="8761943" y="2778920"/>
              <a:ext cx="1005371" cy="1003839"/>
            </a:xfrm>
            <a:prstGeom prst="arc">
              <a:avLst>
                <a:gd name="adj1" fmla="val 13040853"/>
                <a:gd name="adj2" fmla="val 20381274"/>
              </a:avLst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33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C3147B-00F2-44D7-9EF6-E80FCE842F6D}"/>
              </a:ext>
            </a:extLst>
          </p:cNvPr>
          <p:cNvSpPr/>
          <p:nvPr/>
        </p:nvSpPr>
        <p:spPr>
          <a:xfrm>
            <a:off x="354101" y="3006901"/>
            <a:ext cx="10515600" cy="1140432"/>
          </a:xfrm>
          <a:prstGeom prst="rect">
            <a:avLst/>
          </a:prstGeom>
          <a:solidFill>
            <a:srgbClr val="EBFFEE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C8511-BAF6-459D-82EF-FAC706D5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/>
              <a:t>Heavy gates &amp; light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ACC8C-8E85-48F1-87EB-5B9BD6BE44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967" y="1037690"/>
                <a:ext cx="11781033" cy="582031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fan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each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gate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sz="2100" dirty="0">
                    <a:solidFill>
                      <a:schemeClr val="bg2">
                        <a:lumMod val="50000"/>
                      </a:schemeClr>
                    </a:solidFill>
                  </a:rPr>
                  <a:t>(assume same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100" dirty="0">
                    <a:solidFill>
                      <a:schemeClr val="bg2">
                        <a:lumMod val="50000"/>
                      </a:schemeClr>
                    </a:solidFill>
                  </a:rPr>
                  <a:t> for all gates, for simplicity)</a:t>
                </a:r>
                <a:endParaRPr lang="en-US" sz="21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Each gate becomes </a:t>
                </a:r>
                <a:r>
                  <a:rPr lang="en-US" dirty="0">
                    <a:solidFill>
                      <a:schemeClr val="accent1"/>
                    </a:solidFill>
                  </a:rPr>
                  <a:t>extremely biased</a:t>
                </a:r>
                <a:r>
                  <a:rPr lang="en-US" dirty="0"/>
                  <a:t> except with probability roughly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somewhat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balanced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gates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gates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chemeClr val="tx1"/>
                    </a:solidFill>
                  </a:rPr>
                  <a:t>total # gates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query </a:t>
                </a:r>
                <a:r>
                  <a:rPr lang="en-US" dirty="0"/>
                  <a:t>the somewhat-balanced gates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Otherwise, query the living </a:t>
                </a:r>
                <a:r>
                  <a:rPr lang="en-US" dirty="0">
                    <a:solidFill>
                      <a:schemeClr val="accent1"/>
                    </a:solidFill>
                  </a:rPr>
                  <a:t>variables</a:t>
                </a:r>
                <a:r>
                  <a:rPr lang="en-US" dirty="0"/>
                  <a:t> feeding into the somewhat-balanced gates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W.h.p</a:t>
                </a:r>
                <a:r>
                  <a:rPr lang="en-US" dirty="0"/>
                  <a:t>., each gate has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living variables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variable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queries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somewhat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balanced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gates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Concentration: </a:t>
                </a:r>
                <a:r>
                  <a:rPr lang="en-US" dirty="0">
                    <a:solidFill>
                      <a:schemeClr val="accent1"/>
                    </a:solidFill>
                  </a:rPr>
                  <a:t>“Read-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Chernoff Bound”</a:t>
                </a:r>
                <a:r>
                  <a:rPr lang="en-US" dirty="0"/>
                  <a:t> </a:t>
                </a:r>
                <a:r>
                  <a:rPr lang="en-US" sz="2100" dirty="0">
                    <a:solidFill>
                      <a:srgbClr val="C00000"/>
                    </a:solidFill>
                  </a:rPr>
                  <a:t>[GLSS 2015]</a:t>
                </a:r>
                <a:r>
                  <a:rPr lang="en-US" dirty="0"/>
                  <a:t> (use “light variables” assumption)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ACC8C-8E85-48F1-87EB-5B9BD6BE4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967" y="1037690"/>
                <a:ext cx="11781033" cy="5820310"/>
              </a:xfrm>
              <a:blipFill>
                <a:blip r:embed="rId2"/>
                <a:stretch>
                  <a:fillRect l="-673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051B6AB-E0BF-41DE-83CA-33CB6613A647}"/>
              </a:ext>
            </a:extLst>
          </p:cNvPr>
          <p:cNvSpPr txBox="1"/>
          <p:nvPr/>
        </p:nvSpPr>
        <p:spPr>
          <a:xfrm>
            <a:off x="8963583" y="5589477"/>
            <a:ext cx="60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✔️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094B4-3547-4C30-ACA1-39C65334D00D}"/>
              </a:ext>
            </a:extLst>
          </p:cNvPr>
          <p:cNvSpPr/>
          <p:nvPr/>
        </p:nvSpPr>
        <p:spPr>
          <a:xfrm>
            <a:off x="3902149" y="5506344"/>
            <a:ext cx="5667609" cy="595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6D33EE34-195F-4196-AB28-F5EE7FD3D6B6}"/>
              </a:ext>
            </a:extLst>
          </p:cNvPr>
          <p:cNvSpPr/>
          <p:nvPr/>
        </p:nvSpPr>
        <p:spPr>
          <a:xfrm>
            <a:off x="167946" y="3522841"/>
            <a:ext cx="10046624" cy="852440"/>
          </a:xfrm>
          <a:prstGeom prst="rect">
            <a:avLst/>
          </a:prstGeom>
          <a:solidFill>
            <a:srgbClr val="EBFFEE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8D6F30-C55C-4468-9CAA-6A54F9EB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4" y="-127613"/>
            <a:ext cx="10515600" cy="1325563"/>
          </a:xfrm>
        </p:spPr>
        <p:txBody>
          <a:bodyPr/>
          <a:lstStyle/>
          <a:p>
            <a:r>
              <a:rPr lang="en-US" dirty="0"/>
              <a:t>Light gates &amp; light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EEF42-BCBB-4AD0-89FA-CDD907BCD3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947" y="1269868"/>
                <a:ext cx="11856105" cy="558813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Fan-in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Hope: After restriction, </a:t>
                </a:r>
                <a:r>
                  <a:rPr lang="en-US" dirty="0">
                    <a:solidFill>
                      <a:schemeClr val="accent1"/>
                    </a:solidFill>
                  </a:rPr>
                  <a:t>fan-in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“Connected pair”: Two variables feeding into same light gate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LTF-DT </a:t>
                </a:r>
                <a:r>
                  <a:rPr lang="en-US" dirty="0">
                    <a:solidFill>
                      <a:schemeClr val="accent1"/>
                    </a:solidFill>
                  </a:rPr>
                  <a:t>queries</a:t>
                </a:r>
                <a:r>
                  <a:rPr lang="en-US" dirty="0"/>
                  <a:t> all variables in connected pairs where </a:t>
                </a:r>
                <a:r>
                  <a:rPr lang="en-US" dirty="0">
                    <a:solidFill>
                      <a:schemeClr val="accent1"/>
                    </a:solidFill>
                  </a:rPr>
                  <a:t>both survive</a:t>
                </a:r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queries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connected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pairs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Concentration: Find many gates that don’t share variables. Independent events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EEF42-BCBB-4AD0-89FA-CDD907BCD3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947" y="1269868"/>
                <a:ext cx="11856105" cy="5588132"/>
              </a:xfrm>
              <a:blipFill>
                <a:blip r:embed="rId3"/>
                <a:stretch>
                  <a:fillRect l="-926" r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57D5BA3A-BEB7-4535-A7CB-01EAA9F06F89}"/>
              </a:ext>
            </a:extLst>
          </p:cNvPr>
          <p:cNvGrpSpPr/>
          <p:nvPr/>
        </p:nvGrpSpPr>
        <p:grpSpPr>
          <a:xfrm>
            <a:off x="10513341" y="480348"/>
            <a:ext cx="1312986" cy="1502316"/>
            <a:chOff x="9630155" y="2549915"/>
            <a:chExt cx="1312986" cy="150231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137A679-6CD0-4528-86F3-FAD33A05960C}"/>
                </a:ext>
              </a:extLst>
            </p:cNvPr>
            <p:cNvGrpSpPr/>
            <p:nvPr/>
          </p:nvGrpSpPr>
          <p:grpSpPr>
            <a:xfrm>
              <a:off x="9630155" y="2549915"/>
              <a:ext cx="1312986" cy="1451050"/>
              <a:chOff x="9629572" y="3444215"/>
              <a:chExt cx="1312986" cy="145105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D907CFC-B4B7-48D3-BAA0-AB6D9CB9021C}"/>
                  </a:ext>
                </a:extLst>
              </p:cNvPr>
              <p:cNvSpPr/>
              <p:nvPr/>
            </p:nvSpPr>
            <p:spPr>
              <a:xfrm>
                <a:off x="9893212" y="3444215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C6194AA-8BF4-4C6C-B844-02DBABE9F10F}"/>
                  </a:ext>
                </a:extLst>
              </p:cNvPr>
              <p:cNvCxnSpPr>
                <a:cxnSpLocks/>
                <a:endCxn id="36" idx="3"/>
              </p:cNvCxnSpPr>
              <p:nvPr/>
            </p:nvCxnSpPr>
            <p:spPr>
              <a:xfrm flipV="1">
                <a:off x="9893212" y="4128240"/>
                <a:ext cx="117360" cy="3884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ADD3FD1-A579-4B8E-87CF-246FCB3771BF}"/>
                  </a:ext>
                </a:extLst>
              </p:cNvPr>
              <p:cNvCxnSpPr>
                <a:cxnSpLocks/>
                <a:stCxn id="45" idx="0"/>
                <a:endCxn id="36" idx="5"/>
              </p:cNvCxnSpPr>
              <p:nvPr/>
            </p:nvCxnSpPr>
            <p:spPr>
              <a:xfrm flipH="1" flipV="1">
                <a:off x="10577237" y="4128240"/>
                <a:ext cx="174821" cy="39769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B8F3D62-F7DE-403E-9017-60751563C9FA}"/>
                      </a:ext>
                    </a:extLst>
                  </p:cNvPr>
                  <p:cNvSpPr txBox="1"/>
                  <p:nvPr/>
                </p:nvSpPr>
                <p:spPr>
                  <a:xfrm>
                    <a:off x="9629572" y="4513786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B8F3D62-F7DE-403E-9017-60751563C9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9572" y="4513786"/>
                    <a:ext cx="381000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9DBD6C2-BAD7-4C10-BB17-32D30E48F542}"/>
                      </a:ext>
                    </a:extLst>
                  </p:cNvPr>
                  <p:cNvSpPr txBox="1"/>
                  <p:nvPr/>
                </p:nvSpPr>
                <p:spPr>
                  <a:xfrm>
                    <a:off x="10561558" y="452593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9DBD6C2-BAD7-4C10-BB17-32D30E48F5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61558" y="4525933"/>
                    <a:ext cx="381000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B4E09F9C-9EC3-47A4-B1D7-D48B875A5B64}"/>
                      </a:ext>
                    </a:extLst>
                  </p:cNvPr>
                  <p:cNvSpPr txBox="1"/>
                  <p:nvPr/>
                </p:nvSpPr>
                <p:spPr>
                  <a:xfrm>
                    <a:off x="10066219" y="3618749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B4E09F9C-9EC3-47A4-B1D7-D48B875A5B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6219" y="3618749"/>
                    <a:ext cx="381000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11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20668D2-9610-48A3-9826-9BDF5AB7D1B0}"/>
                    </a:ext>
                  </a:extLst>
                </p:cNvPr>
                <p:cNvSpPr txBox="1"/>
                <p:nvPr/>
              </p:nvSpPr>
              <p:spPr>
                <a:xfrm>
                  <a:off x="10111204" y="368289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320668D2-9610-48A3-9826-9BDF5AB7D1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1204" y="3682899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7F572F9-D91F-4EEF-8CBA-67CAED689E28}"/>
                </a:ext>
              </a:extLst>
            </p:cNvPr>
            <p:cNvCxnSpPr>
              <a:cxnSpLocks/>
              <a:endCxn id="36" idx="4"/>
            </p:cNvCxnSpPr>
            <p:nvPr/>
          </p:nvCxnSpPr>
          <p:spPr>
            <a:xfrm flipV="1">
              <a:off x="10294487" y="3351300"/>
              <a:ext cx="1" cy="2671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55CB6CC-FD3F-47D7-82B8-7A391F7174FA}"/>
              </a:ext>
            </a:extLst>
          </p:cNvPr>
          <p:cNvSpPr/>
          <p:nvPr/>
        </p:nvSpPr>
        <p:spPr>
          <a:xfrm>
            <a:off x="6727336" y="4428589"/>
            <a:ext cx="2600550" cy="566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E2DB9D0-1FBE-4969-9797-A54344200792}"/>
              </a:ext>
            </a:extLst>
          </p:cNvPr>
          <p:cNvSpPr/>
          <p:nvPr/>
        </p:nvSpPr>
        <p:spPr>
          <a:xfrm>
            <a:off x="9476705" y="4553170"/>
            <a:ext cx="2600550" cy="566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3" grpId="0" uiExpand="1" build="p"/>
      <p:bldP spid="6" grpId="0" animBg="1"/>
      <p:bldP spid="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39A0AC4-0CD5-4F47-A79B-EE90A645F5A6}"/>
              </a:ext>
            </a:extLst>
          </p:cNvPr>
          <p:cNvSpPr/>
          <p:nvPr/>
        </p:nvSpPr>
        <p:spPr>
          <a:xfrm>
            <a:off x="1372663" y="2782709"/>
            <a:ext cx="5373152" cy="966012"/>
          </a:xfrm>
          <a:prstGeom prst="rect">
            <a:avLst/>
          </a:prstGeom>
          <a:solidFill>
            <a:srgbClr val="EBFFEE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AF0E0-2150-45F0-BE73-863AD91E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4280F6-6E1E-4CFB-BF46-6C77E0651E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4939" y="1703793"/>
                <a:ext cx="8407647" cy="4351338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Fan-out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LTF-DT </a:t>
                </a:r>
                <a:r>
                  <a:rPr lang="en-US" dirty="0">
                    <a:solidFill>
                      <a:schemeClr val="accent1"/>
                    </a:solidFill>
                  </a:rPr>
                  <a:t>queries</a:t>
                </a:r>
                <a:r>
                  <a:rPr lang="en-US" dirty="0"/>
                  <a:t> all heavy variables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So #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4280F6-6E1E-4CFB-BF46-6C77E0651E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4939" y="1703793"/>
                <a:ext cx="8407647" cy="4351338"/>
              </a:xfrm>
              <a:blipFill>
                <a:blip r:embed="rId2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85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0EC2AC-EE8C-4033-BD3C-FB9CD35E7A68}"/>
              </a:ext>
            </a:extLst>
          </p:cNvPr>
          <p:cNvSpPr/>
          <p:nvPr/>
        </p:nvSpPr>
        <p:spPr>
          <a:xfrm>
            <a:off x="308225" y="2270590"/>
            <a:ext cx="10921429" cy="10479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A0F7D-F93D-4E66-B2B9-6769A71BE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Iterating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6F5F3-822D-4C90-BA10-5ECFD39892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870" y="1232899"/>
                <a:ext cx="11671442" cy="304700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So far: Under restriction,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LTF </a:t>
                </a:r>
                <a:r>
                  <a:rPr lang="en-US" dirty="0">
                    <a:solidFill>
                      <a:schemeClr val="accent1"/>
                    </a:solidFill>
                  </a:rPr>
                  <a:t>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LTF-DT</a:t>
                </a:r>
                <a:r>
                  <a:rPr lang="en-US" dirty="0"/>
                  <a:t> with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LTF circuits at leaves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How to get down to 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6F5F3-822D-4C90-BA10-5ECFD39892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870" y="1232899"/>
                <a:ext cx="11671442" cy="3047001"/>
              </a:xfrm>
              <a:blipFill>
                <a:blip r:embed="rId2"/>
                <a:stretch>
                  <a:fillRect l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5F1849-F072-4801-8315-9A1232276E6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5F1849-F072-4801-8315-9A1232276E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03E8-0AA4-4769-9412-C106E1E6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00962"/>
            <a:ext cx="8809235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Constant-depth</a:t>
            </a:r>
            <a:r>
              <a:rPr lang="en-US" dirty="0"/>
              <a:t> circuits are easier to analyze</a:t>
            </a:r>
          </a:p>
          <a:p>
            <a:pPr>
              <a:lnSpc>
                <a:spcPct val="150000"/>
              </a:lnSpc>
            </a:pPr>
            <a:r>
              <a:rPr lang="en-US" dirty="0"/>
              <a:t>✔️ Exponential lower bounds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[</a:t>
            </a:r>
            <a:r>
              <a:rPr lang="en-US" sz="1600" dirty="0" err="1">
                <a:solidFill>
                  <a:srgbClr val="C00000"/>
                </a:solidFill>
              </a:rPr>
              <a:t>Ajtai</a:t>
            </a:r>
            <a:r>
              <a:rPr lang="en-US" sz="1600" dirty="0">
                <a:solidFill>
                  <a:srgbClr val="C00000"/>
                </a:solidFill>
              </a:rPr>
              <a:t> 1983, FSS 1984, Yao 1985, </a:t>
            </a:r>
            <a:r>
              <a:rPr lang="en-US" sz="1600" dirty="0" err="1">
                <a:solidFill>
                  <a:srgbClr val="C00000"/>
                </a:solidFill>
              </a:rPr>
              <a:t>Håstad</a:t>
            </a:r>
            <a:r>
              <a:rPr lang="en-US" sz="1600" dirty="0">
                <a:solidFill>
                  <a:srgbClr val="C00000"/>
                </a:solidFill>
              </a:rPr>
              <a:t> 1986]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✔️ Average-case hardness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[</a:t>
            </a:r>
            <a:r>
              <a:rPr lang="en-US" sz="1600" dirty="0" err="1">
                <a:solidFill>
                  <a:srgbClr val="C00000"/>
                </a:solidFill>
              </a:rPr>
              <a:t>Ajtai</a:t>
            </a:r>
            <a:r>
              <a:rPr lang="en-US" sz="1600" dirty="0">
                <a:solidFill>
                  <a:srgbClr val="C00000"/>
                </a:solidFill>
              </a:rPr>
              <a:t> 1983, FSS 1984, Yao 1985, </a:t>
            </a:r>
            <a:r>
              <a:rPr lang="en-US" sz="1600" dirty="0" err="1">
                <a:solidFill>
                  <a:srgbClr val="C00000"/>
                </a:solidFill>
              </a:rPr>
              <a:t>Håstad</a:t>
            </a:r>
            <a:r>
              <a:rPr lang="en-US" sz="1600" dirty="0">
                <a:solidFill>
                  <a:srgbClr val="C00000"/>
                </a:solidFill>
              </a:rPr>
              <a:t> 1986, BIS 2012, IMP 2012, </a:t>
            </a:r>
            <a:r>
              <a:rPr lang="en-US" sz="1600" dirty="0" err="1">
                <a:solidFill>
                  <a:srgbClr val="C00000"/>
                </a:solidFill>
              </a:rPr>
              <a:t>Håstad</a:t>
            </a:r>
            <a:r>
              <a:rPr lang="en-US" sz="1600" dirty="0">
                <a:solidFill>
                  <a:srgbClr val="C00000"/>
                </a:solidFill>
              </a:rPr>
              <a:t> 2014]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dirty="0"/>
              <a:t>✔️ Pseudorandom generators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</a:rPr>
              <a:t>[AW 1985, Nisan 1991, Braverman 2009, TX 2013, Tal 2017, HS 2019, ST 2019, Kelley 2021, </a:t>
            </a:r>
            <a:r>
              <a:rPr lang="en-US" sz="1600" dirty="0" err="1">
                <a:solidFill>
                  <a:srgbClr val="C00000"/>
                </a:solidFill>
              </a:rPr>
              <a:t>Lyu</a:t>
            </a:r>
            <a:r>
              <a:rPr lang="en-US" sz="1600" dirty="0">
                <a:solidFill>
                  <a:srgbClr val="C00000"/>
                </a:solidFill>
              </a:rPr>
              <a:t> 2022]</a:t>
            </a:r>
            <a:endParaRPr lang="en-US" sz="2800" dirty="0"/>
          </a:p>
        </p:txBody>
      </p:sp>
      <p:pic>
        <p:nvPicPr>
          <p:cNvPr id="3076" name="Picture 4" descr="Kids trike">
            <a:extLst>
              <a:ext uri="{FF2B5EF4-FFF2-40B4-BE49-F238E27FC236}">
                <a16:creationId xmlns:a16="http://schemas.microsoft.com/office/drawing/2014/main" id="{006BFD7F-BC29-43BB-B576-404D342B6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34" y="394538"/>
            <a:ext cx="4267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0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ree in spring vector drawing">
            <a:extLst>
              <a:ext uri="{FF2B5EF4-FFF2-40B4-BE49-F238E27FC236}">
                <a16:creationId xmlns:a16="http://schemas.microsoft.com/office/drawing/2014/main" id="{9D1F56AE-B916-4DAE-9AB5-EFC18D1A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7" y="960236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F1BE99-81B4-4EA1-8E13-28B8DA3F6514}"/>
              </a:ext>
            </a:extLst>
          </p:cNvPr>
          <p:cNvSpPr/>
          <p:nvPr/>
        </p:nvSpPr>
        <p:spPr>
          <a:xfrm>
            <a:off x="1675468" y="2614020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7527863-0A9C-4595-8097-32DBC0B20010}"/>
              </a:ext>
            </a:extLst>
          </p:cNvPr>
          <p:cNvSpPr/>
          <p:nvPr/>
        </p:nvSpPr>
        <p:spPr>
          <a:xfrm>
            <a:off x="5195737" y="2522199"/>
            <a:ext cx="1289520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ee in spring vector drawing">
            <a:extLst>
              <a:ext uri="{FF2B5EF4-FFF2-40B4-BE49-F238E27FC236}">
                <a16:creationId xmlns:a16="http://schemas.microsoft.com/office/drawing/2014/main" id="{F6B50077-F732-4C29-B7B0-45D30E5EF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50" y="960236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4CEEF9E-DDFF-43EC-983F-D1EBF626B2DD}"/>
              </a:ext>
            </a:extLst>
          </p:cNvPr>
          <p:cNvSpPr/>
          <p:nvPr/>
        </p:nvSpPr>
        <p:spPr>
          <a:xfrm>
            <a:off x="3084871" y="1872450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DB52F8D-D631-48E9-BAF5-F68BD16B2260}"/>
              </a:ext>
            </a:extLst>
          </p:cNvPr>
          <p:cNvSpPr/>
          <p:nvPr/>
        </p:nvSpPr>
        <p:spPr>
          <a:xfrm>
            <a:off x="296519" y="1743963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ED29F21-09CA-43F1-B3F1-739C1C2E6B02}"/>
              </a:ext>
            </a:extLst>
          </p:cNvPr>
          <p:cNvSpPr/>
          <p:nvPr/>
        </p:nvSpPr>
        <p:spPr>
          <a:xfrm>
            <a:off x="1705922" y="873906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43E2CEBE-BE4A-4DD4-8529-A962820F5A99}"/>
              </a:ext>
            </a:extLst>
          </p:cNvPr>
          <p:cNvSpPr/>
          <p:nvPr/>
        </p:nvSpPr>
        <p:spPr>
          <a:xfrm>
            <a:off x="7547094" y="3472165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797C781-3817-4848-B450-80BF120AA8FB}"/>
              </a:ext>
            </a:extLst>
          </p:cNvPr>
          <p:cNvSpPr/>
          <p:nvPr/>
        </p:nvSpPr>
        <p:spPr>
          <a:xfrm>
            <a:off x="9075801" y="3188029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51200F7B-6187-406F-9599-DE46D8461603}"/>
              </a:ext>
            </a:extLst>
          </p:cNvPr>
          <p:cNvSpPr/>
          <p:nvPr/>
        </p:nvSpPr>
        <p:spPr>
          <a:xfrm>
            <a:off x="7385623" y="2879333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04BC15E4-F7A0-4E67-8966-691F6E145E20}"/>
              </a:ext>
            </a:extLst>
          </p:cNvPr>
          <p:cNvSpPr/>
          <p:nvPr/>
        </p:nvSpPr>
        <p:spPr>
          <a:xfrm>
            <a:off x="9841346" y="2570855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939F2A8-01D2-456F-9BDF-C13AD9260CD8}"/>
              </a:ext>
            </a:extLst>
          </p:cNvPr>
          <p:cNvSpPr/>
          <p:nvPr/>
        </p:nvSpPr>
        <p:spPr>
          <a:xfrm>
            <a:off x="6937006" y="2323549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F0E1082-3589-4D98-92D1-47B2A94EAB21}"/>
              </a:ext>
            </a:extLst>
          </p:cNvPr>
          <p:cNvSpPr/>
          <p:nvPr/>
        </p:nvSpPr>
        <p:spPr>
          <a:xfrm>
            <a:off x="9998436" y="187245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1E3D78E-58FC-4828-A90B-B738207E3D37}"/>
              </a:ext>
            </a:extLst>
          </p:cNvPr>
          <p:cNvSpPr/>
          <p:nvPr/>
        </p:nvSpPr>
        <p:spPr>
          <a:xfrm>
            <a:off x="8467721" y="2167455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18CBDC9-849B-4F24-A04A-4A1A2C89A9F3}"/>
              </a:ext>
            </a:extLst>
          </p:cNvPr>
          <p:cNvSpPr/>
          <p:nvPr/>
        </p:nvSpPr>
        <p:spPr>
          <a:xfrm>
            <a:off x="7210084" y="1648592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64A9E99-121B-4585-9CA1-834C2E0DB2C8}"/>
              </a:ext>
            </a:extLst>
          </p:cNvPr>
          <p:cNvSpPr/>
          <p:nvPr/>
        </p:nvSpPr>
        <p:spPr>
          <a:xfrm>
            <a:off x="8716636" y="1241723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E2788-5792-414F-AD98-228701E4ABD0}"/>
              </a:ext>
            </a:extLst>
          </p:cNvPr>
          <p:cNvSpPr/>
          <p:nvPr/>
        </p:nvSpPr>
        <p:spPr>
          <a:xfrm>
            <a:off x="164387" y="3573554"/>
            <a:ext cx="11296786" cy="2763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A23D8-F9C9-4CB5-97E6-4B43177A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664"/>
            <a:ext cx="10515600" cy="1325563"/>
          </a:xfrm>
        </p:spPr>
        <p:txBody>
          <a:bodyPr/>
          <a:lstStyle/>
          <a:p>
            <a:r>
              <a:rPr lang="en-US" dirty="0"/>
              <a:t>LTF-DT circuit-depth-reduction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BEC6E-2F05-49BE-82BA-08D6507E06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004" y="1017143"/>
                <a:ext cx="11691991" cy="532015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an </a:t>
                </a:r>
                <a:r>
                  <a:rPr lang="en-US" dirty="0">
                    <a:solidFill>
                      <a:schemeClr val="accent1"/>
                    </a:solidFill>
                  </a:rPr>
                  <a:t>LTF-DT</a:t>
                </a:r>
                <a:r>
                  <a:rPr lang="en-US" dirty="0"/>
                  <a:t> where leaves are labeled with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LTF circuits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wires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# variable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   # LTF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suitable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-regular restriction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18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1800" i="1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sz="1800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-wise independent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⋆</m:t>
                    </m:r>
                  </m:oMath>
                </a14:m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 positions and truly random assigned bits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Lemma:</a:t>
                </a:r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-approximated</a:t>
                </a:r>
                <a:r>
                  <a:rPr lang="en-US" dirty="0"/>
                  <a:t> by LTF-DT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where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Leaves are labeled with depth-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LTF circuits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wires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0" dirty="0"/>
                  <a:t># variable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>
                                        <a:lumMod val="50000"/>
                                        <a:lumOff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# LTF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BEC6E-2F05-49BE-82BA-08D6507E06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004" y="1017143"/>
                <a:ext cx="11691991" cy="5320158"/>
              </a:xfrm>
              <a:blipFill>
                <a:blip r:embed="rId2"/>
                <a:stretch>
                  <a:fillRect l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66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Tree in spring vector drawing">
            <a:extLst>
              <a:ext uri="{FF2B5EF4-FFF2-40B4-BE49-F238E27FC236}">
                <a16:creationId xmlns:a16="http://schemas.microsoft.com/office/drawing/2014/main" id="{4CC3AE02-90F8-4D21-9054-9B469BAB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5" y="1036838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Tree in spring vector drawing">
            <a:extLst>
              <a:ext uri="{FF2B5EF4-FFF2-40B4-BE49-F238E27FC236}">
                <a16:creationId xmlns:a16="http://schemas.microsoft.com/office/drawing/2014/main" id="{196B52F3-8450-4641-88C0-5EA676E72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61" y="1036838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ree in spring vector drawing">
            <a:extLst>
              <a:ext uri="{FF2B5EF4-FFF2-40B4-BE49-F238E27FC236}">
                <a16:creationId xmlns:a16="http://schemas.microsoft.com/office/drawing/2014/main" id="{9D1F56AE-B916-4DAE-9AB5-EFC18D1A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7" y="1036838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F1BE99-81B4-4EA1-8E13-28B8DA3F6514}"/>
              </a:ext>
            </a:extLst>
          </p:cNvPr>
          <p:cNvSpPr/>
          <p:nvPr/>
        </p:nvSpPr>
        <p:spPr>
          <a:xfrm>
            <a:off x="1992028" y="2690622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4CEEF9E-DDFF-43EC-983F-D1EBF626B2DD}"/>
              </a:ext>
            </a:extLst>
          </p:cNvPr>
          <p:cNvSpPr/>
          <p:nvPr/>
        </p:nvSpPr>
        <p:spPr>
          <a:xfrm>
            <a:off x="3401431" y="1949052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DB52F8D-D631-48E9-BAF5-F68BD16B2260}"/>
              </a:ext>
            </a:extLst>
          </p:cNvPr>
          <p:cNvSpPr/>
          <p:nvPr/>
        </p:nvSpPr>
        <p:spPr>
          <a:xfrm>
            <a:off x="613079" y="1820565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ED29F21-09CA-43F1-B3F1-739C1C2E6B02}"/>
              </a:ext>
            </a:extLst>
          </p:cNvPr>
          <p:cNvSpPr/>
          <p:nvPr/>
        </p:nvSpPr>
        <p:spPr>
          <a:xfrm>
            <a:off x="2022482" y="950508"/>
            <a:ext cx="1620301" cy="139681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Tree in spring vector drawing">
            <a:extLst>
              <a:ext uri="{FF2B5EF4-FFF2-40B4-BE49-F238E27FC236}">
                <a16:creationId xmlns:a16="http://schemas.microsoft.com/office/drawing/2014/main" id="{D19A11FC-0038-4058-A0FC-5224E6D5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62" y="1036838"/>
            <a:ext cx="4441091" cy="50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ree in spring vector drawing">
            <a:extLst>
              <a:ext uri="{FF2B5EF4-FFF2-40B4-BE49-F238E27FC236}">
                <a16:creationId xmlns:a16="http://schemas.microsoft.com/office/drawing/2014/main" id="{59C62B23-4486-4F1A-8712-4A070412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19" y="684058"/>
            <a:ext cx="2119914" cy="2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F3FB22E4-8F58-4B28-9C35-C812D7E156E8}"/>
              </a:ext>
            </a:extLst>
          </p:cNvPr>
          <p:cNvSpPr/>
          <p:nvPr/>
        </p:nvSpPr>
        <p:spPr>
          <a:xfrm>
            <a:off x="8254788" y="1463848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3726A20-515B-4E1C-B8DA-3496808EF236}"/>
              </a:ext>
            </a:extLst>
          </p:cNvPr>
          <p:cNvSpPr/>
          <p:nvPr/>
        </p:nvSpPr>
        <p:spPr>
          <a:xfrm>
            <a:off x="8749144" y="908335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Tree in spring vector drawing">
            <a:extLst>
              <a:ext uri="{FF2B5EF4-FFF2-40B4-BE49-F238E27FC236}">
                <a16:creationId xmlns:a16="http://schemas.microsoft.com/office/drawing/2014/main" id="{1E2D2883-5572-4BC4-AB31-11B7C3EE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869" y="1820565"/>
            <a:ext cx="2119914" cy="23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D113BA1-2323-4D40-8A18-29AADA2BEFFE}"/>
              </a:ext>
            </a:extLst>
          </p:cNvPr>
          <p:cNvSpPr/>
          <p:nvPr/>
        </p:nvSpPr>
        <p:spPr>
          <a:xfrm>
            <a:off x="10085482" y="258942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64EFFC-9CD9-42CF-B487-A4D6E4A9F3CD}"/>
              </a:ext>
            </a:extLst>
          </p:cNvPr>
          <p:cNvSpPr/>
          <p:nvPr/>
        </p:nvSpPr>
        <p:spPr>
          <a:xfrm>
            <a:off x="9585869" y="198138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Tree in spring vector drawing">
            <a:extLst>
              <a:ext uri="{FF2B5EF4-FFF2-40B4-BE49-F238E27FC236}">
                <a16:creationId xmlns:a16="http://schemas.microsoft.com/office/drawing/2014/main" id="{085FCFCA-69EC-4B9F-ABCE-50827EDC2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37" y="2600209"/>
            <a:ext cx="2119914" cy="2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D9A9D64-0384-4CC7-B6F6-6434182A7C11}"/>
              </a:ext>
            </a:extLst>
          </p:cNvPr>
          <p:cNvSpPr/>
          <p:nvPr/>
        </p:nvSpPr>
        <p:spPr>
          <a:xfrm>
            <a:off x="8192373" y="3369064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8AD5A79-C9A7-4EB3-8391-A333766F4863}"/>
              </a:ext>
            </a:extLst>
          </p:cNvPr>
          <p:cNvSpPr/>
          <p:nvPr/>
        </p:nvSpPr>
        <p:spPr>
          <a:xfrm>
            <a:off x="8499153" y="275976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Tree in spring vector drawing">
            <a:extLst>
              <a:ext uri="{FF2B5EF4-FFF2-40B4-BE49-F238E27FC236}">
                <a16:creationId xmlns:a16="http://schemas.microsoft.com/office/drawing/2014/main" id="{EE4FB5EE-079A-4A99-AA50-93E9528A4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24" y="1537815"/>
            <a:ext cx="2119914" cy="239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FDCAE7BA-0796-474D-B767-2E544B2FB8D6}"/>
              </a:ext>
            </a:extLst>
          </p:cNvPr>
          <p:cNvSpPr/>
          <p:nvPr/>
        </p:nvSpPr>
        <p:spPr>
          <a:xfrm>
            <a:off x="7266237" y="230667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C5F1DCC2-535F-4B87-92E7-0FA7C3E0E213}"/>
              </a:ext>
            </a:extLst>
          </p:cNvPr>
          <p:cNvSpPr/>
          <p:nvPr/>
        </p:nvSpPr>
        <p:spPr>
          <a:xfrm>
            <a:off x="6766624" y="1698630"/>
            <a:ext cx="1620301" cy="48194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2C67193E-4A36-40B9-949F-397EE5912585}"/>
              </a:ext>
            </a:extLst>
          </p:cNvPr>
          <p:cNvSpPr/>
          <p:nvPr/>
        </p:nvSpPr>
        <p:spPr>
          <a:xfrm>
            <a:off x="5508391" y="2363087"/>
            <a:ext cx="1168282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41" grpId="0" animBg="1"/>
      <p:bldP spid="45" grpId="0" animBg="1"/>
      <p:bldP spid="5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27CF-3D89-478E-8B36-C6AB61DD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4212"/>
            <a:ext cx="10515600" cy="1325563"/>
          </a:xfrm>
        </p:spPr>
        <p:txBody>
          <a:bodyPr/>
          <a:lstStyle/>
          <a:p>
            <a:r>
              <a:rPr lang="en-US" dirty="0"/>
              <a:t>Key step of proof: Bounding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46A6B-6535-4147-B96B-F8FD27517B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029" y="1109610"/>
                <a:ext cx="11989942" cy="573013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VARS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600" dirty="0"/>
                  <a:t> be the event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are consistent with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variable queries</a:t>
                </a:r>
                <a:r>
                  <a:rPr lang="en-US" sz="2600" dirty="0"/>
                  <a:t> on path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LTFS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600" dirty="0"/>
                  <a:t> be the event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00" dirty="0"/>
                  <a:t> are  consistent with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LTF queries</a:t>
                </a:r>
                <a:r>
                  <a:rPr lang="en-US" sz="2600" dirty="0"/>
                  <a:t> on path to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​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leaf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reach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error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VARS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LTFS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VARS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∧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error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VARS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error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such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that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VARS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occurs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LTF</m:t>
                          </m:r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queries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46A6B-6535-4147-B96B-F8FD27517B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029" y="1109610"/>
                <a:ext cx="11989942" cy="5730135"/>
              </a:xfrm>
              <a:blipFill>
                <a:blip r:embed="rId2"/>
                <a:stretch>
                  <a:fillRect l="-814"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33FB78F-2E97-4F14-9AA3-D394FEC1C026}"/>
              </a:ext>
            </a:extLst>
          </p:cNvPr>
          <p:cNvSpPr/>
          <p:nvPr/>
        </p:nvSpPr>
        <p:spPr>
          <a:xfrm>
            <a:off x="3461107" y="2178150"/>
            <a:ext cx="5208998" cy="102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0B9CB-40C6-4EA6-B17D-E3495277B6FE}"/>
              </a:ext>
            </a:extLst>
          </p:cNvPr>
          <p:cNvSpPr/>
          <p:nvPr/>
        </p:nvSpPr>
        <p:spPr>
          <a:xfrm>
            <a:off x="1102895" y="3278491"/>
            <a:ext cx="5732980" cy="102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CBA59-224F-4E04-8397-972A49E40208}"/>
              </a:ext>
            </a:extLst>
          </p:cNvPr>
          <p:cNvSpPr/>
          <p:nvPr/>
        </p:nvSpPr>
        <p:spPr>
          <a:xfrm>
            <a:off x="1102895" y="4299082"/>
            <a:ext cx="4380216" cy="1118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BF60DD-919B-4591-9690-A48B664A8F88}"/>
              </a:ext>
            </a:extLst>
          </p:cNvPr>
          <p:cNvSpPr/>
          <p:nvPr/>
        </p:nvSpPr>
        <p:spPr>
          <a:xfrm>
            <a:off x="5483111" y="4105969"/>
            <a:ext cx="4887074" cy="1311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CA24AB-5656-4B4A-8983-6100C07288CF}"/>
              </a:ext>
            </a:extLst>
          </p:cNvPr>
          <p:cNvSpPr/>
          <p:nvPr/>
        </p:nvSpPr>
        <p:spPr>
          <a:xfrm>
            <a:off x="949905" y="5457549"/>
            <a:ext cx="5732979" cy="47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8AEB89-71EB-4524-B04B-69407497D089}"/>
              </a:ext>
            </a:extLst>
          </p:cNvPr>
          <p:cNvSpPr/>
          <p:nvPr/>
        </p:nvSpPr>
        <p:spPr>
          <a:xfrm>
            <a:off x="923952" y="5926457"/>
            <a:ext cx="4738101" cy="641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row: Right 15">
            <a:extLst>
              <a:ext uri="{FF2B5EF4-FFF2-40B4-BE49-F238E27FC236}">
                <a16:creationId xmlns:a16="http://schemas.microsoft.com/office/drawing/2014/main" id="{17527863-0A9C-4595-8097-32DBC0B20010}"/>
              </a:ext>
            </a:extLst>
          </p:cNvPr>
          <p:cNvSpPr/>
          <p:nvPr/>
        </p:nvSpPr>
        <p:spPr>
          <a:xfrm>
            <a:off x="1699628" y="3127128"/>
            <a:ext cx="1168282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B1FA451-2971-4A08-B903-D56E93039923}"/>
              </a:ext>
            </a:extLst>
          </p:cNvPr>
          <p:cNvSpPr/>
          <p:nvPr/>
        </p:nvSpPr>
        <p:spPr>
          <a:xfrm>
            <a:off x="4690052" y="3150036"/>
            <a:ext cx="1168282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F4E89C3-B600-4DEA-9BDA-4A3F04F1B730}"/>
              </a:ext>
            </a:extLst>
          </p:cNvPr>
          <p:cNvSpPr/>
          <p:nvPr/>
        </p:nvSpPr>
        <p:spPr>
          <a:xfrm>
            <a:off x="8257368" y="3150036"/>
            <a:ext cx="1168282" cy="7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90A086-A284-4A36-AFD2-083C9F3F2387}"/>
              </a:ext>
            </a:extLst>
          </p:cNvPr>
          <p:cNvGrpSpPr/>
          <p:nvPr/>
        </p:nvGrpSpPr>
        <p:grpSpPr>
          <a:xfrm>
            <a:off x="2111608" y="1120997"/>
            <a:ext cx="2991678" cy="3384251"/>
            <a:chOff x="-43760" y="2912033"/>
            <a:chExt cx="4441091" cy="5023858"/>
          </a:xfrm>
        </p:grpSpPr>
        <p:pic>
          <p:nvPicPr>
            <p:cNvPr id="22" name="Picture 2" descr="Tree in spring vector drawing">
              <a:extLst>
                <a:ext uri="{FF2B5EF4-FFF2-40B4-BE49-F238E27FC236}">
                  <a16:creationId xmlns:a16="http://schemas.microsoft.com/office/drawing/2014/main" id="{5E59C870-70D3-461F-92E4-3DA9EDF2C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760" y="2912033"/>
              <a:ext cx="4441091" cy="5023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5CD48C9-3CA0-4C02-BB9F-8DA92F4BC974}"/>
                </a:ext>
              </a:extLst>
            </p:cNvPr>
            <p:cNvSpPr/>
            <p:nvPr/>
          </p:nvSpPr>
          <p:spPr>
            <a:xfrm>
              <a:off x="1492505" y="3062782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BAEC19D6-596E-4D62-8D8E-D4C69021E7C2}"/>
                </a:ext>
              </a:extLst>
            </p:cNvPr>
            <p:cNvSpPr/>
            <p:nvPr/>
          </p:nvSpPr>
          <p:spPr>
            <a:xfrm>
              <a:off x="2646428" y="3932839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76FABE4-958C-4828-9227-5C21AB859510}"/>
                </a:ext>
              </a:extLst>
            </p:cNvPr>
            <p:cNvSpPr/>
            <p:nvPr/>
          </p:nvSpPr>
          <p:spPr>
            <a:xfrm>
              <a:off x="1258490" y="4518616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D6079E8C-660E-4199-9347-40D9C5B48989}"/>
                </a:ext>
              </a:extLst>
            </p:cNvPr>
            <p:cNvSpPr/>
            <p:nvPr/>
          </p:nvSpPr>
          <p:spPr>
            <a:xfrm>
              <a:off x="132943" y="3697359"/>
              <a:ext cx="1620301" cy="87005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D0832270-F8CF-4359-BB9E-1954D65A0AF9}"/>
              </a:ext>
            </a:extLst>
          </p:cNvPr>
          <p:cNvSpPr/>
          <p:nvPr/>
        </p:nvSpPr>
        <p:spPr>
          <a:xfrm>
            <a:off x="276640" y="2703617"/>
            <a:ext cx="1091493" cy="135630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2B6874-1D76-4D16-A052-0F41DAF4CD7A}"/>
              </a:ext>
            </a:extLst>
          </p:cNvPr>
          <p:cNvGrpSpPr/>
          <p:nvPr/>
        </p:nvGrpSpPr>
        <p:grpSpPr>
          <a:xfrm>
            <a:off x="5449605" y="1144769"/>
            <a:ext cx="2991678" cy="3384251"/>
            <a:chOff x="5449605" y="1144769"/>
            <a:chExt cx="2991678" cy="3384251"/>
          </a:xfrm>
        </p:grpSpPr>
        <p:pic>
          <p:nvPicPr>
            <p:cNvPr id="36" name="Picture 2" descr="Tree in spring vector drawing">
              <a:extLst>
                <a:ext uri="{FF2B5EF4-FFF2-40B4-BE49-F238E27FC236}">
                  <a16:creationId xmlns:a16="http://schemas.microsoft.com/office/drawing/2014/main" id="{AEF893C1-DBA7-4806-913B-F488419F3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9605" y="1144769"/>
              <a:ext cx="2991678" cy="338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F000DFA8-30B8-4A6D-A11E-F6166C89DCD0}"/>
                </a:ext>
              </a:extLst>
            </p:cNvPr>
            <p:cNvSpPr/>
            <p:nvPr/>
          </p:nvSpPr>
          <p:spPr>
            <a:xfrm>
              <a:off x="5568638" y="1673793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55C8524A-20FC-4A80-8D2A-7516C125DE13}"/>
                </a:ext>
              </a:extLst>
            </p:cNvPr>
            <p:cNvSpPr/>
            <p:nvPr/>
          </p:nvSpPr>
          <p:spPr>
            <a:xfrm>
              <a:off x="6399697" y="1363275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AEB4EE48-39DE-463C-8023-4EC8E9B033F6}"/>
                </a:ext>
              </a:extLst>
            </p:cNvPr>
            <p:cNvSpPr/>
            <p:nvPr/>
          </p:nvSpPr>
          <p:spPr>
            <a:xfrm>
              <a:off x="6716065" y="1812983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A5B6C44C-01D6-4374-A333-91B2455F8AFA}"/>
                </a:ext>
              </a:extLst>
            </p:cNvPr>
            <p:cNvSpPr/>
            <p:nvPr/>
          </p:nvSpPr>
          <p:spPr>
            <a:xfrm>
              <a:off x="7104884" y="2206360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4243193C-971A-4204-98A0-284B9C580F12}"/>
                </a:ext>
              </a:extLst>
            </p:cNvPr>
            <p:cNvSpPr/>
            <p:nvPr/>
          </p:nvSpPr>
          <p:spPr>
            <a:xfrm>
              <a:off x="5733591" y="2071989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C037986-63D9-46A0-A07A-C835F5D873BC}"/>
                </a:ext>
              </a:extLst>
            </p:cNvPr>
            <p:cNvSpPr/>
            <p:nvPr/>
          </p:nvSpPr>
          <p:spPr>
            <a:xfrm>
              <a:off x="6170318" y="2574945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6206556D-4E1A-4C09-92B0-CAA23418B68C}"/>
                </a:ext>
              </a:extLst>
            </p:cNvPr>
            <p:cNvSpPr/>
            <p:nvPr/>
          </p:nvSpPr>
          <p:spPr>
            <a:xfrm>
              <a:off x="7304697" y="2788179"/>
              <a:ext cx="1091493" cy="260178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90AA5C-F7EC-485B-830C-6223B35E36B6}"/>
              </a:ext>
            </a:extLst>
          </p:cNvPr>
          <p:cNvGrpSpPr/>
          <p:nvPr/>
        </p:nvGrpSpPr>
        <p:grpSpPr>
          <a:xfrm>
            <a:off x="8951460" y="1098763"/>
            <a:ext cx="2991678" cy="3384251"/>
            <a:chOff x="8951460" y="1098763"/>
            <a:chExt cx="2991678" cy="3384251"/>
          </a:xfrm>
        </p:grpSpPr>
        <p:pic>
          <p:nvPicPr>
            <p:cNvPr id="42" name="Picture 2" descr="Tree in spring vector drawing">
              <a:extLst>
                <a:ext uri="{FF2B5EF4-FFF2-40B4-BE49-F238E27FC236}">
                  <a16:creationId xmlns:a16="http://schemas.microsoft.com/office/drawing/2014/main" id="{A1689A93-A11E-49FA-BD00-EBE4CDD30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1460" y="1098763"/>
              <a:ext cx="2991678" cy="338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D613A53-ED56-4D9B-BAE4-99CE22942B27}"/>
                </a:ext>
              </a:extLst>
            </p:cNvPr>
            <p:cNvSpPr/>
            <p:nvPr/>
          </p:nvSpPr>
          <p:spPr>
            <a:xfrm>
              <a:off x="9200932" y="1854654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408690-BA0C-4123-B4EA-7D8E1D789AB7}"/>
                </a:ext>
              </a:extLst>
            </p:cNvPr>
            <p:cNvSpPr/>
            <p:nvPr/>
          </p:nvSpPr>
          <p:spPr>
            <a:xfrm>
              <a:off x="9586491" y="1488322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0F0E1A2-69C3-45CB-B963-520477B3BCDF}"/>
                </a:ext>
              </a:extLst>
            </p:cNvPr>
            <p:cNvSpPr/>
            <p:nvPr/>
          </p:nvSpPr>
          <p:spPr>
            <a:xfrm>
              <a:off x="10062656" y="1245822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97701A5-BC0A-4424-B3BC-A45CEB45EA62}"/>
                </a:ext>
              </a:extLst>
            </p:cNvPr>
            <p:cNvSpPr/>
            <p:nvPr/>
          </p:nvSpPr>
          <p:spPr>
            <a:xfrm>
              <a:off x="10657107" y="1367334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6EFA067-8EE6-4834-8E3E-2B969393051E}"/>
                </a:ext>
              </a:extLst>
            </p:cNvPr>
            <p:cNvSpPr/>
            <p:nvPr/>
          </p:nvSpPr>
          <p:spPr>
            <a:xfrm>
              <a:off x="9576427" y="2323530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C684701-130F-485B-9143-C220BBFA3081}"/>
                </a:ext>
              </a:extLst>
            </p:cNvPr>
            <p:cNvSpPr/>
            <p:nvPr/>
          </p:nvSpPr>
          <p:spPr>
            <a:xfrm>
              <a:off x="9962613" y="1920229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9C9AFC1-EBE6-41C8-916A-1292E1B0532C}"/>
                </a:ext>
              </a:extLst>
            </p:cNvPr>
            <p:cNvSpPr/>
            <p:nvPr/>
          </p:nvSpPr>
          <p:spPr>
            <a:xfrm>
              <a:off x="10551789" y="1878875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476100F-556F-4443-8429-305E65135DFC}"/>
                </a:ext>
              </a:extLst>
            </p:cNvPr>
            <p:cNvSpPr/>
            <p:nvPr/>
          </p:nvSpPr>
          <p:spPr>
            <a:xfrm>
              <a:off x="10211458" y="2411624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6DC1546-2141-48B0-9048-D04D8559E706}"/>
                </a:ext>
              </a:extLst>
            </p:cNvPr>
            <p:cNvSpPr/>
            <p:nvPr/>
          </p:nvSpPr>
          <p:spPr>
            <a:xfrm>
              <a:off x="10759782" y="2546354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1F0F69A-D32B-41BA-B7B7-5F695A8C82E5}"/>
                </a:ext>
              </a:extLst>
            </p:cNvPr>
            <p:cNvSpPr/>
            <p:nvPr/>
          </p:nvSpPr>
          <p:spPr>
            <a:xfrm>
              <a:off x="11306097" y="2364997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003F85B-5CCB-4F33-9FA0-6C3216EDC5D8}"/>
                </a:ext>
              </a:extLst>
            </p:cNvPr>
            <p:cNvSpPr/>
            <p:nvPr/>
          </p:nvSpPr>
          <p:spPr>
            <a:xfrm>
              <a:off x="11167284" y="1791397"/>
              <a:ext cx="445649" cy="44564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64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432946-EB80-4055-A7B2-CCFCDAFE6C36}"/>
              </a:ext>
            </a:extLst>
          </p:cNvPr>
          <p:cNvSpPr/>
          <p:nvPr/>
        </p:nvSpPr>
        <p:spPr>
          <a:xfrm>
            <a:off x="256854" y="1111766"/>
            <a:ext cx="11784458" cy="4661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86362-4830-4A5F-B06D-0DEAC26E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8309"/>
            <a:ext cx="10515600" cy="1325563"/>
          </a:xfrm>
        </p:spPr>
        <p:txBody>
          <a:bodyPr/>
          <a:lstStyle/>
          <a:p>
            <a:r>
              <a:rPr lang="en-US" dirty="0"/>
              <a:t>LTF circuit simplification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E0950-D415-40F8-A1EE-D5DFA6A829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6854" y="1187254"/>
                <a:ext cx="11784458" cy="559369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-regular restriction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depth-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size-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LTF circuits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-approximated by an </a:t>
                </a:r>
                <a:r>
                  <a:rPr lang="en-US" dirty="0">
                    <a:solidFill>
                      <a:schemeClr val="accent1"/>
                    </a:solidFill>
                  </a:rPr>
                  <a:t>LTF-DT where leaves are labeled with individual LTFs</a:t>
                </a:r>
                <a:r>
                  <a:rPr lang="en-US" dirty="0"/>
                  <a:t> and</a:t>
                </a:r>
              </a:p>
              <a:p>
                <a:pPr marL="1828800" lvl="1">
                  <a:lnSpc>
                    <a:spcPct val="110000"/>
                  </a:lnSpc>
                </a:pPr>
                <a:r>
                  <a:rPr lang="en-US" dirty="0"/>
                  <a:t># variable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chemeClr val="bg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1828800" lvl="1">
                  <a:lnSpc>
                    <a:spcPct val="110000"/>
                  </a:lnSpc>
                </a:pPr>
                <a:r>
                  <a:rPr lang="en-US" dirty="0"/>
                  <a:t># LTF queries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250000"/>
                  </a:lnSpc>
                  <a:buFont typeface="+mj-lt"/>
                  <a:buAutoNum type="arabicPeriod"/>
                </a:pPr>
                <a:r>
                  <a:rPr lang="en-US" sz="22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19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(⋆)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can be efficiently sampled using seed length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9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9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9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9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19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9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m:rPr>
                                    <m:lit/>
                                  </m:rPr>
                                  <a:rPr lang="en-US" sz="19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900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e>
                        </m:func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9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1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Assigned bits of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are truly random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Derandomized &amp; strengthened version of prior analysis </a:t>
                </a:r>
                <a:r>
                  <a:rPr lang="en-US" sz="2200" dirty="0">
                    <a:solidFill>
                      <a:srgbClr val="C00000"/>
                    </a:solidFill>
                  </a:rPr>
                  <a:t>[Chen, Santhanam, Srinivasan 2016]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3E0950-D415-40F8-A1EE-D5DFA6A829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6854" y="1187254"/>
                <a:ext cx="11784458" cy="5593690"/>
              </a:xfrm>
              <a:blipFill>
                <a:blip r:embed="rId2"/>
                <a:stretch>
                  <a:fillRect l="-931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79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BF7-71E6-44F3-AE19-1E9747DD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Our two jobs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2C58A-0746-4830-A824-032E0C0D8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922000" cy="468430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b="0" dirty="0"/>
              <a:t>Show that LTF circuits “simplify” under pseudorandom restrictions </a:t>
            </a:r>
            <a:r>
              <a:rPr lang="en-US" dirty="0"/>
              <a:t>✔️</a:t>
            </a:r>
            <a:r>
              <a:rPr lang="en-US" b="0" dirty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Fool the “simplified” model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39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64B74E3-F54D-4337-99B7-F262F8FEE90B}"/>
              </a:ext>
            </a:extLst>
          </p:cNvPr>
          <p:cNvSpPr/>
          <p:nvPr/>
        </p:nvSpPr>
        <p:spPr>
          <a:xfrm>
            <a:off x="194624" y="1438562"/>
            <a:ext cx="7756988" cy="14661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AE2A5-94CC-4AE8-A9F8-F3D05BD6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95" y="-102049"/>
            <a:ext cx="10263884" cy="1676603"/>
          </a:xfrm>
        </p:spPr>
        <p:txBody>
          <a:bodyPr>
            <a:normAutofit/>
          </a:bodyPr>
          <a:lstStyle/>
          <a:p>
            <a:r>
              <a:rPr lang="en-US" sz="5400" dirty="0"/>
              <a:t>PRGs for Functions of a Few LTFs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5E1E8-AFAF-460A-A9D8-CB096017F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415" y="1400359"/>
                <a:ext cx="11926585" cy="54576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Theorem: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explicit PRG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NY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sz="2400" b="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LTF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with seed length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rad>
                      </m:e>
                    </m:d>
                  </m:oMath>
                </a14:m>
                <a:endParaRPr lang="en-US" sz="2400" b="1" dirty="0"/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(builds on </a:t>
                </a:r>
                <a:r>
                  <a:rPr lang="en-US" sz="2400" dirty="0">
                    <a:solidFill>
                      <a:srgbClr val="C00000"/>
                    </a:solidFill>
                  </a:rPr>
                  <a:t>[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Kabanets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Koroth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Lu,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Myrisiotis</a:t>
                </a:r>
                <a:r>
                  <a:rPr lang="en-US" sz="2400" dirty="0">
                    <a:solidFill>
                      <a:srgbClr val="C00000"/>
                    </a:solidFill>
                  </a:rPr>
                  <a:t>, Oliveira 2020]</a:t>
                </a:r>
                <a:r>
                  <a:rPr lang="en-US" sz="2400" dirty="0"/>
                  <a:t>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Construction: Prior PRG for combinatorial rectangles (e.g., Nisan’s PRG for small space)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/>
                  <a:t>Analysis overview: Say we want to fool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/>
                  <a:t>.</a:t>
                </a:r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2400" dirty="0"/>
                  <a:t>Each LTF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can be computed by an efficient randomized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multiparty number-in-hand protocol</a:t>
                </a:r>
                <a:r>
                  <a:rPr lang="en-US" sz="2400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[Nisan 1993, Viola 2015]</a:t>
                </a:r>
                <a:r>
                  <a:rPr lang="en-US" sz="24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denote the acceptance probability of the protocol</a:t>
                </a:r>
                <a:endParaRPr lang="en-US" sz="2000" dirty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/>
                  <a:t> low-degree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robust</m:t>
                        </m:r>
                      </m:sub>
                    </m:sSub>
                  </m:oMath>
                </a14:m>
                <a:r>
                  <a:rPr lang="en-US" sz="2400" dirty="0"/>
                  <a:t> that computes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400" dirty="0"/>
                  <a:t> and is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robust</a:t>
                </a:r>
                <a:r>
                  <a:rPr lang="en-US" sz="2400" dirty="0"/>
                  <a:t> to input errors </a:t>
                </a:r>
                <a:r>
                  <a:rPr lang="en-US" sz="2000" dirty="0">
                    <a:solidFill>
                      <a:srgbClr val="C00000"/>
                    </a:solidFill>
                  </a:rPr>
                  <a:t>[</a:t>
                </a:r>
                <a:r>
                  <a:rPr lang="en-US" sz="2000" dirty="0" err="1">
                    <a:solidFill>
                      <a:srgbClr val="C00000"/>
                    </a:solidFill>
                  </a:rPr>
                  <a:t>Sherstov</a:t>
                </a:r>
                <a:r>
                  <a:rPr lang="en-US" sz="2000" dirty="0">
                    <a:solidFill>
                      <a:srgbClr val="C00000"/>
                    </a:solidFill>
                  </a:rPr>
                  <a:t> 2013]</a:t>
                </a:r>
                <a:endParaRPr lang="en-US" sz="2400" dirty="0"/>
              </a:p>
              <a:p>
                <a:pPr marL="457200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robust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pointwise</a:t>
                </a:r>
                <a:r>
                  <a:rPr lang="en-US" sz="2400" dirty="0">
                    <a:solidFill>
                      <a:schemeClr val="tx1"/>
                    </a:solidFill>
                  </a:rPr>
                  <a:t>. Fool the latter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term-by-term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5E1E8-AFAF-460A-A9D8-CB096017F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415" y="1400359"/>
                <a:ext cx="11926585" cy="5457641"/>
              </a:xfrm>
              <a:blipFill>
                <a:blip r:embed="rId3"/>
                <a:stretch>
                  <a:fillRect l="-818"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Diverse group">
            <a:extLst>
              <a:ext uri="{FF2B5EF4-FFF2-40B4-BE49-F238E27FC236}">
                <a16:creationId xmlns:a16="http://schemas.microsoft.com/office/drawing/2014/main" id="{678E1779-DA39-43CE-9FC5-12A14C1B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03" y="423601"/>
            <a:ext cx="2411102" cy="204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164B74E3-F54D-4337-99B7-F262F8FEE90B}"/>
              </a:ext>
            </a:extLst>
          </p:cNvPr>
          <p:cNvSpPr/>
          <p:nvPr/>
        </p:nvSpPr>
        <p:spPr>
          <a:xfrm>
            <a:off x="3405884" y="1097273"/>
            <a:ext cx="7756988" cy="1479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E33E8-BCD0-4DB7-8C75-137BD622BEB5}"/>
              </a:ext>
            </a:extLst>
          </p:cNvPr>
          <p:cNvSpPr/>
          <p:nvPr/>
        </p:nvSpPr>
        <p:spPr>
          <a:xfrm>
            <a:off x="0" y="0"/>
            <a:ext cx="3090378" cy="6858000"/>
          </a:xfrm>
          <a:prstGeom prst="rect">
            <a:avLst/>
          </a:prstGeom>
          <a:solidFill>
            <a:srgbClr val="0B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AE2A5-94CC-4AE8-A9F8-F3D05BD6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952" y="-47896"/>
            <a:ext cx="6586491" cy="1479479"/>
          </a:xfrm>
        </p:spPr>
        <p:txBody>
          <a:bodyPr>
            <a:normAutofit/>
          </a:bodyPr>
          <a:lstStyle/>
          <a:p>
            <a:r>
              <a:rPr lang="en-US" sz="5400" dirty="0"/>
              <a:t>PRGs for Polytopes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5E1E8-AFAF-460A-A9D8-CB096017F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47688" y="1086999"/>
                <a:ext cx="8383350" cy="5241882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/>
                  <a:t>Corollary: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explicit PRG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AND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sz="2400" b="0" i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LTF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with seed length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400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4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sz="2400" b="0" i="1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Lots of prior work on fooling polytopes and more general classes </a:t>
                </a:r>
                <a:r>
                  <a:rPr lang="en-US" sz="1800" dirty="0">
                    <a:solidFill>
                      <a:srgbClr val="C00000"/>
                    </a:solidFill>
                  </a:rPr>
                  <a:t>[Viola 2007] [Lovett, Srinivasan 2011] [Gopalan, O’Donnell, Wu, Zuckerman 2010] [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Tan 2018] [O’Donnell,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Servedio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Tan 2019] [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Kabanets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Koroth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Lu,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Myrisiotis</a:t>
                </a:r>
                <a:r>
                  <a:rPr lang="en-US" sz="1800" dirty="0">
                    <a:solidFill>
                      <a:srgbClr val="C00000"/>
                    </a:solidFill>
                  </a:rPr>
                  <a:t>, Oliveira 2020]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Our dependence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are poor, but we can handle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extremely small error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such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99</m:t>
                            </m:r>
                          </m:sup>
                        </m:sSup>
                      </m:sup>
                    </m:sSup>
                  </m:oMath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E5E1E8-AFAF-460A-A9D8-CB096017F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7688" y="1086999"/>
                <a:ext cx="8383350" cy="5241882"/>
              </a:xfrm>
              <a:blipFill>
                <a:blip r:embed="rId3"/>
                <a:stretch>
                  <a:fillRect l="-945" r="-436" b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D89DC989-63F0-4AA0-BDE7-110E1868E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2" r="12164"/>
          <a:stretch/>
        </p:blipFill>
        <p:spPr bwMode="auto">
          <a:xfrm>
            <a:off x="0" y="0"/>
            <a:ext cx="3090378" cy="4571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BED45FD3-1358-48D4-BDE1-A66805DAA477}"/>
                  </a:ext>
                </a:extLst>
              </p:cNvPr>
              <p:cNvSpPr/>
              <p:nvPr/>
            </p:nvSpPr>
            <p:spPr>
              <a:xfrm>
                <a:off x="9644281" y="1847287"/>
                <a:ext cx="2411002" cy="1479479"/>
              </a:xfrm>
              <a:prstGeom prst="cloudCallout">
                <a:avLst>
                  <a:gd name="adj1" fmla="val -50015"/>
                  <a:gd name="adj2" fmla="val -56234"/>
                </a:avLst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-dimensional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-facet polytope</a:t>
                </a:r>
              </a:p>
            </p:txBody>
          </p:sp>
        </mc:Choice>
        <mc:Fallback>
          <p:sp>
            <p:nvSpPr>
              <p:cNvPr id="6" name="Thought Bubble: Cloud 5">
                <a:extLst>
                  <a:ext uri="{FF2B5EF4-FFF2-40B4-BE49-F238E27FC236}">
                    <a16:creationId xmlns:a16="http://schemas.microsoft.com/office/drawing/2014/main" id="{BED45FD3-1358-48D4-BDE1-A66805DAA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4281" y="1847287"/>
                <a:ext cx="2411002" cy="1479479"/>
              </a:xfrm>
              <a:prstGeom prst="cloudCallout">
                <a:avLst>
                  <a:gd name="adj1" fmla="val -50015"/>
                  <a:gd name="adj2" fmla="val -56234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E579FC2F-F930-48B6-8910-2DE6FAECFD19}"/>
              </a:ext>
            </a:extLst>
          </p:cNvPr>
          <p:cNvGrpSpPr/>
          <p:nvPr/>
        </p:nvGrpSpPr>
        <p:grpSpPr>
          <a:xfrm>
            <a:off x="73965" y="4194817"/>
            <a:ext cx="2938649" cy="2480453"/>
            <a:chOff x="73965" y="4194817"/>
            <a:chExt cx="2938649" cy="248045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D6BC86F-B392-44ED-89AF-E6C471482247}"/>
                </a:ext>
              </a:extLst>
            </p:cNvPr>
            <p:cNvSpPr/>
            <p:nvPr/>
          </p:nvSpPr>
          <p:spPr>
            <a:xfrm>
              <a:off x="160962" y="5208192"/>
              <a:ext cx="801385" cy="80138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LTF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52F34FA-6C55-404F-A20D-E4F07EA320A2}"/>
                </a:ext>
              </a:extLst>
            </p:cNvPr>
            <p:cNvSpPr/>
            <p:nvPr/>
          </p:nvSpPr>
          <p:spPr>
            <a:xfrm>
              <a:off x="1123309" y="5208190"/>
              <a:ext cx="801385" cy="80138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LTF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ABE6DE-5019-4787-A290-7F82F7A3E052}"/>
                </a:ext>
              </a:extLst>
            </p:cNvPr>
            <p:cNvSpPr/>
            <p:nvPr/>
          </p:nvSpPr>
          <p:spPr>
            <a:xfrm>
              <a:off x="2085656" y="5208190"/>
              <a:ext cx="801385" cy="801385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LTF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4BABA64-D783-4E53-8808-D59CD83734DF}"/>
                    </a:ext>
                  </a:extLst>
                </p:cNvPr>
                <p:cNvSpPr/>
                <p:nvPr/>
              </p:nvSpPr>
              <p:spPr>
                <a:xfrm>
                  <a:off x="1144496" y="4194817"/>
                  <a:ext cx="801385" cy="801385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D4BABA64-D783-4E53-8808-D59CD83734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496" y="4194817"/>
                  <a:ext cx="801385" cy="80138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CE5FB8-D28B-4769-B355-734C41A0D1DD}"/>
                    </a:ext>
                  </a:extLst>
                </p:cNvPr>
                <p:cNvSpPr txBox="1"/>
                <p:nvPr/>
              </p:nvSpPr>
              <p:spPr>
                <a:xfrm>
                  <a:off x="73965" y="6276447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FCE5FB8-D28B-4769-B355-734C41A0D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65" y="6276447"/>
                  <a:ext cx="3810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0D02269-E218-41F3-A572-0C16AA461DD1}"/>
                    </a:ext>
                  </a:extLst>
                </p:cNvPr>
                <p:cNvSpPr txBox="1"/>
                <p:nvPr/>
              </p:nvSpPr>
              <p:spPr>
                <a:xfrm>
                  <a:off x="528930" y="6298058"/>
                  <a:ext cx="323825" cy="3772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0D02269-E218-41F3-A572-0C16AA461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30" y="6298058"/>
                  <a:ext cx="323825" cy="377212"/>
                </a:xfrm>
                <a:prstGeom prst="rect">
                  <a:avLst/>
                </a:prstGeom>
                <a:blipFill>
                  <a:blip r:embed="rId8"/>
                  <a:stretch>
                    <a:fillRect r="-132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379CE0-1300-4994-9675-C1E8BF56EAA5}"/>
                    </a:ext>
                  </a:extLst>
                </p:cNvPr>
                <p:cNvSpPr txBox="1"/>
                <p:nvPr/>
              </p:nvSpPr>
              <p:spPr>
                <a:xfrm>
                  <a:off x="1057860" y="627644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B379CE0-1300-4994-9675-C1E8BF56E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860" y="6276443"/>
                  <a:ext cx="3810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8702A23-8DF7-4416-84C3-319D016DC321}"/>
                    </a:ext>
                  </a:extLst>
                </p:cNvPr>
                <p:cNvSpPr txBox="1"/>
                <p:nvPr/>
              </p:nvSpPr>
              <p:spPr>
                <a:xfrm>
                  <a:off x="1549253" y="627644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8702A23-8DF7-4416-84C3-319D016DC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253" y="6276443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50C4C94-6797-4D24-B5E7-0E193227E2F9}"/>
                    </a:ext>
                  </a:extLst>
                </p:cNvPr>
                <p:cNvSpPr txBox="1"/>
                <p:nvPr/>
              </p:nvSpPr>
              <p:spPr>
                <a:xfrm>
                  <a:off x="2066142" y="629805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50C4C94-6797-4D24-B5E7-0E193227E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6142" y="6298058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C6A97F-BC60-4F4D-BB0B-9C3327ACBF26}"/>
                    </a:ext>
                  </a:extLst>
                </p:cNvPr>
                <p:cNvSpPr txBox="1"/>
                <p:nvPr/>
              </p:nvSpPr>
              <p:spPr>
                <a:xfrm>
                  <a:off x="2631614" y="6305938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0C6A97F-BC60-4F4D-BB0B-9C3327ACBF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614" y="6305938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223C2B4-B08C-4DB2-96D9-42D0E05BAC1F}"/>
                </a:ext>
              </a:extLst>
            </p:cNvPr>
            <p:cNvCxnSpPr>
              <a:stCxn id="16" idx="3"/>
              <a:endCxn id="10" idx="7"/>
            </p:cNvCxnSpPr>
            <p:nvPr/>
          </p:nvCxnSpPr>
          <p:spPr>
            <a:xfrm flipH="1">
              <a:off x="844987" y="4878842"/>
              <a:ext cx="416869" cy="44671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1CE707-0D4D-4CB4-BAED-2C254C90DEF3}"/>
                </a:ext>
              </a:extLst>
            </p:cNvPr>
            <p:cNvCxnSpPr>
              <a:cxnSpLocks/>
              <a:stCxn id="16" idx="4"/>
              <a:endCxn id="14" idx="0"/>
            </p:cNvCxnSpPr>
            <p:nvPr/>
          </p:nvCxnSpPr>
          <p:spPr>
            <a:xfrm flipH="1">
              <a:off x="1524002" y="4996202"/>
              <a:ext cx="21187" cy="21198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120008-C200-44B9-A021-5969CA34D88F}"/>
                </a:ext>
              </a:extLst>
            </p:cNvPr>
            <p:cNvCxnSpPr>
              <a:cxnSpLocks/>
              <a:stCxn id="16" idx="5"/>
              <a:endCxn id="15" idx="1"/>
            </p:cNvCxnSpPr>
            <p:nvPr/>
          </p:nvCxnSpPr>
          <p:spPr>
            <a:xfrm>
              <a:off x="1828521" y="4878842"/>
              <a:ext cx="374495" cy="44670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0C49CD-60A7-4DB9-A0DB-72E7607A06A7}"/>
                </a:ext>
              </a:extLst>
            </p:cNvPr>
            <p:cNvCxnSpPr>
              <a:cxnSpLocks/>
              <a:stCxn id="10" idx="3"/>
              <a:endCxn id="17" idx="0"/>
            </p:cNvCxnSpPr>
            <p:nvPr/>
          </p:nvCxnSpPr>
          <p:spPr>
            <a:xfrm flipH="1">
              <a:off x="264465" y="5892217"/>
              <a:ext cx="13857" cy="38423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A9E4EC-8596-417C-BE87-0A2B23077577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561655" y="6009577"/>
              <a:ext cx="138963" cy="26686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3D9CEF-7590-4D22-A3E0-1FFBF7047F16}"/>
                </a:ext>
              </a:extLst>
            </p:cNvPr>
            <p:cNvCxnSpPr>
              <a:cxnSpLocks/>
              <a:endCxn id="10" idx="5"/>
            </p:cNvCxnSpPr>
            <p:nvPr/>
          </p:nvCxnSpPr>
          <p:spPr>
            <a:xfrm flipH="1" flipV="1">
              <a:off x="844987" y="5892217"/>
              <a:ext cx="778330" cy="446938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9CCF94A-D66C-4ED0-A7B6-F2C04C55FD50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H="1">
              <a:off x="821933" y="5892215"/>
              <a:ext cx="418736" cy="436666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8442902-3AFD-4B45-9876-783380DDA378}"/>
                </a:ext>
              </a:extLst>
            </p:cNvPr>
            <p:cNvCxnSpPr>
              <a:cxnSpLocks/>
              <a:stCxn id="14" idx="4"/>
            </p:cNvCxnSpPr>
            <p:nvPr/>
          </p:nvCxnSpPr>
          <p:spPr>
            <a:xfrm flipH="1">
              <a:off x="1366463" y="6009575"/>
              <a:ext cx="157539" cy="30903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3CEFF65-B77B-4E3A-BDC9-389EDF9BC434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1807334" y="5892215"/>
              <a:ext cx="833124" cy="48803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5F9F3A3-A606-4820-AA74-B8D2DB91CA65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1797978" y="5892215"/>
              <a:ext cx="405038" cy="457214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E545495-92BD-48A8-983B-6B5F5E8B81EA}"/>
                </a:ext>
              </a:extLst>
            </p:cNvPr>
            <p:cNvCxnSpPr>
              <a:cxnSpLocks/>
              <a:stCxn id="15" idx="4"/>
            </p:cNvCxnSpPr>
            <p:nvPr/>
          </p:nvCxnSpPr>
          <p:spPr>
            <a:xfrm flipH="1">
              <a:off x="2321960" y="6009575"/>
              <a:ext cx="164389" cy="370677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77A559C-2119-47D0-BB28-B6059E92CE1B}"/>
                </a:ext>
              </a:extLst>
            </p:cNvPr>
            <p:cNvCxnSpPr>
              <a:cxnSpLocks/>
              <a:stCxn id="15" idx="5"/>
              <a:endCxn id="22" idx="0"/>
            </p:cNvCxnSpPr>
            <p:nvPr/>
          </p:nvCxnSpPr>
          <p:spPr>
            <a:xfrm>
              <a:off x="2769681" y="5892215"/>
              <a:ext cx="52433" cy="413723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31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588709-491C-42F2-91BF-C2143C07394A}"/>
              </a:ext>
            </a:extLst>
          </p:cNvPr>
          <p:cNvSpPr/>
          <p:nvPr/>
        </p:nvSpPr>
        <p:spPr>
          <a:xfrm>
            <a:off x="750013" y="1243173"/>
            <a:ext cx="10315254" cy="2517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6E40A-1996-4DF4-9BAE-A39BE2C1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PRGs for LTF-DTs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2368-EF35-49BC-99C3-9F9DC3EF9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4993044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Corollary: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explicit PRG for LTF-DTs</a:t>
                </a:r>
                <a:r>
                  <a:rPr lang="en-US" dirty="0"/>
                  <a:t> with LTFs at leaves with seed length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m:rPr>
                                              <m:lit/>
                                            </m:r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# variable queries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#</a:t>
                </a:r>
                <a:r>
                  <a:rPr lang="en-US" b="1" dirty="0"/>
                  <a:t> </a:t>
                </a:r>
                <a:r>
                  <a:rPr lang="en-US" dirty="0"/>
                  <a:t>LTF queries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Proof: </a:t>
                </a:r>
                <a:r>
                  <a:rPr lang="en-US" dirty="0"/>
                  <a:t>Expand LTF-DT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leaf</m:t>
                          </m:r>
                          <m: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on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reaches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limLow>
                                    <m:limLow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lim/>
                                  </m:limLow>
                                </m:e>
                              </m:groupCh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limUpp>
                                    <m:limUp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/>
                                    <m:lim/>
                                  </m:limUpp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AND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LTF</m:t>
                              </m:r>
                            </m:lim>
                          </m:limLow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E2368-EF35-49BC-99C3-9F9DC3EF9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4993044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112AF5A7-2264-4EEE-9D58-EE72BD2636F3}"/>
              </a:ext>
            </a:extLst>
          </p:cNvPr>
          <p:cNvSpPr/>
          <p:nvPr/>
        </p:nvSpPr>
        <p:spPr>
          <a:xfrm>
            <a:off x="5219272" y="5131745"/>
            <a:ext cx="4222679" cy="801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8FF289-44D7-4EB3-AD59-2446FEB196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89856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A more challenging class: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E8FF289-44D7-4EB3-AD59-2446FEB196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898561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Mountain bike vector image">
            <a:extLst>
              <a:ext uri="{FF2B5EF4-FFF2-40B4-BE49-F238E27FC236}">
                <a16:creationId xmlns:a16="http://schemas.microsoft.com/office/drawing/2014/main" id="{A20EA66C-6FFA-430F-978C-CB07A7A4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14" y="2722288"/>
            <a:ext cx="4762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144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6FBF7-71E6-44F3-AE19-1E9747DD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Our two jobs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2C58A-0746-4830-A824-032E0C0D8C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8800"/>
                <a:ext cx="10922000" cy="468430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0" dirty="0"/>
                  <a:t>Show that LTF circuits “simplify” under pseudorandom restrictions </a:t>
                </a:r>
                <a:r>
                  <a:rPr lang="en-US" dirty="0"/>
                  <a:t>✔️</a:t>
                </a:r>
                <a:r>
                  <a:rPr lang="en-US" b="0" dirty="0"/>
                  <a:t> 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Fool the “simplified” model ✔️</a:t>
                </a:r>
              </a:p>
              <a:p>
                <a:pPr>
                  <a:lnSpc>
                    <a:spcPct val="150000"/>
                  </a:lnSpc>
                </a:pPr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That completes proof of main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b="0" dirty="0"/>
                  <a:t> explicit, nontrivial PRG for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="0" dirty="0"/>
                  <a:t> LTF circuits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b="0" dirty="0"/>
                  <a:t> wires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2C58A-0746-4830-A824-032E0C0D8C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8800"/>
                <a:ext cx="10922000" cy="4684302"/>
              </a:xfrm>
              <a:blipFill>
                <a:blip r:embed="rId2"/>
                <a:stretch>
                  <a:fillRect l="-1173" r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6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6C0E-6363-4D78-9C25-641E4F5E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Other results in the paper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A8E30-DE61-448D-BC13-CB9DE88AA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545" y="1433945"/>
                <a:ext cx="11240655" cy="474301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construct an improved low-error PRG for </a:t>
                </a:r>
                <a:r>
                  <a:rPr lang="en-US" dirty="0">
                    <a:solidFill>
                      <a:schemeClr val="accent1"/>
                    </a:solidFill>
                  </a:rPr>
                  <a:t>De Morgan formulas</a:t>
                </a:r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Similar techniques.</a:t>
                </a:r>
                <a:r>
                  <a:rPr lang="en-US" dirty="0">
                    <a:solidFill>
                      <a:schemeClr val="accent1"/>
                    </a:solidFill>
                  </a:rPr>
                  <a:t> “Hybrid decision tree”</a:t>
                </a:r>
                <a:r>
                  <a:rPr lang="en-US" dirty="0"/>
                  <a:t> models are versatile and useful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See also: </a:t>
                </a:r>
                <a:r>
                  <a:rPr lang="en-US" dirty="0">
                    <a:solidFill>
                      <a:srgbClr val="C00000"/>
                    </a:solidFill>
                  </a:rPr>
                  <a:t>[</a:t>
                </a:r>
                <a:r>
                  <a:rPr lang="en-US" dirty="0" err="1">
                    <a:solidFill>
                      <a:srgbClr val="C00000"/>
                    </a:solidFill>
                  </a:rPr>
                  <a:t>Håstad</a:t>
                </a:r>
                <a:r>
                  <a:rPr lang="en-US" dirty="0">
                    <a:solidFill>
                      <a:srgbClr val="C00000"/>
                    </a:solidFill>
                  </a:rPr>
                  <a:t> 2014, CSS 2016, ST 2019, Tal 2017]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More applications</a:t>
                </a:r>
                <a:r>
                  <a:rPr lang="en-US" dirty="0"/>
                  <a:t> of hybrid decision tree models?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show that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LTF circuits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/>
                  <a:t> wires cannot compute the </a:t>
                </a:r>
                <a:r>
                  <a:rPr lang="en-US" dirty="0">
                    <a:solidFill>
                      <a:schemeClr val="accent1"/>
                    </a:solidFill>
                  </a:rPr>
                  <a:t>Minimum Circuit Size Problem (MCSP)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A8E30-DE61-448D-BC13-CB9DE88AA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545" y="1433945"/>
                <a:ext cx="11240655" cy="4743018"/>
              </a:xfrm>
              <a:blipFill>
                <a:blip r:embed="rId2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4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6C0E-6363-4D78-9C25-641E4F5E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55865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A8E30-DE61-448D-BC13-CB9DE88AA2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352" y="1319645"/>
                <a:ext cx="11783292" cy="524741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Open Problem:</a:t>
                </a:r>
                <a:r>
                  <a:rPr lang="en-US" dirty="0"/>
                  <a:t> Design a deterministic CAPP algorithm for </a:t>
                </a:r>
                <a:r>
                  <a:rPr lang="en-US" dirty="0">
                    <a:solidFill>
                      <a:schemeClr val="accent1"/>
                    </a:solidFill>
                  </a:rPr>
                  <a:t>poly-size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circuits</a:t>
                </a:r>
                <a:r>
                  <a:rPr lang="en-US" dirty="0"/>
                  <a:t> with runtime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and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Exponential </a:t>
                </a:r>
                <a:r>
                  <a:rPr lang="en-US" dirty="0">
                    <a:solidFill>
                      <a:schemeClr val="accent1"/>
                    </a:solidFill>
                  </a:rPr>
                  <a:t>lower bounds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</m:t>
                    </m:r>
                  </m:oMath>
                </a14:m>
                <a:r>
                  <a:rPr lang="en-US" b="0" dirty="0"/>
                  <a:t> circuits are </a:t>
                </a:r>
                <a:r>
                  <a:rPr lang="en-US" b="0" dirty="0">
                    <a:solidFill>
                      <a:schemeClr val="accent1"/>
                    </a:solidFill>
                  </a:rPr>
                  <a:t>known</a:t>
                </a:r>
                <a:r>
                  <a:rPr lang="en-US" b="0" dirty="0"/>
                  <a:t> </a:t>
                </a:r>
                <a:r>
                  <a:rPr lang="en-US" sz="2000" b="0" dirty="0">
                    <a:solidFill>
                      <a:srgbClr val="C00000"/>
                    </a:solidFill>
                  </a:rPr>
                  <a:t>[HMPST 1993]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challenge is “merely” to </a:t>
                </a:r>
                <a:r>
                  <a:rPr lang="en-US" dirty="0">
                    <a:solidFill>
                      <a:schemeClr val="accent1"/>
                    </a:solidFill>
                  </a:rPr>
                  <a:t>distill/refine/mine</a:t>
                </a:r>
                <a:r>
                  <a:rPr lang="en-US" dirty="0"/>
                  <a:t> the insights of known lower bounds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0" dirty="0"/>
                  <a:t>It would imply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NEXP</m:t>
                    </m:r>
                  </m:oMath>
                </a14:m>
                <a:r>
                  <a:rPr lang="en-US" b="0" dirty="0"/>
                  <a:t> does not have poly-size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LTF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LTF</m:t>
                    </m:r>
                  </m:oMath>
                </a14:m>
                <a:r>
                  <a:rPr lang="en-US" b="0" dirty="0"/>
                  <a:t> circuits </a:t>
                </a:r>
                <a:r>
                  <a:rPr lang="en-US" sz="2000" b="0" dirty="0">
                    <a:solidFill>
                      <a:srgbClr val="C00000"/>
                    </a:solidFill>
                  </a:rPr>
                  <a:t>[CW 2019]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4000" dirty="0"/>
                  <a:t>Thanks for listening! Questions?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A8E30-DE61-448D-BC13-CB9DE88AA2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352" y="1319645"/>
                <a:ext cx="11783292" cy="5247410"/>
              </a:xfrm>
              <a:blipFill>
                <a:blip r:embed="rId2"/>
                <a:stretch>
                  <a:fillRect l="-1656"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29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4F57-BCE8-43FB-8C28-1396E9B43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05" y="220524"/>
            <a:ext cx="10515600" cy="1325563"/>
          </a:xfrm>
        </p:spPr>
        <p:txBody>
          <a:bodyPr/>
          <a:lstStyle/>
          <a:p>
            <a:r>
              <a:rPr lang="en-US" dirty="0"/>
              <a:t>Linear threshold functions (LTFs)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07EA7-E73F-446C-958C-52E67854D4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999" y="1507943"/>
                <a:ext cx="10515600" cy="489747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200000"/>
                  </a:lnSpc>
                </a:pPr>
                <a:r>
                  <a:rPr lang="en-US" b="0" dirty="0"/>
                  <a:t>Weight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Aka “</a:t>
                </a:r>
                <a:r>
                  <a:rPr lang="en-US" dirty="0" err="1">
                    <a:solidFill>
                      <a:schemeClr val="accent1"/>
                    </a:solidFill>
                  </a:rPr>
                  <a:t>halfspace</a:t>
                </a:r>
                <a:r>
                  <a:rPr lang="en-US" dirty="0"/>
                  <a:t>”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AND, OR, MAJ, 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07EA7-E73F-446C-958C-52E67854D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999" y="1507943"/>
                <a:ext cx="10515600" cy="4897472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0F29C4-37F3-4C01-B4EC-4E807EDC641E}"/>
                  </a:ext>
                </a:extLst>
              </p:cNvPr>
              <p:cNvSpPr txBox="1"/>
              <p:nvPr/>
            </p:nvSpPr>
            <p:spPr>
              <a:xfrm>
                <a:off x="7385407" y="614288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0F29C4-37F3-4C01-B4EC-4E807EDC6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407" y="6142886"/>
                <a:ext cx="3810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8ADCE91-C596-41F0-9BB8-30DCDC13848B}"/>
                  </a:ext>
                </a:extLst>
              </p:cNvPr>
              <p:cNvSpPr txBox="1"/>
              <p:nvPr/>
            </p:nvSpPr>
            <p:spPr>
              <a:xfrm>
                <a:off x="8405973" y="6158931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8ADCE91-C596-41F0-9BB8-30DCDC138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973" y="6158931"/>
                <a:ext cx="381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2F9E93-876F-49EA-94EC-F1875D14C490}"/>
                  </a:ext>
                </a:extLst>
              </p:cNvPr>
              <p:cNvSpPr txBox="1"/>
              <p:nvPr/>
            </p:nvSpPr>
            <p:spPr>
              <a:xfrm>
                <a:off x="9374312" y="615704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2F9E93-876F-49EA-94EC-F1875D14C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312" y="6157040"/>
                <a:ext cx="381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3908D16-4672-4813-8D8B-E9213E5C3CEC}"/>
                  </a:ext>
                </a:extLst>
              </p:cNvPr>
              <p:cNvSpPr txBox="1"/>
              <p:nvPr/>
            </p:nvSpPr>
            <p:spPr>
              <a:xfrm>
                <a:off x="10456525" y="616281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3908D16-4672-4813-8D8B-E9213E5C3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6525" y="6162810"/>
                <a:ext cx="381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8C4153E-B1FA-4DF5-98AD-E9F3379CB3AB}"/>
                  </a:ext>
                </a:extLst>
              </p:cNvPr>
              <p:cNvSpPr txBox="1"/>
              <p:nvPr/>
            </p:nvSpPr>
            <p:spPr>
              <a:xfrm>
                <a:off x="11499074" y="6142886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8C4153E-B1FA-4DF5-98AD-E9F3379CB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9074" y="6142886"/>
                <a:ext cx="381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C3AF03-EB3F-4CBF-89AD-E118CFFFD16A}"/>
                  </a:ext>
                </a:extLst>
              </p:cNvPr>
              <p:cNvSpPr txBox="1"/>
              <p:nvPr/>
            </p:nvSpPr>
            <p:spPr>
              <a:xfrm>
                <a:off x="9295543" y="634530"/>
                <a:ext cx="602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C3AF03-EB3F-4CBF-89AD-E118CFFF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543" y="634530"/>
                <a:ext cx="6027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28FB425-BBC5-4E21-8B00-3456C9DD251B}"/>
              </a:ext>
            </a:extLst>
          </p:cNvPr>
          <p:cNvGrpSpPr/>
          <p:nvPr/>
        </p:nvGrpSpPr>
        <p:grpSpPr>
          <a:xfrm>
            <a:off x="7694764" y="1727691"/>
            <a:ext cx="3804310" cy="3804310"/>
            <a:chOff x="7376265" y="1733461"/>
            <a:chExt cx="3804310" cy="380431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E99752F-1015-4484-8E80-15924DC186C2}"/>
                </a:ext>
              </a:extLst>
            </p:cNvPr>
            <p:cNvSpPr/>
            <p:nvPr/>
          </p:nvSpPr>
          <p:spPr>
            <a:xfrm>
              <a:off x="7376265" y="1733461"/>
              <a:ext cx="3804310" cy="380431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9D23A2D-2DC3-45FB-8FB0-119106DF1A64}"/>
                </a:ext>
              </a:extLst>
            </p:cNvPr>
            <p:cNvGrpSpPr/>
            <p:nvPr/>
          </p:nvGrpSpPr>
          <p:grpSpPr>
            <a:xfrm>
              <a:off x="7881135" y="3273284"/>
              <a:ext cx="2794571" cy="980217"/>
              <a:chOff x="7767263" y="2500528"/>
              <a:chExt cx="2794571" cy="980217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72D56BA2-D300-46AA-BE46-A7A3AB6A8B0F}"/>
                  </a:ext>
                </a:extLst>
              </p:cNvPr>
              <p:cNvSpPr/>
              <p:nvPr/>
            </p:nvSpPr>
            <p:spPr>
              <a:xfrm>
                <a:off x="7767263" y="2500528"/>
                <a:ext cx="2794571" cy="980217"/>
              </a:xfrm>
              <a:prstGeom prst="triangl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D08F164-7775-4602-AB0B-3AD768263FC8}"/>
                      </a:ext>
                    </a:extLst>
                  </p:cNvPr>
                  <p:cNvSpPr txBox="1"/>
                  <p:nvPr/>
                </p:nvSpPr>
                <p:spPr>
                  <a:xfrm>
                    <a:off x="8768993" y="2636693"/>
                    <a:ext cx="79111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∑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D08F164-7775-4602-AB0B-3AD768263F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68993" y="2636693"/>
                    <a:ext cx="791110" cy="70788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550B550-696D-42F0-B479-ED4B3573715E}"/>
                </a:ext>
              </a:extLst>
            </p:cNvPr>
            <p:cNvGrpSpPr/>
            <p:nvPr/>
          </p:nvGrpSpPr>
          <p:grpSpPr>
            <a:xfrm>
              <a:off x="8810946" y="1938945"/>
              <a:ext cx="934948" cy="934948"/>
              <a:chOff x="8003569" y="4253501"/>
              <a:chExt cx="934948" cy="934948"/>
            </a:xfrm>
          </p:grpSpPr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4486EF8A-93A1-44CA-8826-315FC56119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27032" y="4515491"/>
                <a:ext cx="488022" cy="410968"/>
              </a:xfrm>
              <a:prstGeom prst="bentConnector3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F23649A-BD15-4175-965E-6C0C6C0B4C25}"/>
                  </a:ext>
                </a:extLst>
              </p:cNvPr>
              <p:cNvSpPr/>
              <p:nvPr/>
            </p:nvSpPr>
            <p:spPr>
              <a:xfrm>
                <a:off x="8003569" y="4253501"/>
                <a:ext cx="934948" cy="934948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88187C7-262F-4029-A3C4-5D952D6C1F05}"/>
                </a:ext>
              </a:extLst>
            </p:cNvPr>
            <p:cNvCxnSpPr>
              <a:cxnSpLocks/>
              <a:stCxn id="4" idx="0"/>
              <a:endCxn id="13" idx="4"/>
            </p:cNvCxnSpPr>
            <p:nvPr/>
          </p:nvCxnSpPr>
          <p:spPr>
            <a:xfrm flipH="1" flipV="1">
              <a:off x="9278420" y="2873893"/>
              <a:ext cx="1" cy="3993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7984372-B404-4967-BF87-CCD1E6EC7320}"/>
                    </a:ext>
                  </a:extLst>
                </p:cNvPr>
                <p:cNvSpPr txBox="1"/>
                <p:nvPr/>
              </p:nvSpPr>
              <p:spPr>
                <a:xfrm>
                  <a:off x="7706474" y="4298644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7984372-B404-4967-BF87-CCD1E6EC73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6474" y="4298644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63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64465B7-EB36-44D1-BAC8-D7D13C2223E3}"/>
                    </a:ext>
                  </a:extLst>
                </p:cNvPr>
                <p:cNvSpPr txBox="1"/>
                <p:nvPr/>
              </p:nvSpPr>
              <p:spPr>
                <a:xfrm>
                  <a:off x="8154260" y="465289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A64465B7-EB36-44D1-BAC8-D7D13C222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4260" y="4652892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6436609-0152-4E86-A268-403AC6ED68CB}"/>
                    </a:ext>
                  </a:extLst>
                </p:cNvPr>
                <p:cNvSpPr txBox="1"/>
                <p:nvPr/>
              </p:nvSpPr>
              <p:spPr>
                <a:xfrm>
                  <a:off x="8885860" y="481099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6436609-0152-4E86-A268-403AC6ED68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5860" y="4810992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80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639C785-7A2E-4DF8-8C1C-83E0ECEA7BE3}"/>
                    </a:ext>
                  </a:extLst>
                </p:cNvPr>
                <p:cNvSpPr txBox="1"/>
                <p:nvPr/>
              </p:nvSpPr>
              <p:spPr>
                <a:xfrm>
                  <a:off x="9604628" y="474227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639C785-7A2E-4DF8-8C1C-83E0ECEA7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4628" y="4742272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91B7116-B75D-4176-9A8B-EA3E69D0E8F2}"/>
                    </a:ext>
                  </a:extLst>
                </p:cNvPr>
                <p:cNvSpPr txBox="1"/>
                <p:nvPr/>
              </p:nvSpPr>
              <p:spPr>
                <a:xfrm>
                  <a:off x="10244621" y="449622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91B7116-B75D-4176-9A8B-EA3E69D0E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4621" y="4496226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1A8002-2D1F-475A-A126-CC35E02561BD}"/>
              </a:ext>
            </a:extLst>
          </p:cNvPr>
          <p:cNvCxnSpPr>
            <a:cxnSpLocks/>
          </p:cNvCxnSpPr>
          <p:nvPr/>
        </p:nvCxnSpPr>
        <p:spPr>
          <a:xfrm flipV="1">
            <a:off x="7655104" y="4247731"/>
            <a:ext cx="904125" cy="1923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77F414-8F4A-4BBD-A57F-CFDA4602A1C9}"/>
              </a:ext>
            </a:extLst>
          </p:cNvPr>
          <p:cNvCxnSpPr>
            <a:cxnSpLocks/>
          </p:cNvCxnSpPr>
          <p:nvPr/>
        </p:nvCxnSpPr>
        <p:spPr>
          <a:xfrm flipV="1">
            <a:off x="8661971" y="4247731"/>
            <a:ext cx="339047" cy="1923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CC14175-6358-4F6B-9844-7085F2EFB271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9596920" y="4247731"/>
            <a:ext cx="0" cy="1923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7DACA8A-A3F3-40AB-AD69-4099620CE4E6}"/>
              </a:ext>
            </a:extLst>
          </p:cNvPr>
          <p:cNvCxnSpPr>
            <a:cxnSpLocks/>
          </p:cNvCxnSpPr>
          <p:nvPr/>
        </p:nvCxnSpPr>
        <p:spPr>
          <a:xfrm flipH="1" flipV="1">
            <a:off x="10192824" y="4247731"/>
            <a:ext cx="375004" cy="1923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990B95C-34AF-4CD1-AF6B-812A73495DC5}"/>
              </a:ext>
            </a:extLst>
          </p:cNvPr>
          <p:cNvCxnSpPr>
            <a:cxnSpLocks/>
          </p:cNvCxnSpPr>
          <p:nvPr/>
        </p:nvCxnSpPr>
        <p:spPr>
          <a:xfrm flipH="1" flipV="1">
            <a:off x="10726222" y="4247731"/>
            <a:ext cx="946077" cy="19234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04B6A7-BF20-48A7-8BAE-B67B2FEE5301}"/>
              </a:ext>
            </a:extLst>
          </p:cNvPr>
          <p:cNvCxnSpPr>
            <a:cxnSpLocks/>
          </p:cNvCxnSpPr>
          <p:nvPr/>
        </p:nvCxnSpPr>
        <p:spPr>
          <a:xfrm flipH="1" flipV="1">
            <a:off x="9596920" y="1088499"/>
            <a:ext cx="1" cy="83888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DDAB-3995-4843-A137-ECC35007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6" y="316764"/>
            <a:ext cx="10515600" cy="1325563"/>
          </a:xfrm>
        </p:spPr>
        <p:txBody>
          <a:bodyPr/>
          <a:lstStyle/>
          <a:p>
            <a:r>
              <a:rPr lang="en-US" dirty="0"/>
              <a:t>LTF circuits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E53D5BB1-2A55-4472-AD08-0BC3C8C1AF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409" y="1924227"/>
                <a:ext cx="11550948" cy="571767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Gates are </a:t>
                </a:r>
                <a:r>
                  <a:rPr lang="en-US" dirty="0">
                    <a:solidFill>
                      <a:schemeClr val="accent1"/>
                    </a:solidFill>
                  </a:rPr>
                  <a:t>arbitrary LTFs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Boolean analogue of a </a:t>
                </a:r>
                <a:r>
                  <a:rPr lang="en-US" dirty="0">
                    <a:solidFill>
                      <a:schemeClr val="accent1"/>
                    </a:solidFill>
                  </a:rPr>
                  <a:t>neural network</a:t>
                </a:r>
              </a:p>
              <a:p>
                <a:pPr>
                  <a:lnSpc>
                    <a:spcPct val="140000"/>
                  </a:lnSpc>
                </a:pPr>
                <a:r>
                  <a:rPr lang="en-US" dirty="0"/>
                  <a:t>Size = number of </a:t>
                </a:r>
                <a:r>
                  <a:rPr lang="en-US" dirty="0">
                    <a:solidFill>
                      <a:schemeClr val="accent1"/>
                    </a:solidFill>
                  </a:rPr>
                  <a:t>wires</a:t>
                </a:r>
              </a:p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 Depth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size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E53D5BB1-2A55-4472-AD08-0BC3C8C1AF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409" y="1924227"/>
                <a:ext cx="11550948" cy="5717673"/>
              </a:xfrm>
              <a:blipFill>
                <a:blip r:embed="rId2"/>
                <a:stretch>
                  <a:fillRect l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9E69E9E-540D-4932-B71E-078850E5FF4D}"/>
              </a:ext>
            </a:extLst>
          </p:cNvPr>
          <p:cNvGrpSpPr/>
          <p:nvPr/>
        </p:nvGrpSpPr>
        <p:grpSpPr>
          <a:xfrm>
            <a:off x="6431539" y="362913"/>
            <a:ext cx="5356158" cy="4980005"/>
            <a:chOff x="5515510" y="300912"/>
            <a:chExt cx="6244976" cy="580640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EA698B1-D032-4473-AFDF-C3F61F16F0CA}"/>
                </a:ext>
              </a:extLst>
            </p:cNvPr>
            <p:cNvGrpSpPr/>
            <p:nvPr/>
          </p:nvGrpSpPr>
          <p:grpSpPr>
            <a:xfrm>
              <a:off x="5515510" y="300912"/>
              <a:ext cx="6244976" cy="5806403"/>
              <a:chOff x="4590835" y="608761"/>
              <a:chExt cx="6244976" cy="5806403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5BB1B94B-AFA7-46E9-8ADB-0EFFBCD5EB34}"/>
                  </a:ext>
                </a:extLst>
              </p:cNvPr>
              <p:cNvSpPr/>
              <p:nvPr/>
            </p:nvSpPr>
            <p:spPr>
              <a:xfrm>
                <a:off x="5774075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B785EBA-9354-49D7-8638-50AABFA913FD}"/>
                  </a:ext>
                </a:extLst>
              </p:cNvPr>
              <p:cNvSpPr/>
              <p:nvPr/>
            </p:nvSpPr>
            <p:spPr>
              <a:xfrm>
                <a:off x="7380268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053ABAD-11EE-41DF-A3AC-C42DB1686C53}"/>
                  </a:ext>
                </a:extLst>
              </p:cNvPr>
              <p:cNvSpPr/>
              <p:nvPr/>
            </p:nvSpPr>
            <p:spPr>
              <a:xfrm>
                <a:off x="8986461" y="4553067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5A99439-1B51-456B-A4A3-2A827AFCA3B0}"/>
                  </a:ext>
                </a:extLst>
              </p:cNvPr>
              <p:cNvSpPr/>
              <p:nvPr/>
            </p:nvSpPr>
            <p:spPr>
              <a:xfrm>
                <a:off x="4590835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6FBA291-8B53-439C-8BB8-7A8EA39B89A5}"/>
                  </a:ext>
                </a:extLst>
              </p:cNvPr>
              <p:cNvSpPr/>
              <p:nvPr/>
            </p:nvSpPr>
            <p:spPr>
              <a:xfrm>
                <a:off x="6275796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A22D279-CE5C-4F64-BD1D-F4E5CBC43325}"/>
                  </a:ext>
                </a:extLst>
              </p:cNvPr>
              <p:cNvSpPr/>
              <p:nvPr/>
            </p:nvSpPr>
            <p:spPr>
              <a:xfrm>
                <a:off x="8181653" y="3112973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BEB7A5E-E7A3-49EF-9A17-7EE29D5AE9D1}"/>
                  </a:ext>
                </a:extLst>
              </p:cNvPr>
              <p:cNvSpPr/>
              <p:nvPr/>
            </p:nvSpPr>
            <p:spPr>
              <a:xfrm>
                <a:off x="10034426" y="3112972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CFC64C3-F901-4735-93E9-575AEC753655}"/>
                  </a:ext>
                </a:extLst>
              </p:cNvPr>
              <p:cNvSpPr/>
              <p:nvPr/>
            </p:nvSpPr>
            <p:spPr>
              <a:xfrm>
                <a:off x="7148633" y="1627780"/>
                <a:ext cx="801385" cy="80138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8349CBB-FF8A-40C4-9FEF-46F83F86B39A}"/>
                  </a:ext>
                </a:extLst>
              </p:cNvPr>
              <p:cNvCxnSpPr>
                <a:cxnSpLocks/>
                <a:stCxn id="4" idx="7"/>
                <a:endCxn id="9" idx="3"/>
              </p:cNvCxnSpPr>
              <p:nvPr/>
            </p:nvCxnSpPr>
            <p:spPr>
              <a:xfrm flipV="1">
                <a:off x="6458100" y="3796998"/>
                <a:ext cx="1840913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5CCB7D6-20E5-46B2-8F3B-8DD1D87E2126}"/>
                  </a:ext>
                </a:extLst>
              </p:cNvPr>
              <p:cNvCxnSpPr>
                <a:cxnSpLocks/>
                <a:stCxn id="4" idx="0"/>
              </p:cNvCxnSpPr>
              <p:nvPr/>
            </p:nvCxnSpPr>
            <p:spPr>
              <a:xfrm flipV="1">
                <a:off x="6174768" y="3878336"/>
                <a:ext cx="316786" cy="67473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38EDFEC-A39D-487B-B32C-B1F13FF3BCD4}"/>
                  </a:ext>
                </a:extLst>
              </p:cNvPr>
              <p:cNvCxnSpPr>
                <a:cxnSpLocks/>
                <a:stCxn id="4" idx="1"/>
                <a:endCxn id="7" idx="4"/>
              </p:cNvCxnSpPr>
              <p:nvPr/>
            </p:nvCxnSpPr>
            <p:spPr>
              <a:xfrm flipH="1" flipV="1">
                <a:off x="4991528" y="3914358"/>
                <a:ext cx="899907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710B452-DDC3-4827-B848-C404D171D0F0}"/>
                  </a:ext>
                </a:extLst>
              </p:cNvPr>
              <p:cNvCxnSpPr>
                <a:cxnSpLocks/>
                <a:stCxn id="7" idx="5"/>
                <a:endCxn id="5" idx="1"/>
              </p:cNvCxnSpPr>
              <p:nvPr/>
            </p:nvCxnSpPr>
            <p:spPr>
              <a:xfrm>
                <a:off x="5274860" y="3796998"/>
                <a:ext cx="2222768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E4E9834-3BC5-4410-9388-49C368D60F87}"/>
                  </a:ext>
                </a:extLst>
              </p:cNvPr>
              <p:cNvCxnSpPr>
                <a:cxnSpLocks/>
                <a:stCxn id="5" idx="0"/>
                <a:endCxn id="11" idx="4"/>
              </p:cNvCxnSpPr>
              <p:nvPr/>
            </p:nvCxnSpPr>
            <p:spPr>
              <a:xfrm flipH="1" flipV="1">
                <a:off x="7549326" y="2429165"/>
                <a:ext cx="231635" cy="212390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18B9798-D843-4056-8FA6-0ECCC6C88B98}"/>
                  </a:ext>
                </a:extLst>
              </p:cNvPr>
              <p:cNvCxnSpPr>
                <a:cxnSpLocks/>
                <a:stCxn id="5" idx="7"/>
                <a:endCxn id="10" idx="3"/>
              </p:cNvCxnSpPr>
              <p:nvPr/>
            </p:nvCxnSpPr>
            <p:spPr>
              <a:xfrm flipV="1">
                <a:off x="8064293" y="3796997"/>
                <a:ext cx="2087493" cy="87343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935CFD0-741F-4146-BF2A-DA288BE0D417}"/>
                  </a:ext>
                </a:extLst>
              </p:cNvPr>
              <p:cNvCxnSpPr>
                <a:cxnSpLocks/>
                <a:stCxn id="6" idx="1"/>
                <a:endCxn id="8" idx="5"/>
              </p:cNvCxnSpPr>
              <p:nvPr/>
            </p:nvCxnSpPr>
            <p:spPr>
              <a:xfrm flipH="1" flipV="1">
                <a:off x="6959821" y="3796998"/>
                <a:ext cx="2144000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CE672BD-DA34-496B-8282-C4A35B26723A}"/>
                  </a:ext>
                </a:extLst>
              </p:cNvPr>
              <p:cNvCxnSpPr>
                <a:cxnSpLocks/>
                <a:stCxn id="6" idx="0"/>
                <a:endCxn id="9" idx="5"/>
              </p:cNvCxnSpPr>
              <p:nvPr/>
            </p:nvCxnSpPr>
            <p:spPr>
              <a:xfrm flipH="1" flipV="1">
                <a:off x="8865678" y="3796998"/>
                <a:ext cx="521476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D17EBCF-1D66-43A7-A6DB-319E330A67A8}"/>
                  </a:ext>
                </a:extLst>
              </p:cNvPr>
              <p:cNvCxnSpPr>
                <a:cxnSpLocks/>
                <a:stCxn id="6" idx="7"/>
                <a:endCxn id="10" idx="4"/>
              </p:cNvCxnSpPr>
              <p:nvPr/>
            </p:nvCxnSpPr>
            <p:spPr>
              <a:xfrm flipV="1">
                <a:off x="9670486" y="3914357"/>
                <a:ext cx="764633" cy="7560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D1F6F4A-AB14-4943-B56E-183E8B8A48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5494" y="3881611"/>
                <a:ext cx="759494" cy="6941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FA0FE90-3E26-413A-BFA8-52A739AF62AE}"/>
                  </a:ext>
                </a:extLst>
              </p:cNvPr>
              <p:cNvCxnSpPr>
                <a:cxnSpLocks/>
                <a:stCxn id="7" idx="7"/>
              </p:cNvCxnSpPr>
              <p:nvPr/>
            </p:nvCxnSpPr>
            <p:spPr>
              <a:xfrm flipV="1">
                <a:off x="5274860" y="2174163"/>
                <a:ext cx="1926858" cy="105617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75BBAB6-2B09-4063-B77E-3EE462A5AB2D}"/>
                  </a:ext>
                </a:extLst>
              </p:cNvPr>
              <p:cNvCxnSpPr>
                <a:cxnSpLocks/>
                <a:stCxn id="8" idx="0"/>
                <a:endCxn id="11" idx="3"/>
              </p:cNvCxnSpPr>
              <p:nvPr/>
            </p:nvCxnSpPr>
            <p:spPr>
              <a:xfrm flipV="1">
                <a:off x="6676489" y="2311805"/>
                <a:ext cx="589504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14CD01C-85F5-4CB6-971C-3A565E868D23}"/>
                  </a:ext>
                </a:extLst>
              </p:cNvPr>
              <p:cNvCxnSpPr>
                <a:cxnSpLocks/>
                <a:stCxn id="11" idx="5"/>
                <a:endCxn id="9" idx="0"/>
              </p:cNvCxnSpPr>
              <p:nvPr/>
            </p:nvCxnSpPr>
            <p:spPr>
              <a:xfrm>
                <a:off x="7832658" y="2311805"/>
                <a:ext cx="749688" cy="80116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7EA527B-143B-4336-B2E4-253C2D101D8D}"/>
                  </a:ext>
                </a:extLst>
              </p:cNvPr>
              <p:cNvCxnSpPr>
                <a:cxnSpLocks/>
                <a:endCxn id="10" idx="1"/>
              </p:cNvCxnSpPr>
              <p:nvPr/>
            </p:nvCxnSpPr>
            <p:spPr>
              <a:xfrm>
                <a:off x="7913265" y="2193175"/>
                <a:ext cx="2238521" cy="10371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EA139AF-508B-4CFE-A311-13168E3C8752}"/>
                  </a:ext>
                </a:extLst>
              </p:cNvPr>
              <p:cNvCxnSpPr>
                <a:cxnSpLocks/>
                <a:stCxn id="11" idx="0"/>
              </p:cNvCxnSpPr>
              <p:nvPr/>
            </p:nvCxnSpPr>
            <p:spPr>
              <a:xfrm flipH="1" flipV="1">
                <a:off x="7545902" y="1075543"/>
                <a:ext cx="3424" cy="55223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2225B5B-581E-4D11-B4C7-D873037D8C01}"/>
                  </a:ext>
                </a:extLst>
              </p:cNvPr>
              <p:cNvCxnSpPr>
                <a:cxnSpLocks/>
                <a:stCxn id="77" idx="0"/>
                <a:endCxn id="4" idx="3"/>
              </p:cNvCxnSpPr>
              <p:nvPr/>
            </p:nvCxnSpPr>
            <p:spPr>
              <a:xfrm flipV="1">
                <a:off x="5617300" y="5237092"/>
                <a:ext cx="274135" cy="78881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/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BC0964E0-DA00-4B14-96E5-A308594662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6800" y="6025908"/>
                    <a:ext cx="381000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/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DAE2F213-821A-4D7B-8D80-3B6104F0F9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7366" y="6041953"/>
                    <a:ext cx="38100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/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2EF7AB76-1C8D-4B94-BF2A-1246B70759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705" y="6040062"/>
                    <a:ext cx="3810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/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6D0542C-B7F6-4B8B-8B6F-AA9E156D9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97918" y="6045832"/>
                    <a:ext cx="3810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/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58253966-2E93-4703-A384-B7DC2FF11C5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0467" y="6025908"/>
                    <a:ext cx="38100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25F43E5-6925-44E7-A822-556E5D2870B2}"/>
                  </a:ext>
                </a:extLst>
              </p:cNvPr>
              <p:cNvCxnSpPr>
                <a:cxnSpLocks/>
                <a:endCxn id="4" idx="4"/>
              </p:cNvCxnSpPr>
              <p:nvPr/>
            </p:nvCxnSpPr>
            <p:spPr>
              <a:xfrm flipH="1" flipV="1">
                <a:off x="6174768" y="5354452"/>
                <a:ext cx="349224" cy="75606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1B72411-3DDF-4749-BCCB-CC81355012E5}"/>
                  </a:ext>
                </a:extLst>
              </p:cNvPr>
              <p:cNvCxnSpPr>
                <a:cxnSpLocks/>
                <a:endCxn id="4" idx="5"/>
              </p:cNvCxnSpPr>
              <p:nvPr/>
            </p:nvCxnSpPr>
            <p:spPr>
              <a:xfrm flipH="1" flipV="1">
                <a:off x="6458100" y="5237092"/>
                <a:ext cx="1021487" cy="845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5469612-A147-4540-AE80-B9855C1A9B73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flipV="1">
                <a:off x="6768432" y="5237092"/>
                <a:ext cx="729196" cy="87342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317A746-D2AF-4145-914A-9C3D398C1B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3254" y="5144710"/>
                <a:ext cx="1665090" cy="96841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542B928F-73CD-4FC7-B3F8-3207EA35FE37}"/>
                  </a:ext>
                </a:extLst>
              </p:cNvPr>
              <p:cNvCxnSpPr>
                <a:cxnSpLocks/>
                <a:stCxn id="79" idx="0"/>
                <a:endCxn id="5" idx="4"/>
              </p:cNvCxnSpPr>
              <p:nvPr/>
            </p:nvCxnSpPr>
            <p:spPr>
              <a:xfrm flipV="1">
                <a:off x="7606205" y="5354452"/>
                <a:ext cx="174756" cy="68561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CB5BAA0-2C22-44A3-91B3-42EC25E48F15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 flipH="1">
                <a:off x="7705619" y="5237092"/>
                <a:ext cx="1398202" cy="8863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AF6B7D9-C01F-4DCF-84A6-7D3CC3F561EF}"/>
                  </a:ext>
                </a:extLst>
              </p:cNvPr>
              <p:cNvCxnSpPr>
                <a:cxnSpLocks/>
                <a:endCxn id="9" idx="4"/>
              </p:cNvCxnSpPr>
              <p:nvPr/>
            </p:nvCxnSpPr>
            <p:spPr>
              <a:xfrm flipH="1" flipV="1">
                <a:off x="8582346" y="3914358"/>
                <a:ext cx="68494" cy="213674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A4866BD-F19D-4453-A10F-DFC10A537DD4}"/>
                  </a:ext>
                </a:extLst>
              </p:cNvPr>
              <p:cNvCxnSpPr>
                <a:cxnSpLocks/>
                <a:stCxn id="6" idx="4"/>
              </p:cNvCxnSpPr>
              <p:nvPr/>
            </p:nvCxnSpPr>
            <p:spPr>
              <a:xfrm flipH="1">
                <a:off x="8774130" y="5354452"/>
                <a:ext cx="613024" cy="7483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544505F-CAD4-4241-935C-E9F4E19CF475}"/>
                  </a:ext>
                </a:extLst>
              </p:cNvPr>
              <p:cNvCxnSpPr>
                <a:cxnSpLocks/>
                <a:endCxn id="81" idx="0"/>
              </p:cNvCxnSpPr>
              <p:nvPr/>
            </p:nvCxnSpPr>
            <p:spPr>
              <a:xfrm>
                <a:off x="9507937" y="5336641"/>
                <a:ext cx="223030" cy="68926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021076EB-7776-4CE7-A76C-C5BE14B198B2}"/>
                  </a:ext>
                </a:extLst>
              </p:cNvPr>
              <p:cNvCxnSpPr>
                <a:cxnSpLocks/>
                <a:endCxn id="5" idx="5"/>
              </p:cNvCxnSpPr>
              <p:nvPr/>
            </p:nvCxnSpPr>
            <p:spPr>
              <a:xfrm flipH="1" flipV="1">
                <a:off x="8064293" y="5237092"/>
                <a:ext cx="1531770" cy="86575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185E8525-1101-4769-B886-024B054D59F2}"/>
                      </a:ext>
                    </a:extLst>
                  </p:cNvPr>
                  <p:cNvSpPr txBox="1"/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1" name="TextBox 130">
                    <a:extLst>
                      <a:ext uri="{FF2B5EF4-FFF2-40B4-BE49-F238E27FC236}">
                        <a16:creationId xmlns:a16="http://schemas.microsoft.com/office/drawing/2014/main" id="{185E8525-1101-4769-B886-024B054D5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91456" y="608761"/>
                    <a:ext cx="70889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/>
                <p:nvPr/>
              </p:nvSpPr>
              <p:spPr>
                <a:xfrm>
                  <a:off x="6860996" y="4452264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A72FC3AD-540E-476C-919A-9D9B4677A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0996" y="4452264"/>
                  <a:ext cx="381000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29630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/>
                <p:nvPr/>
              </p:nvSpPr>
              <p:spPr>
                <a:xfrm>
                  <a:off x="8464129" y="4450116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135094FE-131D-4780-AE55-F2600D0C7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129" y="4450116"/>
                  <a:ext cx="38100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29630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/>
                <p:nvPr/>
              </p:nvSpPr>
              <p:spPr>
                <a:xfrm>
                  <a:off x="10042562" y="4462507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D4E66A17-7AAB-4126-8DF7-F95BE15B4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2562" y="4462507"/>
                  <a:ext cx="38100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29630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/>
                <p:nvPr/>
              </p:nvSpPr>
              <p:spPr>
                <a:xfrm>
                  <a:off x="5672862" y="2985529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720D8801-82D8-41FE-B2D0-80E53A213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2862" y="2985529"/>
                  <a:ext cx="381000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/>
                <p:nvPr/>
              </p:nvSpPr>
              <p:spPr>
                <a:xfrm>
                  <a:off x="7357031" y="29907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5BDB5BA6-8909-47FF-ABD6-BA5D518BC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7031" y="2990703"/>
                  <a:ext cx="381000" cy="369332"/>
                </a:xfrm>
                <a:prstGeom prst="rect">
                  <a:avLst/>
                </a:prstGeom>
                <a:blipFill>
                  <a:blip r:embed="rId13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/>
                <p:nvPr/>
              </p:nvSpPr>
              <p:spPr>
                <a:xfrm>
                  <a:off x="9265393" y="2990703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65825C50-068B-43C2-9934-26C781B45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5393" y="2990703"/>
                  <a:ext cx="381000" cy="369332"/>
                </a:xfrm>
                <a:prstGeom prst="rect">
                  <a:avLst/>
                </a:prstGeom>
                <a:blipFill>
                  <a:blip r:embed="rId14"/>
                  <a:stretch>
                    <a:fillRect r="-32075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/>
                <p:nvPr/>
              </p:nvSpPr>
              <p:spPr>
                <a:xfrm>
                  <a:off x="11109126" y="3006242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455221BE-E85E-4D41-A5AE-4F23F2724F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9126" y="3006242"/>
                  <a:ext cx="381000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/>
                <p:nvPr/>
              </p:nvSpPr>
              <p:spPr>
                <a:xfrm>
                  <a:off x="8209225" y="1523445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F8A41BB5-CB69-4D26-9297-CE8F035DF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9225" y="1523445"/>
                  <a:ext cx="381000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31481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7EB058-81EF-4927-AA3B-0CBB7B7E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5" y="362913"/>
            <a:ext cx="2384800" cy="20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142DDF-67C2-4234-9A9C-01CB830FC406}"/>
              </a:ext>
            </a:extLst>
          </p:cNvPr>
          <p:cNvSpPr/>
          <p:nvPr/>
        </p:nvSpPr>
        <p:spPr>
          <a:xfrm>
            <a:off x="707554" y="3636536"/>
            <a:ext cx="8012910" cy="11536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FEAF0-743C-471B-BC26-D1FB4CEEDA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453" y="1298349"/>
                <a:ext cx="11195993" cy="511421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Can we construct a function in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𝐍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that is not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❌ So far we cannot even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✔️ What we </a:t>
                </a:r>
                <a:r>
                  <a:rPr lang="en-US" dirty="0">
                    <a:solidFill>
                      <a:schemeClr val="accent1"/>
                    </a:solidFill>
                  </a:rPr>
                  <a:t>can</a:t>
                </a:r>
                <a:r>
                  <a:rPr lang="en-US" dirty="0"/>
                  <a:t> prove: </a:t>
                </a:r>
                <a:r>
                  <a:rPr lang="en-US" dirty="0">
                    <a:solidFill>
                      <a:schemeClr val="accent1"/>
                    </a:solidFill>
                  </a:rPr>
                  <a:t>Super-linear</a:t>
                </a:r>
                <a:r>
                  <a:rPr lang="en-US" dirty="0"/>
                  <a:t> lower bounds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b="1" dirty="0"/>
                  <a:t>Theorem</a:t>
                </a:r>
                <a:r>
                  <a:rPr lang="en-US" sz="1600" dirty="0">
                    <a:solidFill>
                      <a:srgbClr val="C00000"/>
                    </a:solidFill>
                  </a:rPr>
                  <a:t> [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Impagliazzo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</a:t>
                </a:r>
                <a:r>
                  <a:rPr lang="en-US" sz="1600" dirty="0" err="1">
                    <a:solidFill>
                      <a:srgbClr val="C00000"/>
                    </a:solidFill>
                  </a:rPr>
                  <a:t>Paturi</a:t>
                </a:r>
                <a:r>
                  <a:rPr lang="en-US" sz="1600" dirty="0">
                    <a:solidFill>
                      <a:srgbClr val="C00000"/>
                    </a:solidFill>
                  </a:rPr>
                  <a:t>, Saks 1993]</a:t>
                </a:r>
                <a:r>
                  <a:rPr lang="en-US" dirty="0"/>
                  <a:t>: PARITY cannot be computed</a:t>
                </a:r>
                <a:br>
                  <a:rPr lang="en-US" dirty="0"/>
                </a:br>
                <a:r>
                  <a:rPr lang="en-US" dirty="0"/>
                  <a:t>by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LTF circuits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/>
                  <a:t> wires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✔️ Average-case bounds known too </a:t>
                </a:r>
                <a:r>
                  <a:rPr lang="en-US" sz="1600" dirty="0">
                    <a:solidFill>
                      <a:srgbClr val="C00000"/>
                    </a:solidFill>
                  </a:rPr>
                  <a:t>[Chen, Santhanam, Srinivasan 2016]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⭐ This work: </a:t>
                </a:r>
                <a:r>
                  <a:rPr lang="en-US" b="1" dirty="0">
                    <a:solidFill>
                      <a:schemeClr val="accent1"/>
                    </a:solidFill>
                  </a:rPr>
                  <a:t>Pseudorandom generators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1FEAF0-743C-471B-BC26-D1FB4CEED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453" y="1298349"/>
                <a:ext cx="11195993" cy="5114216"/>
              </a:xfrm>
              <a:blipFill>
                <a:blip r:embed="rId2"/>
                <a:stretch>
                  <a:fillRect l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FF324C-5711-435E-8056-DA8BFAB1D7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2042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FF324C-5711-435E-8056-DA8BFAB1D7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2042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2045F-108A-4BAA-ACCE-834CE064E746}"/>
              </a:ext>
            </a:extLst>
          </p:cNvPr>
          <p:cNvGrpSpPr/>
          <p:nvPr/>
        </p:nvGrpSpPr>
        <p:grpSpPr>
          <a:xfrm>
            <a:off x="8960426" y="1984148"/>
            <a:ext cx="3127664" cy="4639794"/>
            <a:chOff x="8894618" y="2026227"/>
            <a:chExt cx="3127664" cy="46397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2B0F6B6-A00A-4F5A-98CC-4D861905D209}"/>
                    </a:ext>
                  </a:extLst>
                </p:cNvPr>
                <p:cNvSpPr/>
                <p:nvPr/>
              </p:nvSpPr>
              <p:spPr>
                <a:xfrm>
                  <a:off x="8894618" y="2026227"/>
                  <a:ext cx="3127664" cy="463979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2B0F6B6-A00A-4F5A-98CC-4D861905D2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618" y="2026227"/>
                  <a:ext cx="3127664" cy="46397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4227609-A931-4436-B008-139D434D46BE}"/>
                    </a:ext>
                  </a:extLst>
                </p:cNvPr>
                <p:cNvSpPr/>
                <p:nvPr/>
              </p:nvSpPr>
              <p:spPr>
                <a:xfrm>
                  <a:off x="9258300" y="3075709"/>
                  <a:ext cx="2372590" cy="3454176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NC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4227609-A931-4436-B008-139D434D4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58300" y="3075709"/>
                  <a:ext cx="2372590" cy="345417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56DE6E6-3D20-4D74-B0CB-9E2B4256F6C1}"/>
                    </a:ext>
                  </a:extLst>
                </p:cNvPr>
                <p:cNvSpPr/>
                <p:nvPr/>
              </p:nvSpPr>
              <p:spPr>
                <a:xfrm>
                  <a:off x="9532591" y="4000499"/>
                  <a:ext cx="1870363" cy="2412065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TC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11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856DE6E6-3D20-4D74-B0CB-9E2B4256F6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2591" y="4000499"/>
                  <a:ext cx="1870363" cy="241206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F671536-4D79-4CA2-B6F3-248A4FA58275}"/>
                    </a:ext>
                  </a:extLst>
                </p:cNvPr>
                <p:cNvSpPr/>
                <p:nvPr/>
              </p:nvSpPr>
              <p:spPr>
                <a:xfrm>
                  <a:off x="9794358" y="4661751"/>
                  <a:ext cx="1392880" cy="1595349"/>
                </a:xfrm>
                <a:prstGeom prst="ellipse">
                  <a:avLst/>
                </a:prstGeom>
                <a:solidFill>
                  <a:schemeClr val="bg2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  <a:p>
                  <a:pPr algn="ctr"/>
                  <a:endParaRPr lang="en-US" b="1" dirty="0"/>
                </a:p>
              </p:txBody>
            </p:sp>
          </mc:Choice>
          <mc:Fallback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DF671536-4D79-4CA2-B6F3-248A4FA58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94358" y="4661751"/>
                  <a:ext cx="1392880" cy="1595349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1F4AB31-E1C4-43C0-96EC-A90CEA113361}"/>
                    </a:ext>
                  </a:extLst>
                </p:cNvPr>
                <p:cNvSpPr/>
                <p:nvPr/>
              </p:nvSpPr>
              <p:spPr>
                <a:xfrm>
                  <a:off x="10078940" y="5338137"/>
                  <a:ext cx="777667" cy="77766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1F4AB31-E1C4-43C0-96EC-A90CEA1133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8940" y="5338137"/>
                  <a:ext cx="777667" cy="77766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73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2CA4-22F1-423D-A3E6-24671EFA1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86"/>
            <a:ext cx="10515600" cy="1325563"/>
          </a:xfrm>
        </p:spPr>
        <p:txBody>
          <a:bodyPr/>
          <a:lstStyle/>
          <a:p>
            <a:r>
              <a:rPr lang="en-US" dirty="0"/>
              <a:t>Pseudorandom generators (PRGs)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/>
              <p:nvPr/>
            </p:nvSpPr>
            <p:spPr>
              <a:xfrm>
                <a:off x="838200" y="1364282"/>
                <a:ext cx="9750489" cy="4549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>
                  <a:spcAft>
                    <a:spcPts val="1800"/>
                  </a:spcAft>
                </a:pPr>
                <a:endParaRPr lang="en-US" sz="2800" dirty="0"/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be a class of functions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PRG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with error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800" dirty="0"/>
                  <a:t> if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solidFill>
                                                    <a:schemeClr val="accent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“seed length”</a:t>
                </a:r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Highly “refined” lower bound: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doesn’t understand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at all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9AA85A-90A9-4A69-B89C-93677BCB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4282"/>
                <a:ext cx="9750489" cy="4549002"/>
              </a:xfrm>
              <a:prstGeom prst="rect">
                <a:avLst/>
              </a:prstGeom>
              <a:blipFill>
                <a:blip r:embed="rId4"/>
                <a:stretch>
                  <a:fillRect l="-1126" b="-2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972952A-9B58-4B70-B8AB-5380B7A0C248}"/>
              </a:ext>
            </a:extLst>
          </p:cNvPr>
          <p:cNvGrpSpPr/>
          <p:nvPr/>
        </p:nvGrpSpPr>
        <p:grpSpPr>
          <a:xfrm>
            <a:off x="2802481" y="2122002"/>
            <a:ext cx="7362686" cy="476468"/>
            <a:chOff x="4433404" y="1645063"/>
            <a:chExt cx="7362686" cy="47646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904473B-9501-4436-B602-2E800DAA8552}"/>
                </a:ext>
              </a:extLst>
            </p:cNvPr>
            <p:cNvGrpSpPr/>
            <p:nvPr/>
          </p:nvGrpSpPr>
          <p:grpSpPr>
            <a:xfrm>
              <a:off x="4438850" y="1649314"/>
              <a:ext cx="7357240" cy="472217"/>
              <a:chOff x="2879557" y="2409298"/>
              <a:chExt cx="7357240" cy="47221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72AC0A0-6C54-4B38-81E3-3C0519E2AC8C}"/>
                  </a:ext>
                </a:extLst>
              </p:cNvPr>
              <p:cNvSpPr/>
              <p:nvPr/>
            </p:nvSpPr>
            <p:spPr>
              <a:xfrm>
                <a:off x="2879557" y="2413114"/>
                <a:ext cx="2301187" cy="4647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C8879189-CF80-4B36-8692-58CCC5D98008}"/>
                  </a:ext>
                </a:extLst>
              </p:cNvPr>
              <p:cNvGrpSpPr/>
              <p:nvPr/>
            </p:nvGrpSpPr>
            <p:grpSpPr>
              <a:xfrm>
                <a:off x="5672446" y="2409298"/>
                <a:ext cx="4564351" cy="472217"/>
                <a:chOff x="7198633" y="2403854"/>
                <a:chExt cx="4564351" cy="472217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1BCD772-1248-4368-8FE5-56CA47EBC17A}"/>
                    </a:ext>
                  </a:extLst>
                </p:cNvPr>
                <p:cNvSpPr/>
                <p:nvPr/>
              </p:nvSpPr>
              <p:spPr>
                <a:xfrm>
                  <a:off x="7198633" y="2405120"/>
                  <a:ext cx="4564351" cy="4614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6" name="Picture 45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D465085-28B1-42CE-8960-2BDF489D97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98634" y="2410690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47" name="Picture 46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36DD2E8D-C0DB-4D2E-8128-190B8208C7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5833" y="2407670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48" name="Picture 47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634A08E8-17BD-49FE-A8E3-BCDFEAE4EA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1781" y="2422305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49" name="Picture 48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F9C9DD83-8113-44F9-9FB5-5F3A404CE3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88165" y="2411319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50" name="Picture 49" descr="A coin next to a sign&#10;&#10;Description automatically generated">
                  <a:extLst>
                    <a:ext uri="{FF2B5EF4-FFF2-40B4-BE49-F238E27FC236}">
                      <a16:creationId xmlns:a16="http://schemas.microsoft.com/office/drawing/2014/main" id="{EDAA6240-5757-4055-B900-C80C0E09C8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1333" y="2417058"/>
                  <a:ext cx="449551" cy="449551"/>
                </a:xfrm>
                <a:prstGeom prst="rect">
                  <a:avLst/>
                </a:prstGeom>
              </p:spPr>
            </p:pic>
            <p:pic>
              <p:nvPicPr>
                <p:cNvPr id="51" name="Picture 50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00811CE6-07A7-469D-8FEB-8EF2D64FEB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10163" y="240385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8C078953-B8F7-4DCF-9535-68A12245C7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69163" y="2414384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08BE9D27-5A4A-4939-84D9-56A7C36FDD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3110" y="2411811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7B0B63DC-88A8-4C6C-A3B8-379EE9A278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34164" y="2405708"/>
                  <a:ext cx="461687" cy="461687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n old photo of a person&#10;&#10;Description automatically generated">
                  <a:extLst>
                    <a:ext uri="{FF2B5EF4-FFF2-40B4-BE49-F238E27FC236}">
                      <a16:creationId xmlns:a16="http://schemas.microsoft.com/office/drawing/2014/main" id="{B5C7AF5C-9840-4B2D-920D-6F33B21F2C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01297" y="2413852"/>
                  <a:ext cx="461687" cy="461687"/>
                </a:xfrm>
                <a:prstGeom prst="rect">
                  <a:avLst/>
                </a:prstGeom>
              </p:spPr>
            </p:pic>
          </p:grp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51EBE07-E6DB-48B3-A969-053D58530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18915" y="2652524"/>
                <a:ext cx="45353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55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3D8254C7-1593-4D7B-A068-5E8D74C50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404" y="1656150"/>
              <a:ext cx="461687" cy="461687"/>
            </a:xfrm>
            <a:prstGeom prst="rect">
              <a:avLst/>
            </a:prstGeom>
          </p:spPr>
        </p:pic>
        <p:pic>
          <p:nvPicPr>
            <p:cNvPr id="57" name="Picture 56" descr="A close up of a coin&#10;&#10;Description automatically generated">
              <a:extLst>
                <a:ext uri="{FF2B5EF4-FFF2-40B4-BE49-F238E27FC236}">
                  <a16:creationId xmlns:a16="http://schemas.microsoft.com/office/drawing/2014/main" id="{074D5145-47DB-4C2D-BCCA-5F623223F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848" y="1657846"/>
              <a:ext cx="461687" cy="461687"/>
            </a:xfrm>
            <a:prstGeom prst="rect">
              <a:avLst/>
            </a:prstGeom>
          </p:spPr>
        </p:pic>
        <p:pic>
          <p:nvPicPr>
            <p:cNvPr id="58" name="Picture 57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A5CADD5C-795E-44E2-AD1F-9403296E4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663" y="1645063"/>
              <a:ext cx="461687" cy="461687"/>
            </a:xfrm>
            <a:prstGeom prst="rect">
              <a:avLst/>
            </a:prstGeom>
          </p:spPr>
        </p:pic>
        <p:pic>
          <p:nvPicPr>
            <p:cNvPr id="59" name="Picture 58" descr="A black and white photo of a coin&#10;&#10;Description automatically generated">
              <a:extLst>
                <a:ext uri="{FF2B5EF4-FFF2-40B4-BE49-F238E27FC236}">
                  <a16:creationId xmlns:a16="http://schemas.microsoft.com/office/drawing/2014/main" id="{88DED996-5FB0-417E-8EC2-5E923D67F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910" y="1654639"/>
              <a:ext cx="461687" cy="461687"/>
            </a:xfrm>
            <a:prstGeom prst="rect">
              <a:avLst/>
            </a:prstGeom>
          </p:spPr>
        </p:pic>
        <p:pic>
          <p:nvPicPr>
            <p:cNvPr id="60" name="Picture 59" descr="A close up of a coin&#10;&#10;Description automatically generated">
              <a:extLst>
                <a:ext uri="{FF2B5EF4-FFF2-40B4-BE49-F238E27FC236}">
                  <a16:creationId xmlns:a16="http://schemas.microsoft.com/office/drawing/2014/main" id="{37624FFE-398C-42ED-AD21-F3006F803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371" y="1656148"/>
              <a:ext cx="461687" cy="4616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2208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6C905A-E7E8-4595-AF55-117E142FA6B3}"/>
              </a:ext>
            </a:extLst>
          </p:cNvPr>
          <p:cNvSpPr/>
          <p:nvPr/>
        </p:nvSpPr>
        <p:spPr>
          <a:xfrm>
            <a:off x="309079" y="2147299"/>
            <a:ext cx="11280170" cy="28767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F6EE6-6DB7-492E-91FB-44A8151D75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9902" y="1527673"/>
                <a:ext cx="11013897" cy="50580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Theorem:</a:t>
                </a:r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there exists an explicit PRG for depth-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LTF circuits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wires</a:t>
                </a:r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seed length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The error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First nontrivial PRG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Any significant improvement would imply new lower bounds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F6EE6-6DB7-492E-91FB-44A8151D7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902" y="1527673"/>
                <a:ext cx="11013897" cy="5058061"/>
              </a:xfrm>
              <a:blipFill>
                <a:blip r:embed="rId2"/>
                <a:stretch>
                  <a:fillRect l="-997" t="-2051" r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47805DE-8195-483B-8313-643463FFE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823"/>
            <a:ext cx="10515600" cy="1325563"/>
          </a:xfrm>
        </p:spPr>
        <p:txBody>
          <a:bodyPr/>
          <a:lstStyle/>
          <a:p>
            <a:r>
              <a:rPr lang="en-US" dirty="0"/>
              <a:t>Our contribution: PRGs for LTF circuits</a:t>
            </a:r>
          </a:p>
        </p:txBody>
      </p:sp>
    </p:spTree>
    <p:extLst>
      <p:ext uri="{BB962C8B-B14F-4D97-AF65-F5344CB8AC3E}">
        <p14:creationId xmlns:p14="http://schemas.microsoft.com/office/powerpoint/2010/main" val="9425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6.2|0.7|11|12.1|10.9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23894</TotalTime>
  <Words>2465</Words>
  <Application>Microsoft Office PowerPoint</Application>
  <PresentationFormat>Widescreen</PresentationFormat>
  <Paragraphs>441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Office Theme</vt:lpstr>
      <vt:lpstr>Fooling Constant-Depth Threshold Circuits</vt:lpstr>
      <vt:lpstr>How to prove "P"≠"NP"?</vt:lpstr>
      <vt:lpstr>Lower bounds for 〖"AC" 〗^0</vt:lpstr>
      <vt:lpstr>A more challenging class: 〖"TC" 〗^0</vt:lpstr>
      <vt:lpstr>Linear threshold functions (LTFs)</vt:lpstr>
      <vt:lpstr>LTF circuits</vt:lpstr>
      <vt:lpstr>Lower bounds for 〖"TC" 〗^0</vt:lpstr>
      <vt:lpstr>Pseudorandom generators (PRGs)</vt:lpstr>
      <vt:lpstr>Our contribution: PRGs for LTF circuits</vt:lpstr>
      <vt:lpstr>Circuit Acceptance Probability Problem (CAPP)</vt:lpstr>
      <vt:lpstr>Restrictions</vt:lpstr>
      <vt:lpstr>Ajtai-Wigderson PRG framework [AW 1985]</vt:lpstr>
      <vt:lpstr>Our two jobs</vt:lpstr>
      <vt:lpstr>Our two jobs</vt:lpstr>
      <vt:lpstr>Simplification of a single gate</vt:lpstr>
      <vt:lpstr>MAJ becomes biased under restrictions</vt:lpstr>
      <vt:lpstr>MAJ becomes biased under restrictions</vt:lpstr>
      <vt:lpstr>MAJ becomes biased under restrictions</vt:lpstr>
      <vt:lpstr>Any LTF becomes biased under restrictions</vt:lpstr>
      <vt:lpstr>Simplification of LTF circuits</vt:lpstr>
      <vt:lpstr>LTF decision trees (LTF-DTs)</vt:lpstr>
      <vt:lpstr>PowerPoint Presentation</vt:lpstr>
      <vt:lpstr>LTF circuit depth-reduction lemma</vt:lpstr>
      <vt:lpstr>Proof strategy</vt:lpstr>
      <vt:lpstr>Proof cases</vt:lpstr>
      <vt:lpstr>Heavy gates &amp; light variables</vt:lpstr>
      <vt:lpstr>Light gates &amp; light variables</vt:lpstr>
      <vt:lpstr>Heavy variables</vt:lpstr>
      <vt:lpstr>Iterating</vt:lpstr>
      <vt:lpstr>PowerPoint Presentation</vt:lpstr>
      <vt:lpstr>LTF-DT circuit-depth-reduction lemma</vt:lpstr>
      <vt:lpstr>PowerPoint Presentation</vt:lpstr>
      <vt:lpstr>Key step of proof: Bounding error</vt:lpstr>
      <vt:lpstr>PowerPoint Presentation</vt:lpstr>
      <vt:lpstr>LTF circuit simplification</vt:lpstr>
      <vt:lpstr>Our two jobs</vt:lpstr>
      <vt:lpstr>PRGs for Functions of a Few LTFs</vt:lpstr>
      <vt:lpstr>PRGs for Polytopes</vt:lpstr>
      <vt:lpstr>PRGs for LTF-DTs</vt:lpstr>
      <vt:lpstr>Our two jobs</vt:lpstr>
      <vt:lpstr>Other results in the paper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Fooling Constant-Depth Threshold Circuits</dc:title>
  <dc:creator>William Hoza</dc:creator>
  <cp:lastModifiedBy>William Hoza</cp:lastModifiedBy>
  <cp:revision>120</cp:revision>
  <dcterms:created xsi:type="dcterms:W3CDTF">2021-02-01T01:19:13Z</dcterms:created>
  <dcterms:modified xsi:type="dcterms:W3CDTF">2022-04-15T20:32:30Z</dcterms:modified>
</cp:coreProperties>
</file>