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83" r:id="rId4"/>
    <p:sldId id="280" r:id="rId5"/>
    <p:sldId id="301" r:id="rId6"/>
    <p:sldId id="302" r:id="rId7"/>
    <p:sldId id="270" r:id="rId8"/>
    <p:sldId id="285" r:id="rId9"/>
    <p:sldId id="286" r:id="rId10"/>
    <p:sldId id="303" r:id="rId11"/>
    <p:sldId id="291" r:id="rId12"/>
    <p:sldId id="273" r:id="rId13"/>
    <p:sldId id="305" r:id="rId14"/>
    <p:sldId id="296" r:id="rId15"/>
    <p:sldId id="298" r:id="rId16"/>
    <p:sldId id="272" r:id="rId17"/>
    <p:sldId id="274" r:id="rId18"/>
    <p:sldId id="275" r:id="rId19"/>
    <p:sldId id="276" r:id="rId20"/>
    <p:sldId id="278" r:id="rId21"/>
    <p:sldId id="279" r:id="rId22"/>
    <p:sldId id="306" r:id="rId23"/>
    <p:sldId id="281" r:id="rId24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82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BFA95-B4B9-E256-E2FA-11F06838F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1A8186-7015-942E-E886-191E2FB64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FDBAB-1FEF-7027-78AE-8E24CEE21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B0A-A477-4289-9623-3D676C2FE3B6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EF89D-A9E7-369F-E781-397DBF4C9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DB30C-9FA2-9FEC-4325-6A63C7788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3C37-BD2B-4C36-A16D-D0E55E97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F604C-F475-8110-1D11-E54169547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AA6755-0F85-3DC9-9D12-DB966EBB2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2BEB8-7135-F3F2-E882-6065B33BA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B0A-A477-4289-9623-3D676C2FE3B6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CAA62-E8FB-C19E-57E4-A6F3B95F0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82FC3-AA52-AB3C-AFF2-8F1A38D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3C37-BD2B-4C36-A16D-D0E55E97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47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569970-E1E3-9013-53ED-E7FDA32B1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EC418F-C642-AE4B-9066-7C21D23B9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A10DA-DA39-571A-FCF2-5871D35CD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B0A-A477-4289-9623-3D676C2FE3B6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623F-D828-7735-0672-AA3666AEE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D333A-D3D7-77D9-74BA-69D81F049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3C37-BD2B-4C36-A16D-D0E55E97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7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7DF61-EF87-2A9F-3748-9BFCD5E0B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3631E-2BCC-BA18-E985-8331A8169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B93B8-AA97-8EA6-98A0-47F1C4394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B0A-A477-4289-9623-3D676C2FE3B6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4C69E-F516-9434-D036-9750DCD2D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8F276-8629-A656-7BD3-B7B3818C6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3C37-BD2B-4C36-A16D-D0E55E97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7A2E9-B2E7-0719-EE78-4780B51C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CFB54-49E0-312F-7C1B-1D484CE81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AAEC5-0317-0C40-351E-4FE84384B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B0A-A477-4289-9623-3D676C2FE3B6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60D43-A004-3060-8881-A7FD635BD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5B69E-4D7A-B83C-FF64-425D1BDB1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3C37-BD2B-4C36-A16D-D0E55E97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70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C3893-5877-646F-F719-F3BE471A0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DAB48-B835-2752-381B-EB04368931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A5F06F-8FB2-4224-FBAE-8CD2AF67D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8E2D4A-6B27-8AE3-F6DA-9025118DA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B0A-A477-4289-9623-3D676C2FE3B6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ACDAC-FAED-0BDA-979F-3D429036A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92527-DF38-42D7-DEF0-A3E3188B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3C37-BD2B-4C36-A16D-D0E55E97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81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D276C-8FD2-F616-596C-947DE7FE4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72443-4E18-C7E0-866B-E9BC08552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6C45D-DD97-CF11-CA29-ED13903C2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8FF242-0519-34EE-3139-3D819BE25E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DE5AC5-C77D-8A12-12B7-FE860F7B39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71DB63-802E-F79D-E23E-F99CC4090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B0A-A477-4289-9623-3D676C2FE3B6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1B9DC-97CB-376F-DC47-9C8CA5FC9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9554B0-C9AA-F74C-0231-CD4FC61BF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3C37-BD2B-4C36-A16D-D0E55E97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66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E9C7D-3660-8C1B-0E30-78888B134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3B41F2-7FD2-7FA4-8E3A-2F3975288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B0A-A477-4289-9623-3D676C2FE3B6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67EE23-3E9F-2579-A3E6-8B3746D5C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54103E-7251-1197-A251-0E3A411AE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3C37-BD2B-4C36-A16D-D0E55E97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1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B2B693-3B16-740E-19CC-0FEE8256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B0A-A477-4289-9623-3D676C2FE3B6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11A0D8-72F2-4B50-0F4B-C53BFEA89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B2EAB-2900-3197-C840-53AF8CF3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3C37-BD2B-4C36-A16D-D0E55E97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16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706BD-3599-0BB6-BD87-2AB13397A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42815-0FB1-53F1-13C0-D250F6308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4682F6-1538-40C3-49A0-DBB052E1E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76AE29-F5AF-88B2-0558-40EBD197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B0A-A477-4289-9623-3D676C2FE3B6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1E8F95-86DD-D554-2182-E206141CE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DDA63-23B2-CBE4-AF54-EB8F8416E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3C37-BD2B-4C36-A16D-D0E55E97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EC05B-73A0-DCAF-A617-661112694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F8C2CC-3421-1B37-887C-D78CA45BD9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B9BBCA-F46B-6E07-DA3B-B3A82831A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1EF54A-27FF-9DFB-9902-747A44C8C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B0A-A477-4289-9623-3D676C2FE3B6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BF1A7-D513-D460-535E-37F79D4AC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BFE1D0-F426-2E88-CBE7-B7B0E39F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3C37-BD2B-4C36-A16D-D0E55E97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5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A58BB6-B445-6BEB-261C-8C2D1D0F3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EE9C30-38D5-8D40-9C09-D35BFCCC6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02FB2-9243-772D-CDE0-8CAC85786C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86B0A-A477-4289-9623-3D676C2FE3B6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B13D7-F12A-88B9-1378-4CAE6B835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17756-E270-8D75-B028-632A0A6243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B3C37-BD2B-4C36-A16D-D0E55E97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4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0.png"/><Relationship Id="rId7" Type="http://schemas.openxmlformats.org/officeDocument/2006/relationships/image" Target="../media/image53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5" Type="http://schemas.openxmlformats.org/officeDocument/2006/relationships/image" Target="../media/image511.png"/><Relationship Id="rId4" Type="http://schemas.openxmlformats.org/officeDocument/2006/relationships/image" Target="../media/image50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3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72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9.png"/><Relationship Id="rId5" Type="http://schemas.openxmlformats.org/officeDocument/2006/relationships/image" Target="../media/image66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74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7.png"/><Relationship Id="rId2" Type="http://schemas.openxmlformats.org/officeDocument/2006/relationships/image" Target="../media/image3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6.png"/><Relationship Id="rId5" Type="http://schemas.openxmlformats.org/officeDocument/2006/relationships/image" Target="../media/image6.png"/><Relationship Id="rId15" Type="http://schemas.openxmlformats.org/officeDocument/2006/relationships/image" Target="../media/image30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400.png"/><Relationship Id="rId7" Type="http://schemas.openxmlformats.org/officeDocument/2006/relationships/image" Target="../media/image44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5" Type="http://schemas.openxmlformats.org/officeDocument/2006/relationships/image" Target="../media/image420.png"/><Relationship Id="rId4" Type="http://schemas.openxmlformats.org/officeDocument/2006/relationships/image" Target="../media/image4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B66DC8E-F5A8-BB75-8393-97FBEAF0DBDC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524000" y="366225"/>
                <a:ext cx="9144000" cy="252937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dirty="0"/>
                  <a:t>A Technique for Hardness Amplification Against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B66DC8E-F5A8-BB75-8393-97FBEAF0DB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24000" y="366225"/>
                <a:ext cx="9144000" cy="2529375"/>
              </a:xfrm>
              <a:blipFill>
                <a:blip r:embed="rId2"/>
                <a:stretch>
                  <a:fillRect b="-16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id="{7A1296EB-348B-12AD-4F4C-A1C7D5BF0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45305"/>
            <a:ext cx="9144000" cy="2444331"/>
          </a:xfrm>
        </p:spPr>
        <p:txBody>
          <a:bodyPr>
            <a:normAutofit/>
          </a:bodyPr>
          <a:lstStyle/>
          <a:p>
            <a:r>
              <a:rPr lang="en-US" dirty="0"/>
              <a:t>@ CCC – July 23, 2024</a:t>
            </a:r>
          </a:p>
          <a:p>
            <a:endParaRPr lang="en-US" dirty="0"/>
          </a:p>
          <a:p>
            <a:r>
              <a:rPr lang="en-US" b="1" dirty="0"/>
              <a:t>William M. Hoza</a:t>
            </a:r>
            <a:r>
              <a:rPr lang="en-US" baseline="30000" dirty="0"/>
              <a:t>1</a:t>
            </a:r>
          </a:p>
          <a:p>
            <a:r>
              <a:rPr lang="en-US" dirty="0"/>
              <a:t>The University of Chicago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ED780F6C-CC94-4474-8463-292D2DD12911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aseline="30000" dirty="0">
                <a:solidFill>
                  <a:schemeClr val="bg1"/>
                </a:solidFill>
              </a:rPr>
              <a:t>1</a:t>
            </a:r>
            <a:r>
              <a:rPr lang="en-US" sz="1400" dirty="0">
                <a:solidFill>
                  <a:schemeClr val="bg1"/>
                </a:solidFill>
              </a:rPr>
              <a:t>Part of this work was done while the author was visiting the Simons Institute for the Theory of Computing.</a:t>
            </a:r>
          </a:p>
        </p:txBody>
      </p:sp>
    </p:spTree>
    <p:extLst>
      <p:ext uri="{BB962C8B-B14F-4D97-AF65-F5344CB8AC3E}">
        <p14:creationId xmlns:p14="http://schemas.microsoft.com/office/powerpoint/2010/main" val="2371592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5F6F3-172D-9846-DA42-CF7559E16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XOR-of-Majority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DC5010-A8A1-0B7D-9242-29B9B178BF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2925" y="2876551"/>
                <a:ext cx="10810875" cy="3300412"/>
              </a:xfrm>
            </p:spPr>
            <p:txBody>
              <a:bodyPr/>
              <a:lstStyle/>
              <a:p>
                <a:r>
                  <a:rPr lang="en-US" dirty="0"/>
                  <a:t>We also analyze the correlation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Maj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circuits</a:t>
                </a:r>
              </a:p>
              <a:p>
                <a:r>
                  <a:rPr lang="en-US" dirty="0"/>
                  <a:t>Motivation: We would like to understand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</m:oMath>
                </a14:m>
                <a:r>
                  <a:rPr lang="en-US" dirty="0"/>
                  <a:t> circuits, 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circuits augmented with </a:t>
                </a:r>
                <a:r>
                  <a:rPr lang="en-US" dirty="0">
                    <a:solidFill>
                      <a:schemeClr val="accent1"/>
                    </a:solidFill>
                  </a:rPr>
                  <a:t>parity gates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DC5010-A8A1-0B7D-9242-29B9B178BF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2925" y="2876551"/>
                <a:ext cx="10810875" cy="3300412"/>
              </a:xfrm>
              <a:blipFill>
                <a:blip r:embed="rId2"/>
                <a:stretch>
                  <a:fillRect l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D56284A-3524-AC9C-8FB0-3F5F929D96C1}"/>
              </a:ext>
            </a:extLst>
          </p:cNvPr>
          <p:cNvGrpSpPr/>
          <p:nvPr/>
        </p:nvGrpSpPr>
        <p:grpSpPr>
          <a:xfrm>
            <a:off x="6424863" y="472948"/>
            <a:ext cx="5491060" cy="1906731"/>
            <a:chOff x="6545553" y="242513"/>
            <a:chExt cx="5491060" cy="19067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Isosceles Triangle 4">
                  <a:extLst>
                    <a:ext uri="{FF2B5EF4-FFF2-40B4-BE49-F238E27FC236}">
                      <a16:creationId xmlns:a16="http://schemas.microsoft.com/office/drawing/2014/main" id="{519AE173-0148-4D48-CA3E-B0CDC7A84336}"/>
                    </a:ext>
                  </a:extLst>
                </p:cNvPr>
                <p:cNvSpPr/>
                <p:nvPr/>
              </p:nvSpPr>
              <p:spPr>
                <a:xfrm>
                  <a:off x="6545553" y="1524674"/>
                  <a:ext cx="1278650" cy="624354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Maj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Isosceles Triangle 4">
                  <a:extLst>
                    <a:ext uri="{FF2B5EF4-FFF2-40B4-BE49-F238E27FC236}">
                      <a16:creationId xmlns:a16="http://schemas.microsoft.com/office/drawing/2014/main" id="{519AE173-0148-4D48-CA3E-B0CDC7A843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5553" y="1524674"/>
                  <a:ext cx="1278650" cy="624354"/>
                </a:xfrm>
                <a:prstGeom prst="triangle">
                  <a:avLst/>
                </a:prstGeom>
                <a:blipFill>
                  <a:blip r:embed="rId3"/>
                  <a:stretch>
                    <a:fillRect b="-1142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43FD478-F54E-28C1-A548-E1E8124C4022}"/>
                    </a:ext>
                  </a:extLst>
                </p:cNvPr>
                <p:cNvSpPr txBox="1"/>
                <p:nvPr/>
              </p:nvSpPr>
              <p:spPr>
                <a:xfrm>
                  <a:off x="10384845" y="1595908"/>
                  <a:ext cx="4454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43FD478-F54E-28C1-A548-E1E8124C40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84845" y="1595908"/>
                  <a:ext cx="44547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CF5277AE-5B85-9148-2B2F-3315BCF337E4}"/>
                    </a:ext>
                  </a:extLst>
                </p:cNvPr>
                <p:cNvSpPr/>
                <p:nvPr/>
              </p:nvSpPr>
              <p:spPr>
                <a:xfrm>
                  <a:off x="8817887" y="242513"/>
                  <a:ext cx="475130" cy="47513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⨁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CF5277AE-5B85-9148-2B2F-3315BCF337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7887" y="242513"/>
                  <a:ext cx="475130" cy="47513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A7C1C36-4F07-087C-02E8-9DE03ED118AD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 flipV="1">
              <a:off x="7184878" y="583252"/>
              <a:ext cx="1635792" cy="9414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80B8CBE-1142-848A-DE62-2175D75D8AFB}"/>
                </a:ext>
              </a:extLst>
            </p:cNvPr>
            <p:cNvCxnSpPr>
              <a:cxnSpLocks/>
              <a:stCxn id="12" idx="0"/>
              <a:endCxn id="7" idx="3"/>
            </p:cNvCxnSpPr>
            <p:nvPr/>
          </p:nvCxnSpPr>
          <p:spPr>
            <a:xfrm flipV="1">
              <a:off x="8490420" y="648062"/>
              <a:ext cx="397048" cy="8768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5B097A0-B22C-02E0-CE67-FE3A59380660}"/>
                </a:ext>
              </a:extLst>
            </p:cNvPr>
            <p:cNvCxnSpPr>
              <a:cxnSpLocks/>
              <a:stCxn id="13" idx="0"/>
              <a:endCxn id="7" idx="5"/>
            </p:cNvCxnSpPr>
            <p:nvPr/>
          </p:nvCxnSpPr>
          <p:spPr>
            <a:xfrm flipH="1" flipV="1">
              <a:off x="9223436" y="648062"/>
              <a:ext cx="594443" cy="8766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1E5264B-CA1E-E393-AA3C-586A6A8450DF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9272337" y="561474"/>
              <a:ext cx="2124951" cy="9494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E9BA450D-6490-7DFB-6931-2AA9F756A841}"/>
                    </a:ext>
                  </a:extLst>
                </p:cNvPr>
                <p:cNvSpPr/>
                <p:nvPr/>
              </p:nvSpPr>
              <p:spPr>
                <a:xfrm>
                  <a:off x="7851095" y="1524890"/>
                  <a:ext cx="1278650" cy="624354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Maj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E9BA450D-6490-7DFB-6931-2AA9F756A8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1095" y="1524890"/>
                  <a:ext cx="1278650" cy="624354"/>
                </a:xfrm>
                <a:prstGeom prst="triangle">
                  <a:avLst/>
                </a:prstGeom>
                <a:blipFill>
                  <a:blip r:embed="rId6"/>
                  <a:stretch>
                    <a:fillRect b="-1142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Isosceles Triangle 12">
                  <a:extLst>
                    <a:ext uri="{FF2B5EF4-FFF2-40B4-BE49-F238E27FC236}">
                      <a16:creationId xmlns:a16="http://schemas.microsoft.com/office/drawing/2014/main" id="{82B19E4A-9D80-EC9F-8264-7D8D7D8CAA90}"/>
                    </a:ext>
                  </a:extLst>
                </p:cNvPr>
                <p:cNvSpPr/>
                <p:nvPr/>
              </p:nvSpPr>
              <p:spPr>
                <a:xfrm>
                  <a:off x="9178554" y="1524674"/>
                  <a:ext cx="1278650" cy="624354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Maj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Isosceles Triangle 12">
                  <a:extLst>
                    <a:ext uri="{FF2B5EF4-FFF2-40B4-BE49-F238E27FC236}">
                      <a16:creationId xmlns:a16="http://schemas.microsoft.com/office/drawing/2014/main" id="{82B19E4A-9D80-EC9F-8264-7D8D7D8CAA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8554" y="1524674"/>
                  <a:ext cx="1278650" cy="624354"/>
                </a:xfrm>
                <a:prstGeom prst="triangle">
                  <a:avLst/>
                </a:prstGeom>
                <a:blipFill>
                  <a:blip r:embed="rId7"/>
                  <a:stretch>
                    <a:fillRect b="-1142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Isosceles Triangle 13">
                  <a:extLst>
                    <a:ext uri="{FF2B5EF4-FFF2-40B4-BE49-F238E27FC236}">
                      <a16:creationId xmlns:a16="http://schemas.microsoft.com/office/drawing/2014/main" id="{D9CC02A5-D1A8-811A-A08E-3A81EDD3F33A}"/>
                    </a:ext>
                  </a:extLst>
                </p:cNvPr>
                <p:cNvSpPr/>
                <p:nvPr/>
              </p:nvSpPr>
              <p:spPr>
                <a:xfrm>
                  <a:off x="10757963" y="1510917"/>
                  <a:ext cx="1278650" cy="624354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Maj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Isosceles Triangle 13">
                  <a:extLst>
                    <a:ext uri="{FF2B5EF4-FFF2-40B4-BE49-F238E27FC236}">
                      <a16:creationId xmlns:a16="http://schemas.microsoft.com/office/drawing/2014/main" id="{D9CC02A5-D1A8-811A-A08E-3A81EDD3F3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7963" y="1510917"/>
                  <a:ext cx="1278650" cy="624354"/>
                </a:xfrm>
                <a:prstGeom prst="triangle">
                  <a:avLst/>
                </a:prstGeom>
                <a:blipFill>
                  <a:blip r:embed="rId8"/>
                  <a:stretch>
                    <a:fillRect b="-1047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92067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57A7759-EEB2-07EC-16B7-76B5A4CEE12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46940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Majority is moderately hard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57A7759-EEB2-07EC-16B7-76B5A4CEE1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46940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91D057-7E80-36CF-2003-467E3D80B5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1" y="1572504"/>
                <a:ext cx="11831052" cy="513309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be any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</m:oMath>
                </a14:m>
                <a:r>
                  <a:rPr lang="en-US" dirty="0"/>
                  <a:t> circuit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lnSpc>
                    <a:spcPct val="200000"/>
                  </a:lnSpc>
                  <a:buNone/>
                </a:pPr>
                <a:endParaRPr lang="en-US" dirty="0"/>
              </a:p>
              <a:p>
                <a:r>
                  <a:rPr lang="en-US" dirty="0"/>
                  <a:t>Major open problem: Prove that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very hard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</m:oMath>
                </a14:m>
                <a:r>
                  <a:rPr lang="en-US" dirty="0"/>
                  <a:t> circuits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Maj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is a good </a:t>
                </a:r>
                <a:r>
                  <a:rPr lang="en-US" dirty="0">
                    <a:solidFill>
                      <a:schemeClr val="accent1"/>
                    </a:solidFill>
                  </a:rPr>
                  <a:t>candidate hard function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91D057-7E80-36CF-2003-467E3D80B5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1" y="1572504"/>
                <a:ext cx="11831052" cy="5133096"/>
              </a:xfrm>
              <a:blipFill>
                <a:blip r:embed="rId3"/>
                <a:stretch>
                  <a:fillRect l="-927" r="-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E840CC8-20F1-9C78-AA3E-D57DE563C7E9}"/>
                  </a:ext>
                </a:extLst>
              </p:cNvPr>
              <p:cNvSpPr/>
              <p:nvPr/>
            </p:nvSpPr>
            <p:spPr>
              <a:xfrm>
                <a:off x="1840832" y="2659368"/>
                <a:ext cx="8510336" cy="1976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 </a:t>
                </a:r>
                <a:r>
                  <a:rPr lang="en-US" sz="2800" dirty="0">
                    <a:solidFill>
                      <a:srgbClr val="C00000"/>
                    </a:solidFill>
                  </a:rPr>
                  <a:t>[</a:t>
                </a:r>
                <a:r>
                  <a:rPr lang="en-US" sz="2800" dirty="0" err="1">
                    <a:solidFill>
                      <a:srgbClr val="C00000"/>
                    </a:solidFill>
                  </a:rPr>
                  <a:t>Razborov</a:t>
                </a:r>
                <a:r>
                  <a:rPr lang="en-US" sz="2800" dirty="0">
                    <a:solidFill>
                      <a:srgbClr val="C00000"/>
                    </a:solidFill>
                  </a:rPr>
                  <a:t> 1987, </a:t>
                </a:r>
                <a:r>
                  <a:rPr lang="en-US" sz="2800" dirty="0" err="1">
                    <a:solidFill>
                      <a:srgbClr val="C00000"/>
                    </a:solidFill>
                  </a:rPr>
                  <a:t>Smolensky</a:t>
                </a:r>
                <a:r>
                  <a:rPr lang="en-US" sz="2800" dirty="0">
                    <a:solidFill>
                      <a:srgbClr val="C00000"/>
                    </a:solidFill>
                  </a:rPr>
                  <a:t> 1987, …]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: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lit/>
                                </m:r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0, 1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lit/>
                                    </m:r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Maj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E840CC8-20F1-9C78-AA3E-D57DE563C7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832" y="2659368"/>
                <a:ext cx="8510336" cy="1976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153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57A7759-EEB2-07EC-16B7-76B5A4CEE12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Our correlation bound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Maj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57A7759-EEB2-07EC-16B7-76B5A4CEE1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b="-1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91D057-7E80-36CF-2003-467E3D80B5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4260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be any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 circuit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  <a:p>
                <a:r>
                  <a:rPr lang="en-US" dirty="0"/>
                  <a:t>The XOR-of-Majority function is </a:t>
                </a:r>
                <a:r>
                  <a:rPr lang="en-US" dirty="0">
                    <a:solidFill>
                      <a:schemeClr val="accent1"/>
                    </a:solidFill>
                  </a:rPr>
                  <a:t>very hard</a:t>
                </a:r>
                <a:r>
                  <a:rPr lang="en-US" dirty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circuits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91D057-7E80-36CF-2003-467E3D80B5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42601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E840CC8-20F1-9C78-AA3E-D57DE563C7E9}"/>
                  </a:ext>
                </a:extLst>
              </p:cNvPr>
              <p:cNvSpPr/>
              <p:nvPr/>
            </p:nvSpPr>
            <p:spPr>
              <a:xfrm>
                <a:off x="1043189" y="3076462"/>
                <a:ext cx="9646275" cy="194471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 (this work):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lit/>
                                </m:r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0, 1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lit/>
                                    </m:r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𝑛𝑡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Maj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⊕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unc>
                                            <m:funcPr>
                                              <m:ctrlPr>
                                                <a:rPr lang="en-US" sz="28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800" b="0" i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log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sz="28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</m:fun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E840CC8-20F1-9C78-AA3E-D57DE563C7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189" y="3076462"/>
                <a:ext cx="9646275" cy="19447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565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A2441-6304-4C5D-2393-B5C9469EB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technique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5E5556-CD35-B0E2-5955-89E1BF9FD5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0087" y="1978025"/>
                <a:ext cx="10791825" cy="4351338"/>
              </a:xfrm>
            </p:spPr>
            <p:txBody>
              <a:bodyPr/>
              <a:lstStyle/>
              <a:p>
                <a:r>
                  <a:rPr lang="en-US" dirty="0"/>
                  <a:t>In summary, we prove new correlation bounds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Sip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Maj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against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circuits</a:t>
                </a:r>
              </a:p>
              <a:p>
                <a:r>
                  <a:rPr lang="en-US" dirty="0"/>
                  <a:t>The proofs are similar. Let’s focus on the case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Maj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Proof Step 1: Re-prove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Maj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moderately hard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circuits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5E5556-CD35-B0E2-5955-89E1BF9FD5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0087" y="1978025"/>
                <a:ext cx="10791825" cy="4351338"/>
              </a:xfrm>
              <a:blipFill>
                <a:blip r:embed="rId2"/>
                <a:stretch>
                  <a:fillRect l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2734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Isosceles Triangle 5">
                <a:extLst>
                  <a:ext uri="{FF2B5EF4-FFF2-40B4-BE49-F238E27FC236}">
                    <a16:creationId xmlns:a16="http://schemas.microsoft.com/office/drawing/2014/main" id="{97A04BAF-D8E7-7371-68D1-25F4E895AD9D}"/>
                  </a:ext>
                </a:extLst>
              </p:cNvPr>
              <p:cNvSpPr/>
              <p:nvPr/>
            </p:nvSpPr>
            <p:spPr>
              <a:xfrm>
                <a:off x="10155238" y="971550"/>
                <a:ext cx="1352550" cy="1325563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Maj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Isosceles Triangle 5">
                <a:extLst>
                  <a:ext uri="{FF2B5EF4-FFF2-40B4-BE49-F238E27FC236}">
                    <a16:creationId xmlns:a16="http://schemas.microsoft.com/office/drawing/2014/main" id="{97A04BAF-D8E7-7371-68D1-25F4E895AD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238" y="971550"/>
                <a:ext cx="1352550" cy="1325563"/>
              </a:xfrm>
              <a:prstGeom prst="triangle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B66F060-4290-95E9-86A0-F1CA04923BA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90550" y="365125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Maj</m:t>
                    </m:r>
                  </m:oMath>
                </a14:m>
                <a:r>
                  <a:rPr lang="en-US" dirty="0"/>
                  <a:t> is moderately hard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B66F060-4290-95E9-86A0-F1CA04923B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90550" y="365125"/>
                <a:ext cx="10515600" cy="132556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B31CB5-0948-9DFD-F3BA-3ED71CE410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3876" y="1825624"/>
                <a:ext cx="11268074" cy="474662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be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circuit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be a random balanced </a:t>
                </a:r>
                <a:r>
                  <a:rPr lang="en-US" dirty="0">
                    <a:solidFill>
                      <a:schemeClr val="accent1"/>
                    </a:solidFill>
                  </a:rPr>
                  <a:t>restriction</a:t>
                </a:r>
              </a:p>
              <a:p>
                <a:r>
                  <a:rPr lang="en-US" dirty="0"/>
                  <a:t>Switching lemmas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W.h.p.,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</a:t>
                </a:r>
                <a:r>
                  <a:rPr lang="en-US" dirty="0">
                    <a:solidFill>
                      <a:schemeClr val="accent1"/>
                    </a:solidFill>
                  </a:rPr>
                  <a:t> shallow decision tree</a:t>
                </a:r>
                <a:endParaRPr lang="en-US" dirty="0"/>
              </a:p>
              <a:p>
                <a:r>
                  <a:rPr lang="en-US" dirty="0"/>
                  <a:t>Meanwhile,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Maj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</m:oMath>
                </a14:m>
                <a:r>
                  <a:rPr lang="en-US" dirty="0"/>
                  <a:t> is simply the majority function on fewer bits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Maj</m:t>
                    </m:r>
                  </m:oMath>
                </a14:m>
                <a:r>
                  <a:rPr lang="en-US" dirty="0"/>
                  <a:t> is moderately hard for shallow decision trees </a:t>
                </a:r>
                <a:r>
                  <a:rPr lang="en-US" sz="1900" dirty="0"/>
                  <a:t>(</a:t>
                </a:r>
                <a:r>
                  <a:rPr lang="en-US" sz="1900" dirty="0" err="1"/>
                  <a:t>w.r.t.</a:t>
                </a:r>
                <a:r>
                  <a:rPr lang="en-US" sz="1900" dirty="0"/>
                  <a:t> suitable input distribution)</a:t>
                </a:r>
                <a:endParaRPr lang="en-US" dirty="0"/>
              </a:p>
              <a:p>
                <a:r>
                  <a:rPr lang="en-US" dirty="0"/>
                  <a:t>It follows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Maj</m:t>
                    </m:r>
                  </m:oMath>
                </a14:m>
                <a:r>
                  <a:rPr lang="en-US" dirty="0"/>
                  <a:t> is moderately hard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B31CB5-0948-9DFD-F3BA-3ED71CE410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3876" y="1825624"/>
                <a:ext cx="11268074" cy="4746625"/>
              </a:xfrm>
              <a:blipFill>
                <a:blip r:embed="rId4"/>
                <a:stretch>
                  <a:fillRect l="-974" b="-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Isosceles Triangle 3">
                <a:extLst>
                  <a:ext uri="{FF2B5EF4-FFF2-40B4-BE49-F238E27FC236}">
                    <a16:creationId xmlns:a16="http://schemas.microsoft.com/office/drawing/2014/main" id="{457CD2D1-14B4-48A4-622F-ECA86BD6971B}"/>
                  </a:ext>
                </a:extLst>
              </p:cNvPr>
              <p:cNvSpPr/>
              <p:nvPr/>
            </p:nvSpPr>
            <p:spPr>
              <a:xfrm>
                <a:off x="8340725" y="971550"/>
                <a:ext cx="1352550" cy="1325563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Isosceles Triangle 3">
                <a:extLst>
                  <a:ext uri="{FF2B5EF4-FFF2-40B4-BE49-F238E27FC236}">
                    <a16:creationId xmlns:a16="http://schemas.microsoft.com/office/drawing/2014/main" id="{457CD2D1-14B4-48A4-622F-ECA86BD697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725" y="971550"/>
                <a:ext cx="1352550" cy="1325563"/>
              </a:xfrm>
              <a:prstGeom prst="triangle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0A14037F-C4F2-A1AC-DCDF-6A00A0F8B463}"/>
              </a:ext>
            </a:extLst>
          </p:cNvPr>
          <p:cNvGrpSpPr/>
          <p:nvPr/>
        </p:nvGrpSpPr>
        <p:grpSpPr>
          <a:xfrm>
            <a:off x="9048750" y="133350"/>
            <a:ext cx="1289050" cy="1289050"/>
            <a:chOff x="9048750" y="133350"/>
            <a:chExt cx="1289050" cy="1289050"/>
          </a:xfrm>
        </p:grpSpPr>
        <p:pic>
          <p:nvPicPr>
            <p:cNvPr id="8" name="Picture 7" descr="A yellow lightning bolt on a black background&#10;&#10;Description automatically generated">
              <a:extLst>
                <a:ext uri="{FF2B5EF4-FFF2-40B4-BE49-F238E27FC236}">
                  <a16:creationId xmlns:a16="http://schemas.microsoft.com/office/drawing/2014/main" id="{7B951149-2FCB-F2C0-B68D-10B3CABF7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8750" y="133350"/>
              <a:ext cx="1289050" cy="128905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A8A09A6-3790-9B20-1484-099A0FB696ED}"/>
                    </a:ext>
                  </a:extLst>
                </p:cNvPr>
                <p:cNvSpPr txBox="1"/>
                <p:nvPr/>
              </p:nvSpPr>
              <p:spPr>
                <a:xfrm>
                  <a:off x="9553575" y="219075"/>
                  <a:ext cx="3333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A8A09A6-3790-9B20-1484-099A0FB696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3575" y="219075"/>
                  <a:ext cx="333375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030E30-01A8-3049-F31A-FAE6AE3ABC9A}"/>
              </a:ext>
            </a:extLst>
          </p:cNvPr>
          <p:cNvGrpSpPr/>
          <p:nvPr/>
        </p:nvGrpSpPr>
        <p:grpSpPr>
          <a:xfrm>
            <a:off x="10863263" y="133350"/>
            <a:ext cx="1289050" cy="1289050"/>
            <a:chOff x="9048750" y="133350"/>
            <a:chExt cx="1289050" cy="1289050"/>
          </a:xfrm>
        </p:grpSpPr>
        <p:pic>
          <p:nvPicPr>
            <p:cNvPr id="13" name="Picture 12" descr="A yellow lightning bolt on a black background&#10;&#10;Description automatically generated">
              <a:extLst>
                <a:ext uri="{FF2B5EF4-FFF2-40B4-BE49-F238E27FC236}">
                  <a16:creationId xmlns:a16="http://schemas.microsoft.com/office/drawing/2014/main" id="{4489C8ED-90E9-5123-1697-FEF40BD2F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8750" y="133350"/>
              <a:ext cx="1289050" cy="128905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4F891B5-E368-DBC5-06C3-9C44D457AF8A}"/>
                    </a:ext>
                  </a:extLst>
                </p:cNvPr>
                <p:cNvSpPr txBox="1"/>
                <p:nvPr/>
              </p:nvSpPr>
              <p:spPr>
                <a:xfrm>
                  <a:off x="9553575" y="219075"/>
                  <a:ext cx="3333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4F891B5-E368-DBC5-06C3-9C44D457AF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3575" y="219075"/>
                  <a:ext cx="333375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16965EF-D88D-F09B-E44D-AC74BA6417E0}"/>
              </a:ext>
            </a:extLst>
          </p:cNvPr>
          <p:cNvGrpSpPr/>
          <p:nvPr/>
        </p:nvGrpSpPr>
        <p:grpSpPr>
          <a:xfrm>
            <a:off x="8523287" y="1295955"/>
            <a:ext cx="900951" cy="1019175"/>
            <a:chOff x="8523287" y="1295955"/>
            <a:chExt cx="900951" cy="1019175"/>
          </a:xfrm>
        </p:grpSpPr>
        <p:pic>
          <p:nvPicPr>
            <p:cNvPr id="16" name="Picture 2" descr="Tree in spring vector drawing">
              <a:extLst>
                <a:ext uri="{FF2B5EF4-FFF2-40B4-BE49-F238E27FC236}">
                  <a16:creationId xmlns:a16="http://schemas.microsoft.com/office/drawing/2014/main" id="{6A4372A4-A79D-1610-9055-BEB3C91120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3287" y="1295955"/>
              <a:ext cx="900951" cy="1019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8470616-AC1B-1C9D-B669-14287A6532D6}"/>
                    </a:ext>
                  </a:extLst>
                </p:cNvPr>
                <p:cNvSpPr txBox="1"/>
                <p:nvPr/>
              </p:nvSpPr>
              <p:spPr>
                <a:xfrm>
                  <a:off x="8742780" y="1411523"/>
                  <a:ext cx="461963" cy="3940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8470616-AC1B-1C9D-B669-14287A6532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42780" y="1411523"/>
                  <a:ext cx="461963" cy="394019"/>
                </a:xfrm>
                <a:prstGeom prst="rect">
                  <a:avLst/>
                </a:prstGeom>
                <a:blipFill>
                  <a:blip r:embed="rId10"/>
                  <a:stretch>
                    <a:fillRect l="-40789" t="-112500" r="-60526" b="-1718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id="{13094114-BFF9-EAFE-D465-3988D9EFA116}"/>
                  </a:ext>
                </a:extLst>
              </p:cNvPr>
              <p:cNvSpPr/>
              <p:nvPr/>
            </p:nvSpPr>
            <p:spPr>
              <a:xfrm>
                <a:off x="10335377" y="995363"/>
                <a:ext cx="950912" cy="128905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Maj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id="{13094114-BFF9-EAFE-D465-3988D9EFA1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5377" y="995363"/>
                <a:ext cx="950912" cy="1289050"/>
              </a:xfrm>
              <a:prstGeom prst="triangle">
                <a:avLst/>
              </a:prstGeom>
              <a:blipFill>
                <a:blip r:embed="rId11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736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" grpId="0" uiExpand="1" build="p"/>
      <p:bldP spid="4" grpId="0" animBg="1"/>
      <p:bldP spid="4" grpId="1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C6FD2D-D82E-4F69-7F56-07C6C518E10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Analyzing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Maj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via random restrictions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C6FD2D-D82E-4F69-7F56-07C6C518E1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6E810-DC10-C5B4-D31D-D3FD202720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4948306"/>
                <a:ext cx="11191875" cy="16938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Proof Step 2: Apply an </a:t>
                </a:r>
                <a:r>
                  <a:rPr lang="en-US" dirty="0">
                    <a:solidFill>
                      <a:schemeClr val="accent1"/>
                    </a:solidFill>
                  </a:rPr>
                  <a:t>XOR lemma for decision trees</a:t>
                </a:r>
              </a:p>
              <a:p>
                <a:r>
                  <a:rPr lang="en-US" dirty="0"/>
                  <a:t>This will show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Maj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is very hard for shallow decision trees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6E810-DC10-C5B4-D31D-D3FD202720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4948306"/>
                <a:ext cx="11191875" cy="1693864"/>
              </a:xfrm>
              <a:blipFill>
                <a:blip r:embed="rId3"/>
                <a:stretch>
                  <a:fillRect l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Isosceles Triangle 3">
                <a:extLst>
                  <a:ext uri="{FF2B5EF4-FFF2-40B4-BE49-F238E27FC236}">
                    <a16:creationId xmlns:a16="http://schemas.microsoft.com/office/drawing/2014/main" id="{D142631A-CC4B-73C8-A4A3-F08743C39DB9}"/>
                  </a:ext>
                </a:extLst>
              </p:cNvPr>
              <p:cNvSpPr/>
              <p:nvPr/>
            </p:nvSpPr>
            <p:spPr>
              <a:xfrm>
                <a:off x="2565412" y="2695736"/>
                <a:ext cx="1352550" cy="1325563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Isosceles Triangle 3">
                <a:extLst>
                  <a:ext uri="{FF2B5EF4-FFF2-40B4-BE49-F238E27FC236}">
                    <a16:creationId xmlns:a16="http://schemas.microsoft.com/office/drawing/2014/main" id="{D142631A-CC4B-73C8-A4A3-F08743C39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412" y="2695736"/>
                <a:ext cx="1352550" cy="1325563"/>
              </a:xfrm>
              <a:prstGeom prst="triangle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yellow lightning bolt on a black background&#10;&#10;Description automatically generated">
            <a:extLst>
              <a:ext uri="{FF2B5EF4-FFF2-40B4-BE49-F238E27FC236}">
                <a16:creationId xmlns:a16="http://schemas.microsoft.com/office/drawing/2014/main" id="{CA73F5B0-C4CD-A037-8533-A74374DA27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18" y="1690688"/>
            <a:ext cx="1289050" cy="1289050"/>
          </a:xfrm>
          <a:prstGeom prst="rect">
            <a:avLst/>
          </a:prstGeom>
        </p:spPr>
      </p:pic>
      <p:pic>
        <p:nvPicPr>
          <p:cNvPr id="10" name="Picture 9" descr="A yellow lightning bolt on a black background&#10;&#10;Description automatically generated">
            <a:extLst>
              <a:ext uri="{FF2B5EF4-FFF2-40B4-BE49-F238E27FC236}">
                <a16:creationId xmlns:a16="http://schemas.microsoft.com/office/drawing/2014/main" id="{F240A5E6-DF08-3A90-9C47-5A87F76BCC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370" y="1690688"/>
            <a:ext cx="1289050" cy="128905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E42DFEB-85D0-FF17-3878-8202F268B5F0}"/>
              </a:ext>
            </a:extLst>
          </p:cNvPr>
          <p:cNvGrpSpPr/>
          <p:nvPr/>
        </p:nvGrpSpPr>
        <p:grpSpPr>
          <a:xfrm>
            <a:off x="2747974" y="3020141"/>
            <a:ext cx="900951" cy="1019175"/>
            <a:chOff x="8523287" y="1295955"/>
            <a:chExt cx="900951" cy="1019175"/>
          </a:xfrm>
        </p:grpSpPr>
        <p:pic>
          <p:nvPicPr>
            <p:cNvPr id="13" name="Picture 2" descr="Tree in spring vector drawing">
              <a:extLst>
                <a:ext uri="{FF2B5EF4-FFF2-40B4-BE49-F238E27FC236}">
                  <a16:creationId xmlns:a16="http://schemas.microsoft.com/office/drawing/2014/main" id="{346867A7-B76A-2083-AEEE-65B20698BF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3287" y="1295955"/>
              <a:ext cx="900951" cy="1019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00E6B8D-1CC5-46B6-EFDE-234A471B22F6}"/>
                </a:ext>
              </a:extLst>
            </p:cNvPr>
            <p:cNvSpPr txBox="1"/>
            <p:nvPr/>
          </p:nvSpPr>
          <p:spPr>
            <a:xfrm>
              <a:off x="8742780" y="1411523"/>
              <a:ext cx="4619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id="{14019299-AAE4-60F4-B4BE-56AC43144BE0}"/>
                  </a:ext>
                </a:extLst>
              </p:cNvPr>
              <p:cNvSpPr/>
              <p:nvPr/>
            </p:nvSpPr>
            <p:spPr>
              <a:xfrm>
                <a:off x="4946414" y="3572348"/>
                <a:ext cx="1278650" cy="817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Maj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id="{14019299-AAE4-60F4-B4BE-56AC43144B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414" y="3572348"/>
                <a:ext cx="1278650" cy="817048"/>
              </a:xfrm>
              <a:prstGeom prst="triangle">
                <a:avLst/>
              </a:prstGeom>
              <a:blipFill>
                <a:blip r:embed="rId7"/>
                <a:stretch>
                  <a:fillRect b="-292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FC82475-87AB-A540-AE3A-00DFCA05D5C2}"/>
                  </a:ext>
                </a:extLst>
              </p:cNvPr>
              <p:cNvSpPr txBox="1"/>
              <p:nvPr/>
            </p:nvSpPr>
            <p:spPr>
              <a:xfrm>
                <a:off x="8785706" y="3643582"/>
                <a:ext cx="4454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FC82475-87AB-A540-AE3A-00DFCA05D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5706" y="3643582"/>
                <a:ext cx="44547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9E869563-0931-4A6D-9C1A-4FCAD7BDE982}"/>
                  </a:ext>
                </a:extLst>
              </p:cNvPr>
              <p:cNvSpPr/>
              <p:nvPr/>
            </p:nvSpPr>
            <p:spPr>
              <a:xfrm>
                <a:off x="7218748" y="2290187"/>
                <a:ext cx="475130" cy="47513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9E869563-0931-4A6D-9C1A-4FCAD7BDE9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748" y="2290187"/>
                <a:ext cx="475130" cy="47513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E0F0942-B897-629D-C360-B82E5932647A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5585739" y="2630926"/>
            <a:ext cx="1635792" cy="9414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B9A53F4-AA3A-26D8-70B7-2F6439C8273E}"/>
              </a:ext>
            </a:extLst>
          </p:cNvPr>
          <p:cNvCxnSpPr>
            <a:cxnSpLocks/>
            <a:stCxn id="24" idx="0"/>
            <a:endCxn id="19" idx="3"/>
          </p:cNvCxnSpPr>
          <p:nvPr/>
        </p:nvCxnSpPr>
        <p:spPr>
          <a:xfrm flipV="1">
            <a:off x="6891281" y="2695736"/>
            <a:ext cx="397048" cy="8768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625267-DDE5-A031-EA4A-3DACFFD57A9D}"/>
              </a:ext>
            </a:extLst>
          </p:cNvPr>
          <p:cNvCxnSpPr>
            <a:cxnSpLocks/>
            <a:stCxn id="25" idx="0"/>
            <a:endCxn id="19" idx="5"/>
          </p:cNvCxnSpPr>
          <p:nvPr/>
        </p:nvCxnSpPr>
        <p:spPr>
          <a:xfrm flipH="1" flipV="1">
            <a:off x="7624297" y="2695736"/>
            <a:ext cx="594443" cy="876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81C9D35-1FC3-BF41-464B-3A0149848B5A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7673198" y="2627061"/>
            <a:ext cx="2124951" cy="9494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id="{578C325F-A833-D6B4-6400-1BEC60211700}"/>
                  </a:ext>
                </a:extLst>
              </p:cNvPr>
              <p:cNvSpPr/>
              <p:nvPr/>
            </p:nvSpPr>
            <p:spPr>
              <a:xfrm>
                <a:off x="6251956" y="3572564"/>
                <a:ext cx="1278650" cy="817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Maj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id="{578C325F-A833-D6B4-6400-1BEC602117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956" y="3572564"/>
                <a:ext cx="1278650" cy="817048"/>
              </a:xfrm>
              <a:prstGeom prst="triangle">
                <a:avLst/>
              </a:prstGeom>
              <a:blipFill>
                <a:blip r:embed="rId10"/>
                <a:stretch>
                  <a:fillRect b="-292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Isosceles Triangle 24">
                <a:extLst>
                  <a:ext uri="{FF2B5EF4-FFF2-40B4-BE49-F238E27FC236}">
                    <a16:creationId xmlns:a16="http://schemas.microsoft.com/office/drawing/2014/main" id="{3EEB7CAA-75A6-942A-8A52-7E6FF79166F8}"/>
                  </a:ext>
                </a:extLst>
              </p:cNvPr>
              <p:cNvSpPr/>
              <p:nvPr/>
            </p:nvSpPr>
            <p:spPr>
              <a:xfrm>
                <a:off x="7579415" y="3572348"/>
                <a:ext cx="1278650" cy="817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Maj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Isosceles Triangle 24">
                <a:extLst>
                  <a:ext uri="{FF2B5EF4-FFF2-40B4-BE49-F238E27FC236}">
                    <a16:creationId xmlns:a16="http://schemas.microsoft.com/office/drawing/2014/main" id="{3EEB7CAA-75A6-942A-8A52-7E6FF79166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9415" y="3572348"/>
                <a:ext cx="1278650" cy="817048"/>
              </a:xfrm>
              <a:prstGeom prst="triangle">
                <a:avLst/>
              </a:prstGeom>
              <a:blipFill>
                <a:blip r:embed="rId11"/>
                <a:stretch>
                  <a:fillRect b="-292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id="{CDC1549C-C179-1AD4-4778-48CE20F6791F}"/>
                  </a:ext>
                </a:extLst>
              </p:cNvPr>
              <p:cNvSpPr/>
              <p:nvPr/>
            </p:nvSpPr>
            <p:spPr>
              <a:xfrm>
                <a:off x="9158824" y="3576503"/>
                <a:ext cx="1278650" cy="812893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Maj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id="{CDC1549C-C179-1AD4-4778-48CE20F679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8824" y="3576503"/>
                <a:ext cx="1278650" cy="812893"/>
              </a:xfrm>
              <a:prstGeom prst="triangle">
                <a:avLst/>
              </a:prstGeom>
              <a:blipFill>
                <a:blip r:embed="rId12"/>
                <a:stretch>
                  <a:fillRect b="-294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Isosceles Triangle 56">
                <a:extLst>
                  <a:ext uri="{FF2B5EF4-FFF2-40B4-BE49-F238E27FC236}">
                    <a16:creationId xmlns:a16="http://schemas.microsoft.com/office/drawing/2014/main" id="{CB66ADE6-1680-C9C6-1A5B-CF910D35AA59}"/>
                  </a:ext>
                </a:extLst>
              </p:cNvPr>
              <p:cNvSpPr/>
              <p:nvPr/>
            </p:nvSpPr>
            <p:spPr>
              <a:xfrm>
                <a:off x="5209152" y="3572348"/>
                <a:ext cx="730524" cy="817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Maj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Isosceles Triangle 56">
                <a:extLst>
                  <a:ext uri="{FF2B5EF4-FFF2-40B4-BE49-F238E27FC236}">
                    <a16:creationId xmlns:a16="http://schemas.microsoft.com/office/drawing/2014/main" id="{CB66ADE6-1680-C9C6-1A5B-CF910D35AA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152" y="3572348"/>
                <a:ext cx="730524" cy="817048"/>
              </a:xfrm>
              <a:prstGeom prst="triangle">
                <a:avLst/>
              </a:prstGeom>
              <a:blipFill>
                <a:blip r:embed="rId13"/>
                <a:stretch>
                  <a:fillRect b="-289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Isosceles Triangle 60">
                <a:extLst>
                  <a:ext uri="{FF2B5EF4-FFF2-40B4-BE49-F238E27FC236}">
                    <a16:creationId xmlns:a16="http://schemas.microsoft.com/office/drawing/2014/main" id="{C466AD50-E848-9845-3A5A-E081673DB6F1}"/>
                  </a:ext>
                </a:extLst>
              </p:cNvPr>
              <p:cNvSpPr/>
              <p:nvPr/>
            </p:nvSpPr>
            <p:spPr>
              <a:xfrm>
                <a:off x="6522992" y="3572348"/>
                <a:ext cx="730524" cy="817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Maj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Isosceles Triangle 60">
                <a:extLst>
                  <a:ext uri="{FF2B5EF4-FFF2-40B4-BE49-F238E27FC236}">
                    <a16:creationId xmlns:a16="http://schemas.microsoft.com/office/drawing/2014/main" id="{C466AD50-E848-9845-3A5A-E081673DB6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992" y="3572348"/>
                <a:ext cx="730524" cy="817048"/>
              </a:xfrm>
              <a:prstGeom prst="triangle">
                <a:avLst/>
              </a:prstGeom>
              <a:blipFill>
                <a:blip r:embed="rId14"/>
                <a:stretch>
                  <a:fillRect b="-289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Isosceles Triangle 61">
                <a:extLst>
                  <a:ext uri="{FF2B5EF4-FFF2-40B4-BE49-F238E27FC236}">
                    <a16:creationId xmlns:a16="http://schemas.microsoft.com/office/drawing/2014/main" id="{CC9FD50E-77CA-F40B-DD96-D5C80E199C52}"/>
                  </a:ext>
                </a:extLst>
              </p:cNvPr>
              <p:cNvSpPr/>
              <p:nvPr/>
            </p:nvSpPr>
            <p:spPr>
              <a:xfrm>
                <a:off x="7862748" y="3572348"/>
                <a:ext cx="730524" cy="817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Maj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Isosceles Triangle 61">
                <a:extLst>
                  <a:ext uri="{FF2B5EF4-FFF2-40B4-BE49-F238E27FC236}">
                    <a16:creationId xmlns:a16="http://schemas.microsoft.com/office/drawing/2014/main" id="{CC9FD50E-77CA-F40B-DD96-D5C80E199C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748" y="3572348"/>
                <a:ext cx="730524" cy="817048"/>
              </a:xfrm>
              <a:prstGeom prst="triangle">
                <a:avLst/>
              </a:prstGeom>
              <a:blipFill>
                <a:blip r:embed="rId15"/>
                <a:stretch>
                  <a:fillRect b="-289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Isosceles Triangle 62">
                <a:extLst>
                  <a:ext uri="{FF2B5EF4-FFF2-40B4-BE49-F238E27FC236}">
                    <a16:creationId xmlns:a16="http://schemas.microsoft.com/office/drawing/2014/main" id="{F556EC97-7806-6E6B-2B2A-C3205394E69E}"/>
                  </a:ext>
                </a:extLst>
              </p:cNvPr>
              <p:cNvSpPr/>
              <p:nvPr/>
            </p:nvSpPr>
            <p:spPr>
              <a:xfrm>
                <a:off x="9432887" y="3572348"/>
                <a:ext cx="730524" cy="817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Maj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Isosceles Triangle 62">
                <a:extLst>
                  <a:ext uri="{FF2B5EF4-FFF2-40B4-BE49-F238E27FC236}">
                    <a16:creationId xmlns:a16="http://schemas.microsoft.com/office/drawing/2014/main" id="{F556EC97-7806-6E6B-2B2A-C3205394E6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2887" y="3572348"/>
                <a:ext cx="730524" cy="817048"/>
              </a:xfrm>
              <a:prstGeom prst="triangle">
                <a:avLst/>
              </a:prstGeom>
              <a:blipFill>
                <a:blip r:embed="rId16"/>
                <a:stretch>
                  <a:fillRect b="-289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003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17" grpId="0" animBg="1"/>
      <p:bldP spid="24" grpId="0" animBg="1"/>
      <p:bldP spid="25" grpId="0" animBg="1"/>
      <p:bldP spid="26" grpId="0" animBg="1"/>
      <p:bldP spid="57" grpId="0" animBg="1"/>
      <p:bldP spid="61" grpId="0" animBg="1"/>
      <p:bldP spid="62" grpId="0" animBg="1"/>
      <p:bldP spid="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64C2C-987B-1CD3-0246-A09F83BE4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086" y="195109"/>
            <a:ext cx="10760242" cy="1325563"/>
          </a:xfrm>
        </p:spPr>
        <p:txBody>
          <a:bodyPr/>
          <a:lstStyle/>
          <a:p>
            <a:r>
              <a:rPr lang="en-US" dirty="0"/>
              <a:t>Drucker’s XOR lemma for decision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88E2A8-6717-95A2-8D5E-1E646C4109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8672" y="1581149"/>
                <a:ext cx="11314656" cy="4807353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Assume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depth-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decision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88E2A8-6717-95A2-8D5E-1E646C4109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672" y="1581149"/>
                <a:ext cx="11314656" cy="4807353"/>
              </a:xfrm>
              <a:blipFill>
                <a:blip r:embed="rId2"/>
                <a:stretch>
                  <a:fillRect l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D3AD61B-6560-A195-E120-BD6B9E5874DA}"/>
                  </a:ext>
                </a:extLst>
              </p:cNvPr>
              <p:cNvSpPr/>
              <p:nvPr/>
            </p:nvSpPr>
            <p:spPr>
              <a:xfrm>
                <a:off x="438672" y="3485148"/>
                <a:ext cx="10978166" cy="283335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Lemma </a:t>
                </a:r>
                <a:r>
                  <a:rPr lang="en-US" sz="2800" dirty="0">
                    <a:solidFill>
                      <a:srgbClr val="C00000"/>
                    </a:solidFill>
                  </a:rPr>
                  <a:t>[Drucker 2012]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: </a:t>
                </a:r>
                <a:r>
                  <a:rPr lang="en-US" sz="2800" dirty="0">
                    <a:solidFill>
                      <a:schemeClr val="tx1"/>
                    </a:solidFill>
                  </a:rPr>
                  <a:t>For every constant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there exists 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𝐷𝑡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such that for every depth-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decision tree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we have</a:t>
                </a:r>
              </a:p>
              <a:p>
                <a:pPr algn="ctr">
                  <a:lnSpc>
                    <a:spcPct val="150000"/>
                  </a:lnSpc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D3AD61B-6560-A195-E120-BD6B9E5874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72" y="3485148"/>
                <a:ext cx="10978166" cy="28333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arallelogram 5">
            <a:extLst>
              <a:ext uri="{FF2B5EF4-FFF2-40B4-BE49-F238E27FC236}">
                <a16:creationId xmlns:a16="http://schemas.microsoft.com/office/drawing/2014/main" id="{3B7A3BA7-DB9A-602D-A962-DF1D25F9CDDD}"/>
              </a:ext>
            </a:extLst>
          </p:cNvPr>
          <p:cNvSpPr/>
          <p:nvPr/>
        </p:nvSpPr>
        <p:spPr>
          <a:xfrm>
            <a:off x="7029450" y="5457824"/>
            <a:ext cx="1800225" cy="438151"/>
          </a:xfrm>
          <a:prstGeom prst="parallelogram">
            <a:avLst>
              <a:gd name="adj" fmla="val 1120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7C3B27B-8CCC-FA69-585B-5A73D6868EF6}"/>
                  </a:ext>
                </a:extLst>
              </p:cNvPr>
              <p:cNvSpPr/>
              <p:nvPr/>
            </p:nvSpPr>
            <p:spPr>
              <a:xfrm>
                <a:off x="1352550" y="5010150"/>
                <a:ext cx="9239250" cy="12668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⊕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7C3B27B-8CCC-FA69-585B-5A73D6868E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550" y="5010150"/>
                <a:ext cx="9239250" cy="12668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887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E6CAE-8AFD-D896-973C-CAC8EFA3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Stronger XOR lemmas for decision trees?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AB3AAF-0988-777A-DEEA-F5BC8C4B08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5739" y="1838504"/>
                <a:ext cx="11743386" cy="485851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Drucker’s XOR lemma is not quite good enough for us</a:t>
                </a:r>
              </a:p>
              <a:p>
                <a:r>
                  <a:rPr lang="en-US" dirty="0"/>
                  <a:t>We need a correlation bound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1 −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OBSTACLE </a:t>
                </a:r>
                <a:r>
                  <a:rPr lang="en-US" dirty="0">
                    <a:solidFill>
                      <a:srgbClr val="C00000"/>
                    </a:solidFill>
                  </a:rPr>
                  <a:t>[</a:t>
                </a:r>
                <a:r>
                  <a:rPr lang="en-US" dirty="0" err="1">
                    <a:solidFill>
                      <a:srgbClr val="C00000"/>
                    </a:solidFill>
                  </a:rPr>
                  <a:t>Shaltiel</a:t>
                </a:r>
                <a:r>
                  <a:rPr lang="en-US" dirty="0">
                    <a:solidFill>
                      <a:srgbClr val="C00000"/>
                    </a:solidFill>
                  </a:rPr>
                  <a:t> 2003]</a:t>
                </a:r>
                <a:r>
                  <a:rPr lang="en-US" dirty="0"/>
                  <a:t>: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There are counterexamples!</a:t>
                </a:r>
              </a:p>
              <a:p>
                <a:pPr lvl="1"/>
                <a:r>
                  <a:rPr lang="en-US" dirty="0"/>
                  <a:t>The issue is that even though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hard for depth-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trees,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might nevertheless be </a:t>
                </a:r>
                <a:r>
                  <a:rPr lang="en-US" dirty="0">
                    <a:solidFill>
                      <a:schemeClr val="accent1"/>
                    </a:solidFill>
                  </a:rPr>
                  <a:t>easy for depth-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trees. In this case, a tree of depth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𝑐𝐷𝑡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can solve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copies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SOLUTION: Let’s </a:t>
                </a:r>
                <a:r>
                  <a:rPr lang="en-US" dirty="0">
                    <a:solidFill>
                      <a:schemeClr val="accent1"/>
                    </a:solidFill>
                  </a:rPr>
                  <a:t>strengthen the assumption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AB3AAF-0988-777A-DEEA-F5BC8C4B08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5739" y="1838504"/>
                <a:ext cx="11743386" cy="4858510"/>
              </a:xfrm>
              <a:blipFill>
                <a:blip r:embed="rId2"/>
                <a:stretch>
                  <a:fillRect l="-934" r="-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5995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94481-AF58-5FCA-CF9F-9E579D3AC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826"/>
            <a:ext cx="10515600" cy="1325563"/>
          </a:xfrm>
        </p:spPr>
        <p:txBody>
          <a:bodyPr/>
          <a:lstStyle/>
          <a:p>
            <a:r>
              <a:rPr lang="en-US" dirty="0"/>
              <a:t>Our new XOR lemma for decision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43759C-55C2-6AD4-CF2D-35B357DDB9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3335" y="1526146"/>
                <a:ext cx="11500834" cy="4650817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Assume that </a:t>
                </a:r>
                <a:r>
                  <a:rPr lang="en-US" dirty="0">
                    <a:solidFill>
                      <a:schemeClr val="accent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and every depth-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decision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]≤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∞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log-concave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43759C-55C2-6AD4-CF2D-35B357DDB9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3335" y="1526146"/>
                <a:ext cx="11500834" cy="4650817"/>
              </a:xfrm>
              <a:blipFill>
                <a:blip r:embed="rId2"/>
                <a:stretch>
                  <a:fillRect l="-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8CCABEA-B6F3-12A8-8026-220721943110}"/>
                  </a:ext>
                </a:extLst>
              </p:cNvPr>
              <p:cNvSpPr/>
              <p:nvPr/>
            </p:nvSpPr>
            <p:spPr>
              <a:xfrm>
                <a:off x="552316" y="4137338"/>
                <a:ext cx="11087368" cy="23890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Lemma (this work):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depth-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𝐷𝑡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decision tree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we have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⊕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8CCABEA-B6F3-12A8-8026-2207219431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16" y="4137338"/>
                <a:ext cx="11087368" cy="2389031"/>
              </a:xfrm>
              <a:prstGeom prst="rect">
                <a:avLst/>
              </a:prstGeom>
              <a:blipFill>
                <a:blip r:embed="rId3"/>
                <a:stretch>
                  <a:fillRect l="-110" r="-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246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6EDFA-50E8-F70B-CBD4-52773821F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“Fair” decision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B9EF49-A551-0C0F-F033-1636585C3C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25625"/>
                <a:ext cx="11288332" cy="4667250"/>
              </a:xfrm>
            </p:spPr>
            <p:txBody>
              <a:bodyPr/>
              <a:lstStyle/>
              <a:p>
                <a:r>
                  <a:rPr lang="en-US" dirty="0"/>
                  <a:t>The proof of our new XOR lemma is based on a concept of a “fair” decision tree, generalizing a definition in </a:t>
                </a:r>
                <a:r>
                  <a:rPr lang="en-US" dirty="0">
                    <a:solidFill>
                      <a:srgbClr val="C00000"/>
                    </a:solidFill>
                  </a:rPr>
                  <a:t>[</a:t>
                </a:r>
                <a:r>
                  <a:rPr lang="en-US" dirty="0" err="1">
                    <a:solidFill>
                      <a:srgbClr val="C00000"/>
                    </a:solidFill>
                  </a:rPr>
                  <a:t>Shaltiel</a:t>
                </a:r>
                <a:r>
                  <a:rPr lang="en-US" dirty="0">
                    <a:solidFill>
                      <a:srgbClr val="C00000"/>
                    </a:solidFill>
                  </a:rPr>
                  <a:t> 2003]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be a decision tree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-fair </a:t>
                </a:r>
                <a:r>
                  <a:rPr lang="en-US" dirty="0"/>
                  <a:t>if for 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𝑛𝑡</m:t>
                        </m:r>
                      </m:sup>
                    </m:sSup>
                  </m:oMath>
                </a14:m>
                <a:r>
                  <a:rPr lang="en-US" dirty="0"/>
                  <a:t>, there exists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such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the computation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dirty="0"/>
                  <a:t> involves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queries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B9EF49-A551-0C0F-F033-1636585C3C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25625"/>
                <a:ext cx="11288332" cy="4667250"/>
              </a:xfrm>
              <a:blipFill>
                <a:blip r:embed="rId2"/>
                <a:stretch>
                  <a:fillRect l="-972" r="-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11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FC72429-2105-20A1-458A-73B425C4956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circuits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FC72429-2105-20A1-458A-73B425C495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353F68-CB1B-ED40-77F5-C0261179C0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5428" y="2244315"/>
                <a:ext cx="10515600" cy="415671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circuit: Literals (variables and their negations)</a:t>
                </a:r>
                <a:br>
                  <a:rPr lang="en-US" dirty="0"/>
                </a:br>
                <a:r>
                  <a:rPr lang="en-US" dirty="0"/>
                  <a:t>feeding into a </a:t>
                </a:r>
                <a:r>
                  <a:rPr lang="en-US" dirty="0">
                    <a:solidFill>
                      <a:schemeClr val="accent1"/>
                    </a:solidFill>
                  </a:rPr>
                  <a:t>network of AND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and</a:t>
                </a:r>
                <a:r>
                  <a:rPr lang="en-US" dirty="0">
                    <a:solidFill>
                      <a:schemeClr val="accent1"/>
                    </a:solidFill>
                  </a:rPr>
                  <a:t> OR gates</a:t>
                </a:r>
              </a:p>
              <a:p>
                <a:r>
                  <a:rPr lang="en-US" dirty="0"/>
                  <a:t>Fan-in is unbounded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353F68-CB1B-ED40-77F5-C0261179C0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5428" y="2244315"/>
                <a:ext cx="10515600" cy="4156716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B62BC021-7A8E-6D6E-4368-92510EF71E03}"/>
              </a:ext>
            </a:extLst>
          </p:cNvPr>
          <p:cNvGrpSpPr/>
          <p:nvPr/>
        </p:nvGrpSpPr>
        <p:grpSpPr>
          <a:xfrm>
            <a:off x="8555748" y="220115"/>
            <a:ext cx="3231381" cy="2941146"/>
            <a:chOff x="7092503" y="2105791"/>
            <a:chExt cx="4667985" cy="424871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996585-02FE-05EB-EE3D-F42AB9C1330E}"/>
                </a:ext>
              </a:extLst>
            </p:cNvPr>
            <p:cNvGrpSpPr/>
            <p:nvPr/>
          </p:nvGrpSpPr>
          <p:grpSpPr>
            <a:xfrm>
              <a:off x="7092503" y="2105791"/>
              <a:ext cx="4667985" cy="4248714"/>
              <a:chOff x="5515510" y="767694"/>
              <a:chExt cx="6244976" cy="5684063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9ECF7EEC-55D6-3868-BA98-1DDACC777D56}"/>
                  </a:ext>
                </a:extLst>
              </p:cNvPr>
              <p:cNvGrpSpPr/>
              <p:nvPr/>
            </p:nvGrpSpPr>
            <p:grpSpPr>
              <a:xfrm>
                <a:off x="5515510" y="767694"/>
                <a:ext cx="6244976" cy="5684063"/>
                <a:chOff x="4590835" y="1075543"/>
                <a:chExt cx="6244976" cy="5684063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E86204E2-3D38-DF1D-0721-9BF6D8DB4B73}"/>
                    </a:ext>
                  </a:extLst>
                </p:cNvPr>
                <p:cNvSpPr/>
                <p:nvPr/>
              </p:nvSpPr>
              <p:spPr>
                <a:xfrm>
                  <a:off x="5774075" y="4553067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EF974A9A-5996-0586-317C-A16291D9FF7A}"/>
                    </a:ext>
                  </a:extLst>
                </p:cNvPr>
                <p:cNvSpPr/>
                <p:nvPr/>
              </p:nvSpPr>
              <p:spPr>
                <a:xfrm>
                  <a:off x="7380268" y="4553067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C2FEF330-18E2-2CBF-A644-55FEC0C9E0E1}"/>
                    </a:ext>
                  </a:extLst>
                </p:cNvPr>
                <p:cNvSpPr/>
                <p:nvPr/>
              </p:nvSpPr>
              <p:spPr>
                <a:xfrm>
                  <a:off x="8986461" y="4553067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6063E9ED-3D6C-6A4A-AA0A-7095E0B5A36D}"/>
                    </a:ext>
                  </a:extLst>
                </p:cNvPr>
                <p:cNvSpPr/>
                <p:nvPr/>
              </p:nvSpPr>
              <p:spPr>
                <a:xfrm>
                  <a:off x="4590835" y="3112973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093CCB58-580E-E44A-6B44-EFC7AF752B40}"/>
                    </a:ext>
                  </a:extLst>
                </p:cNvPr>
                <p:cNvSpPr/>
                <p:nvPr/>
              </p:nvSpPr>
              <p:spPr>
                <a:xfrm>
                  <a:off x="6275796" y="3112973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E65C8F2E-95C3-3E86-5C98-F865272BC0A6}"/>
                    </a:ext>
                  </a:extLst>
                </p:cNvPr>
                <p:cNvSpPr/>
                <p:nvPr/>
              </p:nvSpPr>
              <p:spPr>
                <a:xfrm>
                  <a:off x="8181653" y="3112973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CF01D886-72B5-25F5-6977-E9B50E1526B0}"/>
                    </a:ext>
                  </a:extLst>
                </p:cNvPr>
                <p:cNvSpPr/>
                <p:nvPr/>
              </p:nvSpPr>
              <p:spPr>
                <a:xfrm>
                  <a:off x="10034426" y="3112972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F71B1A40-84E7-B75E-B6B0-CE37F2A10DE0}"/>
                    </a:ext>
                  </a:extLst>
                </p:cNvPr>
                <p:cNvSpPr/>
                <p:nvPr/>
              </p:nvSpPr>
              <p:spPr>
                <a:xfrm>
                  <a:off x="7148633" y="1627780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82069E1C-7BC5-1951-E465-4A2117BD7917}"/>
                    </a:ext>
                  </a:extLst>
                </p:cNvPr>
                <p:cNvCxnSpPr>
                  <a:cxnSpLocks/>
                  <a:stCxn id="15" idx="7"/>
                  <a:endCxn id="20" idx="3"/>
                </p:cNvCxnSpPr>
                <p:nvPr/>
              </p:nvCxnSpPr>
              <p:spPr>
                <a:xfrm flipV="1">
                  <a:off x="6458100" y="3796998"/>
                  <a:ext cx="1840913" cy="87342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B975986A-7697-0539-3071-8E1B177816EA}"/>
                    </a:ext>
                  </a:extLst>
                </p:cNvPr>
                <p:cNvCxnSpPr>
                  <a:cxnSpLocks/>
                  <a:stCxn id="15" idx="0"/>
                </p:cNvCxnSpPr>
                <p:nvPr/>
              </p:nvCxnSpPr>
              <p:spPr>
                <a:xfrm flipV="1">
                  <a:off x="6174768" y="3878336"/>
                  <a:ext cx="316786" cy="67473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33444C9B-0B9E-10CC-4F02-682EF085741D}"/>
                    </a:ext>
                  </a:extLst>
                </p:cNvPr>
                <p:cNvCxnSpPr>
                  <a:cxnSpLocks/>
                  <a:stCxn id="15" idx="1"/>
                  <a:endCxn id="18" idx="4"/>
                </p:cNvCxnSpPr>
                <p:nvPr/>
              </p:nvCxnSpPr>
              <p:spPr>
                <a:xfrm flipH="1" flipV="1">
                  <a:off x="4991528" y="3914358"/>
                  <a:ext cx="899907" cy="75606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C1D1125E-836E-6B64-1506-262E9472CB52}"/>
                    </a:ext>
                  </a:extLst>
                </p:cNvPr>
                <p:cNvCxnSpPr>
                  <a:cxnSpLocks/>
                  <a:stCxn id="18" idx="5"/>
                  <a:endCxn id="16" idx="1"/>
                </p:cNvCxnSpPr>
                <p:nvPr/>
              </p:nvCxnSpPr>
              <p:spPr>
                <a:xfrm>
                  <a:off x="5274860" y="3796998"/>
                  <a:ext cx="2222768" cy="87342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7637F701-D7CD-2384-FD6A-FB9AC456B983}"/>
                    </a:ext>
                  </a:extLst>
                </p:cNvPr>
                <p:cNvCxnSpPr>
                  <a:cxnSpLocks/>
                  <a:stCxn id="16" idx="0"/>
                  <a:endCxn id="22" idx="4"/>
                </p:cNvCxnSpPr>
                <p:nvPr/>
              </p:nvCxnSpPr>
              <p:spPr>
                <a:xfrm flipH="1" flipV="1">
                  <a:off x="7549326" y="2429165"/>
                  <a:ext cx="231635" cy="212390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1204ED40-CEFB-13FE-953E-6E6F32B2FA63}"/>
                    </a:ext>
                  </a:extLst>
                </p:cNvPr>
                <p:cNvCxnSpPr>
                  <a:cxnSpLocks/>
                  <a:stCxn id="16" idx="7"/>
                  <a:endCxn id="21" idx="3"/>
                </p:cNvCxnSpPr>
                <p:nvPr/>
              </p:nvCxnSpPr>
              <p:spPr>
                <a:xfrm flipV="1">
                  <a:off x="8064293" y="3796997"/>
                  <a:ext cx="2087493" cy="87343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858CEAE8-CF0A-BEF3-FEC9-071F8AF17CC7}"/>
                    </a:ext>
                  </a:extLst>
                </p:cNvPr>
                <p:cNvCxnSpPr>
                  <a:cxnSpLocks/>
                  <a:stCxn id="17" idx="1"/>
                  <a:endCxn id="19" idx="5"/>
                </p:cNvCxnSpPr>
                <p:nvPr/>
              </p:nvCxnSpPr>
              <p:spPr>
                <a:xfrm flipH="1" flipV="1">
                  <a:off x="6959821" y="3796998"/>
                  <a:ext cx="2144000" cy="87342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14E98B82-1103-C062-FE98-10ACB02CA87D}"/>
                    </a:ext>
                  </a:extLst>
                </p:cNvPr>
                <p:cNvCxnSpPr>
                  <a:cxnSpLocks/>
                  <a:stCxn id="17" idx="0"/>
                  <a:endCxn id="20" idx="5"/>
                </p:cNvCxnSpPr>
                <p:nvPr/>
              </p:nvCxnSpPr>
              <p:spPr>
                <a:xfrm flipH="1" flipV="1">
                  <a:off x="8865678" y="3796998"/>
                  <a:ext cx="521476" cy="75606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DC6819DE-8AF9-97E2-7EAE-4C1AFE4AC55A}"/>
                    </a:ext>
                  </a:extLst>
                </p:cNvPr>
                <p:cNvCxnSpPr>
                  <a:cxnSpLocks/>
                  <a:stCxn id="17" idx="7"/>
                  <a:endCxn id="21" idx="4"/>
                </p:cNvCxnSpPr>
                <p:nvPr/>
              </p:nvCxnSpPr>
              <p:spPr>
                <a:xfrm flipV="1">
                  <a:off x="9670486" y="3914357"/>
                  <a:ext cx="764633" cy="75607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7983331B-FBB1-77BB-4839-934B62221D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855494" y="3881611"/>
                  <a:ext cx="759494" cy="69411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791EA9B6-7CF6-1BF2-55C6-CD90BAAF95CE}"/>
                    </a:ext>
                  </a:extLst>
                </p:cNvPr>
                <p:cNvCxnSpPr>
                  <a:cxnSpLocks/>
                  <a:stCxn id="18" idx="7"/>
                </p:cNvCxnSpPr>
                <p:nvPr/>
              </p:nvCxnSpPr>
              <p:spPr>
                <a:xfrm flipV="1">
                  <a:off x="5274860" y="2174163"/>
                  <a:ext cx="1926858" cy="105617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2E2EC562-EE13-F624-12EA-6E0F5B7993B7}"/>
                    </a:ext>
                  </a:extLst>
                </p:cNvPr>
                <p:cNvCxnSpPr>
                  <a:cxnSpLocks/>
                  <a:stCxn id="19" idx="0"/>
                  <a:endCxn id="22" idx="3"/>
                </p:cNvCxnSpPr>
                <p:nvPr/>
              </p:nvCxnSpPr>
              <p:spPr>
                <a:xfrm flipV="1">
                  <a:off x="6676489" y="2311805"/>
                  <a:ext cx="589504" cy="80116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7D699847-5D5F-AD2A-7469-862AFE479775}"/>
                    </a:ext>
                  </a:extLst>
                </p:cNvPr>
                <p:cNvCxnSpPr>
                  <a:cxnSpLocks/>
                  <a:stCxn id="22" idx="5"/>
                  <a:endCxn id="20" idx="0"/>
                </p:cNvCxnSpPr>
                <p:nvPr/>
              </p:nvCxnSpPr>
              <p:spPr>
                <a:xfrm>
                  <a:off x="7832658" y="2311805"/>
                  <a:ext cx="749688" cy="80116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48D46E91-6547-ED18-B713-2713F12EC352}"/>
                    </a:ext>
                  </a:extLst>
                </p:cNvPr>
                <p:cNvCxnSpPr>
                  <a:cxnSpLocks/>
                  <a:endCxn id="21" idx="1"/>
                </p:cNvCxnSpPr>
                <p:nvPr/>
              </p:nvCxnSpPr>
              <p:spPr>
                <a:xfrm>
                  <a:off x="7913265" y="2193174"/>
                  <a:ext cx="2238520" cy="103715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BA8F5EBB-C0BA-6F8F-6860-69658DFE8D69}"/>
                    </a:ext>
                  </a:extLst>
                </p:cNvPr>
                <p:cNvCxnSpPr>
                  <a:cxnSpLocks/>
                  <a:stCxn id="22" idx="0"/>
                </p:cNvCxnSpPr>
                <p:nvPr/>
              </p:nvCxnSpPr>
              <p:spPr>
                <a:xfrm flipH="1" flipV="1">
                  <a:off x="7545902" y="1075543"/>
                  <a:ext cx="3424" cy="55223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13C4E76A-17B8-5A66-AA4F-9C736AB1FCA8}"/>
                    </a:ext>
                  </a:extLst>
                </p:cNvPr>
                <p:cNvCxnSpPr>
                  <a:cxnSpLocks/>
                  <a:stCxn id="39" idx="0"/>
                  <a:endCxn id="15" idx="3"/>
                </p:cNvCxnSpPr>
                <p:nvPr/>
              </p:nvCxnSpPr>
              <p:spPr>
                <a:xfrm flipV="1">
                  <a:off x="5678562" y="5237092"/>
                  <a:ext cx="212872" cy="78881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TextBox 43">
                      <a:extLst>
                        <a:ext uri="{FF2B5EF4-FFF2-40B4-BE49-F238E27FC236}">
                          <a16:creationId xmlns:a16="http://schemas.microsoft.com/office/drawing/2014/main" id="{7651474F-A99B-229B-A8AA-CC5C4FA4CCB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26798" y="6025909"/>
                      <a:ext cx="503528" cy="7137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9" name="TextBox 43">
                      <a:extLst>
                        <a:ext uri="{FF2B5EF4-FFF2-40B4-BE49-F238E27FC236}">
                          <a16:creationId xmlns:a16="http://schemas.microsoft.com/office/drawing/2014/main" id="{7651474F-A99B-229B-A8AA-CC5C4FA4CCB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26798" y="6025909"/>
                      <a:ext cx="503528" cy="71377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25581" r="-23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44">
                      <a:extLst>
                        <a:ext uri="{FF2B5EF4-FFF2-40B4-BE49-F238E27FC236}">
                          <a16:creationId xmlns:a16="http://schemas.microsoft.com/office/drawing/2014/main" id="{8CEEC6DA-35E3-713B-4DD0-9D7401E6749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47365" y="6041951"/>
                      <a:ext cx="642936" cy="7137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0" name="TextBox 44">
                      <a:extLst>
                        <a:ext uri="{FF2B5EF4-FFF2-40B4-BE49-F238E27FC236}">
                          <a16:creationId xmlns:a16="http://schemas.microsoft.com/office/drawing/2014/main" id="{8CEEC6DA-35E3-713B-4DD0-9D7401E6749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47365" y="6041951"/>
                      <a:ext cx="642936" cy="71377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909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5">
                      <a:extLst>
                        <a:ext uri="{FF2B5EF4-FFF2-40B4-BE49-F238E27FC236}">
                          <a16:creationId xmlns:a16="http://schemas.microsoft.com/office/drawing/2014/main" id="{3D41456D-024E-D9D5-DC99-E4F685B7DAD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15705" y="6040061"/>
                      <a:ext cx="581936" cy="7137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1" name="TextBox 45">
                      <a:extLst>
                        <a:ext uri="{FF2B5EF4-FFF2-40B4-BE49-F238E27FC236}">
                          <a16:creationId xmlns:a16="http://schemas.microsoft.com/office/drawing/2014/main" id="{3D41456D-024E-D9D5-DC99-E4F685B7DAD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15705" y="6040061"/>
                      <a:ext cx="581936" cy="71377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16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TextBox 46">
                      <a:extLst>
                        <a:ext uri="{FF2B5EF4-FFF2-40B4-BE49-F238E27FC236}">
                          <a16:creationId xmlns:a16="http://schemas.microsoft.com/office/drawing/2014/main" id="{410F48B7-8B25-3C0A-B9F3-0FDF68C1F8F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181654" y="6045834"/>
                      <a:ext cx="697266" cy="7137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2" name="TextBox 46">
                      <a:extLst>
                        <a:ext uri="{FF2B5EF4-FFF2-40B4-BE49-F238E27FC236}">
                          <a16:creationId xmlns:a16="http://schemas.microsoft.com/office/drawing/2014/main" id="{410F48B7-8B25-3C0A-B9F3-0FDF68C1F8F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81654" y="6045834"/>
                      <a:ext cx="697266" cy="71377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23729" r="-1186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TextBox 47">
                      <a:extLst>
                        <a:ext uri="{FF2B5EF4-FFF2-40B4-BE49-F238E27FC236}">
                          <a16:creationId xmlns:a16="http://schemas.microsoft.com/office/drawing/2014/main" id="{1F37EEE0-0D19-7AFC-90BF-17831E3EB12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540467" y="6025909"/>
                      <a:ext cx="648073" cy="7137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3" name="TextBox 47">
                      <a:extLst>
                        <a:ext uri="{FF2B5EF4-FFF2-40B4-BE49-F238E27FC236}">
                          <a16:creationId xmlns:a16="http://schemas.microsoft.com/office/drawing/2014/main" id="{1F37EEE0-0D19-7AFC-90BF-17831E3EB12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540467" y="6025909"/>
                      <a:ext cx="648073" cy="71377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109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8A370D88-1D63-5FB4-5F0A-D3B3A6BEB506}"/>
                    </a:ext>
                  </a:extLst>
                </p:cNvPr>
                <p:cNvCxnSpPr>
                  <a:cxnSpLocks/>
                  <a:endCxn id="15" idx="4"/>
                </p:cNvCxnSpPr>
                <p:nvPr/>
              </p:nvCxnSpPr>
              <p:spPr>
                <a:xfrm flipH="1" flipV="1">
                  <a:off x="6174768" y="5354452"/>
                  <a:ext cx="349224" cy="75606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D5705B4B-1E96-9489-FBA4-8BF1E0CA4DB0}"/>
                    </a:ext>
                  </a:extLst>
                </p:cNvPr>
                <p:cNvCxnSpPr>
                  <a:cxnSpLocks/>
                  <a:endCxn id="15" idx="5"/>
                </p:cNvCxnSpPr>
                <p:nvPr/>
              </p:nvCxnSpPr>
              <p:spPr>
                <a:xfrm flipH="1" flipV="1">
                  <a:off x="6458100" y="5237092"/>
                  <a:ext cx="1021487" cy="84520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DFB69529-77D0-DD1E-43B5-92FA80CE7231}"/>
                    </a:ext>
                  </a:extLst>
                </p:cNvPr>
                <p:cNvCxnSpPr>
                  <a:cxnSpLocks/>
                  <a:endCxn id="16" idx="3"/>
                </p:cNvCxnSpPr>
                <p:nvPr/>
              </p:nvCxnSpPr>
              <p:spPr>
                <a:xfrm flipV="1">
                  <a:off x="6768432" y="5237092"/>
                  <a:ext cx="729196" cy="87342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882CC8A3-064A-B195-7D91-C95B62A7BE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43254" y="5144710"/>
                  <a:ext cx="1665090" cy="96841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B4CAA405-9F8F-2960-3900-9887AB9A7C35}"/>
                    </a:ext>
                  </a:extLst>
                </p:cNvPr>
                <p:cNvCxnSpPr>
                  <a:cxnSpLocks/>
                  <a:stCxn id="41" idx="0"/>
                  <a:endCxn id="16" idx="4"/>
                </p:cNvCxnSpPr>
                <p:nvPr/>
              </p:nvCxnSpPr>
              <p:spPr>
                <a:xfrm flipV="1">
                  <a:off x="7706674" y="5354451"/>
                  <a:ext cx="74287" cy="68561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25841042-9894-AB92-4B5A-B7FED3013B9C}"/>
                    </a:ext>
                  </a:extLst>
                </p:cNvPr>
                <p:cNvCxnSpPr>
                  <a:cxnSpLocks/>
                  <a:stCxn id="17" idx="3"/>
                </p:cNvCxnSpPr>
                <p:nvPr/>
              </p:nvCxnSpPr>
              <p:spPr>
                <a:xfrm flipH="1">
                  <a:off x="7925382" y="5237091"/>
                  <a:ext cx="1178439" cy="86575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D592824C-317D-A0A8-5C5A-80993AC51A50}"/>
                    </a:ext>
                  </a:extLst>
                </p:cNvPr>
                <p:cNvCxnSpPr>
                  <a:cxnSpLocks/>
                  <a:endCxn id="20" idx="4"/>
                </p:cNvCxnSpPr>
                <p:nvPr/>
              </p:nvCxnSpPr>
              <p:spPr>
                <a:xfrm flipH="1" flipV="1">
                  <a:off x="8582346" y="3914358"/>
                  <a:ext cx="68494" cy="213674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1EE32931-BA40-C043-3FD2-13D776C8727E}"/>
                    </a:ext>
                  </a:extLst>
                </p:cNvPr>
                <p:cNvCxnSpPr>
                  <a:cxnSpLocks/>
                  <a:stCxn id="17" idx="4"/>
                </p:cNvCxnSpPr>
                <p:nvPr/>
              </p:nvCxnSpPr>
              <p:spPr>
                <a:xfrm flipH="1">
                  <a:off x="8774130" y="5354452"/>
                  <a:ext cx="613024" cy="74839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0D6D3C7A-AC52-DA7F-2F2D-877CC4326C43}"/>
                    </a:ext>
                  </a:extLst>
                </p:cNvPr>
                <p:cNvCxnSpPr>
                  <a:cxnSpLocks/>
                  <a:endCxn id="43" idx="0"/>
                </p:cNvCxnSpPr>
                <p:nvPr/>
              </p:nvCxnSpPr>
              <p:spPr>
                <a:xfrm>
                  <a:off x="9507937" y="5336640"/>
                  <a:ext cx="356567" cy="68926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083BAA17-0DD0-13F4-F73E-C614594DF6D7}"/>
                    </a:ext>
                  </a:extLst>
                </p:cNvPr>
                <p:cNvCxnSpPr>
                  <a:cxnSpLocks/>
                  <a:endCxn id="16" idx="5"/>
                </p:cNvCxnSpPr>
                <p:nvPr/>
              </p:nvCxnSpPr>
              <p:spPr>
                <a:xfrm flipH="1" flipV="1">
                  <a:off x="8064293" y="5237092"/>
                  <a:ext cx="1531770" cy="86575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1AB46C64-9DAE-8BBF-F3D7-4F13F083C480}"/>
                      </a:ext>
                    </a:extLst>
                  </p:cNvPr>
                  <p:cNvSpPr txBox="1"/>
                  <p:nvPr/>
                </p:nvSpPr>
                <p:spPr>
                  <a:xfrm>
                    <a:off x="6963381" y="4317995"/>
                    <a:ext cx="380999" cy="71377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1AB46C64-9DAE-8BBF-F3D7-4F13F083C4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63381" y="4317995"/>
                    <a:ext cx="380999" cy="71377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30303" r="-606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1D59226F-81EF-F8BF-0413-2372AE3557B2}"/>
                      </a:ext>
                    </a:extLst>
                  </p:cNvPr>
                  <p:cNvSpPr txBox="1"/>
                  <p:nvPr/>
                </p:nvSpPr>
                <p:spPr>
                  <a:xfrm>
                    <a:off x="5800934" y="2876639"/>
                    <a:ext cx="380999" cy="71377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1D59226F-81EF-F8BF-0413-2372AE3557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00934" y="2876639"/>
                    <a:ext cx="380999" cy="71377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34375" r="-625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1E808ED-2AE7-3BAB-D7B3-8465EC7AEE1F}"/>
                    </a:ext>
                  </a:extLst>
                </p:cNvPr>
                <p:cNvSpPr txBox="1"/>
                <p:nvPr/>
              </p:nvSpPr>
              <p:spPr>
                <a:xfrm>
                  <a:off x="9364784" y="4737907"/>
                  <a:ext cx="284789" cy="533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1E808ED-2AE7-3BAB-D7B3-8465EC7AEE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4784" y="4737907"/>
                  <a:ext cx="284789" cy="533529"/>
                </a:xfrm>
                <a:prstGeom prst="rect">
                  <a:avLst/>
                </a:prstGeom>
                <a:blipFill>
                  <a:blip r:embed="rId11"/>
                  <a:stretch>
                    <a:fillRect l="-34375" r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1266638-53EB-0B64-B297-0E5E7219A76E}"/>
                    </a:ext>
                  </a:extLst>
                </p:cNvPr>
                <p:cNvSpPr txBox="1"/>
                <p:nvPr/>
              </p:nvSpPr>
              <p:spPr>
                <a:xfrm>
                  <a:off x="10589922" y="4757584"/>
                  <a:ext cx="284789" cy="533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1266638-53EB-0B64-B297-0E5E7219A7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9922" y="4757584"/>
                  <a:ext cx="284789" cy="533529"/>
                </a:xfrm>
                <a:prstGeom prst="rect">
                  <a:avLst/>
                </a:prstGeom>
                <a:blipFill>
                  <a:blip r:embed="rId12"/>
                  <a:stretch>
                    <a:fillRect l="-34375" r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50C8EB0-856B-F0FA-54E4-9473E2AFDB9A}"/>
                    </a:ext>
                  </a:extLst>
                </p:cNvPr>
                <p:cNvSpPr txBox="1"/>
                <p:nvPr/>
              </p:nvSpPr>
              <p:spPr>
                <a:xfrm>
                  <a:off x="9216186" y="2540257"/>
                  <a:ext cx="284789" cy="533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50C8EB0-856B-F0FA-54E4-9473E2AFDB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6186" y="2540257"/>
                  <a:ext cx="284789" cy="533529"/>
                </a:xfrm>
                <a:prstGeom prst="rect">
                  <a:avLst/>
                </a:prstGeom>
                <a:blipFill>
                  <a:blip r:embed="rId13"/>
                  <a:stretch>
                    <a:fillRect l="-34375" r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E3CD94C-ED5E-6CF2-E792-E479B215618E}"/>
                    </a:ext>
                  </a:extLst>
                </p:cNvPr>
                <p:cNvSpPr txBox="1"/>
                <p:nvPr/>
              </p:nvSpPr>
              <p:spPr>
                <a:xfrm>
                  <a:off x="8551890" y="3694151"/>
                  <a:ext cx="284789" cy="533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E3CD94C-ED5E-6CF2-E792-E479B21561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1890" y="3694151"/>
                  <a:ext cx="284789" cy="533529"/>
                </a:xfrm>
                <a:prstGeom prst="rect">
                  <a:avLst/>
                </a:prstGeom>
                <a:blipFill>
                  <a:blip r:embed="rId14"/>
                  <a:stretch>
                    <a:fillRect l="-30303" r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0EF8D01-A24F-D5BB-FDF9-34C04554F010}"/>
                    </a:ext>
                  </a:extLst>
                </p:cNvPr>
                <p:cNvSpPr txBox="1"/>
                <p:nvPr/>
              </p:nvSpPr>
              <p:spPr>
                <a:xfrm>
                  <a:off x="9988343" y="3653245"/>
                  <a:ext cx="284789" cy="533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0EF8D01-A24F-D5BB-FDF9-34C04554F0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8343" y="3653245"/>
                  <a:ext cx="284789" cy="533529"/>
                </a:xfrm>
                <a:prstGeom prst="rect">
                  <a:avLst/>
                </a:prstGeom>
                <a:blipFill>
                  <a:blip r:embed="rId15"/>
                  <a:stretch>
                    <a:fillRect l="-30303" r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1D2EA65-F9F0-B0A5-D70C-B7841A992D9E}"/>
                    </a:ext>
                  </a:extLst>
                </p:cNvPr>
                <p:cNvSpPr txBox="1"/>
                <p:nvPr/>
              </p:nvSpPr>
              <p:spPr>
                <a:xfrm>
                  <a:off x="11348088" y="3677497"/>
                  <a:ext cx="284789" cy="533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1D2EA65-F9F0-B0A5-D70C-B7841A992D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48088" y="3677497"/>
                  <a:ext cx="284789" cy="533529"/>
                </a:xfrm>
                <a:prstGeom prst="rect">
                  <a:avLst/>
                </a:prstGeom>
                <a:blipFill>
                  <a:blip r:embed="rId16"/>
                  <a:stretch>
                    <a:fillRect l="-34375" r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4877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30F6A39-F205-7EC4-B400-2A8764A057F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13987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XOR lemma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-fair decision trees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30F6A39-F205-7EC4-B400-2A8764A057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13987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07927B-8EF9-66E9-0B56-C2D9CBFD03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0918"/>
                <a:ext cx="10515600" cy="5467082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be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-fair decision tree</a:t>
                </a:r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Proof is a straightforward induction on depth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07927B-8EF9-66E9-0B56-C2D9CBFD03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0918"/>
                <a:ext cx="10515600" cy="5467082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C68474-0A44-D49F-06F0-3F367A341A55}"/>
                  </a:ext>
                </a:extLst>
              </p:cNvPr>
              <p:cNvSpPr/>
              <p:nvPr/>
            </p:nvSpPr>
            <p:spPr>
              <a:xfrm>
                <a:off x="1325451" y="3429000"/>
                <a:ext cx="9541098" cy="23890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Lemma (this work): </a:t>
                </a:r>
                <a:endParaRPr lang="en-US" sz="2800" b="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Corr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…,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Corr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depth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decision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trees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C68474-0A44-D49F-06F0-3F367A341A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451" y="3429000"/>
                <a:ext cx="9541098" cy="23890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802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AD7C6-9BAF-BE42-5EB4-A74D0C558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84859" cy="1325563"/>
          </a:xfrm>
        </p:spPr>
        <p:txBody>
          <a:bodyPr/>
          <a:lstStyle/>
          <a:p>
            <a:r>
              <a:rPr lang="en-US" dirty="0"/>
              <a:t>Proof of our main XOR lemma for decision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08AE0C-C154-46D5-DA26-4B315ACED3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4447" y="1690688"/>
                <a:ext cx="11528612" cy="503284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be a decision tree of depth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𝐷𝑡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each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multiple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-fair</a:t>
                </a:r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Corr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  <m:sup/>
                      <m:e>
                        <m:nary>
                          <m:naryPr>
                            <m:chr m:val="∏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Corr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depth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DTs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br>
                  <a:rPr lang="en-US" b="0" dirty="0"/>
                </a:br>
                <a:r>
                  <a:rPr lang="en-US" b="0" dirty="0"/>
                  <a:t> 					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,…,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  <m:sup/>
                      <m:e>
                        <m:nary>
                          <m:naryPr>
                            <m:chr m:val="∏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nary>
                  </m:oMath>
                </a14:m>
                <a:br>
                  <a:rPr lang="en-US" b="0" dirty="0"/>
                </a:br>
                <a:r>
                  <a:rPr lang="en-US" b="0" dirty="0"/>
                  <a:t> 					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			(log-concavity)</a:t>
                </a:r>
                <a:br>
                  <a:rPr lang="en-US" dirty="0"/>
                </a:br>
                <a:r>
                  <a:rPr lang="en-US" dirty="0"/>
                  <a:t> 					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08AE0C-C154-46D5-DA26-4B315ACED3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4447" y="1690688"/>
                <a:ext cx="11528612" cy="5032841"/>
              </a:xfrm>
              <a:blipFill>
                <a:blip r:embed="rId2"/>
                <a:stretch>
                  <a:fillRect l="-952" r="-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697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BDA3770-7ACC-181F-FB84-86EBA2AFEA4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Correlation bound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Sip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BDA3770-7ACC-181F-FB84-86EBA2AFEA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B7C518-1A1D-9E42-568B-613E774B09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6700" y="1825625"/>
                <a:ext cx="11696700" cy="48704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HRST’s proof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Sip</m:t>
                    </m:r>
                  </m:oMath>
                </a14:m>
                <a:r>
                  <a:rPr lang="en-US" dirty="0"/>
                  <a:t> is moderately hard has the </a:t>
                </a:r>
                <a:r>
                  <a:rPr lang="en-US" dirty="0">
                    <a:solidFill>
                      <a:schemeClr val="accent1"/>
                    </a:solidFill>
                  </a:rPr>
                  <a:t>same structure</a:t>
                </a:r>
                <a:r>
                  <a:rPr lang="en-US" dirty="0"/>
                  <a:t> as our proof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Maj</m:t>
                    </m:r>
                  </m:oMath>
                </a14:m>
                <a:r>
                  <a:rPr lang="en-US" dirty="0"/>
                  <a:t> is moderately hard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They design a distribution over random projections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They 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 circuit, then </a:t>
                </a:r>
                <a:r>
                  <a:rPr lang="en-US" dirty="0" err="1"/>
                  <a:t>w.h.p</a:t>
                </a:r>
                <a:r>
                  <a:rPr lang="en-US" dirty="0"/>
                  <a:t>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dirty="0"/>
                  <a:t> is a shallow decision tree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They show that </a:t>
                </a:r>
                <a:r>
                  <a:rPr lang="en-US" dirty="0" err="1"/>
                  <a:t>w.h.p</a:t>
                </a:r>
                <a:r>
                  <a:rPr lang="en-US" dirty="0"/>
                  <a:t>.,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Sip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dirty="0"/>
                  <a:t> is moderately hard for decision trees </a:t>
                </a:r>
                <a:r>
                  <a:rPr lang="en-US" sz="1400" dirty="0"/>
                  <a:t>(</a:t>
                </a:r>
                <a:r>
                  <a:rPr lang="en-US" sz="1400" dirty="0" err="1"/>
                  <a:t>w.r.t.</a:t>
                </a:r>
                <a:r>
                  <a:rPr lang="en-US" sz="1400" dirty="0"/>
                  <a:t> suitable input distribution)</a:t>
                </a:r>
                <a:endParaRPr lang="en-US" dirty="0"/>
              </a:p>
              <a:p>
                <a:r>
                  <a:rPr lang="en-US" dirty="0"/>
                  <a:t>Hence, our technique of using XOR lemmas for decision trees works here too </a:t>
                </a:r>
              </a:p>
              <a:p>
                <a:pPr lvl="1"/>
                <a:r>
                  <a:rPr lang="en-US" dirty="0"/>
                  <a:t>In fact, a </a:t>
                </a:r>
                <a:r>
                  <a:rPr lang="en-US" dirty="0">
                    <a:solidFill>
                      <a:schemeClr val="accent1"/>
                    </a:solidFill>
                  </a:rPr>
                  <a:t>weak</a:t>
                </a:r>
                <a:r>
                  <a:rPr lang="en-US" dirty="0"/>
                  <a:t> XOR lemma for decision trees is sufficient in this case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B7C518-1A1D-9E42-568B-613E774B09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700" y="1825625"/>
                <a:ext cx="11696700" cy="4870450"/>
              </a:xfrm>
              <a:blipFill>
                <a:blip r:embed="rId3"/>
                <a:stretch>
                  <a:fillRect l="-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379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2484E-A7F3-B774-C1E0-A803E0D02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problems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93E2A-D290-9E8A-870A-DE42BD1908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787153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Problem: </a:t>
                </a:r>
                <a:r>
                  <a:rPr lang="en-US" dirty="0"/>
                  <a:t>Prove a general </a:t>
                </a:r>
                <a:r>
                  <a:rPr lang="en-US" dirty="0">
                    <a:solidFill>
                      <a:schemeClr val="accent1"/>
                    </a:solidFill>
                  </a:rPr>
                  <a:t>“XOR Lemma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Circuits”</a:t>
                </a:r>
                <a:endParaRPr lang="en-US" dirty="0"/>
              </a:p>
              <a:p>
                <a:r>
                  <a:rPr lang="en-US" b="1" dirty="0"/>
                  <a:t>Problem:</a:t>
                </a:r>
                <a:r>
                  <a:rPr lang="en-US" dirty="0"/>
                  <a:t> Prove </a:t>
                </a:r>
                <a:r>
                  <a:rPr lang="en-US" dirty="0">
                    <a:solidFill>
                      <a:schemeClr val="accent1"/>
                    </a:solidFill>
                  </a:rPr>
                  <a:t>tight</a:t>
                </a:r>
                <a:r>
                  <a:rPr lang="en-US" dirty="0"/>
                  <a:t> bounds on the correlation between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circuits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 circuits</a:t>
                </a:r>
              </a:p>
              <a:p>
                <a:pPr lvl="1"/>
                <a:r>
                  <a:rPr lang="en-US" dirty="0"/>
                  <a:t>(Near-tight bounds are known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Thanks for listening! Questions?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93E2A-D290-9E8A-870A-DE42BD1908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787153"/>
              </a:xfrm>
              <a:blipFill>
                <a:blip r:embed="rId2"/>
                <a:stretch>
                  <a:fillRect l="-1043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456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FC72429-2105-20A1-458A-73B425C4956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circuits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FC72429-2105-20A1-458A-73B425C495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353F68-CB1B-ED40-77F5-C0261179C0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5428" y="2075021"/>
                <a:ext cx="10515600" cy="4326009"/>
              </a:xfrm>
            </p:spPr>
            <p:txBody>
              <a:bodyPr/>
              <a:lstStyle/>
              <a:p>
                <a:r>
                  <a:rPr lang="en-US" dirty="0"/>
                  <a:t>Size = number of AND/OR gates</a:t>
                </a:r>
              </a:p>
              <a:p>
                <a:r>
                  <a:rPr lang="en-US" dirty="0"/>
                  <a:t>Depth = length of longest path from input to output</a:t>
                </a:r>
              </a:p>
              <a:p>
                <a:r>
                  <a:rPr lang="en-US" b="0" dirty="0"/>
                  <a:t>“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 circuit” means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circuit of depth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are especially interested in the case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model of </a:t>
                </a:r>
                <a:r>
                  <a:rPr lang="en-US" dirty="0">
                    <a:solidFill>
                      <a:schemeClr val="accent1"/>
                    </a:solidFill>
                  </a:rPr>
                  <a:t>constant-time parallel computation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353F68-CB1B-ED40-77F5-C0261179C0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5428" y="2075021"/>
                <a:ext cx="10515600" cy="4326009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B62BC021-7A8E-6D6E-4368-92510EF71E03}"/>
              </a:ext>
            </a:extLst>
          </p:cNvPr>
          <p:cNvGrpSpPr/>
          <p:nvPr/>
        </p:nvGrpSpPr>
        <p:grpSpPr>
          <a:xfrm>
            <a:off x="8555748" y="220115"/>
            <a:ext cx="3231381" cy="2941146"/>
            <a:chOff x="7092503" y="2105791"/>
            <a:chExt cx="4667985" cy="424871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996585-02FE-05EB-EE3D-F42AB9C1330E}"/>
                </a:ext>
              </a:extLst>
            </p:cNvPr>
            <p:cNvGrpSpPr/>
            <p:nvPr/>
          </p:nvGrpSpPr>
          <p:grpSpPr>
            <a:xfrm>
              <a:off x="7092503" y="2105791"/>
              <a:ext cx="4667985" cy="4248714"/>
              <a:chOff x="5515510" y="767694"/>
              <a:chExt cx="6244976" cy="5684063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9ECF7EEC-55D6-3868-BA98-1DDACC777D56}"/>
                  </a:ext>
                </a:extLst>
              </p:cNvPr>
              <p:cNvGrpSpPr/>
              <p:nvPr/>
            </p:nvGrpSpPr>
            <p:grpSpPr>
              <a:xfrm>
                <a:off x="5515510" y="767694"/>
                <a:ext cx="6244976" cy="5684063"/>
                <a:chOff x="4590835" y="1075543"/>
                <a:chExt cx="6244976" cy="5684063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E86204E2-3D38-DF1D-0721-9BF6D8DB4B73}"/>
                    </a:ext>
                  </a:extLst>
                </p:cNvPr>
                <p:cNvSpPr/>
                <p:nvPr/>
              </p:nvSpPr>
              <p:spPr>
                <a:xfrm>
                  <a:off x="5774075" y="4553067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EF974A9A-5996-0586-317C-A16291D9FF7A}"/>
                    </a:ext>
                  </a:extLst>
                </p:cNvPr>
                <p:cNvSpPr/>
                <p:nvPr/>
              </p:nvSpPr>
              <p:spPr>
                <a:xfrm>
                  <a:off x="7380268" y="4553067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C2FEF330-18E2-2CBF-A644-55FEC0C9E0E1}"/>
                    </a:ext>
                  </a:extLst>
                </p:cNvPr>
                <p:cNvSpPr/>
                <p:nvPr/>
              </p:nvSpPr>
              <p:spPr>
                <a:xfrm>
                  <a:off x="8986461" y="4553067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6063E9ED-3D6C-6A4A-AA0A-7095E0B5A36D}"/>
                    </a:ext>
                  </a:extLst>
                </p:cNvPr>
                <p:cNvSpPr/>
                <p:nvPr/>
              </p:nvSpPr>
              <p:spPr>
                <a:xfrm>
                  <a:off x="4590835" y="3112973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093CCB58-580E-E44A-6B44-EFC7AF752B40}"/>
                    </a:ext>
                  </a:extLst>
                </p:cNvPr>
                <p:cNvSpPr/>
                <p:nvPr/>
              </p:nvSpPr>
              <p:spPr>
                <a:xfrm>
                  <a:off x="6275796" y="3112973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E65C8F2E-95C3-3E86-5C98-F865272BC0A6}"/>
                    </a:ext>
                  </a:extLst>
                </p:cNvPr>
                <p:cNvSpPr/>
                <p:nvPr/>
              </p:nvSpPr>
              <p:spPr>
                <a:xfrm>
                  <a:off x="8181653" y="3112973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CF01D886-72B5-25F5-6977-E9B50E1526B0}"/>
                    </a:ext>
                  </a:extLst>
                </p:cNvPr>
                <p:cNvSpPr/>
                <p:nvPr/>
              </p:nvSpPr>
              <p:spPr>
                <a:xfrm>
                  <a:off x="10034426" y="3112972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F71B1A40-84E7-B75E-B6B0-CE37F2A10DE0}"/>
                    </a:ext>
                  </a:extLst>
                </p:cNvPr>
                <p:cNvSpPr/>
                <p:nvPr/>
              </p:nvSpPr>
              <p:spPr>
                <a:xfrm>
                  <a:off x="7148633" y="1627780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82069E1C-7BC5-1951-E465-4A2117BD7917}"/>
                    </a:ext>
                  </a:extLst>
                </p:cNvPr>
                <p:cNvCxnSpPr>
                  <a:cxnSpLocks/>
                  <a:stCxn id="15" idx="7"/>
                  <a:endCxn id="20" idx="3"/>
                </p:cNvCxnSpPr>
                <p:nvPr/>
              </p:nvCxnSpPr>
              <p:spPr>
                <a:xfrm flipV="1">
                  <a:off x="6458100" y="3796998"/>
                  <a:ext cx="1840913" cy="87342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B975986A-7697-0539-3071-8E1B177816EA}"/>
                    </a:ext>
                  </a:extLst>
                </p:cNvPr>
                <p:cNvCxnSpPr>
                  <a:cxnSpLocks/>
                  <a:stCxn id="15" idx="0"/>
                </p:cNvCxnSpPr>
                <p:nvPr/>
              </p:nvCxnSpPr>
              <p:spPr>
                <a:xfrm flipV="1">
                  <a:off x="6174768" y="3878336"/>
                  <a:ext cx="316786" cy="67473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33444C9B-0B9E-10CC-4F02-682EF085741D}"/>
                    </a:ext>
                  </a:extLst>
                </p:cNvPr>
                <p:cNvCxnSpPr>
                  <a:cxnSpLocks/>
                  <a:stCxn id="15" idx="1"/>
                  <a:endCxn id="18" idx="4"/>
                </p:cNvCxnSpPr>
                <p:nvPr/>
              </p:nvCxnSpPr>
              <p:spPr>
                <a:xfrm flipH="1" flipV="1">
                  <a:off x="4991528" y="3914358"/>
                  <a:ext cx="899907" cy="75606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C1D1125E-836E-6B64-1506-262E9472CB52}"/>
                    </a:ext>
                  </a:extLst>
                </p:cNvPr>
                <p:cNvCxnSpPr>
                  <a:cxnSpLocks/>
                  <a:stCxn id="18" idx="5"/>
                  <a:endCxn id="16" idx="1"/>
                </p:cNvCxnSpPr>
                <p:nvPr/>
              </p:nvCxnSpPr>
              <p:spPr>
                <a:xfrm>
                  <a:off x="5274860" y="3796998"/>
                  <a:ext cx="2222768" cy="87342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7637F701-D7CD-2384-FD6A-FB9AC456B983}"/>
                    </a:ext>
                  </a:extLst>
                </p:cNvPr>
                <p:cNvCxnSpPr>
                  <a:cxnSpLocks/>
                  <a:stCxn id="16" idx="0"/>
                  <a:endCxn id="22" idx="4"/>
                </p:cNvCxnSpPr>
                <p:nvPr/>
              </p:nvCxnSpPr>
              <p:spPr>
                <a:xfrm flipH="1" flipV="1">
                  <a:off x="7549326" y="2429165"/>
                  <a:ext cx="231635" cy="212390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1204ED40-CEFB-13FE-953E-6E6F32B2FA63}"/>
                    </a:ext>
                  </a:extLst>
                </p:cNvPr>
                <p:cNvCxnSpPr>
                  <a:cxnSpLocks/>
                  <a:stCxn id="16" idx="7"/>
                  <a:endCxn id="21" idx="3"/>
                </p:cNvCxnSpPr>
                <p:nvPr/>
              </p:nvCxnSpPr>
              <p:spPr>
                <a:xfrm flipV="1">
                  <a:off x="8064293" y="3796997"/>
                  <a:ext cx="2087493" cy="87343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858CEAE8-CF0A-BEF3-FEC9-071F8AF17CC7}"/>
                    </a:ext>
                  </a:extLst>
                </p:cNvPr>
                <p:cNvCxnSpPr>
                  <a:cxnSpLocks/>
                  <a:stCxn id="17" idx="1"/>
                  <a:endCxn id="19" idx="5"/>
                </p:cNvCxnSpPr>
                <p:nvPr/>
              </p:nvCxnSpPr>
              <p:spPr>
                <a:xfrm flipH="1" flipV="1">
                  <a:off x="6959821" y="3796998"/>
                  <a:ext cx="2144000" cy="87342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14E98B82-1103-C062-FE98-10ACB02CA87D}"/>
                    </a:ext>
                  </a:extLst>
                </p:cNvPr>
                <p:cNvCxnSpPr>
                  <a:cxnSpLocks/>
                  <a:stCxn id="17" idx="0"/>
                  <a:endCxn id="20" idx="5"/>
                </p:cNvCxnSpPr>
                <p:nvPr/>
              </p:nvCxnSpPr>
              <p:spPr>
                <a:xfrm flipH="1" flipV="1">
                  <a:off x="8865678" y="3796998"/>
                  <a:ext cx="521476" cy="75606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DC6819DE-8AF9-97E2-7EAE-4C1AFE4AC55A}"/>
                    </a:ext>
                  </a:extLst>
                </p:cNvPr>
                <p:cNvCxnSpPr>
                  <a:cxnSpLocks/>
                  <a:stCxn id="17" idx="7"/>
                  <a:endCxn id="21" idx="4"/>
                </p:cNvCxnSpPr>
                <p:nvPr/>
              </p:nvCxnSpPr>
              <p:spPr>
                <a:xfrm flipV="1">
                  <a:off x="9670486" y="3914357"/>
                  <a:ext cx="764633" cy="75607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7983331B-FBB1-77BB-4839-934B62221D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855494" y="3881611"/>
                  <a:ext cx="759494" cy="69411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791EA9B6-7CF6-1BF2-55C6-CD90BAAF95CE}"/>
                    </a:ext>
                  </a:extLst>
                </p:cNvPr>
                <p:cNvCxnSpPr>
                  <a:cxnSpLocks/>
                  <a:stCxn id="18" idx="7"/>
                </p:cNvCxnSpPr>
                <p:nvPr/>
              </p:nvCxnSpPr>
              <p:spPr>
                <a:xfrm flipV="1">
                  <a:off x="5274860" y="2174163"/>
                  <a:ext cx="1926858" cy="105617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2E2EC562-EE13-F624-12EA-6E0F5B7993B7}"/>
                    </a:ext>
                  </a:extLst>
                </p:cNvPr>
                <p:cNvCxnSpPr>
                  <a:cxnSpLocks/>
                  <a:stCxn id="19" idx="0"/>
                  <a:endCxn id="22" idx="3"/>
                </p:cNvCxnSpPr>
                <p:nvPr/>
              </p:nvCxnSpPr>
              <p:spPr>
                <a:xfrm flipV="1">
                  <a:off x="6676489" y="2311805"/>
                  <a:ext cx="589504" cy="80116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7D699847-5D5F-AD2A-7469-862AFE479775}"/>
                    </a:ext>
                  </a:extLst>
                </p:cNvPr>
                <p:cNvCxnSpPr>
                  <a:cxnSpLocks/>
                  <a:stCxn id="22" idx="5"/>
                  <a:endCxn id="20" idx="0"/>
                </p:cNvCxnSpPr>
                <p:nvPr/>
              </p:nvCxnSpPr>
              <p:spPr>
                <a:xfrm>
                  <a:off x="7832658" y="2311805"/>
                  <a:ext cx="749688" cy="80116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48D46E91-6547-ED18-B713-2713F12EC352}"/>
                    </a:ext>
                  </a:extLst>
                </p:cNvPr>
                <p:cNvCxnSpPr>
                  <a:cxnSpLocks/>
                  <a:endCxn id="21" idx="1"/>
                </p:cNvCxnSpPr>
                <p:nvPr/>
              </p:nvCxnSpPr>
              <p:spPr>
                <a:xfrm>
                  <a:off x="7913265" y="2193174"/>
                  <a:ext cx="2238520" cy="103715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BA8F5EBB-C0BA-6F8F-6860-69658DFE8D69}"/>
                    </a:ext>
                  </a:extLst>
                </p:cNvPr>
                <p:cNvCxnSpPr>
                  <a:cxnSpLocks/>
                  <a:stCxn id="22" idx="0"/>
                </p:cNvCxnSpPr>
                <p:nvPr/>
              </p:nvCxnSpPr>
              <p:spPr>
                <a:xfrm flipH="1" flipV="1">
                  <a:off x="7545902" y="1075543"/>
                  <a:ext cx="3424" cy="55223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13C4E76A-17B8-5A66-AA4F-9C736AB1FCA8}"/>
                    </a:ext>
                  </a:extLst>
                </p:cNvPr>
                <p:cNvCxnSpPr>
                  <a:cxnSpLocks/>
                  <a:stCxn id="39" idx="0"/>
                  <a:endCxn id="15" idx="3"/>
                </p:cNvCxnSpPr>
                <p:nvPr/>
              </p:nvCxnSpPr>
              <p:spPr>
                <a:xfrm flipV="1">
                  <a:off x="5678562" y="5237092"/>
                  <a:ext cx="212872" cy="78881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TextBox 43">
                      <a:extLst>
                        <a:ext uri="{FF2B5EF4-FFF2-40B4-BE49-F238E27FC236}">
                          <a16:creationId xmlns:a16="http://schemas.microsoft.com/office/drawing/2014/main" id="{7651474F-A99B-229B-A8AA-CC5C4FA4CCB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26798" y="6025909"/>
                      <a:ext cx="503528" cy="7137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9" name="TextBox 43">
                      <a:extLst>
                        <a:ext uri="{FF2B5EF4-FFF2-40B4-BE49-F238E27FC236}">
                          <a16:creationId xmlns:a16="http://schemas.microsoft.com/office/drawing/2014/main" id="{7651474F-A99B-229B-A8AA-CC5C4FA4CCB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26798" y="6025909"/>
                      <a:ext cx="503528" cy="71377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25581" r="-23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44">
                      <a:extLst>
                        <a:ext uri="{FF2B5EF4-FFF2-40B4-BE49-F238E27FC236}">
                          <a16:creationId xmlns:a16="http://schemas.microsoft.com/office/drawing/2014/main" id="{8CEEC6DA-35E3-713B-4DD0-9D7401E6749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47365" y="6041951"/>
                      <a:ext cx="642936" cy="7137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0" name="TextBox 44">
                      <a:extLst>
                        <a:ext uri="{FF2B5EF4-FFF2-40B4-BE49-F238E27FC236}">
                          <a16:creationId xmlns:a16="http://schemas.microsoft.com/office/drawing/2014/main" id="{8CEEC6DA-35E3-713B-4DD0-9D7401E6749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47365" y="6041951"/>
                      <a:ext cx="642936" cy="71377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909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5">
                      <a:extLst>
                        <a:ext uri="{FF2B5EF4-FFF2-40B4-BE49-F238E27FC236}">
                          <a16:creationId xmlns:a16="http://schemas.microsoft.com/office/drawing/2014/main" id="{3D41456D-024E-D9D5-DC99-E4F685B7DAD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15705" y="6040061"/>
                      <a:ext cx="581936" cy="7137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1" name="TextBox 45">
                      <a:extLst>
                        <a:ext uri="{FF2B5EF4-FFF2-40B4-BE49-F238E27FC236}">
                          <a16:creationId xmlns:a16="http://schemas.microsoft.com/office/drawing/2014/main" id="{3D41456D-024E-D9D5-DC99-E4F685B7DAD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15705" y="6040061"/>
                      <a:ext cx="581936" cy="71377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16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TextBox 46">
                      <a:extLst>
                        <a:ext uri="{FF2B5EF4-FFF2-40B4-BE49-F238E27FC236}">
                          <a16:creationId xmlns:a16="http://schemas.microsoft.com/office/drawing/2014/main" id="{410F48B7-8B25-3C0A-B9F3-0FDF68C1F8F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181654" y="6045834"/>
                      <a:ext cx="697266" cy="7137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2" name="TextBox 46">
                      <a:extLst>
                        <a:ext uri="{FF2B5EF4-FFF2-40B4-BE49-F238E27FC236}">
                          <a16:creationId xmlns:a16="http://schemas.microsoft.com/office/drawing/2014/main" id="{410F48B7-8B25-3C0A-B9F3-0FDF68C1F8F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81654" y="6045834"/>
                      <a:ext cx="697266" cy="71377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23729" r="-1186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TextBox 47">
                      <a:extLst>
                        <a:ext uri="{FF2B5EF4-FFF2-40B4-BE49-F238E27FC236}">
                          <a16:creationId xmlns:a16="http://schemas.microsoft.com/office/drawing/2014/main" id="{1F37EEE0-0D19-7AFC-90BF-17831E3EB12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540467" y="6025909"/>
                      <a:ext cx="648073" cy="7137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3" name="TextBox 47">
                      <a:extLst>
                        <a:ext uri="{FF2B5EF4-FFF2-40B4-BE49-F238E27FC236}">
                          <a16:creationId xmlns:a16="http://schemas.microsoft.com/office/drawing/2014/main" id="{1F37EEE0-0D19-7AFC-90BF-17831E3EB12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540467" y="6025909"/>
                      <a:ext cx="648073" cy="71377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109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8A370D88-1D63-5FB4-5F0A-D3B3A6BEB506}"/>
                    </a:ext>
                  </a:extLst>
                </p:cNvPr>
                <p:cNvCxnSpPr>
                  <a:cxnSpLocks/>
                  <a:endCxn id="15" idx="4"/>
                </p:cNvCxnSpPr>
                <p:nvPr/>
              </p:nvCxnSpPr>
              <p:spPr>
                <a:xfrm flipH="1" flipV="1">
                  <a:off x="6174768" y="5354452"/>
                  <a:ext cx="349224" cy="75606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D5705B4B-1E96-9489-FBA4-8BF1E0CA4DB0}"/>
                    </a:ext>
                  </a:extLst>
                </p:cNvPr>
                <p:cNvCxnSpPr>
                  <a:cxnSpLocks/>
                  <a:endCxn id="15" idx="5"/>
                </p:cNvCxnSpPr>
                <p:nvPr/>
              </p:nvCxnSpPr>
              <p:spPr>
                <a:xfrm flipH="1" flipV="1">
                  <a:off x="6458100" y="5237092"/>
                  <a:ext cx="1021487" cy="84520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DFB69529-77D0-DD1E-43B5-92FA80CE7231}"/>
                    </a:ext>
                  </a:extLst>
                </p:cNvPr>
                <p:cNvCxnSpPr>
                  <a:cxnSpLocks/>
                  <a:endCxn id="16" idx="3"/>
                </p:cNvCxnSpPr>
                <p:nvPr/>
              </p:nvCxnSpPr>
              <p:spPr>
                <a:xfrm flipV="1">
                  <a:off x="6768432" y="5237092"/>
                  <a:ext cx="729196" cy="87342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882CC8A3-064A-B195-7D91-C95B62A7BE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43254" y="5144710"/>
                  <a:ext cx="1665090" cy="96841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B4CAA405-9F8F-2960-3900-9887AB9A7C35}"/>
                    </a:ext>
                  </a:extLst>
                </p:cNvPr>
                <p:cNvCxnSpPr>
                  <a:cxnSpLocks/>
                  <a:stCxn id="41" idx="0"/>
                  <a:endCxn id="16" idx="4"/>
                </p:cNvCxnSpPr>
                <p:nvPr/>
              </p:nvCxnSpPr>
              <p:spPr>
                <a:xfrm flipV="1">
                  <a:off x="7706674" y="5354451"/>
                  <a:ext cx="74287" cy="68561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25841042-9894-AB92-4B5A-B7FED3013B9C}"/>
                    </a:ext>
                  </a:extLst>
                </p:cNvPr>
                <p:cNvCxnSpPr>
                  <a:cxnSpLocks/>
                  <a:stCxn id="17" idx="3"/>
                </p:cNvCxnSpPr>
                <p:nvPr/>
              </p:nvCxnSpPr>
              <p:spPr>
                <a:xfrm flipH="1">
                  <a:off x="7925382" y="5237091"/>
                  <a:ext cx="1178439" cy="86575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D592824C-317D-A0A8-5C5A-80993AC51A50}"/>
                    </a:ext>
                  </a:extLst>
                </p:cNvPr>
                <p:cNvCxnSpPr>
                  <a:cxnSpLocks/>
                  <a:endCxn id="20" idx="4"/>
                </p:cNvCxnSpPr>
                <p:nvPr/>
              </p:nvCxnSpPr>
              <p:spPr>
                <a:xfrm flipH="1" flipV="1">
                  <a:off x="8582346" y="3914358"/>
                  <a:ext cx="68494" cy="213674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1EE32931-BA40-C043-3FD2-13D776C8727E}"/>
                    </a:ext>
                  </a:extLst>
                </p:cNvPr>
                <p:cNvCxnSpPr>
                  <a:cxnSpLocks/>
                  <a:stCxn id="17" idx="4"/>
                </p:cNvCxnSpPr>
                <p:nvPr/>
              </p:nvCxnSpPr>
              <p:spPr>
                <a:xfrm flipH="1">
                  <a:off x="8774130" y="5354452"/>
                  <a:ext cx="613024" cy="74839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0D6D3C7A-AC52-DA7F-2F2D-877CC4326C43}"/>
                    </a:ext>
                  </a:extLst>
                </p:cNvPr>
                <p:cNvCxnSpPr>
                  <a:cxnSpLocks/>
                  <a:endCxn id="43" idx="0"/>
                </p:cNvCxnSpPr>
                <p:nvPr/>
              </p:nvCxnSpPr>
              <p:spPr>
                <a:xfrm>
                  <a:off x="9507937" y="5336640"/>
                  <a:ext cx="356567" cy="68926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083BAA17-0DD0-13F4-F73E-C614594DF6D7}"/>
                    </a:ext>
                  </a:extLst>
                </p:cNvPr>
                <p:cNvCxnSpPr>
                  <a:cxnSpLocks/>
                  <a:endCxn id="16" idx="5"/>
                </p:cNvCxnSpPr>
                <p:nvPr/>
              </p:nvCxnSpPr>
              <p:spPr>
                <a:xfrm flipH="1" flipV="1">
                  <a:off x="8064293" y="5237092"/>
                  <a:ext cx="1531770" cy="86575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1AB46C64-9DAE-8BBF-F3D7-4F13F083C480}"/>
                      </a:ext>
                    </a:extLst>
                  </p:cNvPr>
                  <p:cNvSpPr txBox="1"/>
                  <p:nvPr/>
                </p:nvSpPr>
                <p:spPr>
                  <a:xfrm>
                    <a:off x="6963381" y="4317995"/>
                    <a:ext cx="380999" cy="71377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1AB46C64-9DAE-8BBF-F3D7-4F13F083C4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63381" y="4317995"/>
                    <a:ext cx="380999" cy="71377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30303" r="-606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1D59226F-81EF-F8BF-0413-2372AE3557B2}"/>
                      </a:ext>
                    </a:extLst>
                  </p:cNvPr>
                  <p:cNvSpPr txBox="1"/>
                  <p:nvPr/>
                </p:nvSpPr>
                <p:spPr>
                  <a:xfrm>
                    <a:off x="5800934" y="2876639"/>
                    <a:ext cx="380999" cy="71377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1D59226F-81EF-F8BF-0413-2372AE3557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00934" y="2876639"/>
                    <a:ext cx="380999" cy="71377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34375" r="-625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1E808ED-2AE7-3BAB-D7B3-8465EC7AEE1F}"/>
                    </a:ext>
                  </a:extLst>
                </p:cNvPr>
                <p:cNvSpPr txBox="1"/>
                <p:nvPr/>
              </p:nvSpPr>
              <p:spPr>
                <a:xfrm>
                  <a:off x="9364784" y="4737907"/>
                  <a:ext cx="284789" cy="533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1E808ED-2AE7-3BAB-D7B3-8465EC7AEE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4784" y="4737907"/>
                  <a:ext cx="284789" cy="533529"/>
                </a:xfrm>
                <a:prstGeom prst="rect">
                  <a:avLst/>
                </a:prstGeom>
                <a:blipFill>
                  <a:blip r:embed="rId11"/>
                  <a:stretch>
                    <a:fillRect l="-34375" r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1266638-53EB-0B64-B297-0E5E7219A76E}"/>
                    </a:ext>
                  </a:extLst>
                </p:cNvPr>
                <p:cNvSpPr txBox="1"/>
                <p:nvPr/>
              </p:nvSpPr>
              <p:spPr>
                <a:xfrm>
                  <a:off x="10589922" y="4757584"/>
                  <a:ext cx="284789" cy="533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1266638-53EB-0B64-B297-0E5E7219A7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9922" y="4757584"/>
                  <a:ext cx="284789" cy="533529"/>
                </a:xfrm>
                <a:prstGeom prst="rect">
                  <a:avLst/>
                </a:prstGeom>
                <a:blipFill>
                  <a:blip r:embed="rId12"/>
                  <a:stretch>
                    <a:fillRect l="-34375" r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50C8EB0-856B-F0FA-54E4-9473E2AFDB9A}"/>
                    </a:ext>
                  </a:extLst>
                </p:cNvPr>
                <p:cNvSpPr txBox="1"/>
                <p:nvPr/>
              </p:nvSpPr>
              <p:spPr>
                <a:xfrm>
                  <a:off x="9216186" y="2540257"/>
                  <a:ext cx="284789" cy="533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50C8EB0-856B-F0FA-54E4-9473E2AFDB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6186" y="2540257"/>
                  <a:ext cx="284789" cy="533529"/>
                </a:xfrm>
                <a:prstGeom prst="rect">
                  <a:avLst/>
                </a:prstGeom>
                <a:blipFill>
                  <a:blip r:embed="rId13"/>
                  <a:stretch>
                    <a:fillRect l="-34375" r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E3CD94C-ED5E-6CF2-E792-E479B215618E}"/>
                    </a:ext>
                  </a:extLst>
                </p:cNvPr>
                <p:cNvSpPr txBox="1"/>
                <p:nvPr/>
              </p:nvSpPr>
              <p:spPr>
                <a:xfrm>
                  <a:off x="8551890" y="3694151"/>
                  <a:ext cx="284789" cy="533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E3CD94C-ED5E-6CF2-E792-E479B21561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1890" y="3694151"/>
                  <a:ext cx="284789" cy="533529"/>
                </a:xfrm>
                <a:prstGeom prst="rect">
                  <a:avLst/>
                </a:prstGeom>
                <a:blipFill>
                  <a:blip r:embed="rId14"/>
                  <a:stretch>
                    <a:fillRect l="-30303" r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0EF8D01-A24F-D5BB-FDF9-34C04554F010}"/>
                    </a:ext>
                  </a:extLst>
                </p:cNvPr>
                <p:cNvSpPr txBox="1"/>
                <p:nvPr/>
              </p:nvSpPr>
              <p:spPr>
                <a:xfrm>
                  <a:off x="9988343" y="3653245"/>
                  <a:ext cx="284789" cy="533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0EF8D01-A24F-D5BB-FDF9-34C04554F0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8343" y="3653245"/>
                  <a:ext cx="284789" cy="533529"/>
                </a:xfrm>
                <a:prstGeom prst="rect">
                  <a:avLst/>
                </a:prstGeom>
                <a:blipFill>
                  <a:blip r:embed="rId15"/>
                  <a:stretch>
                    <a:fillRect l="-30303" r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1D2EA65-F9F0-B0A5-D70C-B7841A992D9E}"/>
                    </a:ext>
                  </a:extLst>
                </p:cNvPr>
                <p:cNvSpPr txBox="1"/>
                <p:nvPr/>
              </p:nvSpPr>
              <p:spPr>
                <a:xfrm>
                  <a:off x="11348088" y="3677497"/>
                  <a:ext cx="284789" cy="533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1D2EA65-F9F0-B0A5-D70C-B7841A992D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48088" y="3677497"/>
                  <a:ext cx="284789" cy="533529"/>
                </a:xfrm>
                <a:prstGeom prst="rect">
                  <a:avLst/>
                </a:prstGeom>
                <a:blipFill>
                  <a:blip r:embed="rId16"/>
                  <a:stretch>
                    <a:fillRect l="-34375" r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77287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123B5-E59B-F6A1-C68F-3766DF2BF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hierarchies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6A7D3C-CA12-DF6C-F325-EA0A2713D3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1950" y="1463645"/>
                <a:ext cx="11925300" cy="4871119"/>
              </a:xfrm>
            </p:spPr>
            <p:txBody>
              <a:bodyPr/>
              <a:lstStyle/>
              <a:p>
                <a:r>
                  <a:rPr lang="en-US" dirty="0"/>
                  <a:t>To what extent are </a:t>
                </a:r>
                <a:r>
                  <a:rPr lang="en-US" dirty="0">
                    <a:solidFill>
                      <a:schemeClr val="accent1"/>
                    </a:solidFill>
                  </a:rPr>
                  <a:t>deeper</a:t>
                </a:r>
                <a:r>
                  <a:rPr lang="en-US" dirty="0"/>
                  <a:t> circuits more powerful than </a:t>
                </a:r>
                <a:r>
                  <a:rPr lang="en-US" dirty="0">
                    <a:solidFill>
                      <a:schemeClr val="accent1"/>
                    </a:solidFill>
                  </a:rPr>
                  <a:t>shallower</a:t>
                </a:r>
                <a:r>
                  <a:rPr lang="en-US" dirty="0"/>
                  <a:t> circuits?</a:t>
                </a:r>
              </a:p>
              <a:p>
                <a:pPr lvl="1"/>
                <a:r>
                  <a:rPr lang="en-US" dirty="0"/>
                  <a:t>What is the </a:t>
                </a:r>
                <a:r>
                  <a:rPr lang="en-US" dirty="0">
                    <a:solidFill>
                      <a:schemeClr val="accent1"/>
                    </a:solidFill>
                  </a:rPr>
                  <a:t>marginal utility of time</a:t>
                </a:r>
                <a:r>
                  <a:rPr lang="en-US" dirty="0"/>
                  <a:t> for parallel computation?</a:t>
                </a:r>
              </a:p>
              <a:p>
                <a:r>
                  <a:rPr lang="en-US" b="1" dirty="0"/>
                  <a:t>Theorem</a:t>
                </a:r>
                <a:r>
                  <a:rPr lang="en-US" dirty="0"/>
                  <a:t> </a:t>
                </a:r>
                <a:r>
                  <a:rPr lang="en-US" sz="2000" dirty="0">
                    <a:solidFill>
                      <a:srgbClr val="C00000"/>
                    </a:solidFill>
                  </a:rPr>
                  <a:t>[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Sipser</a:t>
                </a:r>
                <a:r>
                  <a:rPr lang="en-US" sz="2000" dirty="0">
                    <a:solidFill>
                      <a:srgbClr val="C00000"/>
                    </a:solidFill>
                  </a:rPr>
                  <a:t> 1983] [Yao 1985] [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Håstad</a:t>
                </a:r>
                <a:r>
                  <a:rPr lang="en-US" sz="2000" dirty="0">
                    <a:solidFill>
                      <a:srgbClr val="C00000"/>
                    </a:solidFill>
                  </a:rPr>
                  <a:t> 1989]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 dirty="0"/>
                  <a:t> such that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Sip</m:t>
                    </m:r>
                  </m:oMath>
                </a14:m>
                <a:r>
                  <a:rPr lang="en-US" dirty="0"/>
                  <a:t> can be computed by 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 circuit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Every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 circuit computing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Sip</m:t>
                    </m:r>
                  </m:oMath>
                </a14:m>
                <a:r>
                  <a:rPr lang="en-US" dirty="0"/>
                  <a:t> has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about </a:t>
                </a:r>
                <a:r>
                  <a:rPr lang="en-US" dirty="0">
                    <a:solidFill>
                      <a:schemeClr val="accent1"/>
                    </a:solidFill>
                  </a:rPr>
                  <a:t>average-case</a:t>
                </a:r>
                <a:r>
                  <a:rPr lang="en-US" dirty="0"/>
                  <a:t> complexity?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6A7D3C-CA12-DF6C-F325-EA0A2713D3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1950" y="1463645"/>
                <a:ext cx="11925300" cy="4871119"/>
              </a:xfrm>
              <a:blipFill>
                <a:blip r:embed="rId2"/>
                <a:stretch>
                  <a:fillRect l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13D4901F-6AC3-B0AD-EA9B-988AD2F547C6}"/>
              </a:ext>
            </a:extLst>
          </p:cNvPr>
          <p:cNvGrpSpPr/>
          <p:nvPr/>
        </p:nvGrpSpPr>
        <p:grpSpPr>
          <a:xfrm>
            <a:off x="7992909" y="4116965"/>
            <a:ext cx="3204267" cy="2625900"/>
            <a:chOff x="7937491" y="4163147"/>
            <a:chExt cx="3204267" cy="262590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EC446A44-3EF5-9259-33C3-9C425175ECE4}"/>
                    </a:ext>
                  </a:extLst>
                </p:cNvPr>
                <p:cNvSpPr/>
                <p:nvPr/>
              </p:nvSpPr>
              <p:spPr>
                <a:xfrm>
                  <a:off x="9909061" y="4886254"/>
                  <a:ext cx="444222" cy="44422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EC446A44-3EF5-9259-33C3-9C425175EC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9061" y="4886254"/>
                  <a:ext cx="444222" cy="44422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49636D4A-FF69-1745-8DE5-20CCA8A6AFD7}"/>
                    </a:ext>
                  </a:extLst>
                </p:cNvPr>
                <p:cNvSpPr/>
                <p:nvPr/>
              </p:nvSpPr>
              <p:spPr>
                <a:xfrm>
                  <a:off x="8522911" y="5559745"/>
                  <a:ext cx="444222" cy="44422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49636D4A-FF69-1745-8DE5-20CCA8A6AF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2911" y="5559745"/>
                  <a:ext cx="444222" cy="444222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DB338B64-50C3-D4F6-0742-9A5AC19AF0EC}"/>
                    </a:ext>
                  </a:extLst>
                </p:cNvPr>
                <p:cNvSpPr/>
                <p:nvPr/>
              </p:nvSpPr>
              <p:spPr>
                <a:xfrm>
                  <a:off x="10326581" y="5562965"/>
                  <a:ext cx="444222" cy="44422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DB338B64-50C3-D4F6-0742-9A5AC19AF0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26581" y="5562965"/>
                  <a:ext cx="444222" cy="444222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606AAED8-3C2F-CAD1-884A-B8502888FB87}"/>
                    </a:ext>
                  </a:extLst>
                </p:cNvPr>
                <p:cNvSpPr/>
                <p:nvPr/>
              </p:nvSpPr>
              <p:spPr>
                <a:xfrm>
                  <a:off x="7937491" y="6335775"/>
                  <a:ext cx="444222" cy="44422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606AAED8-3C2F-CAD1-884A-B8502888FB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7491" y="6335775"/>
                  <a:ext cx="444222" cy="444222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506F1121-7697-F8EF-24E5-CEBEB11CA877}"/>
                    </a:ext>
                  </a:extLst>
                </p:cNvPr>
                <p:cNvSpPr/>
                <p:nvPr/>
              </p:nvSpPr>
              <p:spPr>
                <a:xfrm>
                  <a:off x="10697536" y="6344825"/>
                  <a:ext cx="444222" cy="44422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506F1121-7697-F8EF-24E5-CEBEB11CA8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97536" y="6344825"/>
                  <a:ext cx="444222" cy="444222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0A1DDE7-5ECB-7C96-39D5-8AFF60329525}"/>
                </a:ext>
              </a:extLst>
            </p:cNvPr>
            <p:cNvCxnSpPr>
              <a:cxnSpLocks/>
              <a:stCxn id="21" idx="0"/>
              <a:endCxn id="19" idx="3"/>
            </p:cNvCxnSpPr>
            <p:nvPr/>
          </p:nvCxnSpPr>
          <p:spPr>
            <a:xfrm flipV="1">
              <a:off x="8159602" y="5938912"/>
              <a:ext cx="428364" cy="3968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487EB68-1E84-AD3F-34DF-5FD190EDD705}"/>
                </a:ext>
              </a:extLst>
            </p:cNvPr>
            <p:cNvCxnSpPr>
              <a:cxnSpLocks/>
              <a:stCxn id="19" idx="5"/>
            </p:cNvCxnSpPr>
            <p:nvPr/>
          </p:nvCxnSpPr>
          <p:spPr>
            <a:xfrm>
              <a:off x="8902078" y="5938912"/>
              <a:ext cx="584354" cy="3968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6C43666-4BCB-F1A0-CB3B-5DA0670D57E9}"/>
                </a:ext>
              </a:extLst>
            </p:cNvPr>
            <p:cNvCxnSpPr>
              <a:cxnSpLocks/>
              <a:stCxn id="19" idx="0"/>
              <a:endCxn id="58" idx="3"/>
            </p:cNvCxnSpPr>
            <p:nvPr/>
          </p:nvCxnSpPr>
          <p:spPr>
            <a:xfrm flipV="1">
              <a:off x="8745022" y="5255738"/>
              <a:ext cx="338742" cy="3040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F1ACDDB-D6C9-C7B0-5943-C91CC728FD79}"/>
                </a:ext>
              </a:extLst>
            </p:cNvPr>
            <p:cNvCxnSpPr>
              <a:cxnSpLocks/>
              <a:stCxn id="14" idx="5"/>
              <a:endCxn id="20" idx="0"/>
            </p:cNvCxnSpPr>
            <p:nvPr/>
          </p:nvCxnSpPr>
          <p:spPr>
            <a:xfrm>
              <a:off x="10288228" y="5265421"/>
              <a:ext cx="260464" cy="2975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7E9EBF8-A9B6-BDF1-CAF4-7123387FDDE1}"/>
                </a:ext>
              </a:extLst>
            </p:cNvPr>
            <p:cNvCxnSpPr>
              <a:cxnSpLocks/>
              <a:stCxn id="20" idx="5"/>
              <a:endCxn id="22" idx="0"/>
            </p:cNvCxnSpPr>
            <p:nvPr/>
          </p:nvCxnSpPr>
          <p:spPr>
            <a:xfrm>
              <a:off x="10705748" y="5942132"/>
              <a:ext cx="213899" cy="40269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84DE4E87-02A8-8595-C6AD-9AF21B4DF387}"/>
                    </a:ext>
                  </a:extLst>
                </p:cNvPr>
                <p:cNvSpPr/>
                <p:nvPr/>
              </p:nvSpPr>
              <p:spPr>
                <a:xfrm>
                  <a:off x="8436597" y="6335775"/>
                  <a:ext cx="444222" cy="44422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84DE4E87-02A8-8595-C6AD-9AF21B4DF3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6597" y="6335775"/>
                  <a:ext cx="444222" cy="444222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8F409FC-4358-5E8D-62AF-28A2A514427A}"/>
                </a:ext>
              </a:extLst>
            </p:cNvPr>
            <p:cNvCxnSpPr>
              <a:stCxn id="33" idx="0"/>
              <a:endCxn id="19" idx="4"/>
            </p:cNvCxnSpPr>
            <p:nvPr/>
          </p:nvCxnSpPr>
          <p:spPr>
            <a:xfrm flipV="1">
              <a:off x="8658708" y="6003967"/>
              <a:ext cx="86314" cy="3318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TextBox 29">
                  <a:extLst>
                    <a:ext uri="{FF2B5EF4-FFF2-40B4-BE49-F238E27FC236}">
                      <a16:creationId xmlns:a16="http://schemas.microsoft.com/office/drawing/2014/main" id="{AD3A3862-DBA1-936A-4F1A-030D4AF186DE}"/>
                    </a:ext>
                  </a:extLst>
                </p:cNvPr>
                <p:cNvSpPr txBox="1"/>
                <p:nvPr/>
              </p:nvSpPr>
              <p:spPr>
                <a:xfrm>
                  <a:off x="8682767" y="6011393"/>
                  <a:ext cx="368969" cy="349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6" name="TextBox 29">
                  <a:extLst>
                    <a:ext uri="{FF2B5EF4-FFF2-40B4-BE49-F238E27FC236}">
                      <a16:creationId xmlns:a16="http://schemas.microsoft.com/office/drawing/2014/main" id="{AD3A3862-DBA1-936A-4F1A-030D4AF186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2767" y="6011393"/>
                  <a:ext cx="368969" cy="34906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TextBox 30">
                  <a:extLst>
                    <a:ext uri="{FF2B5EF4-FFF2-40B4-BE49-F238E27FC236}">
                      <a16:creationId xmlns:a16="http://schemas.microsoft.com/office/drawing/2014/main" id="{C5E24504-2CBD-4F51-BF7F-A5114187FEF8}"/>
                    </a:ext>
                  </a:extLst>
                </p:cNvPr>
                <p:cNvSpPr txBox="1"/>
                <p:nvPr/>
              </p:nvSpPr>
              <p:spPr>
                <a:xfrm>
                  <a:off x="10428421" y="6003438"/>
                  <a:ext cx="368969" cy="349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7" name="TextBox 30">
                  <a:extLst>
                    <a:ext uri="{FF2B5EF4-FFF2-40B4-BE49-F238E27FC236}">
                      <a16:creationId xmlns:a16="http://schemas.microsoft.com/office/drawing/2014/main" id="{C5E24504-2CBD-4F51-BF7F-A5114187FE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8421" y="6003438"/>
                  <a:ext cx="368969" cy="34906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60E52A7-48F1-8BC8-31EF-F9997F91C872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 flipH="1">
              <a:off x="10100135" y="5942132"/>
              <a:ext cx="291502" cy="4388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866BA3B-404C-B822-5239-EC4CE3BFE0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10453" y="6007255"/>
              <a:ext cx="138239" cy="38704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extBox 38">
                  <a:extLst>
                    <a:ext uri="{FF2B5EF4-FFF2-40B4-BE49-F238E27FC236}">
                      <a16:creationId xmlns:a16="http://schemas.microsoft.com/office/drawing/2014/main" id="{2D5D7D21-B73D-EA21-A71A-E6C49C32F2C9}"/>
                    </a:ext>
                  </a:extLst>
                </p:cNvPr>
                <p:cNvSpPr txBox="1"/>
                <p:nvPr/>
              </p:nvSpPr>
              <p:spPr>
                <a:xfrm>
                  <a:off x="9448792" y="6382439"/>
                  <a:ext cx="368969" cy="349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5" name="TextBox 38">
                  <a:extLst>
                    <a:ext uri="{FF2B5EF4-FFF2-40B4-BE49-F238E27FC236}">
                      <a16:creationId xmlns:a16="http://schemas.microsoft.com/office/drawing/2014/main" id="{2D5D7D21-B73D-EA21-A71A-E6C49C32F2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8792" y="6382439"/>
                  <a:ext cx="368969" cy="34906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TextBox 42">
                  <a:extLst>
                    <a:ext uri="{FF2B5EF4-FFF2-40B4-BE49-F238E27FC236}">
                      <a16:creationId xmlns:a16="http://schemas.microsoft.com/office/drawing/2014/main" id="{D6276B06-ED91-80F1-7270-4A2B7B874B61}"/>
                    </a:ext>
                  </a:extLst>
                </p:cNvPr>
                <p:cNvSpPr txBox="1"/>
                <p:nvPr/>
              </p:nvSpPr>
              <p:spPr>
                <a:xfrm>
                  <a:off x="9444928" y="5727104"/>
                  <a:ext cx="368969" cy="349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9" name="TextBox 42">
                  <a:extLst>
                    <a:ext uri="{FF2B5EF4-FFF2-40B4-BE49-F238E27FC236}">
                      <a16:creationId xmlns:a16="http://schemas.microsoft.com/office/drawing/2014/main" id="{D6276B06-ED91-80F1-7270-4A2B7B874B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4928" y="5727104"/>
                  <a:ext cx="368969" cy="34906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4AAF257-F7AF-EF9B-0666-460413ECA9A7}"/>
                </a:ext>
              </a:extLst>
            </p:cNvPr>
            <p:cNvCxnSpPr>
              <a:cxnSpLocks/>
              <a:stCxn id="14" idx="4"/>
            </p:cNvCxnSpPr>
            <p:nvPr/>
          </p:nvCxnSpPr>
          <p:spPr>
            <a:xfrm flipH="1">
              <a:off x="10057367" y="5330476"/>
              <a:ext cx="73806" cy="3572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7" name="TextBox 50">
                  <a:extLst>
                    <a:ext uri="{FF2B5EF4-FFF2-40B4-BE49-F238E27FC236}">
                      <a16:creationId xmlns:a16="http://schemas.microsoft.com/office/drawing/2014/main" id="{A15C2CF8-A4AF-12E5-E0CD-C98950C56B6B}"/>
                    </a:ext>
                  </a:extLst>
                </p:cNvPr>
                <p:cNvSpPr txBox="1"/>
                <p:nvPr/>
              </p:nvSpPr>
              <p:spPr>
                <a:xfrm>
                  <a:off x="10077569" y="5289268"/>
                  <a:ext cx="368969" cy="349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7" name="TextBox 50">
                  <a:extLst>
                    <a:ext uri="{FF2B5EF4-FFF2-40B4-BE49-F238E27FC236}">
                      <a16:creationId xmlns:a16="http://schemas.microsoft.com/office/drawing/2014/main" id="{A15C2CF8-A4AF-12E5-E0CD-C98950C56B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7569" y="5289268"/>
                  <a:ext cx="368969" cy="34906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D26C6A0C-B348-D1CA-DEC5-8A63363E0966}"/>
                    </a:ext>
                  </a:extLst>
                </p:cNvPr>
                <p:cNvSpPr/>
                <p:nvPr/>
              </p:nvSpPr>
              <p:spPr>
                <a:xfrm>
                  <a:off x="9018709" y="4876571"/>
                  <a:ext cx="444222" cy="44422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D26C6A0C-B348-D1CA-DEC5-8A63363E09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18709" y="4876571"/>
                  <a:ext cx="444222" cy="444222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808773A-2995-C551-A4E7-8F9A25CCAE9F}"/>
                </a:ext>
              </a:extLst>
            </p:cNvPr>
            <p:cNvCxnSpPr>
              <a:cxnSpLocks/>
              <a:stCxn id="58" idx="4"/>
            </p:cNvCxnSpPr>
            <p:nvPr/>
          </p:nvCxnSpPr>
          <p:spPr>
            <a:xfrm flipH="1">
              <a:off x="9066011" y="5320792"/>
              <a:ext cx="174809" cy="3332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0" name="TextBox 58">
                  <a:extLst>
                    <a:ext uri="{FF2B5EF4-FFF2-40B4-BE49-F238E27FC236}">
                      <a16:creationId xmlns:a16="http://schemas.microsoft.com/office/drawing/2014/main" id="{ADAAFFA6-B710-B490-8BDD-3111D1D2BBDA}"/>
                    </a:ext>
                  </a:extLst>
                </p:cNvPr>
                <p:cNvSpPr txBox="1"/>
                <p:nvPr/>
              </p:nvSpPr>
              <p:spPr>
                <a:xfrm>
                  <a:off x="9103479" y="5326356"/>
                  <a:ext cx="368969" cy="349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0" name="TextBox 58">
                  <a:extLst>
                    <a:ext uri="{FF2B5EF4-FFF2-40B4-BE49-F238E27FC236}">
                      <a16:creationId xmlns:a16="http://schemas.microsoft.com/office/drawing/2014/main" id="{ADAAFFA6-B710-B490-8BDD-3111D1D2BB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3479" y="5326356"/>
                  <a:ext cx="368969" cy="34906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9CD1CA6-D3AF-2FF4-85E2-0BC206BC577B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 flipH="1">
              <a:off x="9838130" y="5265421"/>
              <a:ext cx="135987" cy="4196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CA71FD2-0EDD-CCFD-5324-1F82CDADAFD8}"/>
                </a:ext>
              </a:extLst>
            </p:cNvPr>
            <p:cNvCxnSpPr>
              <a:cxnSpLocks/>
            </p:cNvCxnSpPr>
            <p:nvPr/>
          </p:nvCxnSpPr>
          <p:spPr>
            <a:xfrm>
              <a:off x="9396413" y="5255737"/>
              <a:ext cx="90706" cy="3729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68E38D56-71F3-6244-778C-4D81FDF346FB}"/>
                    </a:ext>
                  </a:extLst>
                </p:cNvPr>
                <p:cNvSpPr/>
                <p:nvPr/>
              </p:nvSpPr>
              <p:spPr>
                <a:xfrm>
                  <a:off x="9486951" y="4163147"/>
                  <a:ext cx="444222" cy="44422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68E38D56-71F3-6244-778C-4D81FDF346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6951" y="4163147"/>
                  <a:ext cx="444222" cy="444222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78AE872-AAF6-CC46-4A73-A5A951B376C9}"/>
                </a:ext>
              </a:extLst>
            </p:cNvPr>
            <p:cNvCxnSpPr>
              <a:cxnSpLocks/>
              <a:stCxn id="63" idx="3"/>
              <a:endCxn id="58" idx="0"/>
            </p:cNvCxnSpPr>
            <p:nvPr/>
          </p:nvCxnSpPr>
          <p:spPr>
            <a:xfrm flipH="1">
              <a:off x="9240821" y="4542314"/>
              <a:ext cx="311186" cy="33425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B8557C1-5EF8-5809-38D2-A53312DFEF88}"/>
                </a:ext>
              </a:extLst>
            </p:cNvPr>
            <p:cNvCxnSpPr>
              <a:cxnSpLocks/>
              <a:stCxn id="63" idx="5"/>
              <a:endCxn id="14" idx="0"/>
            </p:cNvCxnSpPr>
            <p:nvPr/>
          </p:nvCxnSpPr>
          <p:spPr>
            <a:xfrm>
              <a:off x="9866118" y="4542314"/>
              <a:ext cx="265055" cy="3439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1A32FF3-5F92-C469-A852-A1909272A86F}"/>
                </a:ext>
              </a:extLst>
            </p:cNvPr>
            <p:cNvCxnSpPr>
              <a:cxnSpLocks/>
              <a:stCxn id="63" idx="4"/>
            </p:cNvCxnSpPr>
            <p:nvPr/>
          </p:nvCxnSpPr>
          <p:spPr>
            <a:xfrm flipH="1">
              <a:off x="9565510" y="4607369"/>
              <a:ext cx="143553" cy="2692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7" name="TextBox 80">
                  <a:extLst>
                    <a:ext uri="{FF2B5EF4-FFF2-40B4-BE49-F238E27FC236}">
                      <a16:creationId xmlns:a16="http://schemas.microsoft.com/office/drawing/2014/main" id="{32FF3823-4E00-22E8-33F4-1318021E15E8}"/>
                    </a:ext>
                  </a:extLst>
                </p:cNvPr>
                <p:cNvSpPr txBox="1"/>
                <p:nvPr/>
              </p:nvSpPr>
              <p:spPr>
                <a:xfrm>
                  <a:off x="9640538" y="4573605"/>
                  <a:ext cx="368969" cy="349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7" name="TextBox 80">
                  <a:extLst>
                    <a:ext uri="{FF2B5EF4-FFF2-40B4-BE49-F238E27FC236}">
                      <a16:creationId xmlns:a16="http://schemas.microsoft.com/office/drawing/2014/main" id="{32FF3823-4E00-22E8-33F4-1318021E15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538" y="4573605"/>
                  <a:ext cx="368969" cy="34906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8" name="TextBox 81">
                  <a:extLst>
                    <a:ext uri="{FF2B5EF4-FFF2-40B4-BE49-F238E27FC236}">
                      <a16:creationId xmlns:a16="http://schemas.microsoft.com/office/drawing/2014/main" id="{9DC199D4-0A7C-DC04-9C6B-37DC26AC89FD}"/>
                    </a:ext>
                  </a:extLst>
                </p:cNvPr>
                <p:cNvSpPr txBox="1"/>
                <p:nvPr/>
              </p:nvSpPr>
              <p:spPr>
                <a:xfrm>
                  <a:off x="9508622" y="4925501"/>
                  <a:ext cx="368969" cy="349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8" name="TextBox 81">
                  <a:extLst>
                    <a:ext uri="{FF2B5EF4-FFF2-40B4-BE49-F238E27FC236}">
                      <a16:creationId xmlns:a16="http://schemas.microsoft.com/office/drawing/2014/main" id="{9DC199D4-0A7C-DC04-9C6B-37DC26AC89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8622" y="4925501"/>
                  <a:ext cx="368969" cy="34906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0108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2A844-0F20-C14A-814B-3D409AABD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177"/>
            <a:ext cx="10515600" cy="1325563"/>
          </a:xfrm>
        </p:spPr>
        <p:txBody>
          <a:bodyPr/>
          <a:lstStyle/>
          <a:p>
            <a:r>
              <a:rPr lang="en-US" dirty="0"/>
              <a:t>The average-case depth hierarchy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D2EC6D-4FD3-5CA0-DA61-46023663AA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71600"/>
                <a:ext cx="10515600" cy="5698901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func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D2EC6D-4FD3-5CA0-DA61-46023663AA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71600"/>
                <a:ext cx="10515600" cy="5698901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5DE104E-62DD-078B-78A0-F3A34469EEA0}"/>
                  </a:ext>
                </a:extLst>
              </p:cNvPr>
              <p:cNvSpPr/>
              <p:nvPr/>
            </p:nvSpPr>
            <p:spPr>
              <a:xfrm>
                <a:off x="361950" y="2724149"/>
                <a:ext cx="11410413" cy="38576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 </a:t>
                </a:r>
                <a:r>
                  <a:rPr lang="en-US" sz="2400" dirty="0">
                    <a:solidFill>
                      <a:srgbClr val="C00000"/>
                    </a:solidFill>
                  </a:rPr>
                  <a:t>[</a:t>
                </a:r>
                <a:r>
                  <a:rPr lang="en-US" sz="2400" dirty="0" err="1">
                    <a:solidFill>
                      <a:srgbClr val="C00000"/>
                    </a:solidFill>
                  </a:rPr>
                  <a:t>Håstad</a:t>
                </a:r>
                <a:r>
                  <a:rPr lang="en-US" sz="2400" dirty="0">
                    <a:solidFill>
                      <a:srgbClr val="C00000"/>
                    </a:solidFill>
                  </a:rPr>
                  <a:t>, Rossman, </a:t>
                </a:r>
                <a:r>
                  <a:rPr lang="en-US" sz="2400" dirty="0" err="1">
                    <a:solidFill>
                      <a:srgbClr val="C00000"/>
                    </a:solidFill>
                  </a:rPr>
                  <a:t>Servedio</a:t>
                </a:r>
                <a:r>
                  <a:rPr lang="en-US" sz="2400" dirty="0">
                    <a:solidFill>
                      <a:srgbClr val="C00000"/>
                    </a:solidFill>
                  </a:rPr>
                  <a:t>, Tan 2017]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: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Sip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such that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Sip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can be computed by 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circuit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 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circuit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either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has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or else we have</a:t>
                </a:r>
              </a:p>
              <a:p>
                <a:pPr>
                  <a:lnSpc>
                    <a:spcPct val="150000"/>
                  </a:lnSpc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5DE104E-62DD-078B-78A0-F3A34469EE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" y="2724149"/>
                <a:ext cx="11410413" cy="3857625"/>
              </a:xfrm>
              <a:prstGeom prst="rect">
                <a:avLst/>
              </a:prstGeom>
              <a:blipFill>
                <a:blip r:embed="rId3"/>
                <a:stretch>
                  <a:fillRect l="-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arallelogram 6">
            <a:extLst>
              <a:ext uri="{FF2B5EF4-FFF2-40B4-BE49-F238E27FC236}">
                <a16:creationId xmlns:a16="http://schemas.microsoft.com/office/drawing/2014/main" id="{8CCA7F1D-A7BA-01A5-3F73-3FCAFD5DE274}"/>
              </a:ext>
            </a:extLst>
          </p:cNvPr>
          <p:cNvSpPr/>
          <p:nvPr/>
        </p:nvSpPr>
        <p:spPr>
          <a:xfrm>
            <a:off x="7677150" y="5591174"/>
            <a:ext cx="1428750" cy="466725"/>
          </a:xfrm>
          <a:prstGeom prst="parallelogram">
            <a:avLst>
              <a:gd name="adj" fmla="val 1120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367CB6A-4494-4640-57D0-75232975B4E0}"/>
                  </a:ext>
                </a:extLst>
              </p:cNvPr>
              <p:cNvSpPr/>
              <p:nvPr/>
            </p:nvSpPr>
            <p:spPr>
              <a:xfrm>
                <a:off x="596427" y="5047942"/>
                <a:ext cx="11100619" cy="1524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lit/>
                                </m:r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0, 1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lit/>
                                    </m:r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Sip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m:rPr>
                              <m:lit/>
                            </m:r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367CB6A-4494-4640-57D0-75232975B4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27" y="5047942"/>
                <a:ext cx="11100619" cy="1524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53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7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8B227-35C3-42AF-4E1C-6CF823010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correlation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39268E-FE97-C401-BA69-AB354777D6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6750" y="1485900"/>
                <a:ext cx="11029950" cy="52578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HRST correlation bound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might be a little disappointing</a:t>
                </a:r>
              </a:p>
              <a:p>
                <a:r>
                  <a:rPr lang="en-US" dirty="0"/>
                  <a:t>Can we improve it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No. The “</a:t>
                </a:r>
                <a:r>
                  <a:rPr lang="en-US" dirty="0">
                    <a:solidFill>
                      <a:schemeClr val="accent1"/>
                    </a:solidFill>
                  </a:rPr>
                  <a:t>discriminator lemma</a:t>
                </a:r>
                <a:r>
                  <a:rPr lang="en-US" dirty="0"/>
                  <a:t>” implies that for every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there exists 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such that </a:t>
                </a:r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/>
                  <a:t>However, what happens if we compare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 circuits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 circuits?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39268E-FE97-C401-BA69-AB354777D6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6750" y="1485900"/>
                <a:ext cx="11029950" cy="5257800"/>
              </a:xfrm>
              <a:blipFill>
                <a:blip r:embed="rId2"/>
                <a:stretch>
                  <a:fillRect l="-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3302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6310D-E070-F298-80A1-3EBB86908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89" y="120426"/>
            <a:ext cx="11213431" cy="1325563"/>
          </a:xfrm>
        </p:spPr>
        <p:txBody>
          <a:bodyPr>
            <a:normAutofit/>
          </a:bodyPr>
          <a:lstStyle/>
          <a:p>
            <a:r>
              <a:rPr lang="en-US" dirty="0"/>
              <a:t>Our correlation bound for depth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A8C564-1791-D9D1-2BAA-0A2985602D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55558"/>
                <a:ext cx="10515600" cy="545092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func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A8C564-1791-D9D1-2BAA-0A2985602D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55558"/>
                <a:ext cx="10515600" cy="5450927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21C5B49-E2CA-7BF0-09EB-AA4A87B1B4A9}"/>
                  </a:ext>
                </a:extLst>
              </p:cNvPr>
              <p:cNvSpPr/>
              <p:nvPr/>
            </p:nvSpPr>
            <p:spPr>
              <a:xfrm>
                <a:off x="1454298" y="2795421"/>
                <a:ext cx="9668411" cy="356838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 (this work):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such that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can be computed by 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circuit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 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circuit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either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has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or else we have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lit/>
                                </m:r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0, 1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lit/>
                                    </m:r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m:rPr>
                              <m:lit/>
                            </m:r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8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⋅(1</m:t>
                          </m:r>
                          <m:r>
                            <m:rPr>
                              <m:lit/>
                            </m:r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21C5B49-E2CA-7BF0-09EB-AA4A87B1B4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298" y="2795421"/>
                <a:ext cx="9668411" cy="35683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242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55A57-3DF0-2F19-E0A4-24FCD2488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hard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B8A9A-87B7-154D-B3CA-F9DF1EFD9E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5116" y="2452339"/>
                <a:ext cx="11149263" cy="427853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Our hard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given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Sip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where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457200" lvl="1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Sip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≝</m:t>
                      </m:r>
                      <m:nary>
                        <m:naryPr>
                          <m:chr m:val="⨁"/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Sip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Basic intuition: From the perspective of 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 circuit,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almost like a </a:t>
                </a:r>
                <a:r>
                  <a:rPr lang="en-US" dirty="0">
                    <a:solidFill>
                      <a:schemeClr val="accent1"/>
                    </a:solidFill>
                  </a:rPr>
                  <a:t>biased coin</a:t>
                </a:r>
              </a:p>
              <a:p>
                <a:r>
                  <a:rPr lang="en-US" dirty="0"/>
                  <a:t>XORing independent coin tosses would rapidly shrink the bias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B8A9A-87B7-154D-B3CA-F9DF1EFD9E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5116" y="2452339"/>
                <a:ext cx="11149263" cy="4278530"/>
              </a:xfrm>
              <a:blipFill>
                <a:blip r:embed="rId2"/>
                <a:stretch>
                  <a:fillRect l="-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2ABD8B78-FE38-4EC0-2333-9DCBFBBCB138}"/>
              </a:ext>
            </a:extLst>
          </p:cNvPr>
          <p:cNvGrpSpPr/>
          <p:nvPr/>
        </p:nvGrpSpPr>
        <p:grpSpPr>
          <a:xfrm>
            <a:off x="6120063" y="234492"/>
            <a:ext cx="5491060" cy="1906731"/>
            <a:chOff x="6545553" y="242513"/>
            <a:chExt cx="5491060" cy="19067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Isosceles Triangle 4">
                  <a:extLst>
                    <a:ext uri="{FF2B5EF4-FFF2-40B4-BE49-F238E27FC236}">
                      <a16:creationId xmlns:a16="http://schemas.microsoft.com/office/drawing/2014/main" id="{64D25E21-20AE-E7E6-BF20-B87F268B2A6E}"/>
                    </a:ext>
                  </a:extLst>
                </p:cNvPr>
                <p:cNvSpPr/>
                <p:nvPr/>
              </p:nvSpPr>
              <p:spPr>
                <a:xfrm>
                  <a:off x="6545553" y="1524674"/>
                  <a:ext cx="1278650" cy="624354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Isosceles Triangle 4">
                  <a:extLst>
                    <a:ext uri="{FF2B5EF4-FFF2-40B4-BE49-F238E27FC236}">
                      <a16:creationId xmlns:a16="http://schemas.microsoft.com/office/drawing/2014/main" id="{64D25E21-20AE-E7E6-BF20-B87F268B2A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5553" y="1524674"/>
                  <a:ext cx="1278650" cy="624354"/>
                </a:xfrm>
                <a:prstGeom prst="triangle">
                  <a:avLst/>
                </a:prstGeom>
                <a:blipFill>
                  <a:blip r:embed="rId3"/>
                  <a:stretch>
                    <a:fillRect b="-1142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3CA5555-6DF2-2091-3590-B13EAC2379D4}"/>
                    </a:ext>
                  </a:extLst>
                </p:cNvPr>
                <p:cNvSpPr txBox="1"/>
                <p:nvPr/>
              </p:nvSpPr>
              <p:spPr>
                <a:xfrm>
                  <a:off x="10384845" y="1595908"/>
                  <a:ext cx="4454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3CA5555-6DF2-2091-3590-B13EAC2379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84845" y="1595908"/>
                  <a:ext cx="44547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57E26A28-C181-D05A-90A3-0AEC3AF4D1E9}"/>
                    </a:ext>
                  </a:extLst>
                </p:cNvPr>
                <p:cNvSpPr/>
                <p:nvPr/>
              </p:nvSpPr>
              <p:spPr>
                <a:xfrm>
                  <a:off x="8817887" y="242513"/>
                  <a:ext cx="475130" cy="47513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⨁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57E26A28-C181-D05A-90A3-0AEC3AF4D1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7887" y="242513"/>
                  <a:ext cx="475130" cy="47513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4A32399-4AB2-6516-0A56-5D631EF41432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 flipV="1">
              <a:off x="7184878" y="583252"/>
              <a:ext cx="1635792" cy="9414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9A31FBC-ABBA-F456-8D67-01A9B0F1D629}"/>
                </a:ext>
              </a:extLst>
            </p:cNvPr>
            <p:cNvCxnSpPr>
              <a:cxnSpLocks/>
              <a:stCxn id="18" idx="0"/>
              <a:endCxn id="10" idx="3"/>
            </p:cNvCxnSpPr>
            <p:nvPr/>
          </p:nvCxnSpPr>
          <p:spPr>
            <a:xfrm flipV="1">
              <a:off x="8490420" y="648062"/>
              <a:ext cx="397048" cy="8768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01DDE96-6504-9334-4D8B-D72315D27787}"/>
                </a:ext>
              </a:extLst>
            </p:cNvPr>
            <p:cNvCxnSpPr>
              <a:cxnSpLocks/>
              <a:stCxn id="19" idx="0"/>
              <a:endCxn id="10" idx="5"/>
            </p:cNvCxnSpPr>
            <p:nvPr/>
          </p:nvCxnSpPr>
          <p:spPr>
            <a:xfrm flipH="1" flipV="1">
              <a:off x="9223436" y="648062"/>
              <a:ext cx="594443" cy="8766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DAB9D5-672D-BBEE-8AA8-E14E9E661F14}"/>
                </a:ext>
              </a:extLst>
            </p:cNvPr>
            <p:cNvCxnSpPr>
              <a:cxnSpLocks/>
              <a:endCxn id="20" idx="0"/>
            </p:cNvCxnSpPr>
            <p:nvPr/>
          </p:nvCxnSpPr>
          <p:spPr>
            <a:xfrm>
              <a:off x="9272337" y="561474"/>
              <a:ext cx="2124951" cy="9494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Isosceles Triangle 17">
                  <a:extLst>
                    <a:ext uri="{FF2B5EF4-FFF2-40B4-BE49-F238E27FC236}">
                      <a16:creationId xmlns:a16="http://schemas.microsoft.com/office/drawing/2014/main" id="{4ECFA1DC-07B1-41F8-8F2D-0A3005B7B6A9}"/>
                    </a:ext>
                  </a:extLst>
                </p:cNvPr>
                <p:cNvSpPr/>
                <p:nvPr/>
              </p:nvSpPr>
              <p:spPr>
                <a:xfrm>
                  <a:off x="7851095" y="1524890"/>
                  <a:ext cx="1278650" cy="624354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Isosceles Triangle 17">
                  <a:extLst>
                    <a:ext uri="{FF2B5EF4-FFF2-40B4-BE49-F238E27FC236}">
                      <a16:creationId xmlns:a16="http://schemas.microsoft.com/office/drawing/2014/main" id="{4ECFA1DC-07B1-41F8-8F2D-0A3005B7B6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1095" y="1524890"/>
                  <a:ext cx="1278650" cy="624354"/>
                </a:xfrm>
                <a:prstGeom prst="triangle">
                  <a:avLst/>
                </a:prstGeom>
                <a:blipFill>
                  <a:blip r:embed="rId6"/>
                  <a:stretch>
                    <a:fillRect b="-1142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Isosceles Triangle 18">
                  <a:extLst>
                    <a:ext uri="{FF2B5EF4-FFF2-40B4-BE49-F238E27FC236}">
                      <a16:creationId xmlns:a16="http://schemas.microsoft.com/office/drawing/2014/main" id="{A34CD576-F7B8-E21B-19D0-4A5D52105B31}"/>
                    </a:ext>
                  </a:extLst>
                </p:cNvPr>
                <p:cNvSpPr/>
                <p:nvPr/>
              </p:nvSpPr>
              <p:spPr>
                <a:xfrm>
                  <a:off x="9178554" y="1524674"/>
                  <a:ext cx="1278650" cy="624354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Isosceles Triangle 18">
                  <a:extLst>
                    <a:ext uri="{FF2B5EF4-FFF2-40B4-BE49-F238E27FC236}">
                      <a16:creationId xmlns:a16="http://schemas.microsoft.com/office/drawing/2014/main" id="{A34CD576-F7B8-E21B-19D0-4A5D52105B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8554" y="1524674"/>
                  <a:ext cx="1278650" cy="624354"/>
                </a:xfrm>
                <a:prstGeom prst="triangle">
                  <a:avLst/>
                </a:prstGeom>
                <a:blipFill>
                  <a:blip r:embed="rId7"/>
                  <a:stretch>
                    <a:fillRect b="-1142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Isosceles Triangle 19">
                  <a:extLst>
                    <a:ext uri="{FF2B5EF4-FFF2-40B4-BE49-F238E27FC236}">
                      <a16:creationId xmlns:a16="http://schemas.microsoft.com/office/drawing/2014/main" id="{C5A4030D-1DBA-3EC9-F8C2-6578566EB1E6}"/>
                    </a:ext>
                  </a:extLst>
                </p:cNvPr>
                <p:cNvSpPr/>
                <p:nvPr/>
              </p:nvSpPr>
              <p:spPr>
                <a:xfrm>
                  <a:off x="10757963" y="1510917"/>
                  <a:ext cx="1278650" cy="624354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Isosceles Triangle 19">
                  <a:extLst>
                    <a:ext uri="{FF2B5EF4-FFF2-40B4-BE49-F238E27FC236}">
                      <a16:creationId xmlns:a16="http://schemas.microsoft.com/office/drawing/2014/main" id="{C5A4030D-1DBA-3EC9-F8C2-6578566EB1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7963" y="1510917"/>
                  <a:ext cx="1278650" cy="624354"/>
                </a:xfrm>
                <a:prstGeom prst="triangle">
                  <a:avLst/>
                </a:prstGeom>
                <a:blipFill>
                  <a:blip r:embed="rId8"/>
                  <a:stretch>
                    <a:fillRect b="-1047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52218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CEBEF-DC4B-D350-13F4-15BE41508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14" y="238543"/>
            <a:ext cx="10515600" cy="1325563"/>
          </a:xfrm>
        </p:spPr>
        <p:txBody>
          <a:bodyPr/>
          <a:lstStyle/>
          <a:p>
            <a:r>
              <a:rPr lang="en-US" dirty="0"/>
              <a:t>Inspiration: Yao’s XOR Lemma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699E80-5B93-BA33-A9F1-6535FCB30C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64106"/>
                <a:ext cx="10515600" cy="502117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be </a:t>
                </a:r>
                <a:r>
                  <a:rPr lang="en-US" dirty="0">
                    <a:solidFill>
                      <a:schemeClr val="accent1"/>
                    </a:solidFill>
                  </a:rPr>
                  <a:t>any</a:t>
                </a:r>
                <a:r>
                  <a:rPr lang="en-US" dirty="0"/>
                  <a:t> circuit class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be </a:t>
                </a:r>
                <a:r>
                  <a:rPr lang="en-US" dirty="0">
                    <a:solidFill>
                      <a:schemeClr val="accent1"/>
                    </a:solidFill>
                  </a:rPr>
                  <a:t>any</a:t>
                </a:r>
                <a:r>
                  <a:rPr lang="en-US" dirty="0"/>
                  <a:t> function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 marL="0" indent="0">
                  <a:lnSpc>
                    <a:spcPct val="250000"/>
                  </a:lnSpc>
                  <a:buNone/>
                </a:pPr>
                <a:endParaRPr lang="en-US" dirty="0"/>
              </a:p>
              <a:p>
                <a:r>
                  <a:rPr lang="en-US" dirty="0"/>
                  <a:t>Yao’s XOR Lemma is </a:t>
                </a:r>
                <a:r>
                  <a:rPr lang="en-US" dirty="0">
                    <a:solidFill>
                      <a:schemeClr val="accent1"/>
                    </a:solidFill>
                  </a:rPr>
                  <a:t>not applicable</a:t>
                </a:r>
                <a:r>
                  <a:rPr lang="en-US" dirty="0"/>
                  <a:t> in our setting, because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Maj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is much more powerful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699E80-5B93-BA33-A9F1-6535FCB30C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64106"/>
                <a:ext cx="10515600" cy="5021178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F82D700-833C-8773-6B3D-7BE5EAA5D5F5}"/>
                  </a:ext>
                </a:extLst>
              </p:cNvPr>
              <p:cNvSpPr/>
              <p:nvPr/>
            </p:nvSpPr>
            <p:spPr>
              <a:xfrm>
                <a:off x="359968" y="2628900"/>
                <a:ext cx="11455044" cy="1600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Yao’s XOR Lemma (informal): </a:t>
                </a:r>
                <a:r>
                  <a:rPr lang="en-US" sz="2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“moderately hard” 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Maj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circuits,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“very hard”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circuits</a:t>
                </a: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F82D700-833C-8773-6B3D-7BE5EAA5D5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68" y="2628900"/>
                <a:ext cx="11455044" cy="1600200"/>
              </a:xfrm>
              <a:prstGeom prst="rect">
                <a:avLst/>
              </a:prstGeom>
              <a:blipFill>
                <a:blip r:embed="rId3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492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25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4643</TotalTime>
  <Words>1578</Words>
  <Application>Microsoft Office PowerPoint</Application>
  <PresentationFormat>Widescreen</PresentationFormat>
  <Paragraphs>204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Office Theme</vt:lpstr>
      <vt:lpstr>A Technique for Hardness Amplification Against 〖"AC" 〗^0</vt:lpstr>
      <vt:lpstr>〖"AC" 〗^0 circuits</vt:lpstr>
      <vt:lpstr>〖"AC" 〗^0 circuits</vt:lpstr>
      <vt:lpstr>Depth hierarchies</vt:lpstr>
      <vt:lpstr>The average-case depth hierarchy theorem</vt:lpstr>
      <vt:lpstr>The correlation bound</vt:lpstr>
      <vt:lpstr>Our correlation bound for depth reduction</vt:lpstr>
      <vt:lpstr>Our hard function</vt:lpstr>
      <vt:lpstr>Inspiration: Yao’s XOR Lemma</vt:lpstr>
      <vt:lpstr>XOR-of-Majority function</vt:lpstr>
      <vt:lpstr>Majority is moderately hard for 〖"AC" 〗^0 [⊕]</vt:lpstr>
      <vt:lpstr>Our correlation bound for 〖"Maj" 〗_n^(⊕t)</vt:lpstr>
      <vt:lpstr>Our technique</vt:lpstr>
      <vt:lpstr>"Maj" is moderately hard for 〖"AC" 〗^0</vt:lpstr>
      <vt:lpstr>Analyzing 〖"Maj" 〗^(⊕t) via random restrictions</vt:lpstr>
      <vt:lpstr>Drucker’s XOR lemma for decision trees</vt:lpstr>
      <vt:lpstr>Stronger XOR lemmas for decision trees?</vt:lpstr>
      <vt:lpstr>Our new XOR lemma for decision trees</vt:lpstr>
      <vt:lpstr>“Fair” decision trees</vt:lpstr>
      <vt:lpstr>XOR lemma for Q-fair decision trees</vt:lpstr>
      <vt:lpstr>Proof of our main XOR lemma for decision trees</vt:lpstr>
      <vt:lpstr>Correlation bound for 〖"Sip" 〗^(⊕t)</vt:lpstr>
      <vt:lpstr>Open problems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Hoza</dc:creator>
  <cp:lastModifiedBy>William Hoza</cp:lastModifiedBy>
  <cp:revision>51</cp:revision>
  <dcterms:created xsi:type="dcterms:W3CDTF">2024-01-25T04:46:48Z</dcterms:created>
  <dcterms:modified xsi:type="dcterms:W3CDTF">2024-07-23T14:48:21Z</dcterms:modified>
</cp:coreProperties>
</file>