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262" r:id="rId4"/>
    <p:sldId id="299" r:id="rId5"/>
    <p:sldId id="314" r:id="rId6"/>
    <p:sldId id="369" r:id="rId7"/>
    <p:sldId id="368" r:id="rId8"/>
    <p:sldId id="4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B"/>
    <a:srgbClr val="FFE7FF"/>
    <a:srgbClr val="F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3CFF-B213-413F-8EC6-F13797CDC6C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98246-EC42-45CB-A5DB-510950E5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8907-60EC-4925-ABE6-21D97D95D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08CA2-81E2-4A8B-9BC0-96879AF94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1634-B94A-4109-AC7E-F98BBF74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24AD-1872-47EB-8F1F-CE27B645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D440-6BB4-4E1A-B648-F0437505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292E-4D21-42BE-816E-1DC52752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84B00-B30F-4E05-97A8-BD4433CF7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4019-90C6-4139-9B6C-41110C15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DA8A0-2905-4643-A6A1-322586C5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D521-C7CD-459F-9582-48540308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62997-FAA0-457E-AED0-D3C1E167E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EBF25-C8CD-4CE8-9213-9EBE04E1B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EF496-7FE2-47F0-AED1-B0F0288A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4D62-37AA-4135-B788-FD1E2472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9C83-EB01-41B9-A4CD-E4D966EF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C48F-5F3D-4A45-8562-87F25DF4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D695-647D-43E8-BB17-E4B66D6AD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D871-E882-4FE1-9A2F-D5C53876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A256-828D-459A-A3D1-67E26091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7899-E892-40BE-8915-B6CCD1AA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6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DC28-22D3-4BB1-B97B-6B076583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76F36-775A-4B29-851F-C339E3E1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1C16-A73E-43EF-9408-BF010A06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ABCD-EB12-4D7E-8544-08DD5BFC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F3164-999B-4023-82A8-97C33146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4EF3-F136-4EEE-90BD-A0E2E969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FFC1-8A4C-4B17-BA74-7F87C3FD4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9BD78-5DB6-4F06-9DB7-BBF807C4B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24323-D1DC-4BEA-8CE3-92B7C7F3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72A85-7133-4289-80AD-FDA1D21F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EECC1-BC37-4E88-986D-F7DB3A3E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4D70-9E07-4D46-BE8C-7E182575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25A33-0883-4DD4-B65D-76FBCC77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90D10-C9D1-445A-8491-72673582F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282D7-C3AC-4F45-8C09-081AD3C4E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CFE3A-5A5F-41BE-B3B8-712AC91A9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F01D2-1195-49C3-B3DE-1311B555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BAAF4-6D82-4E46-90E7-CDEA67C2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685E5-F59D-4859-BA1D-29D2EB19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B27-C1B1-456A-B51C-F5BF6C3C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4DB8B-4B65-4F71-A1D0-60CA4EAF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C793B-7BC4-4BEA-9D5E-BC51518C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1A60A-E905-460D-AD2F-20B33E4E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A8125-20CA-46E8-BC70-5498B5D7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C6BC9-005D-48C1-897E-7B375BFB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2CC1-8E45-4155-934D-0931E3B7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ED10-78C6-40BA-86EC-7438EA8D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EB87-D9E5-4D71-90E2-56770846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EE498-A32C-4B15-B194-A3E84DC64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F735-CA0D-407A-9A59-47C4AD8C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DEC25-74C4-4BA8-B65C-904BFFC7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DD36-356B-4122-9617-E267A8C5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F998-5D23-48CA-826A-416FDF25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2CCD0-80D6-4B9F-B732-591422522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80205-3996-445F-AAD6-A2B76ACBA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D245-9F2E-49DB-B584-21715EE8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77A53-CD82-437E-AF93-6625ED8A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C161B-8C0E-47E6-992C-1BA3D5C1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23EAD-2671-4A26-9E93-2AC26601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ED4BD-33A7-4A30-A3A9-F77FA326A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6A56-444E-4946-A84C-BC25F9E2E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06BC-D0C6-4738-A091-09DE0F4507B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826A-C3D5-400B-9064-E2597C622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E4DD-B1DE-4ED5-A59A-D9B474021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6D6A-047B-4105-95AE-C054EC4C9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7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oko-m/art/Dice-Illusion-1703721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10.png"/><Relationship Id="rId7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B0A260-2DB7-4321-BC6C-F10FF80A3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0357" y="3053090"/>
            <a:ext cx="2897024" cy="523220"/>
          </a:xfrm>
        </p:spPr>
        <p:txBody>
          <a:bodyPr>
            <a:normAutofit/>
          </a:bodyPr>
          <a:lstStyle/>
          <a:p>
            <a:r>
              <a:rPr lang="en-US" i="1" dirty="0"/>
              <a:t>RANDOM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6DDD8-497C-4A59-93B3-2F565A718460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Based on research conducted while the author was a graduate student at the University of Texas at Austin, supported by the NSF GRFP under Grant DGE-1610403 and by a Harrington Fellowship from UT Austin.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3CFBF3-8006-4A53-9CA7-EA7E07533358}"/>
              </a:ext>
            </a:extLst>
          </p:cNvPr>
          <p:cNvGrpSpPr/>
          <p:nvPr/>
        </p:nvGrpSpPr>
        <p:grpSpPr>
          <a:xfrm>
            <a:off x="8029930" y="1123950"/>
            <a:ext cx="3943350" cy="4904721"/>
            <a:chOff x="7981950" y="123825"/>
            <a:chExt cx="3943350" cy="490472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037E013-A045-4D23-A6A6-9AD6F9861E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0" b="9929"/>
            <a:stretch/>
          </p:blipFill>
          <p:spPr bwMode="auto">
            <a:xfrm>
              <a:off x="7981950" y="123825"/>
              <a:ext cx="3810000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DD243D-F294-4419-B59A-36924CDC6D9F}"/>
                </a:ext>
              </a:extLst>
            </p:cNvPr>
            <p:cNvSpPr txBox="1"/>
            <p:nvPr/>
          </p:nvSpPr>
          <p:spPr>
            <a:xfrm>
              <a:off x="8467725" y="4505326"/>
              <a:ext cx="3457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“Dice Illusion”</a:t>
              </a:r>
              <a:r>
                <a:rPr lang="en-US" sz="1400" dirty="0"/>
                <a:t> by DeviantArt user </a:t>
              </a:r>
              <a:r>
                <a:rPr lang="en-US" sz="1400" dirty="0" err="1"/>
                <a:t>Moko</a:t>
              </a:r>
              <a:r>
                <a:rPr lang="en-US" sz="1400" dirty="0"/>
                <a:t>-m. (License: </a:t>
              </a:r>
              <a:r>
                <a:rPr lang="en-US" sz="1400" dirty="0">
                  <a:hlinkClick r:id="rId4"/>
                </a:rPr>
                <a:t>CC BY-NC-ND 3.0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327706-BB24-40E8-BFBA-88FA0192C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20" y="123825"/>
            <a:ext cx="11754560" cy="2344419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Better </a:t>
            </a:r>
            <a:r>
              <a:rPr lang="en-US" sz="4800" dirty="0" err="1">
                <a:solidFill>
                  <a:schemeClr val="accent1"/>
                </a:solidFill>
              </a:rPr>
              <a:t>Pseudodistributions</a:t>
            </a:r>
            <a:br>
              <a:rPr lang="en-US" sz="4800" dirty="0"/>
            </a:br>
            <a:r>
              <a:rPr lang="en-US" sz="4800" dirty="0"/>
              <a:t>and </a:t>
            </a:r>
            <a:r>
              <a:rPr lang="en-US" sz="4800" dirty="0" err="1"/>
              <a:t>Derandomization</a:t>
            </a:r>
            <a:br>
              <a:rPr lang="en-US" sz="4800" dirty="0"/>
            </a:br>
            <a:r>
              <a:rPr lang="en-US" sz="4800" dirty="0"/>
              <a:t>for Space-Bounded Computation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29F57-C121-470D-8159-B8DEAB6B7054}"/>
              </a:ext>
            </a:extLst>
          </p:cNvPr>
          <p:cNvSpPr txBox="1"/>
          <p:nvPr/>
        </p:nvSpPr>
        <p:spPr>
          <a:xfrm>
            <a:off x="1923870" y="4161155"/>
            <a:ext cx="3809999" cy="1430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400" b="1" dirty="0"/>
              <a:t>William M. Hoza</a:t>
            </a:r>
          </a:p>
          <a:p>
            <a:pPr algn="ctr"/>
            <a:r>
              <a:rPr lang="en-US" sz="2400" dirty="0"/>
              <a:t>Simons Institute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williamhoza@berkeley.edu</a:t>
            </a:r>
          </a:p>
        </p:txBody>
      </p:sp>
    </p:spTree>
    <p:extLst>
      <p:ext uri="{BB962C8B-B14F-4D97-AF65-F5344CB8AC3E}">
        <p14:creationId xmlns:p14="http://schemas.microsoft.com/office/powerpoint/2010/main" val="194317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73" y="16461"/>
            <a:ext cx="10515600" cy="1325563"/>
          </a:xfrm>
        </p:spPr>
        <p:txBody>
          <a:bodyPr/>
          <a:lstStyle/>
          <a:p>
            <a:r>
              <a:rPr lang="en-US" dirty="0"/>
              <a:t>Randomness and 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81" y="1254647"/>
                <a:ext cx="11615211" cy="58208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A language is in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it can be decided by a bounded-error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runs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and always halts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 computation”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Observation: The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can be computed </a:t>
                </a:r>
                <a:br>
                  <a:rPr lang="en-US" dirty="0"/>
                </a:br>
                <a:r>
                  <a:rPr lang="en-US" dirty="0"/>
                  <a:t>by a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branching program</a:t>
                </a:r>
                <a:r>
                  <a:rPr lang="en-US" dirty="0"/>
                  <a:t> (ROBP) of width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1" y="1254647"/>
                <a:ext cx="11615211" cy="5820808"/>
              </a:xfrm>
              <a:blipFill>
                <a:blip r:embed="rId3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6838539" y="2402958"/>
            <a:ext cx="5523582" cy="4353520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BAA3D3-F1D1-4182-8F24-1BB201F8F497}"/>
                  </a:ext>
                </a:extLst>
              </p:cNvPr>
              <p:cNvSpPr txBox="1"/>
              <p:nvPr/>
            </p:nvSpPr>
            <p:spPr>
              <a:xfrm>
                <a:off x="4390847" y="4947440"/>
                <a:ext cx="227665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9144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BAA3D3-F1D1-4182-8F24-1BB201F8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47" y="4947440"/>
                <a:ext cx="227665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13" y="108027"/>
            <a:ext cx="10515600" cy="1325563"/>
          </a:xfrm>
        </p:spPr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223232" y="1433590"/>
                <a:ext cx="11745535" cy="4713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fool </a:t>
                </a:r>
                <a:r>
                  <a:rPr lang="en-US" sz="2800" dirty="0"/>
                  <a:t>all ROBPs of width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b="0" dirty="0"/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Explicit PRG with optimal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800" b="1" dirty="0"/>
                  <a:t> 🙂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Best explicit PRG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[Nisan 1990]</a:t>
                </a:r>
                <a:r>
                  <a:rPr lang="en-US" sz="2800" dirty="0"/>
                  <a:t>: Seed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b="1" dirty="0"/>
                  <a:t> 😢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Derandomization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without</a:t>
                </a:r>
                <a:r>
                  <a:rPr lang="en-US" sz="2800" dirty="0"/>
                  <a:t> PRGs?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2" y="1433590"/>
                <a:ext cx="11745535" cy="4713983"/>
              </a:xfrm>
              <a:prstGeom prst="rect">
                <a:avLst/>
              </a:prstGeom>
              <a:blipFill>
                <a:blip r:embed="rId3"/>
                <a:stretch>
                  <a:fillRect l="-935" r="-623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71E454-1F74-4BCD-9BB1-D31EA7BCCC94}"/>
              </a:ext>
            </a:extLst>
          </p:cNvPr>
          <p:cNvGrpSpPr/>
          <p:nvPr/>
        </p:nvGrpSpPr>
        <p:grpSpPr>
          <a:xfrm>
            <a:off x="7267683" y="1433590"/>
            <a:ext cx="4564354" cy="1617553"/>
            <a:chOff x="6657164" y="1885260"/>
            <a:chExt cx="4564354" cy="16175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DABB81D-849C-447A-9A2B-5184468C0D23}"/>
                </a:ext>
              </a:extLst>
            </p:cNvPr>
            <p:cNvGrpSpPr/>
            <p:nvPr/>
          </p:nvGrpSpPr>
          <p:grpSpPr>
            <a:xfrm>
              <a:off x="6657164" y="1885260"/>
              <a:ext cx="4564354" cy="1617553"/>
              <a:chOff x="7154836" y="1609973"/>
              <a:chExt cx="4564354" cy="161755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C6E01CD-132C-48FF-8237-353E64BDA126}"/>
                  </a:ext>
                </a:extLst>
              </p:cNvPr>
              <p:cNvGrpSpPr/>
              <p:nvPr/>
            </p:nvGrpSpPr>
            <p:grpSpPr>
              <a:xfrm>
                <a:off x="7154839" y="1609973"/>
                <a:ext cx="4564351" cy="472217"/>
                <a:chOff x="7198633" y="2403854"/>
                <a:chExt cx="4564351" cy="47221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8702409-D757-4BF9-AB31-975C91528A62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ED83283-35EA-446F-BF63-C93F1A1EA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1938251F-2CD3-4288-B797-72EAC6CA2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5BE5A099-8477-48B6-B936-AC3F54A44E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9F0B86AD-F4D6-4027-B13B-78FB5F458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089084F0-F75F-409C-8129-5531C7301E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A138ECB5-B25E-46B1-BF2D-A29878DF2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3A2FF6A6-DE8A-4586-8389-1EFA00E2B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9F8892F4-D687-415B-96CB-C81190E8B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28E906A1-8B5A-41D7-9058-CF9C14B30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6177EB38-0F30-4E8F-B745-96F340737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3FC2ACA-78FD-4958-AD0A-50DF08CE617C}"/>
                  </a:ext>
                </a:extLst>
              </p:cNvPr>
              <p:cNvGrpSpPr/>
              <p:nvPr/>
            </p:nvGrpSpPr>
            <p:grpSpPr>
              <a:xfrm>
                <a:off x="8286416" y="2756450"/>
                <a:ext cx="2301187" cy="471076"/>
                <a:chOff x="3102372" y="2413114"/>
                <a:chExt cx="2301187" cy="471076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EF363F1-15CF-43E4-BDD2-029B8A873B0A}"/>
                    </a:ext>
                  </a:extLst>
                </p:cNvPr>
                <p:cNvSpPr/>
                <p:nvPr/>
              </p:nvSpPr>
              <p:spPr>
                <a:xfrm>
                  <a:off x="3102372" y="2413114"/>
                  <a:ext cx="2301187" cy="4647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Picture 30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38ACC062-52E0-447A-92A3-B49D74DAA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7928" y="2421680"/>
                  <a:ext cx="461688" cy="461688"/>
                </a:xfrm>
                <a:prstGeom prst="rect">
                  <a:avLst/>
                </a:prstGeom>
              </p:spPr>
            </p:pic>
            <p:pic>
              <p:nvPicPr>
                <p:cNvPr id="34" name="Picture 33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F7A4D4DB-38ED-475B-AF35-8FF1DBB4A0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027" y="2422502"/>
                  <a:ext cx="461688" cy="461688"/>
                </a:xfrm>
                <a:prstGeom prst="rect">
                  <a:avLst/>
                </a:prstGeom>
              </p:spPr>
            </p:pic>
          </p:grpSp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BA9888A3-45CB-4FC6-B0E8-60CEC8726B77}"/>
                  </a:ext>
                </a:extLst>
              </p:cNvPr>
              <p:cNvSpPr/>
              <p:nvPr/>
            </p:nvSpPr>
            <p:spPr>
              <a:xfrm rot="10800000">
                <a:off x="7154836" y="2084861"/>
                <a:ext cx="4564349" cy="665223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71C1779-8FD0-4477-9D9F-5ACF0074E5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6225" y="2115311"/>
                <a:ext cx="597826" cy="60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28072AE-CE45-429E-8C21-2BF7DB1C85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67750" y="2115311"/>
                <a:ext cx="310237" cy="5980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D435BCC-7969-4128-8EC9-25B155E78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0345" y="2114105"/>
                <a:ext cx="8055" cy="5992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95033C1-7E6C-46E4-BC24-9AC021FC37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686" y="2114105"/>
                <a:ext cx="285064" cy="5878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9D0E4B5-DC23-4276-A2C6-9C43D17397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675" y="2170095"/>
                <a:ext cx="575975" cy="5432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40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D89F3C89-92B0-401F-A865-80FC8C8C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704" y="3040057"/>
              <a:ext cx="449551" cy="449551"/>
            </a:xfrm>
            <a:prstGeom prst="rect">
              <a:avLst/>
            </a:prstGeom>
          </p:spPr>
        </p:pic>
        <p:pic>
          <p:nvPicPr>
            <p:cNvPr id="42" name="Picture 4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A3ED09A-01CA-40DE-844A-8EFE7024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24" y="3046893"/>
              <a:ext cx="449551" cy="449551"/>
            </a:xfrm>
            <a:prstGeom prst="rect">
              <a:avLst/>
            </a:prstGeom>
          </p:spPr>
        </p:pic>
        <p:pic>
          <p:nvPicPr>
            <p:cNvPr id="43" name="Picture 4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5B2BD779-5DDC-4429-B3CB-D4C3E2863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848" y="3040057"/>
              <a:ext cx="449551" cy="44955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7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980" y="1149648"/>
                <a:ext cx="11511815" cy="589597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Introduced recently </a:t>
                </a:r>
                <a:r>
                  <a:rPr lang="en-US" dirty="0">
                    <a:solidFill>
                      <a:srgbClr val="C00000"/>
                    </a:solidFill>
                  </a:rPr>
                  <a:t>[Braverman, Cohen, and Garg 2018]</a:t>
                </a:r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poly-width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Hitting set generator (HSG)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Explicit optimal WPRG would still immediately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because we could 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980" y="1149648"/>
                <a:ext cx="11511815" cy="5895974"/>
              </a:xfrm>
              <a:blipFill>
                <a:blip r:embed="rId2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4CFC1D-4D48-41FB-BCB8-62F14B6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77" y="12314"/>
            <a:ext cx="10757034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Weighted</a:t>
            </a:r>
            <a:r>
              <a:rPr lang="en-US" dirty="0"/>
              <a:t> PRGs (WPRGs)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09F16-9D8D-4D6E-A830-A6003176DBBC}"/>
              </a:ext>
            </a:extLst>
          </p:cNvPr>
          <p:cNvGrpSpPr/>
          <p:nvPr/>
        </p:nvGrpSpPr>
        <p:grpSpPr>
          <a:xfrm>
            <a:off x="9300018" y="2132031"/>
            <a:ext cx="2595614" cy="3388092"/>
            <a:chOff x="9744777" y="4031368"/>
            <a:chExt cx="1821582" cy="22924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1E929-303F-4C50-9A9E-A20B33739725}"/>
                </a:ext>
              </a:extLst>
            </p:cNvPr>
            <p:cNvSpPr/>
            <p:nvPr/>
          </p:nvSpPr>
          <p:spPr>
            <a:xfrm>
              <a:off x="9744777" y="4031368"/>
              <a:ext cx="1821582" cy="22924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HSG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FF0BD5B-976F-45CB-8010-0935280B943B}"/>
                </a:ext>
              </a:extLst>
            </p:cNvPr>
            <p:cNvSpPr/>
            <p:nvPr/>
          </p:nvSpPr>
          <p:spPr>
            <a:xfrm>
              <a:off x="9983403" y="4545042"/>
              <a:ext cx="1372403" cy="16325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WPRG</a:t>
              </a:r>
            </a:p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383F524-CC08-4AAC-80EF-9DA31F8A7F2C}"/>
                </a:ext>
              </a:extLst>
            </p:cNvPr>
            <p:cNvSpPr/>
            <p:nvPr/>
          </p:nvSpPr>
          <p:spPr>
            <a:xfrm>
              <a:off x="10193154" y="5091764"/>
              <a:ext cx="952901" cy="9529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576487"/>
                  </p:ext>
                </p:extLst>
              </p:nvPr>
            </p:nvGraphicFramePr>
            <p:xfrm>
              <a:off x="1293129" y="1224870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576487"/>
                  </p:ext>
                </p:extLst>
              </p:nvPr>
            </p:nvGraphicFramePr>
            <p:xfrm>
              <a:off x="1293129" y="1224870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06557" r="-219917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425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80000" r="-219917" b="-6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321311" r="-219917" b="-5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14516" r="-219917" b="-48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531667" r="-219917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611290" r="-219917" b="-2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0000" r="-219917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895082" r="-21991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30D793F-4A06-42C2-A3BB-795B07257956}"/>
              </a:ext>
            </a:extLst>
          </p:cNvPr>
          <p:cNvSpPr/>
          <p:nvPr/>
        </p:nvSpPr>
        <p:spPr>
          <a:xfrm>
            <a:off x="1293129" y="4493471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DAB8-B9F6-4C87-B3EE-21620FEF2429}"/>
              </a:ext>
            </a:extLst>
          </p:cNvPr>
          <p:cNvSpPr/>
          <p:nvPr/>
        </p:nvSpPr>
        <p:spPr>
          <a:xfrm>
            <a:off x="1293129" y="3098524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Generators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/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1" y="5136977"/>
                <a:ext cx="1110201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566EF1-A8B5-41ED-AF1D-A2717A6B0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106" y="2761914"/>
            <a:ext cx="2048525" cy="34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95863-CA00-4687-A700-174B322C1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032" y="3519347"/>
            <a:ext cx="2642909" cy="345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85138-9F47-460D-AA4F-BE4CAFD19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609" y="4019279"/>
            <a:ext cx="2452759" cy="353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5FA49-7CBE-464C-837C-9DF6B4798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113" y="1629356"/>
            <a:ext cx="2143125" cy="3075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B247F9-B4D9-4FA9-AE6B-EB65A5E3CD09}"/>
              </a:ext>
            </a:extLst>
          </p:cNvPr>
          <p:cNvSpPr/>
          <p:nvPr/>
        </p:nvSpPr>
        <p:spPr>
          <a:xfrm>
            <a:off x="1293130" y="3458053"/>
            <a:ext cx="9425837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1655A-889E-46C7-92FD-E0528F3336B2}"/>
              </a:ext>
            </a:extLst>
          </p:cNvPr>
          <p:cNvSpPr/>
          <p:nvPr/>
        </p:nvSpPr>
        <p:spPr>
          <a:xfrm>
            <a:off x="1293129" y="3856068"/>
            <a:ext cx="9368260" cy="64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7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4EF5-4289-427F-80D3-623E2EE13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66" y="1949472"/>
            <a:ext cx="10515600" cy="529839"/>
          </a:xfrm>
        </p:spPr>
        <p:txBody>
          <a:bodyPr/>
          <a:lstStyle/>
          <a:p>
            <a:r>
              <a:rPr lang="en-US" dirty="0"/>
              <a:t>Based on a generic </a:t>
            </a:r>
            <a:r>
              <a:rPr lang="en-US" dirty="0">
                <a:solidFill>
                  <a:schemeClr val="accent1"/>
                </a:solidFill>
              </a:rPr>
              <a:t>error-reduction procedure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35FE70-C563-4F12-A3A3-0D423969B48C}"/>
                  </a:ext>
                </a:extLst>
              </p:cNvPr>
              <p:cNvSpPr txBox="1"/>
              <p:nvPr/>
            </p:nvSpPr>
            <p:spPr>
              <a:xfrm>
                <a:off x="399713" y="319029"/>
                <a:ext cx="11102015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35FE70-C563-4F12-A3A3-0D423969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3" y="319029"/>
                <a:ext cx="11102015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798E9-9419-4E3A-85BD-03933B4F5FD2}"/>
                  </a:ext>
                </a:extLst>
              </p:cNvPr>
              <p:cNvSpPr txBox="1"/>
              <p:nvPr/>
            </p:nvSpPr>
            <p:spPr>
              <a:xfrm>
                <a:off x="560133" y="2707668"/>
                <a:ext cx="4667249" cy="261943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Moderate-error 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Fools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798E9-9419-4E3A-85BD-03933B4F5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33" y="2707668"/>
                <a:ext cx="4667249" cy="2619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CB6CC0-7546-4ADC-BD1A-79F3481CF4B6}"/>
                  </a:ext>
                </a:extLst>
              </p:cNvPr>
              <p:cNvSpPr txBox="1"/>
              <p:nvPr/>
            </p:nvSpPr>
            <p:spPr>
              <a:xfrm>
                <a:off x="6582392" y="2707668"/>
                <a:ext cx="5086347" cy="261943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Low-error WPRG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Fools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CB6CC0-7546-4ADC-BD1A-79F3481CF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392" y="2707668"/>
                <a:ext cx="5086347" cy="2619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242B40-FC76-4F98-9E29-FB312122E69D}"/>
                  </a:ext>
                </a:extLst>
              </p:cNvPr>
              <p:cNvSpPr txBox="1"/>
              <p:nvPr/>
            </p:nvSpPr>
            <p:spPr>
              <a:xfrm>
                <a:off x="5322071" y="3694219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242B40-FC76-4F98-9E29-FB312122E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071" y="3694219"/>
                <a:ext cx="12573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B0B0F-9476-4ECA-92E6-3D0826393AAC}"/>
              </a:ext>
            </a:extLst>
          </p:cNvPr>
          <p:cNvSpPr txBox="1">
            <a:spLocks/>
          </p:cNvSpPr>
          <p:nvPr/>
        </p:nvSpPr>
        <p:spPr>
          <a:xfrm>
            <a:off x="310988" y="5620944"/>
            <a:ext cx="11570023" cy="110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Builds on similar prior procedure </a:t>
            </a:r>
            <a:r>
              <a:rPr lang="en-US" sz="1800" dirty="0">
                <a:solidFill>
                  <a:srgbClr val="C00000"/>
                </a:solidFill>
              </a:rPr>
              <a:t>[Cohen, Doron, Renard, </a:t>
            </a:r>
            <a:r>
              <a:rPr lang="en-US" sz="1800" dirty="0" err="1">
                <a:solidFill>
                  <a:srgbClr val="C00000"/>
                </a:solidFill>
              </a:rPr>
              <a:t>Sberlo</a:t>
            </a:r>
            <a:r>
              <a:rPr lang="en-US" sz="1800" dirty="0">
                <a:solidFill>
                  <a:srgbClr val="C00000"/>
                </a:solidFill>
              </a:rPr>
              <a:t>, Ta-</a:t>
            </a:r>
            <a:r>
              <a:rPr lang="en-US" sz="1800" dirty="0" err="1">
                <a:solidFill>
                  <a:srgbClr val="C00000"/>
                </a:solidFill>
              </a:rPr>
              <a:t>Shma</a:t>
            </a:r>
            <a:r>
              <a:rPr lang="en-US" sz="1800" dirty="0">
                <a:solidFill>
                  <a:srgbClr val="C00000"/>
                </a:solidFill>
              </a:rPr>
              <a:t> 2021] [</a:t>
            </a:r>
            <a:r>
              <a:rPr lang="en-US" sz="1800" dirty="0" err="1">
                <a:solidFill>
                  <a:srgbClr val="C00000"/>
                </a:solidFill>
              </a:rPr>
              <a:t>Pyne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2021]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dirty="0"/>
              <a:t>Improvement is based on </a:t>
            </a:r>
            <a:r>
              <a:rPr lang="en-US" dirty="0">
                <a:solidFill>
                  <a:schemeClr val="accent1"/>
                </a:solidFill>
              </a:rPr>
              <a:t>randomness-efficient samplers</a:t>
            </a:r>
            <a:endParaRPr 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E4720E0F-B383-4E42-9819-6A40D1D884A6}"/>
                  </a:ext>
                </a:extLst>
              </p:cNvPr>
              <p:cNvSpPr/>
              <p:nvPr/>
            </p:nvSpPr>
            <p:spPr>
              <a:xfrm>
                <a:off x="9334475" y="1311722"/>
                <a:ext cx="2546536" cy="1145034"/>
              </a:xfrm>
              <a:prstGeom prst="cloudCallout">
                <a:avLst>
                  <a:gd name="adj1" fmla="val -32446"/>
                  <a:gd name="adj2" fmla="val 86932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≪1/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E4720E0F-B383-4E42-9819-6A40D1D88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475" y="1311722"/>
                <a:ext cx="2546536" cy="1145034"/>
              </a:xfrm>
              <a:prstGeom prst="cloudCallout">
                <a:avLst>
                  <a:gd name="adj1" fmla="val -32446"/>
                  <a:gd name="adj2" fmla="val 8693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52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 animBg="1"/>
      <p:bldP spid="6" grpId="0" uiExpand="1" build="p" animBg="1"/>
      <p:bldP spid="7" grpId="0"/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5273" y="0"/>
                <a:ext cx="11463499" cy="1325563"/>
              </a:xfrm>
            </p:spPr>
            <p:txBody>
              <a:bodyPr/>
              <a:lstStyle/>
              <a:p>
                <a:r>
                  <a:rPr lang="en-US" dirty="0"/>
                  <a:t>Application: Better </a:t>
                </a:r>
                <a:r>
                  <a:rPr lang="en-US" dirty="0" err="1"/>
                  <a:t>derandomization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5273" y="0"/>
                <a:ext cx="11463499" cy="1325563"/>
              </a:xfrm>
              <a:blipFill>
                <a:blip r:embed="rId2"/>
                <a:stretch>
                  <a:fillRect l="-2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7B5-044C-4A3D-8026-0F74B818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3" y="4751825"/>
            <a:ext cx="11861561" cy="1892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builds on Saks-Zhou framework using recent </a:t>
            </a:r>
            <a:r>
              <a:rPr lang="en-US" dirty="0">
                <a:solidFill>
                  <a:schemeClr val="accent1"/>
                </a:solidFill>
              </a:rPr>
              <a:t>prior</a:t>
            </a:r>
            <a:r>
              <a:rPr lang="en-US" dirty="0"/>
              <a:t> results on WPRGs</a:t>
            </a:r>
            <a:br>
              <a:rPr lang="en-US" dirty="0"/>
            </a:br>
            <a:r>
              <a:rPr lang="en-US" sz="2000" dirty="0">
                <a:solidFill>
                  <a:srgbClr val="C00000"/>
                </a:solidFill>
              </a:rPr>
              <a:t>[Chattopadhyay, Liao 2020] [Cohen, Doron, Renard, </a:t>
            </a:r>
            <a:r>
              <a:rPr lang="en-US" sz="2000" dirty="0" err="1">
                <a:solidFill>
                  <a:srgbClr val="C00000"/>
                </a:solidFill>
              </a:rPr>
              <a:t>Sberlo</a:t>
            </a:r>
            <a:r>
              <a:rPr lang="en-US" sz="2000" dirty="0">
                <a:solidFill>
                  <a:srgbClr val="C00000"/>
                </a:solidFill>
              </a:rPr>
              <a:t>, Ta-</a:t>
            </a:r>
            <a:r>
              <a:rPr lang="en-US" sz="2000" dirty="0" err="1">
                <a:solidFill>
                  <a:srgbClr val="C00000"/>
                </a:solidFill>
              </a:rPr>
              <a:t>Shma</a:t>
            </a:r>
            <a:r>
              <a:rPr lang="en-US" sz="2000" dirty="0">
                <a:solidFill>
                  <a:srgbClr val="C00000"/>
                </a:solidFill>
              </a:rPr>
              <a:t> 2021] [</a:t>
            </a:r>
            <a:r>
              <a:rPr lang="en-US" sz="2000" dirty="0" err="1">
                <a:solidFill>
                  <a:srgbClr val="C00000"/>
                </a:solidFill>
              </a:rPr>
              <a:t>Pyne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Vadhan</a:t>
            </a:r>
            <a:r>
              <a:rPr lang="en-US" sz="2000" dirty="0">
                <a:solidFill>
                  <a:srgbClr val="C00000"/>
                </a:solidFill>
              </a:rPr>
              <a:t> 2021]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(Our improved WPRG construction is not necessary)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/>
              <p:nvPr/>
            </p:nvSpPr>
            <p:spPr>
              <a:xfrm>
                <a:off x="538385" y="3580544"/>
                <a:ext cx="11220387" cy="933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85" y="3580544"/>
                <a:ext cx="11220387" cy="933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39569"/>
                  </p:ext>
                </p:extLst>
              </p:nvPr>
            </p:nvGraphicFramePr>
            <p:xfrm>
              <a:off x="1729237" y="1218253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NSPACE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Non-halting unbounded-error randomized space-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39569"/>
                  </p:ext>
                </p:extLst>
              </p:nvPr>
            </p:nvGraphicFramePr>
            <p:xfrm>
              <a:off x="1729237" y="1218253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06557" r="-30901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06557" r="-11738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18868" r="-309012" b="-1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18868" r="-117382" b="-1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351515" r="-309012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351515" r="-117382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425714" r="-30901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425714" r="-11738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E58BA5-C667-4CA4-9640-3BD9A59D102F}"/>
              </a:ext>
            </a:extLst>
          </p:cNvPr>
          <p:cNvSpPr/>
          <p:nvPr/>
        </p:nvSpPr>
        <p:spPr>
          <a:xfrm>
            <a:off x="1236529" y="3005419"/>
            <a:ext cx="10353675" cy="42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DA74-2972-4F2F-9FA8-CF7A9A5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57" y="170986"/>
            <a:ext cx="11215486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5" name="Content Placeholder 4" descr="A group of animals in a room&#10;&#10;Description automatically generated with low confidence">
            <a:extLst>
              <a:ext uri="{FF2B5EF4-FFF2-40B4-BE49-F238E27FC236}">
                <a16:creationId xmlns:a16="http://schemas.microsoft.com/office/drawing/2014/main" id="{FB66FB6A-2432-4FAE-9EBD-9BD4030A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60" y="2236639"/>
            <a:ext cx="3517331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04927-A0D6-4153-8B5C-BB779D0210EA}"/>
              </a:ext>
            </a:extLst>
          </p:cNvPr>
          <p:cNvSpPr txBox="1">
            <a:spLocks/>
          </p:cNvSpPr>
          <p:nvPr/>
        </p:nvSpPr>
        <p:spPr>
          <a:xfrm>
            <a:off x="521109" y="1496549"/>
            <a:ext cx="8453120" cy="408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Compared to </a:t>
            </a:r>
            <a:r>
              <a:rPr lang="en-US" dirty="0">
                <a:solidFill>
                  <a:schemeClr val="accent1"/>
                </a:solidFill>
              </a:rPr>
              <a:t>PRGs</a:t>
            </a:r>
            <a:r>
              <a:rPr lang="en-US" dirty="0"/>
              <a:t>, WPRGs can be </a:t>
            </a:r>
            <a:r>
              <a:rPr lang="en-US" dirty="0">
                <a:solidFill>
                  <a:schemeClr val="accent1"/>
                </a:solidFill>
              </a:rPr>
              <a:t>easier to construct</a:t>
            </a:r>
            <a:endParaRPr lang="en-US" b="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Compared to </a:t>
            </a:r>
            <a:r>
              <a:rPr lang="en-US" dirty="0">
                <a:solidFill>
                  <a:schemeClr val="accent1"/>
                </a:solidFill>
              </a:rPr>
              <a:t>HSGs</a:t>
            </a:r>
            <a:r>
              <a:rPr lang="en-US" dirty="0"/>
              <a:t>, WPRGs can be </a:t>
            </a:r>
            <a:r>
              <a:rPr lang="en-US" dirty="0">
                <a:solidFill>
                  <a:schemeClr val="accent1"/>
                </a:solidFill>
              </a:rPr>
              <a:t>more useful</a:t>
            </a:r>
          </a:p>
          <a:p>
            <a:pPr>
              <a:lnSpc>
                <a:spcPct val="150000"/>
              </a:lnSpc>
            </a:pPr>
            <a:r>
              <a:rPr lang="en-US" dirty="0"/>
              <a:t>A nice balance</a:t>
            </a:r>
          </a:p>
          <a:p>
            <a:pPr>
              <a:lnSpc>
                <a:spcPct val="150000"/>
              </a:lnSpc>
            </a:pPr>
            <a:r>
              <a:rPr lang="en-US" sz="4400" b="1" dirty="0"/>
              <a:t>Thanks for listening!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97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4|7.8|12.8|1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47281</TotalTime>
  <Words>664</Words>
  <Application>Microsoft Office PowerPoint</Application>
  <PresentationFormat>Widescreen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Better Pseudodistributions and Derandomization for Space-Bounded Computation</vt:lpstr>
      <vt:lpstr>Randomness and space complexity</vt:lpstr>
      <vt:lpstr>Pseudorandom generators (PRGs)</vt:lpstr>
      <vt:lpstr>Weighted PRGs (WPRGs)</vt:lpstr>
      <vt:lpstr>Generators for width-n length-n ROBPs</vt:lpstr>
      <vt:lpstr>PowerPoint Presentation</vt:lpstr>
      <vt:lpstr>Application: Better derandomization of "BPL"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217</cp:revision>
  <dcterms:created xsi:type="dcterms:W3CDTF">2021-06-07T01:02:18Z</dcterms:created>
  <dcterms:modified xsi:type="dcterms:W3CDTF">2021-08-18T16:11:54Z</dcterms:modified>
</cp:coreProperties>
</file>