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62" r:id="rId4"/>
    <p:sldId id="263" r:id="rId5"/>
    <p:sldId id="264" r:id="rId6"/>
    <p:sldId id="265" r:id="rId7"/>
    <p:sldId id="266" r:id="rId8"/>
    <p:sldId id="267" r:id="rId9"/>
    <p:sldId id="279" r:id="rId10"/>
    <p:sldId id="268" r:id="rId11"/>
    <p:sldId id="272" r:id="rId12"/>
    <p:sldId id="269" r:id="rId13"/>
    <p:sldId id="273" r:id="rId14"/>
    <p:sldId id="274" r:id="rId15"/>
    <p:sldId id="284" r:id="rId16"/>
    <p:sldId id="270" r:id="rId17"/>
    <p:sldId id="275" r:id="rId18"/>
    <p:sldId id="276" r:id="rId19"/>
    <p:sldId id="277" r:id="rId20"/>
    <p:sldId id="278" r:id="rId21"/>
    <p:sldId id="271" r:id="rId22"/>
    <p:sldId id="280" r:id="rId23"/>
    <p:sldId id="281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7DF8-5BF0-4F37-90A7-38CA268D6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0A1E4-5062-4290-820E-B403A0B11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3CDDF-051C-4047-886D-6659C5D3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02BA-9CB9-434E-B8EE-2F3F87AC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BE891-CF30-4EDC-998E-6C8766E2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4A1A-05FF-4E96-8A6D-78B51235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D61DE-60AA-49EF-9535-8C97155A8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E196B-F4AF-4EA7-A161-ABE4ACD5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FD23-A7D6-42DD-8A12-D6B04F6B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6AE4-657F-453D-B4FB-1000A997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5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769E2-4EE0-4A29-8D86-DC63E127E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C5574-2F2D-451B-804C-DCBE6764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F12FC-B188-484A-AD99-2C0F4910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FB0E-6DD4-48D3-A3B4-41C9FC18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C8B1-B3ED-40C1-ABB8-14E38914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C8D1-8AAC-4E85-988D-5B7CBAB1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62BE-0DEE-4123-8DF4-9074F9699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4A2E5-09F4-4664-94F7-2F7ACEB9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2BB22-6734-48F3-A5A2-78E0509C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BFFB8-722A-489E-94FE-169B1CC0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0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2936-3C1F-42B6-AC50-0AA2BA8B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B201-CA03-49B1-BC26-8BBE18F6C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C885-C278-4180-83E5-2F8C49DB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B23E2-7461-4B55-B31C-F9A21267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E16A-B4CE-47E6-A283-BB6DDE43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5D8F-FC06-40EE-8707-03C3175A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0CC0-1D5B-4282-A2B3-BCD1E099A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2A80D-2E57-4289-8FA7-B432009F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C02A2-D92D-4D81-A014-8B9C1A7F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4FFB2-D35F-4075-BB32-9F6641F7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32702-7D7E-4EDA-92B9-C0090558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8FD0-8415-4DD4-80B5-FCE546E1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E7648-7039-4C60-A7C9-F029BE40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9BC8A-BCD4-4051-B574-16E1B7D58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13E3D-7A06-4A58-8F2B-F7B99ED84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1F53B-E421-4006-9558-A8E4DDC7E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40698-2478-460D-B076-ADB9BED5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6351D-A181-47FF-A0FF-B32D5F48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38E16-7856-47E7-B1FF-D99ED087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2F00-7E0B-42BE-B8E3-212D065B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413A0-7E20-4FEA-B956-E67218B6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6D7D5-FD1A-41CC-A47B-E4C4FDE0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A5D5A-520A-4A36-8FC2-37E7155F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D2D5A-5F56-4C7C-8E03-E2CC7B63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B95EA-7AB4-4643-8E44-4836A34B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96F14-33A1-47CF-A42E-6D1CD5C8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9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29DD-F836-429F-B8D1-540F7AE8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D0347-05C3-4A25-B88C-4E2D9A3C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2CF89-1518-4E95-9B5D-B14463C88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51C56-4281-45E7-943B-527D4B6D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B73DD-4436-429D-8E65-8AED0EE5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BC0A0-B56E-4B5B-A772-C91A455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1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431D-F515-4AF5-80E8-CCB1F557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5105B-601A-4EF1-8468-BA3677F25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37531-BCED-49D2-8F7B-7D4C4C9D5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8F0E0-3666-40EA-93FC-EF68E91D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FBB0D-3106-4D67-B36D-792067FE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BDB6B-A6F1-4B27-9AB1-AAA8C8D3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6870-BC03-4F55-98DE-C59260A8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8328C-86C1-46C2-8EE4-2667E0FD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168E5-2464-4679-8FCA-8A8C8F410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607E6-25A8-4A99-A92F-5048695200F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D3E2C-6EE8-46A5-A4CA-BF2215585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46E4A-C5DE-48D7-BA30-9730ECE8A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0C6F-63F7-4ADB-9442-F78517AC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4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0.png"/><Relationship Id="rId5" Type="http://schemas.openxmlformats.org/officeDocument/2006/relationships/image" Target="../media/image5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6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70.png"/><Relationship Id="rId10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1" Type="http://schemas.openxmlformats.org/officeDocument/2006/relationships/image" Target="../media/image25.png"/><Relationship Id="rId7" Type="http://schemas.openxmlformats.org/officeDocument/2006/relationships/image" Target="../media/image100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4.xml"/><Relationship Id="rId6" Type="http://schemas.openxmlformats.org/officeDocument/2006/relationships/image" Target="../media/image110.png"/><Relationship Id="rId11" Type="http://schemas.openxmlformats.org/officeDocument/2006/relationships/image" Target="../media/image15.png"/><Relationship Id="rId5" Type="http://schemas.openxmlformats.org/officeDocument/2006/relationships/image" Target="../media/image8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25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33.png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tags" Target="../tags/tag6.xml"/><Relationship Id="rId6" Type="http://schemas.openxmlformats.org/officeDocument/2006/relationships/image" Target="../media/image100.png"/><Relationship Id="rId11" Type="http://schemas.openxmlformats.org/officeDocument/2006/relationships/image" Target="../media/image16.png"/><Relationship Id="rId24" Type="http://schemas.openxmlformats.org/officeDocument/2006/relationships/image" Target="../media/image21.png"/><Relationship Id="rId5" Type="http://schemas.openxmlformats.org/officeDocument/2006/relationships/image" Target="../media/image32.png"/><Relationship Id="rId15" Type="http://schemas.openxmlformats.org/officeDocument/2006/relationships/image" Target="../media/image34.png"/><Relationship Id="rId23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3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17.png"/><Relationship Id="rId27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28D-F3C4-4235-8C50-4B7A2877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639" y="152773"/>
            <a:ext cx="10332720" cy="2205533"/>
          </a:xfrm>
        </p:spPr>
        <p:txBody>
          <a:bodyPr>
            <a:noAutofit/>
          </a:bodyPr>
          <a:lstStyle/>
          <a:p>
            <a:r>
              <a:rPr lang="en-US" sz="5400" dirty="0"/>
              <a:t>Log-Seed</a:t>
            </a:r>
            <a:br>
              <a:rPr lang="en-US" sz="5400" dirty="0"/>
            </a:br>
            <a:r>
              <a:rPr lang="en-US" sz="5400" dirty="0"/>
              <a:t>Pseudorandom Generators</a:t>
            </a:r>
            <a:br>
              <a:rPr lang="en-US" sz="5400" dirty="0"/>
            </a:br>
            <a:r>
              <a:rPr lang="en-US" sz="5400" dirty="0"/>
              <a:t>via Iterated Restrictions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516068" y="4856581"/>
            <a:ext cx="3407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Dean Doron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Stanford</a:t>
            </a:r>
          </a:p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ddoron@stanford.edu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4937341" y="2354602"/>
            <a:ext cx="2317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CCC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57E07-F6D7-4E0A-8E0B-E329DADA1F07}"/>
              </a:ext>
            </a:extLst>
          </p:cNvPr>
          <p:cNvSpPr txBox="1"/>
          <p:nvPr/>
        </p:nvSpPr>
        <p:spPr>
          <a:xfrm>
            <a:off x="4392232" y="4856581"/>
            <a:ext cx="3407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Pooya</a:t>
            </a:r>
            <a:r>
              <a:rPr lang="en-US" sz="2200" b="1" dirty="0"/>
              <a:t> Hatami</a:t>
            </a:r>
            <a:r>
              <a:rPr lang="en-US" sz="2200" baseline="30000" dirty="0"/>
              <a:t>2</a:t>
            </a:r>
          </a:p>
          <a:p>
            <a:pPr algn="ctr"/>
            <a:r>
              <a:rPr lang="en-US" sz="2200" dirty="0">
                <a:latin typeface="+mj-lt"/>
              </a:rPr>
              <a:t>Ohio State University</a:t>
            </a:r>
          </a:p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pooyahat@gmail.com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22A58-EE28-4915-925B-661DA292DA41}"/>
              </a:ext>
            </a:extLst>
          </p:cNvPr>
          <p:cNvSpPr txBox="1"/>
          <p:nvPr/>
        </p:nvSpPr>
        <p:spPr>
          <a:xfrm>
            <a:off x="8268397" y="4856581"/>
            <a:ext cx="3407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3</a:t>
            </a:r>
          </a:p>
          <a:p>
            <a:pPr algn="ctr"/>
            <a:r>
              <a:rPr lang="en-US" sz="2200" dirty="0">
                <a:latin typeface="+mj-lt"/>
              </a:rPr>
              <a:t>University of Texas at Austin</a:t>
            </a:r>
          </a:p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whoza@utexas.edu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AD9EB-97A7-44BA-B16C-624259AB0B26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This work was done while at UT Austin, supported by NSF Grant CCF-1705028.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This work was done while at UT Austin and supported by a Simons Investigator Award (#409864, David Zuckerman)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Supported by the NSF GRFP under Grant DGE-1610403 and by a Harrington Fellowship from UT Austin.</a:t>
            </a:r>
          </a:p>
        </p:txBody>
      </p:sp>
      <p:pic>
        <p:nvPicPr>
          <p:cNvPr id="11" name="Picture 10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EEE87310-3B72-4DB5-BDC3-D2BBD75F7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83" y="2867819"/>
            <a:ext cx="1988762" cy="1988762"/>
          </a:xfrm>
          <a:prstGeom prst="ellipse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DDBC4B4-D938-41B8-AF2E-25BADAC2E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19094"/>
          <a:stretch/>
        </p:blipFill>
        <p:spPr bwMode="auto">
          <a:xfrm>
            <a:off x="1225460" y="2867819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2856 2">
            <a:extLst>
              <a:ext uri="{FF2B5EF4-FFF2-40B4-BE49-F238E27FC236}">
                <a16:creationId xmlns:a16="http://schemas.microsoft.com/office/drawing/2014/main" id="{7F2E0F3E-E47C-439F-9DAE-8D95422F6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/>
        </p:blipFill>
        <p:spPr bwMode="auto">
          <a:xfrm>
            <a:off x="5101619" y="2862869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FB74-5128-4D22-89AA-BDA3005E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Bias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31BD-ED98-4B98-95A4-6324A7BD4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7925"/>
                <a:ext cx="10515600" cy="54229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indicate locations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(assume “good”)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chemeClr val="accent1"/>
                    </a:solidFill>
                  </a:rPr>
                  <a:t>bias function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2012]</a:t>
                </a:r>
                <a:endParaRPr lang="en-US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 1]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Want to show that </a:t>
                </a:r>
                <a:r>
                  <a:rPr lang="en-US" dirty="0">
                    <a:solidFill>
                      <a:schemeClr val="accent1"/>
                    </a:solidFill>
                  </a:rPr>
                  <a:t>small-bias fools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31BD-ED98-4B98-95A4-6324A7BD4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7925"/>
                <a:ext cx="10515600" cy="5422900"/>
              </a:xfrm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4B8DA-4B84-4908-A3E2-2230C6C5AFA6}"/>
              </a:ext>
            </a:extLst>
          </p:cNvPr>
          <p:cNvGrpSpPr/>
          <p:nvPr/>
        </p:nvGrpSpPr>
        <p:grpSpPr>
          <a:xfrm>
            <a:off x="5734050" y="3162300"/>
            <a:ext cx="5486400" cy="2085320"/>
            <a:chOff x="5381625" y="3162300"/>
            <a:chExt cx="5486400" cy="20853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F32FB3-C313-4968-872A-D8DE443E539B}"/>
                </a:ext>
              </a:extLst>
            </p:cNvPr>
            <p:cNvGrpSpPr/>
            <p:nvPr/>
          </p:nvGrpSpPr>
          <p:grpSpPr>
            <a:xfrm>
              <a:off x="5381625" y="3162300"/>
              <a:ext cx="5486400" cy="2085320"/>
              <a:chOff x="5972175" y="3552825"/>
              <a:chExt cx="5486400" cy="208532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258A2F05-18DF-46CC-992B-B944034BF2A8}"/>
                  </a:ext>
                </a:extLst>
              </p:cNvPr>
              <p:cNvSpPr/>
              <p:nvPr/>
            </p:nvSpPr>
            <p:spPr>
              <a:xfrm>
                <a:off x="5972175" y="3552825"/>
                <a:ext cx="5486400" cy="15621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A1CD13B7-04CB-476A-B710-CF8A62614F45}"/>
                      </a:ext>
                    </a:extLst>
                  </p:cNvPr>
                  <p:cNvSpPr txBox="1"/>
                  <p:nvPr/>
                </p:nvSpPr>
                <p:spPr>
                  <a:xfrm>
                    <a:off x="5972175" y="5114925"/>
                    <a:ext cx="685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A1CD13B7-04CB-476A-B710-CF8A62614F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2175" y="5114925"/>
                    <a:ext cx="6858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5F6D76F-B9AB-453D-A2D5-AD539C079B0A}"/>
                      </a:ext>
                    </a:extLst>
                  </p:cNvPr>
                  <p:cNvSpPr txBox="1"/>
                  <p:nvPr/>
                </p:nvSpPr>
                <p:spPr>
                  <a:xfrm>
                    <a:off x="6657975" y="5105400"/>
                    <a:ext cx="685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5F6D76F-B9AB-453D-A2D5-AD539C079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7975" y="5105400"/>
                    <a:ext cx="68580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DE1BE85-A36D-44B1-B16C-BD762CC1EAD2}"/>
                      </a:ext>
                    </a:extLst>
                  </p:cNvPr>
                  <p:cNvSpPr txBox="1"/>
                  <p:nvPr/>
                </p:nvSpPr>
                <p:spPr>
                  <a:xfrm>
                    <a:off x="7343775" y="5114925"/>
                    <a:ext cx="685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DE1BE85-A36D-44B1-B16C-BD762CC1EA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3775" y="5114925"/>
                    <a:ext cx="685800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40FBD1E-0864-4CAA-8717-A243B12CE3DD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575" y="5114925"/>
                    <a:ext cx="685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40FBD1E-0864-4CAA-8717-A243B12CE3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9575" y="5114925"/>
                    <a:ext cx="685800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4AC8A1F-1742-4C00-914C-8A27380623E1}"/>
                      </a:ext>
                    </a:extLst>
                  </p:cNvPr>
                  <p:cNvSpPr txBox="1"/>
                  <p:nvPr/>
                </p:nvSpPr>
                <p:spPr>
                  <a:xfrm>
                    <a:off x="8715375" y="5114925"/>
                    <a:ext cx="685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4AC8A1F-1742-4C00-914C-8A2738062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5375" y="5114925"/>
                    <a:ext cx="68580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2B45E2DC-15F3-4072-8DD1-185933233895}"/>
                      </a:ext>
                    </a:extLst>
                  </p:cNvPr>
                  <p:cNvSpPr txBox="1"/>
                  <p:nvPr/>
                </p:nvSpPr>
                <p:spPr>
                  <a:xfrm>
                    <a:off x="9401175" y="5114925"/>
                    <a:ext cx="685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2B45E2DC-15F3-4072-8DD1-1859332338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01175" y="5114925"/>
                    <a:ext cx="68580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DBD770E-28C2-4A0C-A25D-FD74F2DBE0A2}"/>
                      </a:ext>
                    </a:extLst>
                  </p:cNvPr>
                  <p:cNvSpPr txBox="1"/>
                  <p:nvPr/>
                </p:nvSpPr>
                <p:spPr>
                  <a:xfrm>
                    <a:off x="10086975" y="5114925"/>
                    <a:ext cx="685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DBD770E-28C2-4A0C-A25D-FD74F2DBE0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6975" y="5114925"/>
                    <a:ext cx="685800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9479759-FAA1-4CE1-B9A2-ABD798CC961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72775" y="5114925"/>
                    <a:ext cx="685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9479759-FAA1-4CE1-B9A2-ABD798CC96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72775" y="5114925"/>
                    <a:ext cx="68580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EE10E69-28E1-4018-93EB-A26B65BD30F2}"/>
                    </a:ext>
                  </a:extLst>
                </p:cNvPr>
                <p:cNvSpPr txBox="1"/>
                <p:nvPr/>
              </p:nvSpPr>
              <p:spPr>
                <a:xfrm>
                  <a:off x="7781925" y="3701584"/>
                  <a:ext cx="685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EE10E69-28E1-4018-93EB-A26B65BD3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1925" y="3701584"/>
                  <a:ext cx="685800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528DDF3C-0A16-4798-ADDC-24F23FB6D4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2" y="4761845"/>
            <a:ext cx="485776" cy="485776"/>
          </a:xfrm>
          <a:prstGeom prst="rect">
            <a:avLst/>
          </a:prstGeom>
        </p:spPr>
      </p:pic>
      <p:pic>
        <p:nvPicPr>
          <p:cNvPr id="24" name="Picture 2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5DF9ACAD-CBF5-4BC0-873B-6C9C98BCAB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5" y="4761845"/>
            <a:ext cx="485775" cy="485775"/>
          </a:xfrm>
          <a:prstGeom prst="rect">
            <a:avLst/>
          </a:prstGeom>
        </p:spPr>
      </p:pic>
      <p:pic>
        <p:nvPicPr>
          <p:cNvPr id="26" name="Picture 25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29AB7E1F-9B3E-4289-8C84-D27F4605C2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99" y="4761845"/>
            <a:ext cx="485775" cy="485775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4779A60D-B5F9-4212-859B-1D296F3AE4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05" y="4761845"/>
            <a:ext cx="485776" cy="485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1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2C9E-1115-4CE6-8ECF-8F90511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Relative to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D30FC-CE41-4C7A-94EC-C92A465E1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0584"/>
                <a:ext cx="10515600" cy="427722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Switch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/>
                  <a:t>, 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Express bias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relative to its expectation: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aln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1+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D30FC-CE41-4C7A-94EC-C92A465E1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0584"/>
                <a:ext cx="10515600" cy="4277229"/>
              </a:xfrm>
              <a:blipFill>
                <a:blip r:embed="rId5"/>
                <a:stretch>
                  <a:fillRect l="-812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iasFunc">
                <a:extLst>
                  <a:ext uri="{FF2B5EF4-FFF2-40B4-BE49-F238E27FC236}">
                    <a16:creationId xmlns:a16="http://schemas.microsoft.com/office/drawing/2014/main" id="{74C36A73-5AAC-4CE2-B364-D2DC552AC342}"/>
                  </a:ext>
                </a:extLst>
              </p:cNvPr>
              <p:cNvSpPr txBox="1"/>
              <p:nvPr/>
            </p:nvSpPr>
            <p:spPr>
              <a:xfrm>
                <a:off x="4512179" y="5576053"/>
                <a:ext cx="8843336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∏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!!BiasFunc">
                <a:extLst>
                  <a:ext uri="{FF2B5EF4-FFF2-40B4-BE49-F238E27FC236}">
                    <a16:creationId xmlns:a16="http://schemas.microsoft.com/office/drawing/2014/main" id="{74C36A73-5AAC-4CE2-B364-D2DC552AC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179" y="5576053"/>
                <a:ext cx="8843336" cy="1100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WhiteBox">
            <a:extLst>
              <a:ext uri="{FF2B5EF4-FFF2-40B4-BE49-F238E27FC236}">
                <a16:creationId xmlns:a16="http://schemas.microsoft.com/office/drawing/2014/main" id="{E2AAE23A-FCCF-4AC4-8C2E-7D82C175673B}"/>
              </a:ext>
            </a:extLst>
          </p:cNvPr>
          <p:cNvSpPr/>
          <p:nvPr/>
        </p:nvSpPr>
        <p:spPr>
          <a:xfrm>
            <a:off x="8810349" y="5742773"/>
            <a:ext cx="221566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E8117B-6CAD-4173-941E-7EBADF9EFE7D}"/>
              </a:ext>
            </a:extLst>
          </p:cNvPr>
          <p:cNvSpPr/>
          <p:nvPr/>
        </p:nvSpPr>
        <p:spPr>
          <a:xfrm>
            <a:off x="4168239" y="4688392"/>
            <a:ext cx="376447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F8222-27AB-485E-A6EA-FB85A240A1B9}"/>
              </a:ext>
            </a:extLst>
          </p:cNvPr>
          <p:cNvSpPr/>
          <p:nvPr/>
        </p:nvSpPr>
        <p:spPr>
          <a:xfrm>
            <a:off x="4308764" y="3428999"/>
            <a:ext cx="3764478" cy="976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6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iasFunc">
                <a:extLst>
                  <a:ext uri="{FF2B5EF4-FFF2-40B4-BE49-F238E27FC236}">
                    <a16:creationId xmlns:a16="http://schemas.microsoft.com/office/drawing/2014/main" id="{BA8BF35A-6EF4-4672-AF67-F26A6B9706A3}"/>
                  </a:ext>
                </a:extLst>
              </p:cNvPr>
              <p:cNvSpPr txBox="1"/>
              <p:nvPr/>
            </p:nvSpPr>
            <p:spPr>
              <a:xfrm>
                <a:off x="475861" y="4582930"/>
                <a:ext cx="9968502" cy="126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∏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!!BiasFunc">
                <a:extLst>
                  <a:ext uri="{FF2B5EF4-FFF2-40B4-BE49-F238E27FC236}">
                    <a16:creationId xmlns:a16="http://schemas.microsoft.com/office/drawing/2014/main" id="{BA8BF35A-6EF4-4672-AF67-F26A6B970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1" y="4582930"/>
                <a:ext cx="9968502" cy="1268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0A29418-B3A6-41E6-B3D3-E79220CF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r>
              <a:rPr lang="en-US" dirty="0"/>
              <a:t>Previous approach: Symmetric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ContentBox">
                <a:extLst>
                  <a:ext uri="{FF2B5EF4-FFF2-40B4-BE49-F238E27FC236}">
                    <a16:creationId xmlns:a16="http://schemas.microsoft.com/office/drawing/2014/main" id="{013986BB-5771-4BE3-83A7-E5A635FD29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2050"/>
                <a:ext cx="10515600" cy="315802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1900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900" dirty="0">
                    <a:solidFill>
                      <a:srgbClr val="C00000"/>
                    </a:solidFill>
                  </a:rPr>
                  <a:t> 2012]</a:t>
                </a:r>
                <a:endParaRPr lang="en-US" sz="1900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Works best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homogeneous</a:t>
                </a:r>
                <a:r>
                  <a:rPr lang="en-US" dirty="0"/>
                  <a:t>, say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</a:pPr>
                <a:r>
                  <a:rPr lang="en-US" dirty="0"/>
                  <a:t>Recall </a:t>
                </a:r>
                <a:r>
                  <a:rPr lang="en-US" dirty="0">
                    <a:solidFill>
                      <a:schemeClr val="accent1"/>
                    </a:solidFill>
                  </a:rPr>
                  <a:t>elementary symmetric polynomials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!!ContentBox">
                <a:extLst>
                  <a:ext uri="{FF2B5EF4-FFF2-40B4-BE49-F238E27FC236}">
                    <a16:creationId xmlns:a16="http://schemas.microsoft.com/office/drawing/2014/main" id="{013986BB-5771-4BE3-83A7-E5A635FD2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2050"/>
                <a:ext cx="10515600" cy="3158023"/>
              </a:xfrm>
              <a:blipFill>
                <a:blip r:embed="rId6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EBCF92F-3F1C-4FE1-937C-2A65A213843E}"/>
              </a:ext>
            </a:extLst>
          </p:cNvPr>
          <p:cNvGrpSpPr/>
          <p:nvPr/>
        </p:nvGrpSpPr>
        <p:grpSpPr>
          <a:xfrm>
            <a:off x="6758715" y="6006300"/>
            <a:ext cx="3624160" cy="668582"/>
            <a:chOff x="6758715" y="6006300"/>
            <a:chExt cx="3624160" cy="668582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77717504-2453-4D12-B4F9-60E88AEE963D}"/>
                </a:ext>
              </a:extLst>
            </p:cNvPr>
            <p:cNvSpPr/>
            <p:nvPr/>
          </p:nvSpPr>
          <p:spPr>
            <a:xfrm rot="16200000">
              <a:off x="8455046" y="4309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E171DB-5659-4D0A-873B-D0BD4BC47810}"/>
                </a:ext>
              </a:extLst>
            </p:cNvPr>
            <p:cNvSpPr txBox="1"/>
            <p:nvPr/>
          </p:nvSpPr>
          <p:spPr>
            <a:xfrm>
              <a:off x="7594482" y="6305550"/>
              <a:ext cx="1952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</a:t>
              </a:r>
            </a:p>
          </p:txBody>
        </p:sp>
      </p:grpSp>
      <p:pic>
        <p:nvPicPr>
          <p:cNvPr id="8" name="!!ErrorImage">
            <a:extLst>
              <a:ext uri="{FF2B5EF4-FFF2-40B4-BE49-F238E27FC236}">
                <a16:creationId xmlns:a16="http://schemas.microsoft.com/office/drawing/2014/main" id="{EC104F80-6CB6-41FB-B9FA-B47B24FBD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1036" y="4635264"/>
            <a:ext cx="2529496" cy="1238486"/>
          </a:xfrm>
          <a:prstGeom prst="rect">
            <a:avLst/>
          </a:prstGeom>
        </p:spPr>
      </p:pic>
      <p:sp>
        <p:nvSpPr>
          <p:cNvPr id="10" name="!!WhiteBox">
            <a:extLst>
              <a:ext uri="{FF2B5EF4-FFF2-40B4-BE49-F238E27FC236}">
                <a16:creationId xmlns:a16="http://schemas.microsoft.com/office/drawing/2014/main" id="{FF65C4C7-13C6-46F4-949B-F294CD8D5997}"/>
              </a:ext>
            </a:extLst>
          </p:cNvPr>
          <p:cNvSpPr/>
          <p:nvPr/>
        </p:nvSpPr>
        <p:spPr>
          <a:xfrm>
            <a:off x="5371542" y="4760006"/>
            <a:ext cx="23794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04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t, text, building, sitting&#10;&#10;Description automatically generated">
            <a:extLst>
              <a:ext uri="{FF2B5EF4-FFF2-40B4-BE49-F238E27FC236}">
                <a16:creationId xmlns:a16="http://schemas.microsoft.com/office/drawing/2014/main" id="{955ED464-2C75-4A5C-8251-C5AEBB9FB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66112"/>
            <a:ext cx="3048000" cy="3770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1B40D-EE50-4568-8B98-AA360782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712"/>
            <a:ext cx="10515600" cy="1325563"/>
          </a:xfrm>
        </p:spPr>
        <p:txBody>
          <a:bodyPr/>
          <a:lstStyle/>
          <a:p>
            <a:r>
              <a:rPr lang="en-US" dirty="0"/>
              <a:t>Previous approach to bounding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xcontentbox">
                <a:extLst>
                  <a:ext uri="{FF2B5EF4-FFF2-40B4-BE49-F238E27FC236}">
                    <a16:creationId xmlns:a16="http://schemas.microsoft.com/office/drawing/2014/main" id="{E717AF32-5B4A-459A-98EC-4599687D5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1228724"/>
                <a:ext cx="10515600" cy="54006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Must bound </a:t>
                </a:r>
                <a:r>
                  <a:rPr lang="en-US" dirty="0">
                    <a:solidFill>
                      <a:schemeClr val="accent1"/>
                    </a:solidFill>
                  </a:rPr>
                  <a:t>expectation</a:t>
                </a:r>
                <a:r>
                  <a:rPr lang="en-US" dirty="0"/>
                  <a:t> of         	               </a:t>
                </a:r>
                <a:r>
                  <a:rPr lang="en-US" dirty="0">
                    <a:solidFill>
                      <a:schemeClr val="accent1"/>
                    </a:solidFill>
                  </a:rPr>
                  <a:t>under small-bias distribution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and consider three regimes</a:t>
                </a:r>
              </a:p>
              <a:p>
                <a:pPr marL="798513" lvl="1" indent="-341313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Use </a:t>
                </a:r>
                <a:r>
                  <a:rPr lang="en-US" dirty="0">
                    <a:solidFill>
                      <a:schemeClr val="accent1"/>
                    </a:solidFill>
                  </a:rPr>
                  <a:t>Fourier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bound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(otherwise use different approach)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 #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798513" lvl="1" indent="-341313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Show that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w.h.p</a:t>
                </a:r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𝑘𝑑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rad>
                      </m:den>
                    </m:f>
                  </m:oMath>
                </a14:m>
                <a:endParaRPr lang="en-US" b="0" dirty="0"/>
              </a:p>
              <a:p>
                <a:pPr lvl="2">
                  <a:lnSpc>
                    <a:spcPct val="150000"/>
                  </a:lnSpc>
                </a:pPr>
                <a:r>
                  <a:rPr lang="en-US" sz="2100" dirty="0"/>
                  <a:t>Each bias function      has very low variance due to averaging</a:t>
                </a:r>
              </a:p>
              <a:p>
                <a:pPr marL="798513" lvl="1" indent="-341313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Use </a:t>
                </a:r>
                <a:r>
                  <a:rPr lang="en-US" dirty="0">
                    <a:solidFill>
                      <a:schemeClr val="accent1"/>
                    </a:solidFill>
                  </a:rPr>
                  <a:t>tail bound for symmetric polynomials</a:t>
                </a:r>
                <a:endParaRPr lang="en-US" dirty="0"/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Theorem: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both near-zero, then subsequent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’s are all near-zero</a:t>
                </a:r>
              </a:p>
              <a:p>
                <a:pPr lvl="2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2012] [Gopalan,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Yehudayoff</a:t>
                </a:r>
                <a:r>
                  <a:rPr lang="en-US" dirty="0">
                    <a:solidFill>
                      <a:srgbClr val="C00000"/>
                    </a:solidFill>
                  </a:rPr>
                  <a:t> 2014]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xcontentbox">
                <a:extLst>
                  <a:ext uri="{FF2B5EF4-FFF2-40B4-BE49-F238E27FC236}">
                    <a16:creationId xmlns:a16="http://schemas.microsoft.com/office/drawing/2014/main" id="{E717AF32-5B4A-459A-98EC-4599687D5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228724"/>
                <a:ext cx="10515600" cy="5400675"/>
              </a:xfrm>
              <a:blipFill>
                <a:blip r:embed="rId6"/>
                <a:stretch>
                  <a:fillRect l="-870" t="-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ErrorImage">
            <a:extLst>
              <a:ext uri="{FF2B5EF4-FFF2-40B4-BE49-F238E27FC236}">
                <a16:creationId xmlns:a16="http://schemas.microsoft.com/office/drawing/2014/main" id="{0B6D7ABF-FB49-4060-B983-B4AA8E642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014" y="1046602"/>
            <a:ext cx="1469536" cy="7195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4925C4-C2DA-4E31-B92F-4239633944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176" y="4591050"/>
            <a:ext cx="230858" cy="333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973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7B7E-6081-4434-ADF6-B9F416C0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95"/>
            <a:ext cx="10515600" cy="1325563"/>
          </a:xfrm>
        </p:spPr>
        <p:txBody>
          <a:bodyPr/>
          <a:lstStyle/>
          <a:p>
            <a:r>
              <a:rPr lang="en-US" dirty="0"/>
              <a:t>The non-homogeneous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FDF34-764C-4D2E-8505-B8423A2FB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5032"/>
                <a:ext cx="10515600" cy="4572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Partition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into </a:t>
                </a:r>
                <a:r>
                  <a:rPr lang="en-US" dirty="0">
                    <a:solidFill>
                      <a:schemeClr val="accent1"/>
                    </a:solidFill>
                  </a:rPr>
                  <a:t>buckets</a:t>
                </a:r>
                <a:r>
                  <a:rPr lang="en-US" dirty="0"/>
                  <a:t> based on degree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contains all terms with degree approximately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Within each bucket, there is a good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so small-bias distribution fools that bucket’s bias function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What about across buckets?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FDF34-764C-4D2E-8505-B8423A2FB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5032"/>
                <a:ext cx="10515600" cy="4572000"/>
              </a:xfrm>
              <a:blipFill>
                <a:blip r:embed="rId5"/>
                <a:stretch>
                  <a:fillRect l="-1043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30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7150-3052-4698-861B-2A8B50BE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approach: XOR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8A270-DAE8-45E8-A49A-D4AFE7BC2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Generic XOR lemma for small-bias distributions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2012], 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Tal 2019]</a:t>
                </a:r>
                <a:endParaRPr lang="en-US" sz="180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[−1, 1]</m:t>
                    </m:r>
                  </m:oMath>
                </a14:m>
                <a:r>
                  <a:rPr lang="en-US" dirty="0"/>
                  <a:t>-valued functions on disjoint variables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-bias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-fools each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-bias fools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In our case,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bias function of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Penalty: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in seed length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#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buckets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8A270-DAE8-45E8-A49A-D4AFE7BC2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rying Face on Facebook 4.0">
            <a:extLst>
              <a:ext uri="{FF2B5EF4-FFF2-40B4-BE49-F238E27FC236}">
                <a16:creationId xmlns:a16="http://schemas.microsoft.com/office/drawing/2014/main" id="{3EE84AEF-34D0-4724-AFB6-D63F58F2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94" y="5110003"/>
            <a:ext cx="428624" cy="4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79A925-8F63-40DC-82A4-D5700215BDF4}"/>
              </a:ext>
            </a:extLst>
          </p:cNvPr>
          <p:cNvSpPr txBox="1"/>
          <p:nvPr/>
        </p:nvSpPr>
        <p:spPr>
          <a:xfrm>
            <a:off x="3512018" y="6135369"/>
            <a:ext cx="5167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9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628C-9EE2-4485-B91E-6752B038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Symmetric polynomials are too blunt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EB48BD-A023-44A7-A11C-B22F483B9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2782"/>
                <a:ext cx="10515600" cy="532277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Each monomial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involves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1"/>
                    </a:solidFill>
                  </a:rPr>
                  <a:t>terms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But that’s not exactly the “right” way to count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Each monomial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involves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1"/>
                    </a:solidFill>
                  </a:rPr>
                  <a:t>input variables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That’s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a good choice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EB48BD-A023-44A7-A11C-B22F483B9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2782"/>
                <a:ext cx="10515600" cy="5322771"/>
              </a:xfrm>
              <a:blipFill>
                <a:blip r:embed="rId5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F3B6451-628D-4A08-A23D-F2E06DFCFDE1}"/>
              </a:ext>
            </a:extLst>
          </p:cNvPr>
          <p:cNvGrpSpPr/>
          <p:nvPr/>
        </p:nvGrpSpPr>
        <p:grpSpPr>
          <a:xfrm>
            <a:off x="7753349" y="2742015"/>
            <a:ext cx="4286251" cy="1541725"/>
            <a:chOff x="7643663" y="374045"/>
            <a:chExt cx="3689048" cy="239079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3F93DD3A-572D-4F5E-9156-7590681AB0BC}"/>
                </a:ext>
              </a:extLst>
            </p:cNvPr>
            <p:cNvSpPr/>
            <p:nvPr/>
          </p:nvSpPr>
          <p:spPr>
            <a:xfrm>
              <a:off x="7643663" y="374045"/>
              <a:ext cx="3689048" cy="2390796"/>
            </a:xfrm>
            <a:prstGeom prst="cloudCallout">
              <a:avLst>
                <a:gd name="adj1" fmla="val -43593"/>
                <a:gd name="adj2" fmla="val 52041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91F8E83-D6BA-4E4E-9973-AA9CC51D0FF9}"/>
                    </a:ext>
                  </a:extLst>
                </p:cNvPr>
                <p:cNvSpPr txBox="1"/>
                <p:nvPr/>
              </p:nvSpPr>
              <p:spPr>
                <a:xfrm>
                  <a:off x="7946051" y="1035440"/>
                  <a:ext cx="2933254" cy="1068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m:rPr>
                            <m:aln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oMath>
                      <m:oMath xmlns:m="http://schemas.openxmlformats.org/officeDocument/2006/math">
                        <m:r>
                          <m:rPr>
                            <m:aln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91F8E83-D6BA-4E4E-9973-AA9CC51D0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051" y="1035440"/>
                  <a:ext cx="2933254" cy="1068010"/>
                </a:xfrm>
                <a:prstGeom prst="rect">
                  <a:avLst/>
                </a:prstGeom>
                <a:blipFill>
                  <a:blip r:embed="rId6"/>
                  <a:stretch>
                    <a:fillRect r="-8408" b="-6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9CCDC2-9B2E-4475-A5BB-E4A9A8509411}"/>
              </a:ext>
            </a:extLst>
          </p:cNvPr>
          <p:cNvGrpSpPr/>
          <p:nvPr/>
        </p:nvGrpSpPr>
        <p:grpSpPr>
          <a:xfrm>
            <a:off x="6410325" y="5389538"/>
            <a:ext cx="5324475" cy="1524000"/>
            <a:chOff x="7643663" y="374045"/>
            <a:chExt cx="3689048" cy="2613909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113A6C8-016A-4011-B70E-90B807AC6CF6}"/>
                </a:ext>
              </a:extLst>
            </p:cNvPr>
            <p:cNvSpPr/>
            <p:nvPr/>
          </p:nvSpPr>
          <p:spPr>
            <a:xfrm>
              <a:off x="7643663" y="374045"/>
              <a:ext cx="3689048" cy="2390796"/>
            </a:xfrm>
            <a:prstGeom prst="cloudCallout">
              <a:avLst>
                <a:gd name="adj1" fmla="val -46482"/>
                <a:gd name="adj2" fmla="val -47427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378F569-FF6D-499E-A428-F35EC19F41E7}"/>
                    </a:ext>
                  </a:extLst>
                </p:cNvPr>
                <p:cNvSpPr txBox="1"/>
                <p:nvPr/>
              </p:nvSpPr>
              <p:spPr>
                <a:xfrm>
                  <a:off x="7977097" y="731921"/>
                  <a:ext cx="2933254" cy="2256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AND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378F569-FF6D-499E-A428-F35EC19F41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7097" y="731921"/>
                  <a:ext cx="2933254" cy="22560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6510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BC5E-E7EB-48B8-9F10-8A39BD91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new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CFC6E-6215-479A-A4BB-0A8F1B76B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1284"/>
                <a:ext cx="10515600" cy="50917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∏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Organizing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lets us keep track of #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participating in each summand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But we want to keep track of 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participating in each summand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Let’s reorganize using </a:t>
                </a:r>
                <a:r>
                  <a:rPr lang="en-US" dirty="0">
                    <a:solidFill>
                      <a:schemeClr val="accent1"/>
                    </a:solidFill>
                  </a:rPr>
                  <a:t>new polynomials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CFC6E-6215-479A-A4BB-0A8F1B76B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1284"/>
                <a:ext cx="10515600" cy="5091764"/>
              </a:xfrm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53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478B-26A5-44D4-B499-794CE811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Subset-wise symmetric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8E877F-0F20-4939-818F-242874D85CD5}"/>
                  </a:ext>
                </a:extLst>
              </p:cNvPr>
              <p:cNvSpPr txBox="1"/>
              <p:nvPr/>
            </p:nvSpPr>
            <p:spPr>
              <a:xfrm>
                <a:off x="510139" y="1405288"/>
                <a:ext cx="10843661" cy="531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Fix partition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⊔…⊔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nonnegative</a:t>
                </a:r>
                <a:r>
                  <a:rPr lang="en-US" sz="2800" dirty="0"/>
                  <a:t> integers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“How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in each monomial?”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“How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in each monomial?”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8E877F-0F20-4939-818F-242874D8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39" y="1405288"/>
                <a:ext cx="10843661" cy="5314468"/>
              </a:xfrm>
              <a:prstGeom prst="rect">
                <a:avLst/>
              </a:prstGeom>
              <a:blipFill>
                <a:blip r:embed="rId5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584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F3D9-D6FE-43EE-BE82-C5563EF0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counting input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FAC54-0915-4794-A5C6-E1ED94C9F6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000"/>
                <a:ext cx="10515600" cy="50958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Recall: 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contains all terms with degree approximately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counts #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 each monomial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 each monomial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 involves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1"/>
                    </a:solidFill>
                  </a:rPr>
                  <a:t>input variables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FAC54-0915-4794-A5C6-E1ED94C9F6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000"/>
                <a:ext cx="10515600" cy="5095875"/>
              </a:xfrm>
              <a:blipFill>
                <a:blip r:embed="rId5"/>
                <a:stretch>
                  <a:fillRect l="-1043" t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98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BD7-C70A-4F03-83D9-3E69D3A4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in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57F1-07ED-4D19-8370-F5FB36E3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5625"/>
            <a:ext cx="10515600" cy="308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Randomness is an </a:t>
            </a:r>
            <a:r>
              <a:rPr lang="en-US" dirty="0">
                <a:solidFill>
                  <a:schemeClr val="accent1"/>
                </a:solidFill>
              </a:rPr>
              <a:t>expensive computational resource</a:t>
            </a:r>
          </a:p>
          <a:p>
            <a:pPr>
              <a:lnSpc>
                <a:spcPct val="150000"/>
              </a:lnSpc>
            </a:pPr>
            <a:r>
              <a:rPr lang="en-US" dirty="0"/>
              <a:t>Like time or space</a:t>
            </a:r>
          </a:p>
          <a:p>
            <a:pPr>
              <a:lnSpc>
                <a:spcPct val="150000"/>
              </a:lnSpc>
            </a:pPr>
            <a:r>
              <a:rPr lang="en-US" dirty="0"/>
              <a:t>Using less randomness is better than using more randomness</a:t>
            </a:r>
          </a:p>
        </p:txBody>
      </p:sp>
      <p:pic>
        <p:nvPicPr>
          <p:cNvPr id="4" name="Picture 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B0E2695-8A55-4058-B5FF-C811D8F9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51810" cy="951810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10" y="1690689"/>
            <a:ext cx="951809" cy="951809"/>
          </a:xfrm>
          <a:prstGeom prst="rect">
            <a:avLst/>
          </a:prstGeom>
        </p:spPr>
      </p:pic>
      <p:pic>
        <p:nvPicPr>
          <p:cNvPr id="6" name="Picture 5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CA5B24D8-F867-4412-A415-70B7FC55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19" y="1667910"/>
            <a:ext cx="951810" cy="951810"/>
          </a:xfrm>
          <a:prstGeom prst="rect">
            <a:avLst/>
          </a:prstGeom>
        </p:spPr>
      </p:pic>
      <p:pic>
        <p:nvPicPr>
          <p:cNvPr id="7" name="Picture 6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C7E12A9-B4CF-495D-8946-63C19F32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28" y="1690688"/>
            <a:ext cx="951810" cy="951810"/>
          </a:xfrm>
          <a:prstGeom prst="rect">
            <a:avLst/>
          </a:prstGeom>
        </p:spPr>
      </p:pic>
      <p:pic>
        <p:nvPicPr>
          <p:cNvPr id="8" name="Picture 7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9E6B9EE-56E3-45B3-8484-67556E2A6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37" y="1690688"/>
            <a:ext cx="951810" cy="951810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A4B1535E-9E1A-48D5-B3EC-0E4F9E8E6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47" y="1690689"/>
            <a:ext cx="951809" cy="951809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5B207EF2-EACD-4D45-A18F-C8D21369C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56" y="1667911"/>
            <a:ext cx="951809" cy="951809"/>
          </a:xfrm>
          <a:prstGeom prst="rect">
            <a:avLst/>
          </a:prstGeom>
        </p:spPr>
      </p:pic>
      <p:pic>
        <p:nvPicPr>
          <p:cNvPr id="11" name="Picture 10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93C2C4E3-B594-4962-B8D4-283E444F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64" y="1690688"/>
            <a:ext cx="951810" cy="951810"/>
          </a:xfrm>
          <a:prstGeom prst="rect">
            <a:avLst/>
          </a:prstGeom>
        </p:spPr>
      </p:pic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7784C080-F69A-40B1-9742-6E026FC3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73" y="1667911"/>
            <a:ext cx="951809" cy="951809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1DBA5213-95C2-4075-AC85-64DFCC38F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82" y="1690689"/>
            <a:ext cx="951809" cy="951809"/>
          </a:xfrm>
          <a:prstGeom prst="rect">
            <a:avLst/>
          </a:prstGeom>
        </p:spPr>
      </p:pic>
      <p:pic>
        <p:nvPicPr>
          <p:cNvPr id="14" name="Picture 1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4D6BA-9CAE-478F-999F-B3664878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89" y="1667910"/>
            <a:ext cx="951810" cy="951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2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3275-9D54-4C65-A5E6-9E9F942C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A0DEC-872B-4EAF-96BF-29D970A34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5520"/>
                <a:ext cx="10515600" cy="432065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∏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Split sum 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extend tail bounds for symmetric polynomials to the case of subset-wise symmetric polynomials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A0DEC-872B-4EAF-96BF-29D970A34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5520"/>
                <a:ext cx="10515600" cy="4320651"/>
              </a:xfrm>
              <a:blipFill>
                <a:blip r:embed="rId5"/>
                <a:stretch>
                  <a:fillRect l="-1043" b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3DA9922-9603-4450-8C66-3404B1DD824A}"/>
              </a:ext>
            </a:extLst>
          </p:cNvPr>
          <p:cNvGrpSpPr/>
          <p:nvPr/>
        </p:nvGrpSpPr>
        <p:grpSpPr>
          <a:xfrm>
            <a:off x="838200" y="5862049"/>
            <a:ext cx="5684119" cy="523220"/>
            <a:chOff x="838200" y="4899259"/>
            <a:chExt cx="5684119" cy="523220"/>
          </a:xfrm>
        </p:grpSpPr>
        <p:pic>
          <p:nvPicPr>
            <p:cNvPr id="2050" name="Picture 2" descr="Slightly Smiling Face on Facebook 4.0">
              <a:extLst>
                <a:ext uri="{FF2B5EF4-FFF2-40B4-BE49-F238E27FC236}">
                  <a16:creationId xmlns:a16="http://schemas.microsoft.com/office/drawing/2014/main" id="{81F0EC29-8CA3-48E9-9809-18E4CA47C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415" y="4925575"/>
              <a:ext cx="496904" cy="496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2C1140-003B-492C-9DD2-220DA5C9E938}"/>
                </a:ext>
              </a:extLst>
            </p:cNvPr>
            <p:cNvSpPr txBox="1"/>
            <p:nvPr/>
          </p:nvSpPr>
          <p:spPr>
            <a:xfrm>
              <a:off x="838200" y="4899259"/>
              <a:ext cx="5187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sz="2800" dirty="0"/>
                <a:t>No longer need XOR lemma here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E5C6DEF-1CAF-451D-9EE8-735F395F5EA1}"/>
              </a:ext>
            </a:extLst>
          </p:cNvPr>
          <p:cNvSpPr/>
          <p:nvPr/>
        </p:nvSpPr>
        <p:spPr>
          <a:xfrm>
            <a:off x="5734050" y="2162175"/>
            <a:ext cx="4181475" cy="126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9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5097-37E7-4AAD-94DE-9763AA49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Iterating the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A2C51-0ED7-4345-AE58-8AE5DFA0BA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8660"/>
                <a:ext cx="10515600" cy="526501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Our restriction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Assigns values to a tiny constant fraction of inputs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Preserves the expectation of the formula to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Costs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truly random 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need to assign values to </a:t>
                </a:r>
                <a:r>
                  <a:rPr lang="en-US" dirty="0">
                    <a:solidFill>
                      <a:schemeClr val="accent1"/>
                    </a:solidFill>
                  </a:rPr>
                  <a:t>all</a:t>
                </a:r>
                <a:r>
                  <a:rPr lang="en-US" dirty="0"/>
                  <a:t> inputs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Insight: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only reads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variables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restriction should only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truly random bits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Can be justified using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-bias” distributions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A2C51-0ED7-4345-AE58-8AE5DFA0BA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8660"/>
                <a:ext cx="10515600" cy="5265019"/>
              </a:xfrm>
              <a:blipFill>
                <a:blip r:embed="rId5"/>
                <a:stretch>
                  <a:fillRect l="-1043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42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0BFF-6613-4CDF-9EF3-9E9F40AE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Cheaper and cheaper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39677-5B1C-4946-BC61-71A54051F6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9471"/>
                <a:ext cx="10515600" cy="56885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homogeneous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Restriction keeps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-fraction of variables alive,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restrictions, we should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we always have </a:t>
                </a:r>
                <a:r>
                  <a:rPr lang="en-US" dirty="0">
                    <a:solidFill>
                      <a:schemeClr val="accent1"/>
                    </a:solidFill>
                  </a:rPr>
                  <a:t># terms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</m:sup>
                    </m:sSup>
                  </m:oMath>
                </a14:m>
                <a:r>
                  <a:rPr lang="en-US" dirty="0"/>
                  <a:t> (otherwise use different approach)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restrictions, # relevant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next restriction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truly random bits</a:t>
                </a:r>
              </a:p>
              <a:p>
                <a:r>
                  <a:rPr lang="en-US" dirty="0"/>
                  <a:t>Total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restrictions: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39677-5B1C-4946-BC61-71A54051F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9471"/>
                <a:ext cx="10515600" cy="5688529"/>
              </a:xfrm>
              <a:blipFill>
                <a:blip r:embed="rId5"/>
                <a:stretch>
                  <a:fillRect l="-1043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95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596A-F0A5-4640-B3B3-E133ED8C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5F646-BC97-4C28-9169-6FA9CE561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Iterate our restriction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</a:t>
                </a:r>
              </a:p>
              <a:p>
                <a:r>
                  <a:rPr lang="en-US" dirty="0"/>
                  <a:t>At this point there are 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variables alive</a:t>
                </a:r>
              </a:p>
              <a:p>
                <a:r>
                  <a:rPr lang="en-US" dirty="0"/>
                  <a:t>Use prior PRG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[Lee 2019]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to finish the job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5F646-BC97-4C28-9169-6FA9CE561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88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F495-516A-425D-886F-5F9F50B6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6C6AC-4205-4FF4-BF61-DA37FF6859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6197" y="988870"/>
                <a:ext cx="5423770" cy="1978760"/>
              </a:xfrm>
            </p:spPr>
            <p:txBody>
              <a:bodyPr/>
              <a:lstStyle/>
              <a:p>
                <a:r>
                  <a:rPr lang="en-US" dirty="0"/>
                  <a:t>PRG/HSG for read-once CNFs with optimal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Thanks for watching!</a:t>
                </a:r>
              </a:p>
              <a:p>
                <a:r>
                  <a:rPr lang="en-US" dirty="0"/>
                  <a:t>Contact us if you have questions!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6C6AC-4205-4FF4-BF61-DA37FF6859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197" y="988870"/>
                <a:ext cx="5423770" cy="1978760"/>
              </a:xfrm>
              <a:blipFill>
                <a:blip r:embed="rId5"/>
                <a:stretch>
                  <a:fillRect l="-2022" t="-4923" r="-1910" b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B3879A-2A7D-4EFA-871F-5F109FA3CCCC}"/>
                  </a:ext>
                </a:extLst>
              </p:cNvPr>
              <p:cNvSpPr txBox="1"/>
              <p:nvPr/>
            </p:nvSpPr>
            <p:spPr>
              <a:xfrm>
                <a:off x="5839967" y="30480"/>
                <a:ext cx="6352033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Gavinsky</a:t>
                </a:r>
                <a:r>
                  <a:rPr lang="en-US" dirty="0">
                    <a:solidFill>
                      <a:srgbClr val="C00000"/>
                    </a:solidFill>
                  </a:rPr>
                  <a:t>, Lovett, Srinivasan 2012]: Pseudorandom generators for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In CCC 2012, pages 287-297.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2012]: Better pseudorandom generators from milder pseudorandom restrictions. In FOCS 2012, pages 120-129.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Yehudayoff</a:t>
                </a:r>
                <a:r>
                  <a:rPr lang="en-US" dirty="0">
                    <a:solidFill>
                      <a:srgbClr val="C00000"/>
                    </a:solidFill>
                  </a:rPr>
                  <a:t> 2014]: Inequalities and tail bounds for elementary symmetric polynomials with applications. arXiv:1402.3543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[Lee 2019]: Fourier bounds and pseudorandom generators for product tests. In CCC 2019, pages 7:1-7:25.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[Lee, Viola 2017]: More on bounded independence plus noise: Pseudorandom generators for read-once polynomials. ECCC TR17-167.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Luby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Veličković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Wigderson</a:t>
                </a:r>
                <a:r>
                  <a:rPr lang="en-US" dirty="0">
                    <a:solidFill>
                      <a:srgbClr val="C00000"/>
                    </a:solidFill>
                  </a:rPr>
                  <a:t> 1993]: Deterministic approximate counting of depth-2 circuits. In ISTCS 1993, pages 18-24.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dirty="0">
                    <a:solidFill>
                      <a:srgbClr val="C00000"/>
                    </a:solidFill>
                  </a:rPr>
                  <a:t>, Tal 2019]: Pseudorandom generators for width‑3 branching programs. In STOC 2019, pages 626-637.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[Nisan 1990]: Pseudorandom generators for space-bounded computation. In </a:t>
                </a:r>
                <a:r>
                  <a:rPr lang="en-US" dirty="0" err="1">
                    <a:solidFill>
                      <a:srgbClr val="C00000"/>
                    </a:solidFill>
                  </a:rPr>
                  <a:t>Combinatorica</a:t>
                </a:r>
                <a:r>
                  <a:rPr lang="en-US" dirty="0">
                    <a:solidFill>
                      <a:srgbClr val="C00000"/>
                    </a:solidFill>
                  </a:rPr>
                  <a:t>, volume 12, issue 4, pages 449-461, 1992. (Preliminary version in STOC 1990)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[Nisan 1991]: Pseudorandom bits for constant depth circuits. In </a:t>
                </a:r>
                <a:r>
                  <a:rPr lang="en-US" dirty="0" err="1">
                    <a:solidFill>
                      <a:srgbClr val="C00000"/>
                    </a:solidFill>
                  </a:rPr>
                  <a:t>Combinatorica</a:t>
                </a:r>
                <a:r>
                  <a:rPr lang="en-US" dirty="0">
                    <a:solidFill>
                      <a:srgbClr val="C00000"/>
                    </a:solidFill>
                  </a:rPr>
                  <a:t>, volume 11, pages 63-70, 1991.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B3879A-2A7D-4EFA-871F-5F109FA3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67" y="30480"/>
                <a:ext cx="6352033" cy="6186309"/>
              </a:xfrm>
              <a:prstGeom prst="rect">
                <a:avLst/>
              </a:prstGeom>
              <a:blipFill>
                <a:blip r:embed="rId6"/>
                <a:stretch>
                  <a:fillRect l="-576" t="-493" r="-1248" b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7C5649-9BCE-4544-9FD7-15834BE2B24D}"/>
              </a:ext>
            </a:extLst>
          </p:cNvPr>
          <p:cNvSpPr txBox="1"/>
          <p:nvPr/>
        </p:nvSpPr>
        <p:spPr>
          <a:xfrm>
            <a:off x="263797" y="3123634"/>
            <a:ext cx="5423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References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err="1">
                <a:solidFill>
                  <a:srgbClr val="C00000"/>
                </a:solidFill>
              </a:rPr>
              <a:t>Ajtai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Wigderson</a:t>
            </a:r>
            <a:r>
              <a:rPr lang="en-US" dirty="0">
                <a:solidFill>
                  <a:srgbClr val="C00000"/>
                </a:solidFill>
              </a:rPr>
              <a:t> 1985]: Deterministic simulation of probabilistic constant depth circuits. In Advances in Computing Research, volume 5, issue 1, pages 199-222, 1989. (Preliminary version in FOCS 1985)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[Chari, Rohatgi, Srinivasan 1994]: Improved algorithms via approximations of probability distributions. In JCSS, volume 61, issue 1, pages 81-107, 2000. (Preliminary version in STOC 1994)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[De, </a:t>
            </a:r>
            <a:r>
              <a:rPr lang="en-US" dirty="0" err="1">
                <a:solidFill>
                  <a:srgbClr val="C00000"/>
                </a:solidFill>
              </a:rPr>
              <a:t>Etesami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Trevisan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Tulsiani</a:t>
            </a:r>
            <a:r>
              <a:rPr lang="en-US" dirty="0">
                <a:solidFill>
                  <a:srgbClr val="C00000"/>
                </a:solidFill>
              </a:rPr>
              <a:t> 2010]: Improved pseudorandom generators for depth 2 circuits. In APPROX/RANDOM 2010, pages 504-517.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709123" y="1621324"/>
                <a:ext cx="9750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3" y="1621324"/>
                <a:ext cx="975048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709125" y="3100600"/>
                <a:ext cx="9750489" cy="2692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fools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if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Want one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that fools entire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class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simultaneously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“reasonable”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, goal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5" y="3100600"/>
                <a:ext cx="9750489" cy="2692981"/>
              </a:xfrm>
              <a:prstGeom prst="rect">
                <a:avLst/>
              </a:prstGeom>
              <a:blipFill>
                <a:blip r:embed="rId6"/>
                <a:stretch>
                  <a:fillRect l="-1125" b="-5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4530B03-83AA-480F-9C7A-720B8587F04B}"/>
              </a:ext>
            </a:extLst>
          </p:cNvPr>
          <p:cNvGrpSpPr/>
          <p:nvPr/>
        </p:nvGrpSpPr>
        <p:grpSpPr>
          <a:xfrm>
            <a:off x="2879557" y="2409298"/>
            <a:ext cx="7357240" cy="474892"/>
            <a:chOff x="2879557" y="2409298"/>
            <a:chExt cx="7357240" cy="4748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F363F1-15CF-43E4-BDD2-029B8A873B0A}"/>
                </a:ext>
              </a:extLst>
            </p:cNvPr>
            <p:cNvSpPr/>
            <p:nvPr/>
          </p:nvSpPr>
          <p:spPr>
            <a:xfrm>
              <a:off x="2879557" y="2413114"/>
              <a:ext cx="2301187" cy="464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6E01CD-132C-48FF-8237-353E64BDA126}"/>
                </a:ext>
              </a:extLst>
            </p:cNvPr>
            <p:cNvGrpSpPr/>
            <p:nvPr/>
          </p:nvGrpSpPr>
          <p:grpSpPr>
            <a:xfrm>
              <a:off x="5672446" y="2409298"/>
              <a:ext cx="4564351" cy="472217"/>
              <a:chOff x="7198633" y="2403854"/>
              <a:chExt cx="4564351" cy="47221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702409-D757-4BF9-AB31-975C91528A62}"/>
                  </a:ext>
                </a:extLst>
              </p:cNvPr>
              <p:cNvSpPr/>
              <p:nvPr/>
            </p:nvSpPr>
            <p:spPr>
              <a:xfrm>
                <a:off x="7198633" y="2405120"/>
                <a:ext cx="4564351" cy="4614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BED83283-35EA-446F-BF63-C93F1A1EA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634" y="2410690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14" name="Picture 13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1938251F-2CD3-4288-B797-72EAC6CA2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5833" y="24076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5" name="Picture 14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5BE5A099-8477-48B6-B936-AC3F54A44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1781" y="2422305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6" name="Picture 15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9F0B86AD-F4D6-4027-B13B-78FB5F458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8165" y="2411319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7" name="Picture 16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089084F0-F75F-409C-8129-5531C7301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1333" y="2417058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8" name="Picture 17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A138ECB5-B25E-46B1-BF2D-A29878DF2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0163" y="240385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19" name="Picture 18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3A2FF6A6-DE8A-4586-8389-1EFA00E2B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163" y="241438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0" name="Picture 1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9F8892F4-D687-415B-96CB-C81190E8B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110" y="2411811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1" name="Picture 20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28E906A1-8B5A-41D7-9058-CF9C14B30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4164" y="2405708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2" name="Picture 21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177EB38-0F30-4E8F-B745-96F340737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1297" y="2413852"/>
                <a:ext cx="461687" cy="461687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1C1779-8FD0-4477-9D9F-5ACF0074E50A}"/>
                </a:ext>
              </a:extLst>
            </p:cNvPr>
            <p:cNvCxnSpPr>
              <a:cxnSpLocks/>
            </p:cNvCxnSpPr>
            <p:nvPr/>
          </p:nvCxnSpPr>
          <p:spPr>
            <a:xfrm>
              <a:off x="5218915" y="2652524"/>
              <a:ext cx="45353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16031019-856A-4F27-8755-900522A90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517" y="2421434"/>
              <a:ext cx="449551" cy="449551"/>
            </a:xfrm>
            <a:prstGeom prst="rect">
              <a:avLst/>
            </a:prstGeom>
          </p:spPr>
        </p:pic>
        <p:pic>
          <p:nvPicPr>
            <p:cNvPr id="31" name="Picture 30" descr="A close up of a coin&#10;&#10;Description automatically generated">
              <a:extLst>
                <a:ext uri="{FF2B5EF4-FFF2-40B4-BE49-F238E27FC236}">
                  <a16:creationId xmlns:a16="http://schemas.microsoft.com/office/drawing/2014/main" id="{38ACC062-52E0-447A-92A3-B49D74DAA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113" y="2421680"/>
              <a:ext cx="461688" cy="461688"/>
            </a:xfrm>
            <a:prstGeom prst="rect">
              <a:avLst/>
            </a:prstGeom>
          </p:spPr>
        </p:pic>
        <p:pic>
          <p:nvPicPr>
            <p:cNvPr id="32" name="Picture 3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992DB23-E2AD-4E2B-84E8-D98994963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176" y="2419296"/>
              <a:ext cx="449551" cy="449551"/>
            </a:xfrm>
            <a:prstGeom prst="rect">
              <a:avLst/>
            </a:prstGeom>
          </p:spPr>
        </p:pic>
        <p:pic>
          <p:nvPicPr>
            <p:cNvPr id="33" name="Picture 3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08EF6CF-6814-45CA-9849-3376400A3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019" y="2428270"/>
              <a:ext cx="449551" cy="449551"/>
            </a:xfrm>
            <a:prstGeom prst="rect">
              <a:avLst/>
            </a:prstGeom>
          </p:spPr>
        </p:pic>
        <p:pic>
          <p:nvPicPr>
            <p:cNvPr id="34" name="Picture 33" descr="A close up of a coin&#10;&#10;Description automatically generated">
              <a:extLst>
                <a:ext uri="{FF2B5EF4-FFF2-40B4-BE49-F238E27FC236}">
                  <a16:creationId xmlns:a16="http://schemas.microsoft.com/office/drawing/2014/main" id="{F7A4D4DB-38ED-475B-AF35-8FF1DBB4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212" y="2422502"/>
              <a:ext cx="461688" cy="4616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7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D7781C-03D0-4972-AE3B-D8729553AD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D7781C-03D0-4972-AE3B-D8729553A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BDBDB5-C508-4A73-9FD3-00BABA1F2F2F}"/>
              </a:ext>
            </a:extLst>
          </p:cNvPr>
          <p:cNvSpPr/>
          <p:nvPr/>
        </p:nvSpPr>
        <p:spPr>
          <a:xfrm>
            <a:off x="838200" y="6021475"/>
            <a:ext cx="8454044" cy="666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2D354-7E42-464C-983A-9C5218FE0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9732"/>
                <a:ext cx="8696325" cy="35184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there is an explicit PRG for “poly-width ROBPs”       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smtClean="0">
                        <a:latin typeface="Cambria Math" panose="02040503050406030204" pitchFamily="18" charset="0"/>
                      </a:rPr>
                      <m:t>PL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Approach 1: Fool poly-width ROBPs, optimize seed length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Stuck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[Nisan 1990]</a:t>
                </a:r>
                <a:endParaRPr lang="en-US" sz="18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Approach 2: Insist on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optimize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2D354-7E42-464C-983A-9C5218FE0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9732"/>
                <a:ext cx="8696325" cy="3518407"/>
              </a:xfrm>
              <a:blipFill>
                <a:blip r:embed="rId6"/>
                <a:stretch>
                  <a:fillRect l="-1262" r="-1122" b="-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C0CD1A-0522-4E1D-9798-AA0AC55DFF75}"/>
                  </a:ext>
                </a:extLst>
              </p:cNvPr>
              <p:cNvSpPr txBox="1"/>
              <p:nvPr/>
            </p:nvSpPr>
            <p:spPr>
              <a:xfrm>
                <a:off x="838200" y="1913759"/>
                <a:ext cx="8142171" cy="167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1775" indent="-2317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Conjecture: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800" dirty="0"/>
              </a:p>
              <a:p>
                <a:pPr marL="682625" lvl="1" indent="-2254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/>
                  <a:t>“Randomness is not necessary for space-efficient computation”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C0CD1A-0522-4E1D-9798-AA0AC55D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3759"/>
                <a:ext cx="8142171" cy="1677382"/>
              </a:xfrm>
              <a:prstGeom prst="rect">
                <a:avLst/>
              </a:prstGeom>
              <a:blipFill>
                <a:blip r:embed="rId7"/>
                <a:stretch>
                  <a:fillRect l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0890D68-47EE-40BB-9792-AFF8C6B9BE03}"/>
              </a:ext>
            </a:extLst>
          </p:cNvPr>
          <p:cNvGrpSpPr/>
          <p:nvPr/>
        </p:nvGrpSpPr>
        <p:grpSpPr>
          <a:xfrm>
            <a:off x="5902190" y="0"/>
            <a:ext cx="6312267" cy="4975138"/>
            <a:chOff x="5995237" y="365125"/>
            <a:chExt cx="6312267" cy="49751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B3B7CDD-9DF4-41E1-BD78-8D155A7D9EB5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35" name="Picture 34" descr="Trash can">
                <a:extLst>
                  <a:ext uri="{FF2B5EF4-FFF2-40B4-BE49-F238E27FC236}">
                    <a16:creationId xmlns:a16="http://schemas.microsoft.com/office/drawing/2014/main" id="{AF96E0D9-4E45-4F7E-B1F4-7F6A9A1D7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36" name="Arrow: Bent 35">
                <a:extLst>
                  <a:ext uri="{FF2B5EF4-FFF2-40B4-BE49-F238E27FC236}">
                    <a16:creationId xmlns:a16="http://schemas.microsoft.com/office/drawing/2014/main" id="{DD621532-891C-461C-83D5-9B864FEF77BE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Picture 21" descr="A close up of a coin&#10;&#10;Description automatically generated">
              <a:extLst>
                <a:ext uri="{FF2B5EF4-FFF2-40B4-BE49-F238E27FC236}">
                  <a16:creationId xmlns:a16="http://schemas.microsoft.com/office/drawing/2014/main" id="{F0FF1585-A3BB-444E-8E50-F709085D4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23" name="Picture 2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53A76C6B-CEF5-446B-80DB-FD0F8A877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1" name="Picture 30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1E162E2-B066-4AA3-B357-9E760C7C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2" name="Picture 31" descr="A close up of a coin&#10;&#10;Description automatically generated">
              <a:extLst>
                <a:ext uri="{FF2B5EF4-FFF2-40B4-BE49-F238E27FC236}">
                  <a16:creationId xmlns:a16="http://schemas.microsoft.com/office/drawing/2014/main" id="{4A018179-1EA5-4858-AD32-34C5A0B8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3" name="Picture 32" descr="A close up of a coin&#10;&#10;Description automatically generated">
              <a:extLst>
                <a:ext uri="{FF2B5EF4-FFF2-40B4-BE49-F238E27FC236}">
                  <a16:creationId xmlns:a16="http://schemas.microsoft.com/office/drawing/2014/main" id="{17058316-AC53-453F-ADD4-059F248E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34" name="Picture 33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A3FECE01-8D4C-4455-9DF7-702AFFD2F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490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3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99B47E-E72A-4FFB-956F-EEF0B761D1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Read-once depth-two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99B47E-E72A-4FFB-956F-EEF0B761D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D6CF1-D7B0-4A8D-B4A2-7FA6B0FC86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4916545"/>
                <a:ext cx="10953750" cy="14944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Special case: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CNFs</a:t>
                </a:r>
              </a:p>
              <a:p>
                <a:r>
                  <a:rPr lang="en-US" dirty="0"/>
                  <a:t>Special case: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polynomials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(essentially equivalent)</a:t>
                </a:r>
              </a:p>
              <a:p>
                <a:r>
                  <a:rPr lang="en-US" dirty="0"/>
                  <a:t>Can be simulated by </a:t>
                </a:r>
                <a:r>
                  <a:rPr lang="en-US" dirty="0">
                    <a:solidFill>
                      <a:schemeClr val="accent1"/>
                    </a:solidFill>
                  </a:rPr>
                  <a:t>width-4 ROBPs</a:t>
                </a:r>
                <a:r>
                  <a:rPr lang="en-US" dirty="0"/>
                  <a:t> (after permuting variables)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D6CF1-D7B0-4A8D-B4A2-7FA6B0FC86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4916545"/>
                <a:ext cx="10953750" cy="1494456"/>
              </a:xfrm>
              <a:blipFill>
                <a:blip r:embed="rId6"/>
                <a:stretch>
                  <a:fillRect l="-1002" t="-9388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B5AA1A3-4067-4679-8115-CAA41B759889}"/>
              </a:ext>
            </a:extLst>
          </p:cNvPr>
          <p:cNvGrpSpPr/>
          <p:nvPr/>
        </p:nvGrpSpPr>
        <p:grpSpPr>
          <a:xfrm>
            <a:off x="1327438" y="1548479"/>
            <a:ext cx="8954890" cy="3009263"/>
            <a:chOff x="1327438" y="1548479"/>
            <a:chExt cx="8954890" cy="300926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C815C7A-C362-4918-AFE9-8D2AA41005EF}"/>
                </a:ext>
              </a:extLst>
            </p:cNvPr>
            <p:cNvGrpSpPr/>
            <p:nvPr/>
          </p:nvGrpSpPr>
          <p:grpSpPr>
            <a:xfrm>
              <a:off x="2394238" y="1548479"/>
              <a:ext cx="6894022" cy="1880521"/>
              <a:chOff x="2403763" y="1795549"/>
              <a:chExt cx="6894022" cy="1880521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E7F3A8-8E0F-4A4D-B913-4F34D6FF98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8375" y="2095500"/>
                <a:ext cx="2830786" cy="1146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71C14FB-3C3B-4F7F-B344-EC94C6C33C4D}"/>
                  </a:ext>
                </a:extLst>
              </p:cNvPr>
              <p:cNvCxnSpPr>
                <a:cxnSpLocks/>
                <a:stCxn id="14" idx="0"/>
                <a:endCxn id="5" idx="2"/>
              </p:cNvCxnSpPr>
              <p:nvPr/>
            </p:nvCxnSpPr>
            <p:spPr>
              <a:xfrm flipV="1">
                <a:off x="5752407" y="2225440"/>
                <a:ext cx="98368" cy="9601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BF42F2-3CD8-4E96-AAED-7D0B7D564228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flipH="1" flipV="1">
                <a:off x="6000751" y="2190752"/>
                <a:ext cx="1286520" cy="10630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A545995-7E7F-476F-99E7-0693EC023897}"/>
                  </a:ext>
                </a:extLst>
              </p:cNvPr>
              <p:cNvCxnSpPr>
                <a:cxnSpLocks/>
                <a:stCxn id="8" idx="7"/>
              </p:cNvCxnSpPr>
              <p:nvPr/>
            </p:nvCxnSpPr>
            <p:spPr>
              <a:xfrm flipV="1">
                <a:off x="2822389" y="2111433"/>
                <a:ext cx="2871829" cy="11460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D32EEBE-40F4-49F3-8FD6-171EC3B8A1C5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BA81F5-CA8B-48B1-A256-2D4A3D630D11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BA81F5-CA8B-48B1-A256-2D4A3D630D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72D4EDC-83F7-4AE1-8FFB-C8049E191897}"/>
                  </a:ext>
                </a:extLst>
              </p:cNvPr>
              <p:cNvGrpSpPr/>
              <p:nvPr/>
            </p:nvGrpSpPr>
            <p:grpSpPr>
              <a:xfrm>
                <a:off x="2403763" y="3181930"/>
                <a:ext cx="6894022" cy="494140"/>
                <a:chOff x="2865120" y="2893295"/>
                <a:chExt cx="6894022" cy="49414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8802B4E1-8F43-4787-A586-A92A632CB0CE}"/>
                    </a:ext>
                  </a:extLst>
                </p:cNvPr>
                <p:cNvGrpSpPr/>
                <p:nvPr/>
              </p:nvGrpSpPr>
              <p:grpSpPr>
                <a:xfrm>
                  <a:off x="2865120" y="2896984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5FC7BE07-66AB-41FC-8D0D-38C779BC8E0D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CB389ECB-A77A-45BC-94C0-6FA210A1335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CB389ECB-A77A-45BC-94C0-6FA210A1335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E49E57B-7607-42B9-9CEA-25B5B285DEA4}"/>
                    </a:ext>
                  </a:extLst>
                </p:cNvPr>
                <p:cNvGrpSpPr/>
                <p:nvPr/>
              </p:nvGrpSpPr>
              <p:grpSpPr>
                <a:xfrm>
                  <a:off x="4297680" y="2896983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774EFC00-D97C-4FD8-B979-F84AC945A860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D0E64166-37AA-47DE-835A-E6A0714866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D0E64166-37AA-47DE-835A-E6A0714866F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44E0E4D-FEF3-47C4-BEFF-44535795918C}"/>
                    </a:ext>
                  </a:extLst>
                </p:cNvPr>
                <p:cNvGrpSpPr/>
                <p:nvPr/>
              </p:nvGrpSpPr>
              <p:grpSpPr>
                <a:xfrm>
                  <a:off x="5968538" y="2896983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939FC9E4-A210-4BD2-96CD-DA1F64A8B988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04B19F79-F19E-4D0B-A09D-A1CB85DC36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04B19F79-F19E-4D0B-A09D-A1CB85DC36E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E853B7D-9024-45BB-A951-292625501996}"/>
                    </a:ext>
                  </a:extLst>
                </p:cNvPr>
                <p:cNvGrpSpPr/>
                <p:nvPr/>
              </p:nvGrpSpPr>
              <p:grpSpPr>
                <a:xfrm>
                  <a:off x="7676803" y="2893296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90E2E43B-B4A1-419A-82FC-D39C5D520C97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D73E51E3-1946-4802-B983-0DEE50028E0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D73E51E3-1946-4802-B983-0DEE50028E0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549901C8-D10E-4D50-9EA2-05C7CA1EA087}"/>
                    </a:ext>
                  </a:extLst>
                </p:cNvPr>
                <p:cNvGrpSpPr/>
                <p:nvPr/>
              </p:nvGrpSpPr>
              <p:grpSpPr>
                <a:xfrm>
                  <a:off x="9268691" y="2893295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8787BBE3-7443-4C71-8CB8-5C9805812BA5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EF280CDF-AA68-4391-8843-B78F6B9B85A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EF280CDF-AA68-4391-8843-B78F6B9B85A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7D96A7C-DE5D-471E-9237-495A76E73562}"/>
                  </a:ext>
                </a:extLst>
              </p:cNvPr>
              <p:cNvCxnSpPr>
                <a:cxnSpLocks/>
                <a:stCxn id="11" idx="7"/>
              </p:cNvCxnSpPr>
              <p:nvPr/>
            </p:nvCxnSpPr>
            <p:spPr>
              <a:xfrm flipV="1">
                <a:off x="4254949" y="2214177"/>
                <a:ext cx="1422425" cy="10432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CAB7E4C-8D45-4509-BEF9-91AB0B5EC331}"/>
                </a:ext>
              </a:extLst>
            </p:cNvPr>
            <p:cNvGrpSpPr/>
            <p:nvPr/>
          </p:nvGrpSpPr>
          <p:grpSpPr>
            <a:xfrm>
              <a:off x="1327438" y="4052974"/>
              <a:ext cx="490451" cy="490451"/>
              <a:chOff x="2546638" y="3090949"/>
              <a:chExt cx="490451" cy="49045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AB47BA4-0A7E-4161-8A8A-F38F8B8AE4E3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EC16182-8085-4BBD-A753-136F46646054}"/>
                </a:ext>
              </a:extLst>
            </p:cNvPr>
            <p:cNvGrpSpPr/>
            <p:nvPr/>
          </p:nvGrpSpPr>
          <p:grpSpPr>
            <a:xfrm>
              <a:off x="2189336" y="4048716"/>
              <a:ext cx="490451" cy="490451"/>
              <a:chOff x="2546638" y="3090949"/>
              <a:chExt cx="490451" cy="49045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4AB5279-6A65-4535-AA9B-F2BA41B28135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0C87DCA-D243-4FF1-B325-DDB498A0A89A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0C87DCA-D243-4FF1-B325-DDB498A0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4C67B7-0DFF-477E-804D-6197E3611F5A}"/>
                </a:ext>
              </a:extLst>
            </p:cNvPr>
            <p:cNvGrpSpPr/>
            <p:nvPr/>
          </p:nvGrpSpPr>
          <p:grpSpPr>
            <a:xfrm>
              <a:off x="3016853" y="4058113"/>
              <a:ext cx="539963" cy="490451"/>
              <a:chOff x="2497126" y="3090949"/>
              <a:chExt cx="539963" cy="49045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7CD8BE6-E7C0-4064-9088-CF093228D1FC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94DA046-5578-4010-A2B2-274590AEF936}"/>
                </a:ext>
              </a:extLst>
            </p:cNvPr>
            <p:cNvGrpSpPr/>
            <p:nvPr/>
          </p:nvGrpSpPr>
          <p:grpSpPr>
            <a:xfrm>
              <a:off x="3943394" y="4058004"/>
              <a:ext cx="490451" cy="490451"/>
              <a:chOff x="2546638" y="3090949"/>
              <a:chExt cx="490451" cy="490451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B9F3F1A-5CED-4669-B76A-5BFB5310822C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6ED1A4B-141C-4A2C-A618-92A4651D7284}"/>
                </a:ext>
              </a:extLst>
            </p:cNvPr>
            <p:cNvGrpSpPr/>
            <p:nvPr/>
          </p:nvGrpSpPr>
          <p:grpSpPr>
            <a:xfrm>
              <a:off x="5548399" y="4067291"/>
              <a:ext cx="490451" cy="490451"/>
              <a:chOff x="2546638" y="3090949"/>
              <a:chExt cx="490451" cy="49045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339FFC0-EECB-47C4-8DE6-1CD876954FA1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3E4AFC3-AB60-44C4-9F35-E9D6FEE6AE9F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3E4AFC3-AB60-44C4-9F35-E9D6FEE6A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E70E383-58AA-49A8-A8DB-94C924D816B3}"/>
                </a:ext>
              </a:extLst>
            </p:cNvPr>
            <p:cNvGrpSpPr/>
            <p:nvPr/>
          </p:nvGrpSpPr>
          <p:grpSpPr>
            <a:xfrm>
              <a:off x="4670050" y="4062216"/>
              <a:ext cx="539963" cy="490451"/>
              <a:chOff x="2497126" y="3090949"/>
              <a:chExt cx="539963" cy="49045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E9D0E65-3347-4B06-86B6-1281B512B13B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89633D9-04F1-4BDB-A7B1-C20E1558329C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89633D9-04F1-4BDB-A7B1-C20E155832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98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4120AAC-EDDB-416D-809D-303AF7D8269E}"/>
                </a:ext>
              </a:extLst>
            </p:cNvPr>
            <p:cNvGrpSpPr/>
            <p:nvPr/>
          </p:nvGrpSpPr>
          <p:grpSpPr>
            <a:xfrm>
              <a:off x="6399753" y="4048715"/>
              <a:ext cx="490451" cy="490451"/>
              <a:chOff x="2546638" y="3090949"/>
              <a:chExt cx="490451" cy="49045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1F29313-EED0-4053-8CBB-CA847A0C03AE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6D3A3BE-E26B-4737-9ECB-BCD3315962FA}"/>
                </a:ext>
              </a:extLst>
            </p:cNvPr>
            <p:cNvGrpSpPr/>
            <p:nvPr/>
          </p:nvGrpSpPr>
          <p:grpSpPr>
            <a:xfrm>
              <a:off x="7156409" y="4048715"/>
              <a:ext cx="539963" cy="490451"/>
              <a:chOff x="2497126" y="3090949"/>
              <a:chExt cx="539963" cy="490451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15CFF5E-22FD-414A-8D90-8E40702B4BD3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487ABCF-2957-44F6-B00D-24873A92BD41}"/>
                </a:ext>
              </a:extLst>
            </p:cNvPr>
            <p:cNvGrpSpPr/>
            <p:nvPr/>
          </p:nvGrpSpPr>
          <p:grpSpPr>
            <a:xfrm>
              <a:off x="7958396" y="4065220"/>
              <a:ext cx="539963" cy="490451"/>
              <a:chOff x="2497126" y="3090949"/>
              <a:chExt cx="539963" cy="49045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E50ACAF-096B-467E-9A22-96C84D854A7B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1640CD-A30C-4C8C-99C5-BC14C07F5C98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1640CD-A30C-4C8C-99C5-BC14C07F5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F944CA-37CD-4E6F-98D3-367E849ACF77}"/>
                </a:ext>
              </a:extLst>
            </p:cNvPr>
            <p:cNvGrpSpPr/>
            <p:nvPr/>
          </p:nvGrpSpPr>
          <p:grpSpPr>
            <a:xfrm>
              <a:off x="8815092" y="4058003"/>
              <a:ext cx="490451" cy="490451"/>
              <a:chOff x="2546638" y="3090949"/>
              <a:chExt cx="490451" cy="49045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BB6D096-89BF-44EE-B7CA-5033CE22F2C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7F8498-C994-4866-9264-4C70BF9CD3D6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7F8498-C994-4866-9264-4C70BF9CD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74E8128-1C38-41C4-A8F0-B362DEF84A61}"/>
                </a:ext>
              </a:extLst>
            </p:cNvPr>
            <p:cNvGrpSpPr/>
            <p:nvPr/>
          </p:nvGrpSpPr>
          <p:grpSpPr>
            <a:xfrm>
              <a:off x="9791877" y="4065220"/>
              <a:ext cx="490451" cy="490451"/>
              <a:chOff x="2546638" y="3090949"/>
              <a:chExt cx="490451" cy="49045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F5A1C4E-DE02-4DDE-A7B4-0B0EB8923A89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E6B2A7-3355-4996-AE19-A0F35CCBD76A}"/>
                </a:ext>
              </a:extLst>
            </p:cNvPr>
            <p:cNvCxnSpPr>
              <a:cxnSpLocks/>
              <a:stCxn id="47" idx="7"/>
              <a:endCxn id="8" idx="3"/>
            </p:cNvCxnSpPr>
            <p:nvPr/>
          </p:nvCxnSpPr>
          <p:spPr>
            <a:xfrm flipV="1">
              <a:off x="1746064" y="3357175"/>
              <a:ext cx="719999" cy="7676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166A7D4-1A0A-4436-8F87-C1641C03DF1C}"/>
                </a:ext>
              </a:extLst>
            </p:cNvPr>
            <p:cNvCxnSpPr>
              <a:cxnSpLocks/>
              <a:stCxn id="51" idx="0"/>
              <a:endCxn id="8" idx="4"/>
            </p:cNvCxnSpPr>
            <p:nvPr/>
          </p:nvCxnSpPr>
          <p:spPr>
            <a:xfrm flipV="1">
              <a:off x="2434562" y="3429000"/>
              <a:ext cx="204902" cy="6197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F9BD39D-1B26-49D5-9740-9B762B97EEE6}"/>
                </a:ext>
              </a:extLst>
            </p:cNvPr>
            <p:cNvCxnSpPr>
              <a:cxnSpLocks/>
              <a:stCxn id="54" idx="0"/>
              <a:endCxn id="11" idx="3"/>
            </p:cNvCxnSpPr>
            <p:nvPr/>
          </p:nvCxnSpPr>
          <p:spPr>
            <a:xfrm flipV="1">
              <a:off x="3311591" y="3357174"/>
              <a:ext cx="587032" cy="700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AD34E8E-70F2-4D8B-ABB7-C039BDC5D7F6}"/>
                </a:ext>
              </a:extLst>
            </p:cNvPr>
            <p:cNvCxnSpPr>
              <a:cxnSpLocks/>
              <a:stCxn id="57" idx="0"/>
              <a:endCxn id="11" idx="4"/>
            </p:cNvCxnSpPr>
            <p:nvPr/>
          </p:nvCxnSpPr>
          <p:spPr>
            <a:xfrm flipH="1" flipV="1">
              <a:off x="4072024" y="3428999"/>
              <a:ext cx="116596" cy="629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677FC70-D8B3-45DA-843F-949F5325CAF6}"/>
                </a:ext>
              </a:extLst>
            </p:cNvPr>
            <p:cNvCxnSpPr>
              <a:cxnSpLocks/>
              <a:stCxn id="63" idx="7"/>
              <a:endCxn id="14" idx="3"/>
            </p:cNvCxnSpPr>
            <p:nvPr/>
          </p:nvCxnSpPr>
          <p:spPr>
            <a:xfrm flipV="1">
              <a:off x="5138188" y="3357174"/>
              <a:ext cx="431293" cy="7768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BB60E13-5A07-469E-A53A-FB73A9F7445C}"/>
                </a:ext>
              </a:extLst>
            </p:cNvPr>
            <p:cNvCxnSpPr>
              <a:cxnSpLocks/>
              <a:stCxn id="60" idx="0"/>
              <a:endCxn id="14" idx="4"/>
            </p:cNvCxnSpPr>
            <p:nvPr/>
          </p:nvCxnSpPr>
          <p:spPr>
            <a:xfrm flipH="1" flipV="1">
              <a:off x="5742882" y="3428999"/>
              <a:ext cx="50743" cy="638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6994BAE-21B3-44D7-AE94-D0F9D5FB0D21}"/>
                </a:ext>
              </a:extLst>
            </p:cNvPr>
            <p:cNvCxnSpPr>
              <a:cxnSpLocks/>
              <a:stCxn id="66" idx="1"/>
              <a:endCxn id="14" idx="5"/>
            </p:cNvCxnSpPr>
            <p:nvPr/>
          </p:nvCxnSpPr>
          <p:spPr>
            <a:xfrm flipH="1" flipV="1">
              <a:off x="5916282" y="3357174"/>
              <a:ext cx="555296" cy="7633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24B5FFB-95D2-45F7-8705-4896915EDC46}"/>
                </a:ext>
              </a:extLst>
            </p:cNvPr>
            <p:cNvCxnSpPr>
              <a:cxnSpLocks/>
              <a:stCxn id="69" idx="0"/>
              <a:endCxn id="17" idx="4"/>
            </p:cNvCxnSpPr>
            <p:nvPr/>
          </p:nvCxnSpPr>
          <p:spPr>
            <a:xfrm flipV="1">
              <a:off x="7451147" y="3425312"/>
              <a:ext cx="0" cy="6234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495CC23-ED62-4B43-9A5A-47E7831C9349}"/>
                </a:ext>
              </a:extLst>
            </p:cNvPr>
            <p:cNvCxnSpPr>
              <a:cxnSpLocks/>
              <a:stCxn id="72" idx="1"/>
              <a:endCxn id="17" idx="5"/>
            </p:cNvCxnSpPr>
            <p:nvPr/>
          </p:nvCxnSpPr>
          <p:spPr>
            <a:xfrm flipH="1" flipV="1">
              <a:off x="7624547" y="3353487"/>
              <a:ext cx="455186" cy="7835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1B1C2EF-98BC-42F3-B947-C6F05C6F409B}"/>
                </a:ext>
              </a:extLst>
            </p:cNvPr>
            <p:cNvCxnSpPr>
              <a:cxnSpLocks/>
              <a:stCxn id="75" idx="0"/>
              <a:endCxn id="20" idx="4"/>
            </p:cNvCxnSpPr>
            <p:nvPr/>
          </p:nvCxnSpPr>
          <p:spPr>
            <a:xfrm flipH="1" flipV="1">
              <a:off x="9043035" y="3425311"/>
              <a:ext cx="17283" cy="6326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BA462AB-C5CC-4251-8046-ECCCED46658C}"/>
                </a:ext>
              </a:extLst>
            </p:cNvPr>
            <p:cNvCxnSpPr>
              <a:cxnSpLocks/>
              <a:stCxn id="78" idx="1"/>
              <a:endCxn id="20" idx="5"/>
            </p:cNvCxnSpPr>
            <p:nvPr/>
          </p:nvCxnSpPr>
          <p:spPr>
            <a:xfrm flipH="1" flipV="1">
              <a:off x="9216435" y="3353486"/>
              <a:ext cx="647267" cy="7835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92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4C21-9A16-46D6-9F45-F2F49757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502"/>
          </a:xfrm>
        </p:spPr>
        <p:txBody>
          <a:bodyPr/>
          <a:lstStyle/>
          <a:p>
            <a:r>
              <a:rPr lang="en-US" dirty="0"/>
              <a:t>Prior work and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929E377-C218-486A-8389-6DEE633E9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3842796"/>
                  </p:ext>
                </p:extLst>
              </p:nvPr>
            </p:nvGraphicFramePr>
            <p:xfrm>
              <a:off x="838200" y="799657"/>
              <a:ext cx="10515600" cy="40680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972366216"/>
                        </a:ext>
                      </a:extLst>
                    </a:gridCol>
                    <a:gridCol w="3181349">
                      <a:extLst>
                        <a:ext uri="{9D8B030D-6E8A-4147-A177-3AD203B41FA5}">
                          <a16:colId xmlns:a16="http://schemas.microsoft.com/office/drawing/2014/main" val="2758207745"/>
                        </a:ext>
                      </a:extLst>
                    </a:gridCol>
                    <a:gridCol w="3829051">
                      <a:extLst>
                        <a:ext uri="{9D8B030D-6E8A-4147-A177-3AD203B41FA5}">
                          <a16:colId xmlns:a16="http://schemas.microsoft.com/office/drawing/2014/main" val="12192772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Seed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8179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 smtClean="0"/>
                                      <m:t>AC</m:t>
                                    </m:r>
                                  </m:e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smtClean="0"/>
                                  <m:t>polylog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… [Nisan 1991] 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086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CNFs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[Chari, Rohatgi, Srinivasan 1994]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[De,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Etesami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Trevisan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Tulsiani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1512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lit/>
                                </m:rP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∧, ∨</m:t>
                              </m:r>
                              <m:r>
                                <m:rPr>
                                  <m:lit/>
                                </m:rP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m:rPr>
                                  <m:lit/>
                                </m:rP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∧, ∨, ⊕</m:t>
                              </m:r>
                              <m:r>
                                <m:rPr>
                                  <m:lit/>
                                </m:rP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n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n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[Gopalan,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Trevisan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 2012]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2269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Poly-size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∘ ∧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b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m:rPr>
                                                            <m:lit/>
                                                          </m:rPr>
                                                          <a:rPr lang="en-US" b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/</m:t>
                                                        </m:r>
                                                        <m:r>
                                                          <a:rPr lang="en-US" b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𝜀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rad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Luby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Veličković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Wigderson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 1993]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094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smtClean="0"/>
                                    <m:t>ACC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smtClean="0"/>
                                  <m:t>polylog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Gavinsky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Lovett, Srinivasan 2012]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5444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polynomials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n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smtClean="0">
                                        <a:ln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[Lee, Viola 2017]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01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polynomials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n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smtClean="0">
                                        <a:ln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Tal 2019]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0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polynomials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US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m:rPr>
                                                        <m:lit/>
                                                      </m:rPr>
                                                      <a:rPr lang="en-US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/</m:t>
                                                    </m:r>
                                                    <m:r>
                                                      <a:rPr lang="en-US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𝜀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fun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[Lee 2019]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77932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depth-2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smtClean="0"/>
                                    <m:t>AC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[⊕]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n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smtClean="0">
                                        <a:ln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[This work]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36681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929E377-C218-486A-8389-6DEE633E9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3842796"/>
                  </p:ext>
                </p:extLst>
              </p:nvPr>
            </p:nvGraphicFramePr>
            <p:xfrm>
              <a:off x="838200" y="799657"/>
              <a:ext cx="10515600" cy="40680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972366216"/>
                        </a:ext>
                      </a:extLst>
                    </a:gridCol>
                    <a:gridCol w="3181349">
                      <a:extLst>
                        <a:ext uri="{9D8B030D-6E8A-4147-A177-3AD203B41FA5}">
                          <a16:colId xmlns:a16="http://schemas.microsoft.com/office/drawing/2014/main" val="2758207745"/>
                        </a:ext>
                      </a:extLst>
                    </a:gridCol>
                    <a:gridCol w="3829051">
                      <a:extLst>
                        <a:ext uri="{9D8B030D-6E8A-4147-A177-3AD203B41FA5}">
                          <a16:colId xmlns:a16="http://schemas.microsoft.com/office/drawing/2014/main" val="12192772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Seed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8179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8197" r="-200522" b="-9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108197" r="-120459" b="-9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… [Nisan 1991] 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086922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CNFs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149412" r="-120459" b="-55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[Chari, Rohatgi, Srinivasan 1994]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[De,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Etesami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Trevisan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Tulsiani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1512641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47541" r="-200522" b="-6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347541" r="-120459" b="-6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[Gopalan,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Trevisan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 2012]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2269451"/>
                      </a:ext>
                    </a:extLst>
                  </a:tr>
                  <a:tr h="5765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87368" r="-200522" b="-3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287368" r="-120459" b="-3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Luby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Veličković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Wigderson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 1993]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094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603279" r="-20052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603279" r="-12045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Gavinsky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Lovett, Srinivasan 2012]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5444547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polynomials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703279" r="-12045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[Lee, Viola 2017]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01376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polynomials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803279" r="-12045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400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, Tal 2019]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0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Read-once polynomials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903279" r="-12045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[Lee 2019]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779327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03279" r="-20052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943" t="-1003279" r="-12045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C00000"/>
                              </a:solidFill>
                            </a:rPr>
                            <a:t>[This work]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36681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6E8D3D-AD36-4D3B-B6B1-BCF434D09508}"/>
                  </a:ext>
                </a:extLst>
              </p:cNvPr>
              <p:cNvSpPr txBox="1"/>
              <p:nvPr/>
            </p:nvSpPr>
            <p:spPr>
              <a:xfrm>
                <a:off x="449742" y="4994806"/>
                <a:ext cx="11102015" cy="14700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500" dirty="0">
                    <a:solidFill>
                      <a:schemeClr val="accent2"/>
                    </a:solidFill>
                  </a:rPr>
                  <a:t>Theorem </a:t>
                </a:r>
                <a:r>
                  <a:rPr lang="en-US" sz="2500" dirty="0">
                    <a:solidFill>
                      <a:srgbClr val="C00000"/>
                    </a:solidFill>
                  </a:rPr>
                  <a:t>[This work]</a:t>
                </a:r>
                <a:r>
                  <a:rPr lang="en-US" sz="2500" dirty="0"/>
                  <a:t>: Explicit PRG for read-once depth-2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sz="2500" dirty="0"/>
                  <a:t> with seed length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6E8D3D-AD36-4D3B-B6B1-BCF434D0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2" y="4994806"/>
                <a:ext cx="11102015" cy="1470018"/>
              </a:xfrm>
              <a:prstGeom prst="rect">
                <a:avLst/>
              </a:prstGeom>
              <a:blipFill>
                <a:blip r:embed="rId6"/>
                <a:stretch>
                  <a:fillRect l="-768" r="-43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F79DCF2-5556-445F-9A96-4BA7618D65C0}"/>
              </a:ext>
            </a:extLst>
          </p:cNvPr>
          <p:cNvSpPr/>
          <p:nvPr/>
        </p:nvSpPr>
        <p:spPr>
          <a:xfrm>
            <a:off x="838200" y="4496376"/>
            <a:ext cx="10515600" cy="3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56A708-DCDB-4AB1-BE73-65FE0081FDC1}"/>
              </a:ext>
            </a:extLst>
          </p:cNvPr>
          <p:cNvGrpSpPr/>
          <p:nvPr/>
        </p:nvGrpSpPr>
        <p:grpSpPr>
          <a:xfrm>
            <a:off x="7348538" y="3093293"/>
            <a:ext cx="4648200" cy="1856050"/>
            <a:chOff x="7348538" y="374048"/>
            <a:chExt cx="4648200" cy="2390796"/>
          </a:xfrm>
        </p:grpSpPr>
        <p:sp>
          <p:nvSpPr>
            <p:cNvPr id="11" name="Thought Bubble: Cloud 10">
              <a:extLst>
                <a:ext uri="{FF2B5EF4-FFF2-40B4-BE49-F238E27FC236}">
                  <a16:creationId xmlns:a16="http://schemas.microsoft.com/office/drawing/2014/main" id="{F94BC1CD-4C49-4BBE-9729-814CF6750B52}"/>
                </a:ext>
              </a:extLst>
            </p:cNvPr>
            <p:cNvSpPr/>
            <p:nvPr/>
          </p:nvSpPr>
          <p:spPr>
            <a:xfrm>
              <a:off x="7348538" y="374048"/>
              <a:ext cx="4648200" cy="2390796"/>
            </a:xfrm>
            <a:prstGeom prst="cloudCallout">
              <a:avLst>
                <a:gd name="adj1" fmla="val -40588"/>
                <a:gd name="adj2" fmla="val 56983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5C3DD45-0E0F-48E7-8150-7D301AF085AE}"/>
                    </a:ext>
                  </a:extLst>
                </p:cNvPr>
                <p:cNvSpPr txBox="1"/>
                <p:nvPr/>
              </p:nvSpPr>
              <p:spPr>
                <a:xfrm>
                  <a:off x="7846219" y="1108295"/>
                  <a:ext cx="4019550" cy="957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Maintains seed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with 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near-optimal error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5C3DD45-0E0F-48E7-8150-7D301AF08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6219" y="1108295"/>
                  <a:ext cx="4019550" cy="957121"/>
                </a:xfrm>
                <a:prstGeom prst="rect">
                  <a:avLst/>
                </a:prstGeom>
                <a:blipFill>
                  <a:blip r:embed="rId7"/>
                  <a:stretch>
                    <a:fillRect l="-1214" t="-4918" b="-8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E9566C6-1F43-4B31-BA74-07EDEF8B3928}"/>
              </a:ext>
            </a:extLst>
          </p:cNvPr>
          <p:cNvSpPr/>
          <p:nvPr/>
        </p:nvSpPr>
        <p:spPr>
          <a:xfrm>
            <a:off x="7348538" y="187700"/>
            <a:ext cx="4648200" cy="2717893"/>
          </a:xfrm>
          <a:prstGeom prst="cloudCallout">
            <a:avLst>
              <a:gd name="adj1" fmla="val -63129"/>
              <a:gd name="adj2" fmla="val 2883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E17AC-7CAC-44D6-9507-33ED5DDE36BE}"/>
                  </a:ext>
                </a:extLst>
              </p:cNvPr>
              <p:cNvSpPr txBox="1"/>
              <p:nvPr/>
            </p:nvSpPr>
            <p:spPr>
              <a:xfrm>
                <a:off x="7584281" y="1132202"/>
                <a:ext cx="42814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Prior PRGs w/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Can’t fool read-once polynomials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Fool read-once CNFs with </a:t>
                </a:r>
                <a:r>
                  <a:rPr lang="en-US" dirty="0">
                    <a:solidFill>
                      <a:srgbClr val="FFFF00"/>
                    </a:solidFill>
                  </a:rPr>
                  <a:t>constant error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E17AC-7CAC-44D6-9507-33ED5DDE3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281" y="1132202"/>
                <a:ext cx="4281488" cy="1200329"/>
              </a:xfrm>
              <a:prstGeom prst="rect">
                <a:avLst/>
              </a:prstGeom>
              <a:blipFill>
                <a:blip r:embed="rId8"/>
                <a:stretch>
                  <a:fillRect l="-1140" t="-3046" r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4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996E-D5DD-46E0-9226-5B321017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747"/>
            <a:ext cx="6724828" cy="1325563"/>
          </a:xfrm>
        </p:spPr>
        <p:txBody>
          <a:bodyPr/>
          <a:lstStyle/>
          <a:p>
            <a:r>
              <a:rPr lang="en-US" dirty="0" err="1"/>
              <a:t>Ajtai-Wigderson</a:t>
            </a:r>
            <a:r>
              <a:rPr lang="en-US" dirty="0"/>
              <a:t> framework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A4F5E-C123-43E2-9A87-8FDE0E76A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2930" y="105130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Want to sample pseudorandom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string</a:t>
                </a:r>
              </a:p>
              <a:p>
                <a:r>
                  <a:rPr lang="en-US" dirty="0"/>
                  <a:t>Start by sampling pseudorandom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1,⋆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A4F5E-C123-43E2-9A87-8FDE0E76A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2930" y="1051305"/>
                <a:ext cx="10515600" cy="4351338"/>
              </a:xfrm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58881CB-7A1E-489C-B36D-99345D98EF57}"/>
              </a:ext>
            </a:extLst>
          </p:cNvPr>
          <p:cNvGrpSpPr/>
          <p:nvPr/>
        </p:nvGrpSpPr>
        <p:grpSpPr>
          <a:xfrm>
            <a:off x="1504255" y="2139000"/>
            <a:ext cx="8954890" cy="3009263"/>
            <a:chOff x="1327438" y="1548479"/>
            <a:chExt cx="8954890" cy="30092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8ED3E7-D694-4FD2-9125-F470FDC8E00E}"/>
                </a:ext>
              </a:extLst>
            </p:cNvPr>
            <p:cNvGrpSpPr/>
            <p:nvPr/>
          </p:nvGrpSpPr>
          <p:grpSpPr>
            <a:xfrm>
              <a:off x="2394238" y="1548479"/>
              <a:ext cx="6894022" cy="1880521"/>
              <a:chOff x="2403763" y="1795549"/>
              <a:chExt cx="6894022" cy="188052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405802B-ECB0-4AD5-8E4E-5AE603DB0C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8375" y="2095500"/>
                <a:ext cx="2830786" cy="1146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BD0B03B-44C4-47AF-ABD6-6BFCB9E7F235}"/>
                  </a:ext>
                </a:extLst>
              </p:cNvPr>
              <p:cNvCxnSpPr>
                <a:cxnSpLocks/>
                <a:stCxn id="67" idx="0"/>
                <a:endCxn id="55" idx="2"/>
              </p:cNvCxnSpPr>
              <p:nvPr/>
            </p:nvCxnSpPr>
            <p:spPr>
              <a:xfrm flipV="1">
                <a:off x="5752407" y="2225440"/>
                <a:ext cx="98368" cy="9601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185B992-5DE9-448D-BB7B-46AF30506788}"/>
                  </a:ext>
                </a:extLst>
              </p:cNvPr>
              <p:cNvCxnSpPr>
                <a:cxnSpLocks/>
                <a:stCxn id="65" idx="1"/>
              </p:cNvCxnSpPr>
              <p:nvPr/>
            </p:nvCxnSpPr>
            <p:spPr>
              <a:xfrm flipH="1" flipV="1">
                <a:off x="6000751" y="2190752"/>
                <a:ext cx="1286520" cy="10630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FB6CCD6-745F-4B52-BA00-990EC066DA81}"/>
                  </a:ext>
                </a:extLst>
              </p:cNvPr>
              <p:cNvCxnSpPr>
                <a:cxnSpLocks/>
                <a:stCxn id="71" idx="7"/>
              </p:cNvCxnSpPr>
              <p:nvPr/>
            </p:nvCxnSpPr>
            <p:spPr>
              <a:xfrm flipV="1">
                <a:off x="2822389" y="2111433"/>
                <a:ext cx="2871829" cy="11460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0406044-3F27-4C35-809C-4A51D4BAA7FE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577B8FC-6B37-4F3B-9173-9BE96D4E8324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BA81F5-CA8B-48B1-A256-2D4A3D630D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9ADFFA1-E917-4AEF-AD5C-5AA06D56A7E1}"/>
                  </a:ext>
                </a:extLst>
              </p:cNvPr>
              <p:cNvGrpSpPr/>
              <p:nvPr/>
            </p:nvGrpSpPr>
            <p:grpSpPr>
              <a:xfrm>
                <a:off x="2403763" y="3181930"/>
                <a:ext cx="6894022" cy="494140"/>
                <a:chOff x="2865120" y="2893295"/>
                <a:chExt cx="6894022" cy="494140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C7062C3-FAC7-42FE-A9F7-328407E1F6A8}"/>
                    </a:ext>
                  </a:extLst>
                </p:cNvPr>
                <p:cNvGrpSpPr/>
                <p:nvPr/>
              </p:nvGrpSpPr>
              <p:grpSpPr>
                <a:xfrm>
                  <a:off x="2865120" y="2896984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BC6B065A-B632-4582-A368-ED00F6EE4DD9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>
                        <a:extLst>
                          <a:ext uri="{FF2B5EF4-FFF2-40B4-BE49-F238E27FC236}">
                            <a16:creationId xmlns:a16="http://schemas.microsoft.com/office/drawing/2014/main" id="{093A8D2F-4D81-41BF-AF92-26F8D2E6E2D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CB389ECB-A77A-45BC-94C0-6FA210A1335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FDEC0489-0904-44A8-8BEF-ECF7DE8F0985}"/>
                    </a:ext>
                  </a:extLst>
                </p:cNvPr>
                <p:cNvGrpSpPr/>
                <p:nvPr/>
              </p:nvGrpSpPr>
              <p:grpSpPr>
                <a:xfrm>
                  <a:off x="4297680" y="2896983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EA39BF1C-D269-402D-A1B6-74CC4E0632EB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>
                        <a:extLst>
                          <a:ext uri="{FF2B5EF4-FFF2-40B4-BE49-F238E27FC236}">
                            <a16:creationId xmlns:a16="http://schemas.microsoft.com/office/drawing/2014/main" id="{8C3DD2A0-D7C0-4973-A8D0-9BB90D0C9D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D0E64166-37AA-47DE-835A-E6A0714866F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CD4BCABA-9A66-4D78-8A6F-D2DAF3732C38}"/>
                    </a:ext>
                  </a:extLst>
                </p:cNvPr>
                <p:cNvGrpSpPr/>
                <p:nvPr/>
              </p:nvGrpSpPr>
              <p:grpSpPr>
                <a:xfrm>
                  <a:off x="5968538" y="2896983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CCF47347-4013-4509-93F9-9805259070B2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>
                        <a:extLst>
                          <a:ext uri="{FF2B5EF4-FFF2-40B4-BE49-F238E27FC236}">
                            <a16:creationId xmlns:a16="http://schemas.microsoft.com/office/drawing/2014/main" id="{600A9C1C-38F0-41BB-BE82-A1AFB3443A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04B19F79-F19E-4D0B-A09D-A1CB85DC36E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4071E0D1-DD25-4C4B-9D95-55E0E99BCBC4}"/>
                    </a:ext>
                  </a:extLst>
                </p:cNvPr>
                <p:cNvGrpSpPr/>
                <p:nvPr/>
              </p:nvGrpSpPr>
              <p:grpSpPr>
                <a:xfrm>
                  <a:off x="7676803" y="2893296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C6BE44EF-B9A2-497D-92C8-B67B05380B23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>
                        <a:extLst>
                          <a:ext uri="{FF2B5EF4-FFF2-40B4-BE49-F238E27FC236}">
                            <a16:creationId xmlns:a16="http://schemas.microsoft.com/office/drawing/2014/main" id="{9D6109A0-904E-4D6A-A927-2685F9207F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D73E51E3-1946-4802-B983-0DEE50028E0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599898E8-660F-4048-838A-4EAB879CD762}"/>
                    </a:ext>
                  </a:extLst>
                </p:cNvPr>
                <p:cNvGrpSpPr/>
                <p:nvPr/>
              </p:nvGrpSpPr>
              <p:grpSpPr>
                <a:xfrm>
                  <a:off x="9268691" y="2893295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67164B2B-E61B-4250-B4B7-90CD436740F5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A04E59E3-1E83-4811-9DE4-4FA7F8226A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EF280CDF-AA68-4391-8843-B78F6B9B85A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28FC112-4425-4BB6-AF21-C62C45C6D25F}"/>
                  </a:ext>
                </a:extLst>
              </p:cNvPr>
              <p:cNvCxnSpPr>
                <a:cxnSpLocks/>
                <a:stCxn id="69" idx="7"/>
              </p:cNvCxnSpPr>
              <p:nvPr/>
            </p:nvCxnSpPr>
            <p:spPr>
              <a:xfrm flipV="1">
                <a:off x="4254949" y="2214177"/>
                <a:ext cx="1422425" cy="10432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9E7738-085E-4478-BBFF-656798858E6B}"/>
                </a:ext>
              </a:extLst>
            </p:cNvPr>
            <p:cNvGrpSpPr/>
            <p:nvPr/>
          </p:nvGrpSpPr>
          <p:grpSpPr>
            <a:xfrm>
              <a:off x="1327438" y="4052974"/>
              <a:ext cx="490451" cy="490451"/>
              <a:chOff x="2546638" y="3090949"/>
              <a:chExt cx="490451" cy="49045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6BC032-6618-45E7-83D3-335E93C47B7D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9BB8133-8B09-40D0-BDBA-FCD5D187D354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13268D7-AC10-4893-8535-945A30C91248}"/>
                </a:ext>
              </a:extLst>
            </p:cNvPr>
            <p:cNvGrpSpPr/>
            <p:nvPr/>
          </p:nvGrpSpPr>
          <p:grpSpPr>
            <a:xfrm>
              <a:off x="2189336" y="4048716"/>
              <a:ext cx="490451" cy="490451"/>
              <a:chOff x="2546638" y="3090949"/>
              <a:chExt cx="490451" cy="49045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97A78E7-F0A9-484A-925B-E9D0B05407CC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69C8FC1A-2ABF-4C30-82AF-F0B132182A0A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69C8FC1A-2ABF-4C30-82AF-F0B132182A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B6C5E01-59CD-4869-AF85-AF0C4C99E153}"/>
                </a:ext>
              </a:extLst>
            </p:cNvPr>
            <p:cNvGrpSpPr/>
            <p:nvPr/>
          </p:nvGrpSpPr>
          <p:grpSpPr>
            <a:xfrm>
              <a:off x="3016853" y="4058113"/>
              <a:ext cx="539963" cy="490451"/>
              <a:chOff x="2497126" y="3090949"/>
              <a:chExt cx="539963" cy="49045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5F8C9FA-3E7A-466A-AB7C-FA79F1705C87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ECB6F1CC-0AD2-448E-A2E7-D65BA3F83147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B4FDF9-CF87-4ADF-ACE1-314959C43D81}"/>
                </a:ext>
              </a:extLst>
            </p:cNvPr>
            <p:cNvGrpSpPr/>
            <p:nvPr/>
          </p:nvGrpSpPr>
          <p:grpSpPr>
            <a:xfrm>
              <a:off x="3943394" y="4058004"/>
              <a:ext cx="490451" cy="490451"/>
              <a:chOff x="2546638" y="3090949"/>
              <a:chExt cx="490451" cy="49045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FC042A0-35F2-42D4-B21D-70855CAB5855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459577D-4183-49AC-AB4C-6726EC645A92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662159-C71F-40B8-8FBA-8CD575A8CE18}"/>
                </a:ext>
              </a:extLst>
            </p:cNvPr>
            <p:cNvGrpSpPr/>
            <p:nvPr/>
          </p:nvGrpSpPr>
          <p:grpSpPr>
            <a:xfrm>
              <a:off x="5548399" y="4067291"/>
              <a:ext cx="490451" cy="490451"/>
              <a:chOff x="2546638" y="3090949"/>
              <a:chExt cx="490451" cy="49045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EF06E6B-9C5C-448E-A980-A39B111DF566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F75E451-624F-4099-BAB5-9D5A06CA0FB5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F75E451-624F-4099-BAB5-9D5A06CA0F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22748F-8494-4D87-8207-C6FE1E99B94D}"/>
                </a:ext>
              </a:extLst>
            </p:cNvPr>
            <p:cNvGrpSpPr/>
            <p:nvPr/>
          </p:nvGrpSpPr>
          <p:grpSpPr>
            <a:xfrm>
              <a:off x="4719562" y="4062216"/>
              <a:ext cx="490451" cy="490451"/>
              <a:chOff x="2546638" y="3090949"/>
              <a:chExt cx="490451" cy="49045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502EBBC-6ECA-4D63-9F64-97800BD86823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65FE883-7D67-4D82-B7A7-C41EF00BA5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95120" y="3151508"/>
                    <a:ext cx="3924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65FE883-7D67-4D82-B7A7-C41EF00BA5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5120" y="3151508"/>
                    <a:ext cx="39245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F70C11B-A824-498A-B87B-2D6C3017A2F0}"/>
                </a:ext>
              </a:extLst>
            </p:cNvPr>
            <p:cNvGrpSpPr/>
            <p:nvPr/>
          </p:nvGrpSpPr>
          <p:grpSpPr>
            <a:xfrm>
              <a:off x="6399753" y="4048715"/>
              <a:ext cx="490451" cy="490451"/>
              <a:chOff x="2546638" y="3090949"/>
              <a:chExt cx="490451" cy="49045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8E85FB6-0D2F-4C05-984A-44E1FE8C43D3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1DCC3A76-6D85-415B-9D22-EB2FF701B5E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4A296A-1068-4FC3-9730-B05536ACF96A}"/>
                </a:ext>
              </a:extLst>
            </p:cNvPr>
            <p:cNvGrpSpPr/>
            <p:nvPr/>
          </p:nvGrpSpPr>
          <p:grpSpPr>
            <a:xfrm>
              <a:off x="7156409" y="4048715"/>
              <a:ext cx="539963" cy="490451"/>
              <a:chOff x="2497126" y="3090949"/>
              <a:chExt cx="539963" cy="49045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2C2CFF4-8786-4DF6-9663-8F49E589CFF0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BC91E14-F8EC-4E73-8F4C-3FC22A8E48F0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BE0C37-1F12-495D-8AF2-FF4D1056ED5D}"/>
                </a:ext>
              </a:extLst>
            </p:cNvPr>
            <p:cNvGrpSpPr/>
            <p:nvPr/>
          </p:nvGrpSpPr>
          <p:grpSpPr>
            <a:xfrm>
              <a:off x="8007908" y="4065220"/>
              <a:ext cx="490451" cy="490451"/>
              <a:chOff x="2546638" y="3090949"/>
              <a:chExt cx="490451" cy="49045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3E9BE00-A789-43C7-ACFE-EF8A06E3A1C0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EF7E425-C7F0-4444-83E8-90A96AD23E74}"/>
                      </a:ext>
                    </a:extLst>
                  </p:cNvPr>
                  <p:cNvSpPr txBox="1"/>
                  <p:nvPr/>
                </p:nvSpPr>
                <p:spPr>
                  <a:xfrm>
                    <a:off x="2586933" y="3151508"/>
                    <a:ext cx="40064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EF7E425-C7F0-4444-83E8-90A96AD23E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6933" y="3151508"/>
                    <a:ext cx="40064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C4B5C73-2DB0-43B5-BC0E-B8674714C399}"/>
                </a:ext>
              </a:extLst>
            </p:cNvPr>
            <p:cNvGrpSpPr/>
            <p:nvPr/>
          </p:nvGrpSpPr>
          <p:grpSpPr>
            <a:xfrm>
              <a:off x="8815092" y="4058003"/>
              <a:ext cx="490451" cy="490451"/>
              <a:chOff x="2546638" y="3090949"/>
              <a:chExt cx="490451" cy="49045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3DC59B3-C6E2-413D-84EE-099B51C40542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E61683E-2963-434E-AD10-337AC8C9C9FC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E61683E-2963-434E-AD10-337AC8C9C9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641088F-2B60-42F0-AAB4-6F470FD75F03}"/>
                </a:ext>
              </a:extLst>
            </p:cNvPr>
            <p:cNvGrpSpPr/>
            <p:nvPr/>
          </p:nvGrpSpPr>
          <p:grpSpPr>
            <a:xfrm>
              <a:off x="9791877" y="4065220"/>
              <a:ext cx="490451" cy="490451"/>
              <a:chOff x="2546638" y="3090949"/>
              <a:chExt cx="490451" cy="49045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F37D607-A37F-4500-923A-8FBFC9FE361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7AC55CC-5E34-448A-B1E9-76A46CC9015A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712DFD-9104-43CA-8FB1-113DD97D98DA}"/>
                </a:ext>
              </a:extLst>
            </p:cNvPr>
            <p:cNvCxnSpPr>
              <a:cxnSpLocks/>
              <a:stCxn id="48" idx="7"/>
              <a:endCxn id="71" idx="3"/>
            </p:cNvCxnSpPr>
            <p:nvPr/>
          </p:nvCxnSpPr>
          <p:spPr>
            <a:xfrm flipV="1">
              <a:off x="1746064" y="3357175"/>
              <a:ext cx="719999" cy="7676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F5FDAE-1813-432B-93C0-5AA4A5AB3F80}"/>
                </a:ext>
              </a:extLst>
            </p:cNvPr>
            <p:cNvCxnSpPr>
              <a:cxnSpLocks/>
              <a:stCxn id="46" idx="0"/>
              <a:endCxn id="71" idx="4"/>
            </p:cNvCxnSpPr>
            <p:nvPr/>
          </p:nvCxnSpPr>
          <p:spPr>
            <a:xfrm flipV="1">
              <a:off x="2434562" y="3429000"/>
              <a:ext cx="204902" cy="6197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73836A-ED67-4358-B5EB-2E84D26601C7}"/>
                </a:ext>
              </a:extLst>
            </p:cNvPr>
            <p:cNvCxnSpPr>
              <a:cxnSpLocks/>
              <a:stCxn id="44" idx="0"/>
              <a:endCxn id="69" idx="3"/>
            </p:cNvCxnSpPr>
            <p:nvPr/>
          </p:nvCxnSpPr>
          <p:spPr>
            <a:xfrm flipV="1">
              <a:off x="3311591" y="3357174"/>
              <a:ext cx="587032" cy="700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52DF42-3FB9-4089-AD7E-D02BEBEF23DE}"/>
                </a:ext>
              </a:extLst>
            </p:cNvPr>
            <p:cNvCxnSpPr>
              <a:cxnSpLocks/>
              <a:stCxn id="42" idx="0"/>
              <a:endCxn id="69" idx="4"/>
            </p:cNvCxnSpPr>
            <p:nvPr/>
          </p:nvCxnSpPr>
          <p:spPr>
            <a:xfrm flipH="1" flipV="1">
              <a:off x="4072024" y="3428999"/>
              <a:ext cx="116596" cy="629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CAF2F8-83F5-40BA-ABE0-E10B238C966B}"/>
                </a:ext>
              </a:extLst>
            </p:cNvPr>
            <p:cNvCxnSpPr>
              <a:cxnSpLocks/>
              <a:stCxn id="38" idx="7"/>
              <a:endCxn id="67" idx="3"/>
            </p:cNvCxnSpPr>
            <p:nvPr/>
          </p:nvCxnSpPr>
          <p:spPr>
            <a:xfrm flipV="1">
              <a:off x="5138188" y="3357174"/>
              <a:ext cx="431293" cy="7768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E1BA9B-FFA8-47BE-9623-5E06822CA2D5}"/>
                </a:ext>
              </a:extLst>
            </p:cNvPr>
            <p:cNvCxnSpPr>
              <a:cxnSpLocks/>
              <a:stCxn id="40" idx="0"/>
              <a:endCxn id="67" idx="4"/>
            </p:cNvCxnSpPr>
            <p:nvPr/>
          </p:nvCxnSpPr>
          <p:spPr>
            <a:xfrm flipH="1" flipV="1">
              <a:off x="5742882" y="3428999"/>
              <a:ext cx="50743" cy="638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973C51-CE03-458F-A50F-1B365643A54F}"/>
                </a:ext>
              </a:extLst>
            </p:cNvPr>
            <p:cNvCxnSpPr>
              <a:cxnSpLocks/>
              <a:stCxn id="36" idx="1"/>
              <a:endCxn id="67" idx="5"/>
            </p:cNvCxnSpPr>
            <p:nvPr/>
          </p:nvCxnSpPr>
          <p:spPr>
            <a:xfrm flipH="1" flipV="1">
              <a:off x="5916282" y="3357174"/>
              <a:ext cx="555296" cy="7633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13222-18FE-4935-9D1E-11F7B29ADB9B}"/>
                </a:ext>
              </a:extLst>
            </p:cNvPr>
            <p:cNvCxnSpPr>
              <a:cxnSpLocks/>
              <a:stCxn id="34" idx="0"/>
              <a:endCxn id="65" idx="4"/>
            </p:cNvCxnSpPr>
            <p:nvPr/>
          </p:nvCxnSpPr>
          <p:spPr>
            <a:xfrm flipV="1">
              <a:off x="7451147" y="3425312"/>
              <a:ext cx="0" cy="6234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576F4E-DD4C-420F-8BAD-648F70136889}"/>
                </a:ext>
              </a:extLst>
            </p:cNvPr>
            <p:cNvCxnSpPr>
              <a:cxnSpLocks/>
              <a:stCxn id="32" idx="1"/>
              <a:endCxn id="65" idx="5"/>
            </p:cNvCxnSpPr>
            <p:nvPr/>
          </p:nvCxnSpPr>
          <p:spPr>
            <a:xfrm flipH="1" flipV="1">
              <a:off x="7624547" y="3353487"/>
              <a:ext cx="455186" cy="7835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C711F6-7904-4519-B1C7-E8F745A6CABD}"/>
                </a:ext>
              </a:extLst>
            </p:cNvPr>
            <p:cNvCxnSpPr>
              <a:cxnSpLocks/>
              <a:stCxn id="30" idx="0"/>
              <a:endCxn id="63" idx="4"/>
            </p:cNvCxnSpPr>
            <p:nvPr/>
          </p:nvCxnSpPr>
          <p:spPr>
            <a:xfrm flipH="1" flipV="1">
              <a:off x="9043035" y="3425311"/>
              <a:ext cx="17283" cy="6326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D8B28B-96BF-4102-8C93-DFA2D44C247E}"/>
                </a:ext>
              </a:extLst>
            </p:cNvPr>
            <p:cNvCxnSpPr>
              <a:cxnSpLocks/>
              <a:stCxn id="28" idx="1"/>
              <a:endCxn id="63" idx="5"/>
            </p:cNvCxnSpPr>
            <p:nvPr/>
          </p:nvCxnSpPr>
          <p:spPr>
            <a:xfrm flipH="1" flipV="1">
              <a:off x="9216435" y="3353486"/>
              <a:ext cx="647267" cy="7835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8399398-E2FC-485E-B2AE-61BFBF627C55}"/>
              </a:ext>
            </a:extLst>
          </p:cNvPr>
          <p:cNvGrpSpPr/>
          <p:nvPr/>
        </p:nvGrpSpPr>
        <p:grpSpPr>
          <a:xfrm>
            <a:off x="1504255" y="2139000"/>
            <a:ext cx="8954890" cy="3009263"/>
            <a:chOff x="1327438" y="1548479"/>
            <a:chExt cx="8954890" cy="300926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56CD496-6FEE-4117-90F9-7456F5EDE04D}"/>
                </a:ext>
              </a:extLst>
            </p:cNvPr>
            <p:cNvGrpSpPr/>
            <p:nvPr/>
          </p:nvGrpSpPr>
          <p:grpSpPr>
            <a:xfrm>
              <a:off x="2394238" y="1548479"/>
              <a:ext cx="6894022" cy="1880521"/>
              <a:chOff x="2403763" y="1795549"/>
              <a:chExt cx="6894022" cy="1880521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5022E2C-530D-43BA-A73A-5726A224D7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8375" y="2095500"/>
                <a:ext cx="2830786" cy="1146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3E2E890-FFE1-44A1-B7EC-8B2F98668005}"/>
                  </a:ext>
                </a:extLst>
              </p:cNvPr>
              <p:cNvCxnSpPr>
                <a:cxnSpLocks/>
                <a:stCxn id="136" idx="0"/>
                <a:endCxn id="124" idx="2"/>
              </p:cNvCxnSpPr>
              <p:nvPr/>
            </p:nvCxnSpPr>
            <p:spPr>
              <a:xfrm flipV="1">
                <a:off x="5752407" y="2225440"/>
                <a:ext cx="98368" cy="9601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A9D99BD-5BE4-447C-930E-A38F6362AD05}"/>
                  </a:ext>
                </a:extLst>
              </p:cNvPr>
              <p:cNvCxnSpPr>
                <a:cxnSpLocks/>
                <a:stCxn id="134" idx="1"/>
              </p:cNvCxnSpPr>
              <p:nvPr/>
            </p:nvCxnSpPr>
            <p:spPr>
              <a:xfrm flipH="1" flipV="1">
                <a:off x="6000751" y="2190752"/>
                <a:ext cx="1286520" cy="10630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2AAAC71-AAB3-431E-A072-3C0AF9A7C07A}"/>
                  </a:ext>
                </a:extLst>
              </p:cNvPr>
              <p:cNvCxnSpPr>
                <a:cxnSpLocks/>
                <a:stCxn id="140" idx="7"/>
              </p:cNvCxnSpPr>
              <p:nvPr/>
            </p:nvCxnSpPr>
            <p:spPr>
              <a:xfrm flipV="1">
                <a:off x="2822389" y="2111433"/>
                <a:ext cx="2871829" cy="11460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1D1CA66-971C-4B0A-BC18-BFF1DC98E739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7FDD434-9E33-483E-BA94-ACEEA2F991CE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BA81F5-CA8B-48B1-A256-2D4A3D630D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5A0197C-C0C5-4F28-A328-EF2425EC1F7F}"/>
                  </a:ext>
                </a:extLst>
              </p:cNvPr>
              <p:cNvGrpSpPr/>
              <p:nvPr/>
            </p:nvGrpSpPr>
            <p:grpSpPr>
              <a:xfrm>
                <a:off x="2403763" y="3181930"/>
                <a:ext cx="6894022" cy="494140"/>
                <a:chOff x="2865120" y="2893295"/>
                <a:chExt cx="6894022" cy="494140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CFA59999-2020-438A-90DA-8C12E0A836E0}"/>
                    </a:ext>
                  </a:extLst>
                </p:cNvPr>
                <p:cNvGrpSpPr/>
                <p:nvPr/>
              </p:nvGrpSpPr>
              <p:grpSpPr>
                <a:xfrm>
                  <a:off x="2865120" y="2896984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69AD2C77-3A40-47B7-A9C6-A296FA9E1959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E6E71B38-E889-412B-9DCA-4EAE14D6B8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CB389ECB-A77A-45BC-94C0-6FA210A1335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DE712E96-7C17-46FC-9224-F37EDEC81BA7}"/>
                    </a:ext>
                  </a:extLst>
                </p:cNvPr>
                <p:cNvGrpSpPr/>
                <p:nvPr/>
              </p:nvGrpSpPr>
              <p:grpSpPr>
                <a:xfrm>
                  <a:off x="4297680" y="2896983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F9E73B28-2DE1-4E52-B4E9-178C49D66DB0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3BBACAC3-DAFC-447D-A14C-3AF1A4934D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D0E64166-37AA-47DE-835A-E6A0714866F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FF949203-2DB3-4297-8304-C0594E5624DC}"/>
                    </a:ext>
                  </a:extLst>
                </p:cNvPr>
                <p:cNvGrpSpPr/>
                <p:nvPr/>
              </p:nvGrpSpPr>
              <p:grpSpPr>
                <a:xfrm>
                  <a:off x="5968538" y="2896983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E7C0790A-9C5B-4C4F-B8A4-F7220BFE71FA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46026DEA-C4B7-440C-91B0-D8DA700091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04B19F79-F19E-4D0B-A09D-A1CB85DC36E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06F40C2-9C36-4CDE-ACBF-B72795C1AE0F}"/>
                    </a:ext>
                  </a:extLst>
                </p:cNvPr>
                <p:cNvGrpSpPr/>
                <p:nvPr/>
              </p:nvGrpSpPr>
              <p:grpSpPr>
                <a:xfrm>
                  <a:off x="7676803" y="2893296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D5C06005-C011-4CDE-8D61-C774E5F95E73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8D507794-3BEC-4025-A467-6AF9787E11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D73E51E3-1946-4802-B983-0DEE50028E0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7E9FF015-1962-4B67-A144-7EA3CEEFEA63}"/>
                    </a:ext>
                  </a:extLst>
                </p:cNvPr>
                <p:cNvGrpSpPr/>
                <p:nvPr/>
              </p:nvGrpSpPr>
              <p:grpSpPr>
                <a:xfrm>
                  <a:off x="9268691" y="2893295"/>
                  <a:ext cx="490451" cy="490451"/>
                  <a:chOff x="5605549" y="1795549"/>
                  <a:chExt cx="490451" cy="490451"/>
                </a:xfrm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D898E185-5B96-4125-8FC6-E31FE021C6E5}"/>
                      </a:ext>
                    </a:extLst>
                  </p:cNvPr>
                  <p:cNvSpPr/>
                  <p:nvPr/>
                </p:nvSpPr>
                <p:spPr>
                  <a:xfrm>
                    <a:off x="5605549" y="1795549"/>
                    <a:ext cx="490451" cy="49045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9CBF9349-6DDB-4851-A322-0BB5DF4A22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EF280CDF-AA68-4391-8843-B78F6B9B85A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5549" y="1856108"/>
                        <a:ext cx="490451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FFEAA53F-6C73-4CEB-9F38-918DC4625BE7}"/>
                  </a:ext>
                </a:extLst>
              </p:cNvPr>
              <p:cNvCxnSpPr>
                <a:cxnSpLocks/>
                <a:stCxn id="138" idx="7"/>
              </p:cNvCxnSpPr>
              <p:nvPr/>
            </p:nvCxnSpPr>
            <p:spPr>
              <a:xfrm flipV="1">
                <a:off x="4254949" y="2214177"/>
                <a:ext cx="1422425" cy="10432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508CDC4-BAFD-4196-8A2B-F0D5AAC68D70}"/>
                </a:ext>
              </a:extLst>
            </p:cNvPr>
            <p:cNvGrpSpPr/>
            <p:nvPr/>
          </p:nvGrpSpPr>
          <p:grpSpPr>
            <a:xfrm>
              <a:off x="1327438" y="4052974"/>
              <a:ext cx="490451" cy="490451"/>
              <a:chOff x="2546638" y="3090949"/>
              <a:chExt cx="490451" cy="49045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BAE80E2-EA4B-4513-AB21-288F2199E6DE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2CCB92EF-1359-46DE-A625-57B0B8FEEDBD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B6DCAD-A619-405F-971A-B12FCD6F7C92}"/>
                </a:ext>
              </a:extLst>
            </p:cNvPr>
            <p:cNvGrpSpPr/>
            <p:nvPr/>
          </p:nvGrpSpPr>
          <p:grpSpPr>
            <a:xfrm>
              <a:off x="2189336" y="4048716"/>
              <a:ext cx="490451" cy="490451"/>
              <a:chOff x="2546638" y="3090949"/>
              <a:chExt cx="490451" cy="49045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060E0CC7-17CF-4055-BD20-E71AB4060D10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F3A3F1F-FADC-458D-85DB-F29ABF6E6143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0C87DCA-D243-4FF1-B325-DDB498A0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02D4D98-8810-4D79-B921-949DB1FCF60A}"/>
                </a:ext>
              </a:extLst>
            </p:cNvPr>
            <p:cNvGrpSpPr/>
            <p:nvPr/>
          </p:nvGrpSpPr>
          <p:grpSpPr>
            <a:xfrm>
              <a:off x="3016853" y="4058113"/>
              <a:ext cx="539963" cy="490451"/>
              <a:chOff x="2497126" y="3090949"/>
              <a:chExt cx="539963" cy="490451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F8F97FC-BCF7-4093-8B5A-C59DFCF1BFCD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2ABA0609-E708-4291-ABCC-EAE5D3C8047F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3DE8930-DA8A-4403-AE9D-D58B786920EA}"/>
                </a:ext>
              </a:extLst>
            </p:cNvPr>
            <p:cNvGrpSpPr/>
            <p:nvPr/>
          </p:nvGrpSpPr>
          <p:grpSpPr>
            <a:xfrm>
              <a:off x="3943394" y="4058004"/>
              <a:ext cx="490451" cy="490451"/>
              <a:chOff x="2546638" y="3090949"/>
              <a:chExt cx="490451" cy="49045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0E4C339-3B36-4311-B2F2-957F49D8E75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8F602924-B913-4ED2-A5EF-80CE88E99AC5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9AD695F-AB99-47EF-A277-1E9B4A2064F1}"/>
                </a:ext>
              </a:extLst>
            </p:cNvPr>
            <p:cNvGrpSpPr/>
            <p:nvPr/>
          </p:nvGrpSpPr>
          <p:grpSpPr>
            <a:xfrm>
              <a:off x="5548399" y="4067291"/>
              <a:ext cx="490451" cy="490451"/>
              <a:chOff x="2546638" y="3090949"/>
              <a:chExt cx="490451" cy="490451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3F82878-FEEC-4AF3-97DA-6B8FEEE85F6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ACCE2F13-1142-4CCB-9F79-78B88AF6CD50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3E4AFC3-AB60-44C4-9F35-E9D6FEE6A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1643CCE-ED3D-4C1C-A9C5-998C4E758B39}"/>
                </a:ext>
              </a:extLst>
            </p:cNvPr>
            <p:cNvGrpSpPr/>
            <p:nvPr/>
          </p:nvGrpSpPr>
          <p:grpSpPr>
            <a:xfrm>
              <a:off x="4670050" y="4062216"/>
              <a:ext cx="539963" cy="490451"/>
              <a:chOff x="2497126" y="3090949"/>
              <a:chExt cx="539963" cy="490451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8132127-CAFE-4B14-AB51-0627D5312E0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D6A3520F-9F7A-4500-A7AF-CA5BC086D52F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89633D9-04F1-4BDB-A7B1-C20E155832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98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35700D3-1554-46B7-81DF-FD29F6EBFEE0}"/>
                </a:ext>
              </a:extLst>
            </p:cNvPr>
            <p:cNvGrpSpPr/>
            <p:nvPr/>
          </p:nvGrpSpPr>
          <p:grpSpPr>
            <a:xfrm>
              <a:off x="6399753" y="4048715"/>
              <a:ext cx="490451" cy="490451"/>
              <a:chOff x="2546638" y="3090949"/>
              <a:chExt cx="490451" cy="490451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2CAB271-DD61-40BF-9D5A-8194A997244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E64A8502-E027-443B-B92A-79AC50F29325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6B4EB42-DEDC-4F66-8DE5-7C325B2B65C0}"/>
                </a:ext>
              </a:extLst>
            </p:cNvPr>
            <p:cNvGrpSpPr/>
            <p:nvPr/>
          </p:nvGrpSpPr>
          <p:grpSpPr>
            <a:xfrm>
              <a:off x="7156409" y="4048715"/>
              <a:ext cx="539963" cy="490451"/>
              <a:chOff x="2497126" y="3090949"/>
              <a:chExt cx="539963" cy="490451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4E703F9-7B57-49AA-9E9F-DA42F671C547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683F3F04-0668-44F3-833F-B3AE77EAC18C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1C52BA7-8441-41EE-9559-8665632A1686}"/>
                </a:ext>
              </a:extLst>
            </p:cNvPr>
            <p:cNvGrpSpPr/>
            <p:nvPr/>
          </p:nvGrpSpPr>
          <p:grpSpPr>
            <a:xfrm>
              <a:off x="7958396" y="4065220"/>
              <a:ext cx="539963" cy="490451"/>
              <a:chOff x="2497126" y="3090949"/>
              <a:chExt cx="539963" cy="490451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B72814D-13F9-42A2-993C-312F77EA0659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9F0ABB8-09E7-4B39-A518-F543D6848EB6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1640CD-A30C-4C8C-99C5-BC14C07F5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4D9BDE3-3A49-4023-A30C-38E06721DDC8}"/>
                </a:ext>
              </a:extLst>
            </p:cNvPr>
            <p:cNvGrpSpPr/>
            <p:nvPr/>
          </p:nvGrpSpPr>
          <p:grpSpPr>
            <a:xfrm>
              <a:off x="8815092" y="4058003"/>
              <a:ext cx="490451" cy="490451"/>
              <a:chOff x="2546638" y="3090949"/>
              <a:chExt cx="490451" cy="49045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9CC0B7C-485B-454A-8A56-1EC022E44D65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1AF8A39E-6D0A-4C6B-8525-CAF2A628194C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7F8498-C994-4866-9264-4C70BF9CD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DAB1932-2F38-410C-BA28-B50CBFD806E0}"/>
                </a:ext>
              </a:extLst>
            </p:cNvPr>
            <p:cNvGrpSpPr/>
            <p:nvPr/>
          </p:nvGrpSpPr>
          <p:grpSpPr>
            <a:xfrm>
              <a:off x="9791877" y="4065220"/>
              <a:ext cx="490451" cy="490451"/>
              <a:chOff x="2546638" y="3090949"/>
              <a:chExt cx="490451" cy="490451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BE37AA1-4C7F-410E-B7A0-F01933BC5F15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C2F49F4-D7B6-4B9D-81E1-1DD1453950F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B75494C-1F93-4EDA-9EA6-F4658CF1DC36}"/>
                </a:ext>
              </a:extLst>
            </p:cNvPr>
            <p:cNvCxnSpPr>
              <a:cxnSpLocks/>
              <a:stCxn id="117" idx="7"/>
              <a:endCxn id="140" idx="3"/>
            </p:cNvCxnSpPr>
            <p:nvPr/>
          </p:nvCxnSpPr>
          <p:spPr>
            <a:xfrm flipV="1">
              <a:off x="1746064" y="3357175"/>
              <a:ext cx="719999" cy="7676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9858353-497E-40F4-B6A3-04A59F2533B6}"/>
                </a:ext>
              </a:extLst>
            </p:cNvPr>
            <p:cNvCxnSpPr>
              <a:cxnSpLocks/>
              <a:stCxn id="115" idx="0"/>
              <a:endCxn id="140" idx="4"/>
            </p:cNvCxnSpPr>
            <p:nvPr/>
          </p:nvCxnSpPr>
          <p:spPr>
            <a:xfrm flipV="1">
              <a:off x="2434562" y="3429000"/>
              <a:ext cx="204902" cy="6197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94C8166-69F5-4075-AD0E-ACDA96504638}"/>
                </a:ext>
              </a:extLst>
            </p:cNvPr>
            <p:cNvCxnSpPr>
              <a:cxnSpLocks/>
              <a:stCxn id="113" idx="0"/>
              <a:endCxn id="138" idx="3"/>
            </p:cNvCxnSpPr>
            <p:nvPr/>
          </p:nvCxnSpPr>
          <p:spPr>
            <a:xfrm flipV="1">
              <a:off x="3311591" y="3357174"/>
              <a:ext cx="587032" cy="700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35E168-616D-4C67-B01F-8BEF352AAA32}"/>
                </a:ext>
              </a:extLst>
            </p:cNvPr>
            <p:cNvCxnSpPr>
              <a:cxnSpLocks/>
              <a:stCxn id="111" idx="0"/>
              <a:endCxn id="138" idx="4"/>
            </p:cNvCxnSpPr>
            <p:nvPr/>
          </p:nvCxnSpPr>
          <p:spPr>
            <a:xfrm flipH="1" flipV="1">
              <a:off x="4072024" y="3428999"/>
              <a:ext cx="116596" cy="629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2E858BE-DEE0-49A9-9189-97E47D860D0F}"/>
                </a:ext>
              </a:extLst>
            </p:cNvPr>
            <p:cNvCxnSpPr>
              <a:cxnSpLocks/>
              <a:stCxn id="107" idx="7"/>
              <a:endCxn id="136" idx="3"/>
            </p:cNvCxnSpPr>
            <p:nvPr/>
          </p:nvCxnSpPr>
          <p:spPr>
            <a:xfrm flipV="1">
              <a:off x="5138188" y="3357174"/>
              <a:ext cx="431293" cy="7768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2E4CE35-8C11-4CB5-BADB-87D3048D883D}"/>
                </a:ext>
              </a:extLst>
            </p:cNvPr>
            <p:cNvCxnSpPr>
              <a:cxnSpLocks/>
              <a:stCxn id="109" idx="0"/>
              <a:endCxn id="136" idx="4"/>
            </p:cNvCxnSpPr>
            <p:nvPr/>
          </p:nvCxnSpPr>
          <p:spPr>
            <a:xfrm flipH="1" flipV="1">
              <a:off x="5742882" y="3428999"/>
              <a:ext cx="50743" cy="638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7903E0F-41DB-43B6-AA3D-A3ECEDC4DE82}"/>
                </a:ext>
              </a:extLst>
            </p:cNvPr>
            <p:cNvCxnSpPr>
              <a:cxnSpLocks/>
              <a:stCxn id="105" idx="1"/>
              <a:endCxn id="136" idx="5"/>
            </p:cNvCxnSpPr>
            <p:nvPr/>
          </p:nvCxnSpPr>
          <p:spPr>
            <a:xfrm flipH="1" flipV="1">
              <a:off x="5916282" y="3357174"/>
              <a:ext cx="555296" cy="7633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EF1E27E-F335-4621-95D0-83E1CD2C936A}"/>
                </a:ext>
              </a:extLst>
            </p:cNvPr>
            <p:cNvCxnSpPr>
              <a:cxnSpLocks/>
              <a:stCxn id="103" idx="0"/>
              <a:endCxn id="134" idx="4"/>
            </p:cNvCxnSpPr>
            <p:nvPr/>
          </p:nvCxnSpPr>
          <p:spPr>
            <a:xfrm flipV="1">
              <a:off x="7451147" y="3425312"/>
              <a:ext cx="0" cy="6234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36A671A-2E5C-4451-BD0B-6ABBF6871622}"/>
                </a:ext>
              </a:extLst>
            </p:cNvPr>
            <p:cNvCxnSpPr>
              <a:cxnSpLocks/>
              <a:stCxn id="101" idx="1"/>
              <a:endCxn id="134" idx="5"/>
            </p:cNvCxnSpPr>
            <p:nvPr/>
          </p:nvCxnSpPr>
          <p:spPr>
            <a:xfrm flipH="1" flipV="1">
              <a:off x="7624547" y="3353487"/>
              <a:ext cx="455186" cy="7835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165661C-510C-405A-AD9E-6C508FF289B6}"/>
                </a:ext>
              </a:extLst>
            </p:cNvPr>
            <p:cNvCxnSpPr>
              <a:cxnSpLocks/>
              <a:stCxn id="99" idx="0"/>
              <a:endCxn id="132" idx="4"/>
            </p:cNvCxnSpPr>
            <p:nvPr/>
          </p:nvCxnSpPr>
          <p:spPr>
            <a:xfrm flipH="1" flipV="1">
              <a:off x="9043035" y="3425311"/>
              <a:ext cx="17283" cy="6326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D6114A6-4235-403D-AFA0-C24A8AA35AAE}"/>
                </a:ext>
              </a:extLst>
            </p:cNvPr>
            <p:cNvCxnSpPr>
              <a:cxnSpLocks/>
              <a:stCxn id="97" idx="1"/>
              <a:endCxn id="132" idx="5"/>
            </p:cNvCxnSpPr>
            <p:nvPr/>
          </p:nvCxnSpPr>
          <p:spPr>
            <a:xfrm flipH="1" flipV="1">
              <a:off x="9216435" y="3353486"/>
              <a:ext cx="647267" cy="7835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CF265F5-48BB-4729-9F59-77AC83312849}"/>
                  </a:ext>
                </a:extLst>
              </p:cNvPr>
              <p:cNvSpPr txBox="1"/>
              <p:nvPr/>
            </p:nvSpPr>
            <p:spPr>
              <a:xfrm>
                <a:off x="1029160" y="5358641"/>
                <a:ext cx="9664700" cy="110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Then use more restrictions to fool restricted formula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First time achieving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using this framework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CF265F5-48BB-4729-9F59-77AC83312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60" y="5358641"/>
                <a:ext cx="9664700" cy="1101648"/>
              </a:xfrm>
              <a:prstGeom prst="rect">
                <a:avLst/>
              </a:prstGeom>
              <a:blipFill>
                <a:blip r:embed="rId27"/>
                <a:stretch>
                  <a:fillRect l="-1136" t="-4972" b="-14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>
            <a:extLst>
              <a:ext uri="{FF2B5EF4-FFF2-40B4-BE49-F238E27FC236}">
                <a16:creationId xmlns:a16="http://schemas.microsoft.com/office/drawing/2014/main" id="{CE503155-40D0-4715-B99B-7FBD5DC66682}"/>
              </a:ext>
            </a:extLst>
          </p:cNvPr>
          <p:cNvSpPr txBox="1"/>
          <p:nvPr/>
        </p:nvSpPr>
        <p:spPr>
          <a:xfrm>
            <a:off x="7259969" y="309513"/>
            <a:ext cx="491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err="1">
                <a:solidFill>
                  <a:srgbClr val="C00000"/>
                </a:solidFill>
              </a:rPr>
              <a:t>Ajtai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Wigderson</a:t>
            </a:r>
            <a:r>
              <a:rPr lang="en-US" dirty="0">
                <a:solidFill>
                  <a:srgbClr val="C00000"/>
                </a:solidFill>
              </a:rPr>
              <a:t> 1985]</a:t>
            </a:r>
          </a:p>
          <a:p>
            <a:r>
              <a:rPr lang="en-US" dirty="0">
                <a:solidFill>
                  <a:srgbClr val="C00000"/>
                </a:solidFill>
              </a:rPr>
              <a:t>[Gopalan, </a:t>
            </a:r>
            <a:r>
              <a:rPr lang="en-US" dirty="0" err="1">
                <a:solidFill>
                  <a:srgbClr val="C00000"/>
                </a:solidFill>
              </a:rPr>
              <a:t>Meka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Reingold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Trevisan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Vadhan</a:t>
            </a:r>
            <a:r>
              <a:rPr lang="en-US" dirty="0">
                <a:solidFill>
                  <a:srgbClr val="C00000"/>
                </a:solidFill>
              </a:rPr>
              <a:t> 2012]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3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65B2-AFBB-489C-ABCA-4C23374B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56"/>
            <a:ext cx="10515600" cy="1325563"/>
          </a:xfrm>
        </p:spPr>
        <p:txBody>
          <a:bodyPr/>
          <a:lstStyle/>
          <a:p>
            <a:r>
              <a:rPr lang="en-US" dirty="0"/>
              <a:t>Our pseudorandom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A354A-8658-4336-8AD3-99D77C67E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0286"/>
                <a:ext cx="10515600" cy="30563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</a:t>
                </a:r>
                <a:r>
                  <a:rPr lang="en-US" dirty="0">
                    <a:solidFill>
                      <a:schemeClr val="accent1"/>
                    </a:solidFill>
                  </a:rPr>
                  <a:t>almost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-wise independence</a:t>
                </a:r>
                <a:r>
                  <a:rPr lang="en-US" dirty="0"/>
                  <a:t> to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positions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−500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Use </a:t>
                </a:r>
                <a:r>
                  <a:rPr lang="en-US" dirty="0">
                    <a:solidFill>
                      <a:schemeClr val="accent1"/>
                    </a:solidFill>
                  </a:rPr>
                  <a:t>small-bias</a:t>
                </a:r>
                <a:r>
                  <a:rPr lang="en-US" dirty="0"/>
                  <a:t> distribution to fill in other bits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 truly random bits</a:t>
                </a:r>
              </a:p>
              <a:p>
                <a:r>
                  <a:rPr lang="en-US" dirty="0"/>
                  <a:t>L</a:t>
                </a:r>
                <a:r>
                  <a:rPr lang="en-US" b="0" dirty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/>
                  <a:t> be a read-once depth-2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b="0" dirty="0"/>
                  <a:t> formula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A354A-8658-4336-8AD3-99D77C67E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0286"/>
                <a:ext cx="10515600" cy="3056350"/>
              </a:xfrm>
              <a:blipFill>
                <a:blip r:embed="rId5"/>
                <a:stretch>
                  <a:fillRect l="-1043" t="-3393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hmBox">
                <a:extLst>
                  <a:ext uri="{FF2B5EF4-FFF2-40B4-BE49-F238E27FC236}">
                    <a16:creationId xmlns:a16="http://schemas.microsoft.com/office/drawing/2014/main" id="{9AF66B3C-B7F2-4E0C-B8CA-C7DE0D675BC0}"/>
                  </a:ext>
                </a:extLst>
              </p:cNvPr>
              <p:cNvSpPr txBox="1"/>
              <p:nvPr/>
            </p:nvSpPr>
            <p:spPr>
              <a:xfrm>
                <a:off x="416039" y="4432304"/>
                <a:ext cx="11102015" cy="183774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500" dirty="0">
                    <a:solidFill>
                      <a:schemeClr val="accent2"/>
                    </a:solidFill>
                  </a:rPr>
                  <a:t>Theorem</a:t>
                </a:r>
                <a:r>
                  <a:rPr lang="en-US" sz="2500" dirty="0"/>
                  <a:t>: 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mr>
                          </m:m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!!ThmBox">
                <a:extLst>
                  <a:ext uri="{FF2B5EF4-FFF2-40B4-BE49-F238E27FC236}">
                    <a16:creationId xmlns:a16="http://schemas.microsoft.com/office/drawing/2014/main" id="{9AF66B3C-B7F2-4E0C-B8CA-C7DE0D675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9" y="4432304"/>
                <a:ext cx="11102015" cy="1837747"/>
              </a:xfrm>
              <a:prstGeom prst="rect">
                <a:avLst/>
              </a:prstGeom>
              <a:blipFill>
                <a:blip r:embed="rId6"/>
                <a:stretch>
                  <a:fillRect l="-713" t="-19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99388A0-4AA0-4BF1-9B54-9BEEC7AD4FA8}"/>
              </a:ext>
            </a:extLst>
          </p:cNvPr>
          <p:cNvSpPr/>
          <p:nvPr/>
        </p:nvSpPr>
        <p:spPr>
          <a:xfrm>
            <a:off x="1724025" y="4848225"/>
            <a:ext cx="742950" cy="1247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F856D-4C3A-4770-B129-212B2CED6EC5}"/>
              </a:ext>
            </a:extLst>
          </p:cNvPr>
          <p:cNvSpPr/>
          <p:nvPr/>
        </p:nvSpPr>
        <p:spPr>
          <a:xfrm>
            <a:off x="5724524" y="4893826"/>
            <a:ext cx="3971925" cy="1247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1DFC0B-216B-4037-8271-06391BE07323}"/>
              </a:ext>
            </a:extLst>
          </p:cNvPr>
          <p:cNvSpPr/>
          <p:nvPr/>
        </p:nvSpPr>
        <p:spPr>
          <a:xfrm>
            <a:off x="4676774" y="4893825"/>
            <a:ext cx="1047749" cy="1247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86593F-FDD4-4FD1-9F16-495318EE47D9}"/>
              </a:ext>
            </a:extLst>
          </p:cNvPr>
          <p:cNvSpPr/>
          <p:nvPr/>
        </p:nvSpPr>
        <p:spPr>
          <a:xfrm>
            <a:off x="2466975" y="4848225"/>
            <a:ext cx="2209798" cy="1247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0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F4F7-E662-4C91-945C-7AF70B64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 preserves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75B2C-28BA-4AF5-8475-E528E1401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197" y="4251366"/>
                <a:ext cx="10515600" cy="2241509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For simplicity,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polynomial</a:t>
                </a:r>
                <a:r>
                  <a:rPr lang="en-US" dirty="0">
                    <a:solidFill>
                      <a:schemeClr val="tx1"/>
                    </a:solidFill>
                  </a:rPr>
                  <a:t>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involves casework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degree statistics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I’ll focus on most interesting case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75B2C-28BA-4AF5-8475-E528E1401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197" y="4251366"/>
                <a:ext cx="10515600" cy="2241509"/>
              </a:xfrm>
              <a:blipFill>
                <a:blip r:embed="rId5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hmBox">
                <a:extLst>
                  <a:ext uri="{FF2B5EF4-FFF2-40B4-BE49-F238E27FC236}">
                    <a16:creationId xmlns:a16="http://schemas.microsoft.com/office/drawing/2014/main" id="{4FEDC2DE-08FB-4EE6-ADA1-475BE90BED76}"/>
                  </a:ext>
                </a:extLst>
              </p:cNvPr>
              <p:cNvSpPr txBox="1"/>
              <p:nvPr/>
            </p:nvSpPr>
            <p:spPr>
              <a:xfrm>
                <a:off x="544992" y="1862149"/>
                <a:ext cx="11102015" cy="183774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500" dirty="0">
                    <a:solidFill>
                      <a:schemeClr val="accent2"/>
                    </a:solidFill>
                  </a:rPr>
                  <a:t>Theorem</a:t>
                </a:r>
                <a:r>
                  <a:rPr lang="en-US" sz="2500" dirty="0"/>
                  <a:t>: 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mr>
                          </m:m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!!ThmBox">
                <a:extLst>
                  <a:ext uri="{FF2B5EF4-FFF2-40B4-BE49-F238E27FC236}">
                    <a16:creationId xmlns:a16="http://schemas.microsoft.com/office/drawing/2014/main" id="{4FEDC2DE-08FB-4EE6-ADA1-475BE90BE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92" y="1862149"/>
                <a:ext cx="11102015" cy="1837747"/>
              </a:xfrm>
              <a:prstGeom prst="rect">
                <a:avLst/>
              </a:prstGeom>
              <a:blipFill>
                <a:blip r:embed="rId6"/>
                <a:stretch>
                  <a:fillRect l="-712" t="-19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65631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1|13.5|1.9|13.5|2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.8|6.8|2.2|23.2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8.5|10.1|7.4|14.3|12.9|17.6|6.5|1.5|3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5.4|5.1|1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5|4.4|4.2|8.9|9|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6|17.3|4.6|7|3.6|14.6|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1.3|1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|7.5|1|16.4|9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.4|2.7|9.3|1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5.8|18.2|22.5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4|7.8|12.8|1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6|4.7|5.4|8.2|6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6|9.9|14.5|9.3|18.1|4.5|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3|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4.2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.4|4.8|4.9|17.8|10|5.1|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7.8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6.9|3.5|11.6|8|1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6.1|14.6|3.4|4.4|1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6.2|13.5|9|6.6|1.7|13.5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6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9.1|15.6|3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14822</TotalTime>
  <Words>2032</Words>
  <Application>Microsoft Office PowerPoint</Application>
  <PresentationFormat>Widescreen</PresentationFormat>
  <Paragraphs>269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Office Theme</vt:lpstr>
      <vt:lpstr>Log-Seed Pseudorandom Generators via Iterated Restrictions</vt:lpstr>
      <vt:lpstr>Randomness in computing</vt:lpstr>
      <vt:lpstr>Pseudorandom generators (PRGs)</vt:lpstr>
      <vt:lpstr>"L" vs. "BPL"</vt:lpstr>
      <vt:lpstr>Read-once depth-two 〖"AC" 〗^0 [⊕]</vt:lpstr>
      <vt:lpstr>Prior work and main result</vt:lpstr>
      <vt:lpstr>Ajtai-Wigderson framework</vt:lpstr>
      <vt:lpstr>Our pseudorandom restriction</vt:lpstr>
      <vt:lpstr>Restriction preserves expectation</vt:lpstr>
      <vt:lpstr>Bias function</vt:lpstr>
      <vt:lpstr>Relative to expectation</vt:lpstr>
      <vt:lpstr>Previous approach: Symmetric polynomials</vt:lpstr>
      <vt:lpstr>Previous approach to bounding error</vt:lpstr>
      <vt:lpstr>The non-homogeneous case</vt:lpstr>
      <vt:lpstr>Previous approach: XOR lemma</vt:lpstr>
      <vt:lpstr>Symmetric polynomials are too blunt</vt:lpstr>
      <vt:lpstr>The need for new polynomials</vt:lpstr>
      <vt:lpstr>Subset-wise symmetric polynomials</vt:lpstr>
      <vt:lpstr>Norm counting input variables</vt:lpstr>
      <vt:lpstr>The new expansion</vt:lpstr>
      <vt:lpstr>Iterating the restriction</vt:lpstr>
      <vt:lpstr>Cheaper and cheaper restrictions</vt:lpstr>
      <vt:lpstr>Our PRG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116</cp:revision>
  <dcterms:created xsi:type="dcterms:W3CDTF">2020-06-17T19:20:48Z</dcterms:created>
  <dcterms:modified xsi:type="dcterms:W3CDTF">2020-07-18T22:38:42Z</dcterms:modified>
</cp:coreProperties>
</file>