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10" r:id="rId3"/>
    <p:sldId id="295" r:id="rId4"/>
    <p:sldId id="294" r:id="rId5"/>
    <p:sldId id="302" r:id="rId6"/>
    <p:sldId id="414" r:id="rId7"/>
    <p:sldId id="303" r:id="rId8"/>
    <p:sldId id="272" r:id="rId9"/>
    <p:sldId id="312" r:id="rId10"/>
    <p:sldId id="307" r:id="rId11"/>
    <p:sldId id="305" r:id="rId12"/>
    <p:sldId id="311" r:id="rId13"/>
    <p:sldId id="316" r:id="rId14"/>
    <p:sldId id="411" r:id="rId15"/>
    <p:sldId id="314" r:id="rId16"/>
    <p:sldId id="315" r:id="rId17"/>
    <p:sldId id="313" r:id="rId18"/>
    <p:sldId id="317" r:id="rId19"/>
    <p:sldId id="265" r:id="rId20"/>
    <p:sldId id="320" r:id="rId21"/>
    <p:sldId id="268" r:id="rId22"/>
    <p:sldId id="318" r:id="rId23"/>
    <p:sldId id="276" r:id="rId24"/>
    <p:sldId id="296" r:id="rId25"/>
    <p:sldId id="278" r:id="rId26"/>
    <p:sldId id="279" r:id="rId27"/>
    <p:sldId id="269" r:id="rId28"/>
    <p:sldId id="280" r:id="rId29"/>
    <p:sldId id="309" r:id="rId30"/>
    <p:sldId id="297" r:id="rId31"/>
    <p:sldId id="298" r:id="rId32"/>
    <p:sldId id="283" r:id="rId33"/>
    <p:sldId id="285" r:id="rId34"/>
    <p:sldId id="270" r:id="rId35"/>
    <p:sldId id="286" r:id="rId36"/>
    <p:sldId id="321" r:id="rId37"/>
    <p:sldId id="412" r:id="rId38"/>
    <p:sldId id="41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856" autoAdjust="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0DCF8-1FFB-46CE-9764-EA2474733DE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0F7E-1864-444A-BCAB-64DF75CF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E64E-FC8C-47E5-921D-81F92B58C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A8863-3763-48E4-9545-1C485FC37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BF54-A788-445C-8AD4-18E13F74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9A30-9669-48DD-88CE-B6AF68F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5E9A0-28DF-481B-8C03-F37E599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CF19-10FC-4696-A306-7074C20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D4693-2BEE-4C50-A116-3728606E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4F00-DBF8-4F2E-950F-1E7A0C36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AAF3-AD5C-46BD-8C3D-AA5E9369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2B23-B470-4188-BE56-50E1F037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56A16-2EDE-476A-87E7-56B938C92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94A7D-E336-4123-BED4-DFF88C6F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5A8E-D58D-4714-9892-B20288C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B772-F666-4896-9CA8-1085A47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6A55-40AC-4E9C-A736-DBCFD7C8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E80F-6963-4CF3-BC16-006A8D22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899F-23E4-4225-A15D-8BD967D6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0FDC8-9019-4739-81E5-6FCA1AB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7AE6-3BFB-4200-97A0-2667286D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830D-D662-4CB6-956C-443C8121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D0C-F2E9-44CA-B1ED-9AC71ED4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37FB-F359-4D8C-9677-2AA62D23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9D0C-C1E1-49F9-9507-0816F54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85A4-FADE-4D71-84CC-DC69BCA7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B667-C212-4C96-BC6E-CA1B8469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1FE7-AE73-4FED-A475-26D84D56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B634-1828-4C5C-95B2-BF1B2DE6E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58535-8376-43E6-9C10-823350B7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86AE-473C-40E4-91BB-895E222C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030B2-8C7A-4F23-8158-559EB15B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8DC1-A4BC-4E22-ABBC-158C904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767B-B32E-460C-B760-B7A1D052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7CD03-C394-4A15-9FC2-F092C2760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942C-71C8-43CD-B9B4-34B742C05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1E617-2EA6-46D5-8AB7-3DB05DF0B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C5172-1AE8-43FB-92C2-A6E6E721E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AA5D8-FAE2-4D27-B354-4F07B482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E8DDD-41A4-4D93-AB09-C732653C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BD67D-1F0B-4DC8-8609-3678D65C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D00E-BEA2-47F4-BE89-AADE7BF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9793-8B66-4B9B-BDA1-13444B31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49423-4B99-474C-9BB5-3AADB0AF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BADC-FED3-49D1-A55F-A2B01F8A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F804-C6B8-4C65-8D2B-C5226D1F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5D372-8EA2-4A28-9009-936C175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547-E3BD-4283-865A-FEAA2A5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E55D-9FC2-4F7B-AE00-478B834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9A67-BEC2-42AF-A899-BD3FCD4E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340A9-2CD8-483C-92EA-9EC4BF7D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AB18-B191-441B-93E6-FD36449A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7AA0E-CDF4-4CD5-A919-E6F57353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E81C-2DC8-44E6-939A-A90B897C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9477-59A6-45B5-8D05-17C7EC5D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790C6-397A-460B-9809-AC5D88E87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4828F-2476-45B9-9C00-FB4F1ADC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0D8FD-5138-48C4-9184-D5309AEC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A59C9-D4DE-4BAF-90E4-6052D122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1D457-49A0-406B-AAD5-0C5E07FF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53584-DB21-4623-91BE-894B975E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35E8-6E42-4AE5-8B48-0D05AC52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BA7B-8FE0-4D52-B546-ED67D6CF5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1D34-D208-4B81-BF1D-9E3DADABF1E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A53B-8841-46E2-9069-58B5A213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88840-9E8F-4883-97F1-B941FAF4F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30.png"/><Relationship Id="rId21" Type="http://schemas.openxmlformats.org/officeDocument/2006/relationships/image" Target="../media/image360.png"/><Relationship Id="rId7" Type="http://schemas.openxmlformats.org/officeDocument/2006/relationships/image" Target="../media/image220.png"/><Relationship Id="rId12" Type="http://schemas.openxmlformats.org/officeDocument/2006/relationships/image" Target="../media/image280.png"/><Relationship Id="rId17" Type="http://schemas.openxmlformats.org/officeDocument/2006/relationships/image" Target="../media/image3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0.png"/><Relationship Id="rId20" Type="http://schemas.openxmlformats.org/officeDocument/2006/relationships/image" Target="../media/image350.png"/><Relationship Id="rId1" Type="http://schemas.openxmlformats.org/officeDocument/2006/relationships/tags" Target="../tags/tag10.xml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19" Type="http://schemas.openxmlformats.org/officeDocument/2006/relationships/image" Target="../media/image340.png"/><Relationship Id="rId9" Type="http://schemas.openxmlformats.org/officeDocument/2006/relationships/image" Target="../media/image250.png"/><Relationship Id="rId1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7" Type="http://schemas.openxmlformats.org/officeDocument/2006/relationships/image" Target="../media/image5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18" Type="http://schemas.openxmlformats.org/officeDocument/2006/relationships/image" Target="../media/image620.png"/><Relationship Id="rId21" Type="http://schemas.openxmlformats.org/officeDocument/2006/relationships/image" Target="../media/image650.png"/><Relationship Id="rId7" Type="http://schemas.openxmlformats.org/officeDocument/2006/relationships/image" Target="../media/image541.png"/><Relationship Id="rId12" Type="http://schemas.openxmlformats.org/officeDocument/2006/relationships/image" Target="../media/image560.png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20" Type="http://schemas.openxmlformats.org/officeDocument/2006/relationships/image" Target="../media/image640.png"/><Relationship Id="rId1" Type="http://schemas.openxmlformats.org/officeDocument/2006/relationships/tags" Target="../tags/tag15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24" Type="http://schemas.openxmlformats.org/officeDocument/2006/relationships/image" Target="../media/image680.png"/><Relationship Id="rId5" Type="http://schemas.openxmlformats.org/officeDocument/2006/relationships/image" Target="../media/image531.png"/><Relationship Id="rId15" Type="http://schemas.openxmlformats.org/officeDocument/2006/relationships/image" Target="../media/image590.png"/><Relationship Id="rId23" Type="http://schemas.openxmlformats.org/officeDocument/2006/relationships/image" Target="../media/image670.png"/><Relationship Id="rId10" Type="http://schemas.openxmlformats.org/officeDocument/2006/relationships/image" Target="../media/image540.png"/><Relationship Id="rId19" Type="http://schemas.openxmlformats.org/officeDocument/2006/relationships/image" Target="../media/image630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Relationship Id="rId22" Type="http://schemas.openxmlformats.org/officeDocument/2006/relationships/image" Target="../media/image6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11.png"/><Relationship Id="rId5" Type="http://schemas.openxmlformats.org/officeDocument/2006/relationships/image" Target="../media/image7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30.png"/><Relationship Id="rId5" Type="http://schemas.openxmlformats.org/officeDocument/2006/relationships/image" Target="../media/image7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78.png"/><Relationship Id="rId5" Type="http://schemas.openxmlformats.org/officeDocument/2006/relationships/image" Target="../media/image7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7" Type="http://schemas.openxmlformats.org/officeDocument/2006/relationships/image" Target="../media/image7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710.png"/><Relationship Id="rId5" Type="http://schemas.openxmlformats.org/officeDocument/2006/relationships/image" Target="../media/image770.png"/><Relationship Id="rId9" Type="http://schemas.openxmlformats.org/officeDocument/2006/relationships/image" Target="../media/image7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54.png"/><Relationship Id="rId5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54.png"/><Relationship Id="rId5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0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228D-F3C4-4235-8C50-4B7A2877B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95543"/>
            <a:ext cx="9144000" cy="1335306"/>
          </a:xfrm>
        </p:spPr>
        <p:txBody>
          <a:bodyPr>
            <a:noAutofit/>
          </a:bodyPr>
          <a:lstStyle/>
          <a:p>
            <a:r>
              <a:rPr lang="en-US" sz="4000" dirty="0"/>
              <a:t>Hitting Sets Give Two-Sided </a:t>
            </a:r>
            <a:r>
              <a:rPr lang="en-US" sz="4000" dirty="0" err="1"/>
              <a:t>Derandomization</a:t>
            </a:r>
            <a:r>
              <a:rPr lang="en-US" sz="4000" dirty="0"/>
              <a:t> of Small Space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DD286-4BA7-4402-A2D9-6235D57DC7AE}"/>
              </a:ext>
            </a:extLst>
          </p:cNvPr>
          <p:cNvSpPr txBox="1"/>
          <p:nvPr/>
        </p:nvSpPr>
        <p:spPr>
          <a:xfrm>
            <a:off x="1081101" y="4532580"/>
            <a:ext cx="3394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Kuan</a:t>
            </a:r>
            <a:r>
              <a:rPr lang="en-US" sz="2200" b="1" dirty="0"/>
              <a:t> Cheng</a:t>
            </a:r>
            <a:r>
              <a:rPr lang="en-US" sz="2200" baseline="30000" dirty="0"/>
              <a:t>1</a:t>
            </a:r>
          </a:p>
          <a:p>
            <a:pPr algn="ctr"/>
            <a:r>
              <a:rPr lang="en-US" sz="2200" dirty="0">
                <a:latin typeface="+mj-lt"/>
              </a:rPr>
              <a:t>Peking University</a:t>
            </a:r>
          </a:p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ckkcdh@hotmail.com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ABC01-D71A-46AE-8E03-E424921B6259}"/>
              </a:ext>
            </a:extLst>
          </p:cNvPr>
          <p:cNvSpPr txBox="1"/>
          <p:nvPr/>
        </p:nvSpPr>
        <p:spPr>
          <a:xfrm>
            <a:off x="4552334" y="2225053"/>
            <a:ext cx="287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UIUC Theory Seminar</a:t>
            </a:r>
          </a:p>
          <a:p>
            <a:pPr algn="ctr"/>
            <a:r>
              <a:rPr lang="en-US" sz="2200" dirty="0"/>
              <a:t>November 28,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7ED7F-5DF9-4265-BEB0-A213E2331D21}"/>
              </a:ext>
            </a:extLst>
          </p:cNvPr>
          <p:cNvSpPr txBox="1"/>
          <p:nvPr/>
        </p:nvSpPr>
        <p:spPr>
          <a:xfrm>
            <a:off x="7166449" y="4532580"/>
            <a:ext cx="4494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William M. Hoza</a:t>
            </a:r>
            <a:r>
              <a:rPr lang="en-US" sz="2200" baseline="30000" dirty="0"/>
              <a:t>2</a:t>
            </a:r>
            <a:endParaRPr lang="en-US" sz="2200" b="1" baseline="30000" dirty="0"/>
          </a:p>
          <a:p>
            <a:pPr algn="ctr"/>
            <a:r>
              <a:rPr lang="en-US" sz="2200" dirty="0">
                <a:latin typeface="+mj-lt"/>
              </a:rPr>
              <a:t>Simons Institute</a:t>
            </a:r>
          </a:p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williamhoza@berkeley.edu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This research was supported by a Simons Investigator Award (#409864, David Zuckerman).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This research was supported by the NSF GRFP under Grant DGE-1610403 and by a Harrington Fellowship from UT Austin.</a:t>
            </a:r>
          </a:p>
        </p:txBody>
      </p:sp>
      <p:pic>
        <p:nvPicPr>
          <p:cNvPr id="5" name="Picture 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51E5A04-F7CA-4776-B71E-F5270A312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38" y="2412160"/>
            <a:ext cx="1988762" cy="1988762"/>
          </a:xfrm>
          <a:prstGeom prst="ellipse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78041E-053F-4307-BC94-8FBFC8A2A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8283" r="6011" b="24062"/>
          <a:stretch/>
        </p:blipFill>
        <p:spPr bwMode="auto">
          <a:xfrm>
            <a:off x="1783997" y="2412160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72FE78-BD6D-E166-FC29-7EE55A84B816}"/>
              </a:ext>
            </a:extLst>
          </p:cNvPr>
          <p:cNvSpPr txBox="1"/>
          <p:nvPr/>
        </p:nvSpPr>
        <p:spPr>
          <a:xfrm>
            <a:off x="4040249" y="3622932"/>
            <a:ext cx="3902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(Paper appeared at CCC 2020)</a:t>
            </a:r>
          </a:p>
        </p:txBody>
      </p:sp>
    </p:spTree>
    <p:extLst>
      <p:ext uri="{BB962C8B-B14F-4D97-AF65-F5344CB8AC3E}">
        <p14:creationId xmlns:p14="http://schemas.microsoft.com/office/powerpoint/2010/main" val="219022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DCDDDA-FF15-7587-E40A-AAA03948650C}"/>
              </a:ext>
            </a:extLst>
          </p:cNvPr>
          <p:cNvSpPr/>
          <p:nvPr/>
        </p:nvSpPr>
        <p:spPr>
          <a:xfrm>
            <a:off x="698643" y="3123344"/>
            <a:ext cx="10655157" cy="1715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4E9CC-AF47-4501-9209-EFBA0D31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67" y="0"/>
            <a:ext cx="11350930" cy="1325563"/>
          </a:xfrm>
        </p:spPr>
        <p:txBody>
          <a:bodyPr/>
          <a:lstStyle/>
          <a:p>
            <a:r>
              <a:rPr lang="en-US" dirty="0"/>
              <a:t>Using hitting sets for poly-time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8324D-BEB3-4FB0-B625-660CD002C6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390891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2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dirty="0"/>
                  <a:t>Trivial:</a:t>
                </a:r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poly-time-computable hitting set for size-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circuits,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RP</m:t>
                    </m:r>
                  </m:oMath>
                </a14:m>
                <a:r>
                  <a:rPr lang="en-US" sz="2600" b="1" dirty="0"/>
                  <a:t>.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b="1" dirty="0"/>
                  <a:t>Theorem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[Andreev, Clementi,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Rolim</a:t>
                </a:r>
                <a:r>
                  <a:rPr lang="en-US" sz="1800" dirty="0">
                    <a:solidFill>
                      <a:srgbClr val="C00000"/>
                    </a:solidFill>
                  </a:rPr>
                  <a:t> 1996]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poly-time-computable hitting set for size-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circuits,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b="1" dirty="0"/>
                  <a:t>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8324D-BEB3-4FB0-B625-660CD002C6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3908910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59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E9CC-AF47-4501-9209-EFBA0D31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67" y="0"/>
            <a:ext cx="11037266" cy="1325563"/>
          </a:xfrm>
        </p:spPr>
        <p:txBody>
          <a:bodyPr/>
          <a:lstStyle/>
          <a:p>
            <a:r>
              <a:rPr lang="en-US" dirty="0"/>
              <a:t>Using hitting sets for </a:t>
            </a:r>
            <a:r>
              <a:rPr lang="en-US" dirty="0">
                <a:solidFill>
                  <a:schemeClr val="accent1"/>
                </a:solidFill>
              </a:rPr>
              <a:t>log-space</a:t>
            </a:r>
            <a:r>
              <a:rPr lang="en-US" dirty="0"/>
              <a:t>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8324D-BEB3-4FB0-B625-660CD002C6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40970"/>
                <a:ext cx="10884613" cy="177971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2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dirty="0"/>
                  <a:t>Trivial:</a:t>
                </a:r>
              </a:p>
              <a:p>
                <a:pPr lvl="1">
                  <a:lnSpc>
                    <a:spcPct val="2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log-space-computable hitting set for width-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“ROBPs,”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8324D-BEB3-4FB0-B625-660CD002C6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40970"/>
                <a:ext cx="10884613" cy="1779718"/>
              </a:xfrm>
              <a:blipFill>
                <a:blip r:embed="rId3"/>
                <a:stretch>
                  <a:fillRect l="-952" b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A38289-3CA3-46D7-9265-73E80A65D442}"/>
                  </a:ext>
                </a:extLst>
              </p:cNvPr>
              <p:cNvSpPr txBox="1"/>
              <p:nvPr/>
            </p:nvSpPr>
            <p:spPr>
              <a:xfrm>
                <a:off x="838200" y="3066318"/>
                <a:ext cx="11102015" cy="17797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Theorem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[This work]</a:t>
                </a:r>
                <a:r>
                  <a:rPr lang="en-US" sz="2800" dirty="0"/>
                  <a:t>:</a:t>
                </a:r>
              </a:p>
              <a:p>
                <a:pPr marL="742950" lvl="1" indent="-285750">
                  <a:lnSpc>
                    <a:spcPct val="20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log-space-computable hitting set for width-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ROBPs,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600" b="1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A38289-3CA3-46D7-9265-73E80A6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66318"/>
                <a:ext cx="11102015" cy="1779718"/>
              </a:xfrm>
              <a:prstGeom prst="rect">
                <a:avLst/>
              </a:prstGeom>
              <a:blipFill>
                <a:blip r:embed="rId4"/>
                <a:stretch>
                  <a:fillRect l="-93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1AF440-F65D-4F06-B578-347D279127C6}"/>
                  </a:ext>
                </a:extLst>
              </p:cNvPr>
              <p:cNvSpPr txBox="1"/>
              <p:nvPr/>
            </p:nvSpPr>
            <p:spPr>
              <a:xfrm>
                <a:off x="577367" y="5370808"/>
                <a:ext cx="113025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5425" indent="-225425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In other words: 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600" dirty="0"/>
                  <a:t>black-box </a:t>
                </a:r>
                <a:r>
                  <a:rPr lang="en-US" sz="2600" dirty="0" err="1"/>
                  <a:t>derandomization</a:t>
                </a:r>
                <a:r>
                  <a:rPr lang="en-US" sz="2600" dirty="0"/>
                  <a:t> of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i="0" smtClean="0">
                        <a:latin typeface="Cambria Math" panose="02040503050406030204" pitchFamily="18" charset="0"/>
                      </a:rPr>
                      <m:t>promise</m:t>
                    </m:r>
                    <m:r>
                      <m:rPr>
                        <m:nor/>
                      </m:rPr>
                      <a:rPr lang="en-US" sz="2600" b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600" b="1" i="0" smtClean="0"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sz="2600" dirty="0"/>
                  <a:t>,”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1AF440-F65D-4F06-B578-347D27912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7" y="5370808"/>
                <a:ext cx="11302526" cy="492443"/>
              </a:xfrm>
              <a:prstGeom prst="rect">
                <a:avLst/>
              </a:prstGeom>
              <a:blipFill>
                <a:blip r:embed="rId5"/>
                <a:stretch>
                  <a:fillRect l="-863" t="-9877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85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789CC5-6887-7E29-664B-92BADD2770F0}"/>
              </a:ext>
            </a:extLst>
          </p:cNvPr>
          <p:cNvSpPr/>
          <p:nvPr/>
        </p:nvSpPr>
        <p:spPr>
          <a:xfrm>
            <a:off x="653266" y="1713216"/>
            <a:ext cx="10655157" cy="1715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311AE-AC3A-4906-CE6D-4776D106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2466A-83CF-80E2-79AA-49590E5DA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6280" y="1805077"/>
                <a:ext cx="10772453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b="1" dirty="0"/>
                  <a:t>Theorem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[Andreev, Clementi,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Rolim</a:t>
                </a:r>
                <a:r>
                  <a:rPr lang="en-US" sz="1800" dirty="0">
                    <a:solidFill>
                      <a:srgbClr val="C00000"/>
                    </a:solidFill>
                  </a:rPr>
                  <a:t> 1996]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poly-time-computable hitting set for size-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circuits,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b="1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Theorem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[Cheng, H 2020]</a:t>
                </a:r>
                <a:r>
                  <a:rPr lang="en-US" sz="2800" dirty="0"/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log-space-computable hitting set for width-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ROBPs,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600" b="1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3000" dirty="0"/>
                  <a:t>Plan for today: Prove both theorems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2466A-83CF-80E2-79AA-49590E5DA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280" y="1805077"/>
                <a:ext cx="10772453" cy="4351338"/>
              </a:xfrm>
              <a:blipFill>
                <a:blip r:embed="rId2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7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C84EE3-0D8D-48D0-EC85-5CD2D49AE4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0419" y="365125"/>
                <a:ext cx="11424862" cy="1325563"/>
              </a:xfrm>
            </p:spPr>
            <p:txBody>
              <a:bodyPr/>
              <a:lstStyle/>
              <a:p>
                <a:r>
                  <a:rPr lang="en-US" dirty="0"/>
                  <a:t>Hitting sets for circuits would derandomize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C84EE3-0D8D-48D0-EC85-5CD2D49AE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0419" y="365125"/>
                <a:ext cx="11424862" cy="1325563"/>
              </a:xfrm>
              <a:blipFill>
                <a:blip r:embed="rId2"/>
                <a:stretch>
                  <a:fillRect l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102A-4D60-302E-F5BB-2DD41F06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65" y="1825625"/>
            <a:ext cx="10787865" cy="4010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Proof 1: </a:t>
            </a:r>
            <a:r>
              <a:rPr lang="en-US" sz="2800" dirty="0">
                <a:solidFill>
                  <a:srgbClr val="C00000"/>
                </a:solidFill>
              </a:rPr>
              <a:t>[Andreev, Clementi, </a:t>
            </a:r>
            <a:r>
              <a:rPr lang="en-US" sz="2800" dirty="0" err="1">
                <a:solidFill>
                  <a:srgbClr val="C00000"/>
                </a:solidFill>
              </a:rPr>
              <a:t>Rolim</a:t>
            </a:r>
            <a:r>
              <a:rPr lang="en-US" sz="2800" dirty="0">
                <a:solidFill>
                  <a:srgbClr val="C00000"/>
                </a:solidFill>
              </a:rPr>
              <a:t> 1996]</a:t>
            </a:r>
          </a:p>
          <a:p>
            <a:pPr>
              <a:lnSpc>
                <a:spcPct val="150000"/>
              </a:lnSpc>
            </a:pPr>
            <a:r>
              <a:rPr lang="en-US" dirty="0"/>
              <a:t>Proof 2: </a:t>
            </a:r>
            <a:r>
              <a:rPr lang="en-US" dirty="0">
                <a:solidFill>
                  <a:srgbClr val="C00000"/>
                </a:solidFill>
              </a:rPr>
              <a:t>[Andreev, Clementi, </a:t>
            </a:r>
            <a:r>
              <a:rPr lang="en-US" dirty="0" err="1">
                <a:solidFill>
                  <a:srgbClr val="C00000"/>
                </a:solidFill>
              </a:rPr>
              <a:t>Rolim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Trevisan</a:t>
            </a:r>
            <a:r>
              <a:rPr lang="en-US" dirty="0">
                <a:solidFill>
                  <a:srgbClr val="C00000"/>
                </a:solidFill>
              </a:rPr>
              <a:t> 1997]</a:t>
            </a:r>
          </a:p>
          <a:p>
            <a:pPr>
              <a:lnSpc>
                <a:spcPct val="150000"/>
              </a:lnSpc>
            </a:pPr>
            <a:r>
              <a:rPr lang="en-US" dirty="0"/>
              <a:t>Proof 3: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err="1">
                <a:solidFill>
                  <a:srgbClr val="C00000"/>
                </a:solidFill>
              </a:rPr>
              <a:t>Buhrman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Fortnow</a:t>
            </a:r>
            <a:r>
              <a:rPr lang="en-US" dirty="0">
                <a:solidFill>
                  <a:srgbClr val="C00000"/>
                </a:solidFill>
              </a:rPr>
              <a:t> 1999]</a:t>
            </a:r>
          </a:p>
          <a:p>
            <a:pPr>
              <a:lnSpc>
                <a:spcPct val="150000"/>
              </a:lnSpc>
            </a:pPr>
            <a:r>
              <a:rPr lang="en-US" dirty="0"/>
              <a:t>Proof 4: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err="1">
                <a:solidFill>
                  <a:srgbClr val="C00000"/>
                </a:solidFill>
              </a:rPr>
              <a:t>Goldreich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Vadhan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Wigderson</a:t>
            </a:r>
            <a:r>
              <a:rPr lang="en-US" dirty="0">
                <a:solidFill>
                  <a:srgbClr val="C00000"/>
                </a:solidFill>
              </a:rPr>
              <a:t> 2011]</a:t>
            </a:r>
          </a:p>
          <a:p>
            <a:pPr>
              <a:lnSpc>
                <a:spcPct val="150000"/>
              </a:lnSpc>
            </a:pPr>
            <a:r>
              <a:rPr lang="en-US" dirty="0"/>
              <a:t>Proof 5: </a:t>
            </a:r>
            <a:r>
              <a:rPr lang="en-US" dirty="0">
                <a:solidFill>
                  <a:srgbClr val="C00000"/>
                </a:solidFill>
              </a:rPr>
              <a:t>[Cheng, H 2020]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B746A1-184F-5B16-E4D4-532092E3D587}"/>
              </a:ext>
            </a:extLst>
          </p:cNvPr>
          <p:cNvGrpSpPr/>
          <p:nvPr/>
        </p:nvGrpSpPr>
        <p:grpSpPr>
          <a:xfrm>
            <a:off x="8096036" y="4979887"/>
            <a:ext cx="4818580" cy="589316"/>
            <a:chOff x="4808306" y="5000436"/>
            <a:chExt cx="4818580" cy="5893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E718BC-E0FA-B459-9928-1CC1089AE5C6}"/>
                </a:ext>
              </a:extLst>
            </p:cNvPr>
            <p:cNvSpPr txBox="1"/>
            <p:nvPr/>
          </p:nvSpPr>
          <p:spPr>
            <a:xfrm>
              <a:off x="5393933" y="5066532"/>
              <a:ext cx="423295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Let’s do this one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08B363-88E2-4364-B894-176536A7436F}"/>
                </a:ext>
              </a:extLst>
            </p:cNvPr>
            <p:cNvSpPr txBox="1"/>
            <p:nvPr/>
          </p:nvSpPr>
          <p:spPr>
            <a:xfrm>
              <a:off x="4808306" y="5000436"/>
              <a:ext cx="657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👈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8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E39C-E8FD-D3A0-504E-109295D4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850"/>
            <a:ext cx="10515600" cy="1325563"/>
          </a:xfrm>
        </p:spPr>
        <p:txBody>
          <a:bodyPr/>
          <a:lstStyle/>
          <a:p>
            <a:r>
              <a:rPr lang="en-US" dirty="0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B0953-8EF9-0C79-5913-83AD7CDC78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6160" y="2131585"/>
                <a:ext cx="8781422" cy="432900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Gates: AND / OR with unbounded fan-in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Size of circuit = # wires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Negations allowed at variables for free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Poly-time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poly-size circuit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B0953-8EF9-0C79-5913-83AD7CDC78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160" y="2131585"/>
                <a:ext cx="8781422" cy="4329008"/>
              </a:xfrm>
              <a:blipFill>
                <a:blip r:embed="rId2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0FA59E57-91C4-0A5A-FD44-3C2D00B6C59B}"/>
              </a:ext>
            </a:extLst>
          </p:cNvPr>
          <p:cNvGrpSpPr/>
          <p:nvPr/>
        </p:nvGrpSpPr>
        <p:grpSpPr>
          <a:xfrm>
            <a:off x="7664117" y="1824425"/>
            <a:ext cx="3568852" cy="3248304"/>
            <a:chOff x="8124876" y="621306"/>
            <a:chExt cx="3231381" cy="294114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8E6582-1070-576F-EB88-211C0663172E}"/>
                </a:ext>
              </a:extLst>
            </p:cNvPr>
            <p:cNvGrpSpPr/>
            <p:nvPr/>
          </p:nvGrpSpPr>
          <p:grpSpPr>
            <a:xfrm>
              <a:off x="8124876" y="621306"/>
              <a:ext cx="3231381" cy="2941144"/>
              <a:chOff x="5515510" y="767694"/>
              <a:chExt cx="6244976" cy="5684063"/>
            </a:xfrm>
            <a:noFill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57348B1-16F0-C0A0-DD70-5FCA8E8C6741}"/>
                  </a:ext>
                </a:extLst>
              </p:cNvPr>
              <p:cNvGrpSpPr/>
              <p:nvPr/>
            </p:nvGrpSpPr>
            <p:grpSpPr>
              <a:xfrm>
                <a:off x="5515510" y="767694"/>
                <a:ext cx="6244976" cy="5684063"/>
                <a:chOff x="4590835" y="1075543"/>
                <a:chExt cx="6244976" cy="5684063"/>
              </a:xfrm>
              <a:grpFill/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66781BD-5846-DCE7-4045-A5CD5EC9B665}"/>
                    </a:ext>
                  </a:extLst>
                </p:cNvPr>
                <p:cNvSpPr/>
                <p:nvPr/>
              </p:nvSpPr>
              <p:spPr>
                <a:xfrm>
                  <a:off x="5774075" y="4553067"/>
                  <a:ext cx="801385" cy="801385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2EC2795-03D2-668D-7D6C-A7992195CD89}"/>
                    </a:ext>
                  </a:extLst>
                </p:cNvPr>
                <p:cNvSpPr/>
                <p:nvPr/>
              </p:nvSpPr>
              <p:spPr>
                <a:xfrm>
                  <a:off x="7379028" y="4553066"/>
                  <a:ext cx="801385" cy="801385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CFC2F13-DA0B-CD6E-D10D-ECE37A550886}"/>
                    </a:ext>
                  </a:extLst>
                </p:cNvPr>
                <p:cNvSpPr/>
                <p:nvPr/>
              </p:nvSpPr>
              <p:spPr>
                <a:xfrm>
                  <a:off x="8986461" y="4553067"/>
                  <a:ext cx="801385" cy="801385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4A62383-742B-2130-5AF2-3E66CF7F198A}"/>
                    </a:ext>
                  </a:extLst>
                </p:cNvPr>
                <p:cNvSpPr/>
                <p:nvPr/>
              </p:nvSpPr>
              <p:spPr>
                <a:xfrm>
                  <a:off x="4590835" y="3112973"/>
                  <a:ext cx="801385" cy="801385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8429634-2223-35A5-A70F-85401F832BF8}"/>
                    </a:ext>
                  </a:extLst>
                </p:cNvPr>
                <p:cNvSpPr/>
                <p:nvPr/>
              </p:nvSpPr>
              <p:spPr>
                <a:xfrm>
                  <a:off x="6275796" y="3112973"/>
                  <a:ext cx="801385" cy="801385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B7DA96F-F278-BFF1-E757-F881B4B48799}"/>
                    </a:ext>
                  </a:extLst>
                </p:cNvPr>
                <p:cNvSpPr/>
                <p:nvPr/>
              </p:nvSpPr>
              <p:spPr>
                <a:xfrm>
                  <a:off x="8181653" y="3112973"/>
                  <a:ext cx="801385" cy="801385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87CC399-F29B-66A6-5C05-5FD0726489CA}"/>
                    </a:ext>
                  </a:extLst>
                </p:cNvPr>
                <p:cNvSpPr/>
                <p:nvPr/>
              </p:nvSpPr>
              <p:spPr>
                <a:xfrm>
                  <a:off x="10034426" y="3112972"/>
                  <a:ext cx="801385" cy="801385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90F5A2C-A7DC-A56A-DE7A-8D4B8BB9BF37}"/>
                    </a:ext>
                  </a:extLst>
                </p:cNvPr>
                <p:cNvSpPr/>
                <p:nvPr/>
              </p:nvSpPr>
              <p:spPr>
                <a:xfrm>
                  <a:off x="7148633" y="1627780"/>
                  <a:ext cx="801385" cy="801385"/>
                </a:xfrm>
                <a:prstGeom prst="ellips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33496BCF-1491-A19C-79EB-1B97C7E79274}"/>
                    </a:ext>
                  </a:extLst>
                </p:cNvPr>
                <p:cNvCxnSpPr>
                  <a:cxnSpLocks/>
                  <a:stCxn id="15" idx="7"/>
                  <a:endCxn id="20" idx="3"/>
                </p:cNvCxnSpPr>
                <p:nvPr/>
              </p:nvCxnSpPr>
              <p:spPr>
                <a:xfrm flipV="1">
                  <a:off x="6458100" y="3796998"/>
                  <a:ext cx="1840913" cy="87342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7C2B151-536D-3ECA-08EC-C636B82BCED1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 flipV="1">
                  <a:off x="6174768" y="3878336"/>
                  <a:ext cx="316786" cy="674731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A7460C29-C73F-C1FE-2AC4-C747EF00C460}"/>
                    </a:ext>
                  </a:extLst>
                </p:cNvPr>
                <p:cNvCxnSpPr>
                  <a:cxnSpLocks/>
                  <a:stCxn id="15" idx="1"/>
                  <a:endCxn id="18" idx="4"/>
                </p:cNvCxnSpPr>
                <p:nvPr/>
              </p:nvCxnSpPr>
              <p:spPr>
                <a:xfrm flipH="1" flipV="1">
                  <a:off x="4991528" y="3914358"/>
                  <a:ext cx="899907" cy="75606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4F10B42-15C3-D84F-2539-2ADBD1125DF4}"/>
                    </a:ext>
                  </a:extLst>
                </p:cNvPr>
                <p:cNvCxnSpPr>
                  <a:cxnSpLocks/>
                  <a:stCxn id="18" idx="5"/>
                  <a:endCxn id="16" idx="1"/>
                </p:cNvCxnSpPr>
                <p:nvPr/>
              </p:nvCxnSpPr>
              <p:spPr>
                <a:xfrm>
                  <a:off x="5274860" y="3796997"/>
                  <a:ext cx="2221527" cy="87342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7B50BC1-0D6C-F149-DF84-3F743D1DDCAA}"/>
                    </a:ext>
                  </a:extLst>
                </p:cNvPr>
                <p:cNvCxnSpPr>
                  <a:cxnSpLocks/>
                  <a:stCxn id="16" idx="0"/>
                  <a:endCxn id="22" idx="4"/>
                </p:cNvCxnSpPr>
                <p:nvPr/>
              </p:nvCxnSpPr>
              <p:spPr>
                <a:xfrm flipH="1" flipV="1">
                  <a:off x="7549325" y="2429165"/>
                  <a:ext cx="230395" cy="2123901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C5C2C93C-FD90-A829-E486-56E87867BFF1}"/>
                    </a:ext>
                  </a:extLst>
                </p:cNvPr>
                <p:cNvCxnSpPr>
                  <a:cxnSpLocks/>
                  <a:stCxn id="16" idx="7"/>
                  <a:endCxn id="21" idx="3"/>
                </p:cNvCxnSpPr>
                <p:nvPr/>
              </p:nvCxnSpPr>
              <p:spPr>
                <a:xfrm flipV="1">
                  <a:off x="8063054" y="3796997"/>
                  <a:ext cx="2088732" cy="87342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20AF2F4-CF51-F4DF-A0EE-85CA1B2A20B2}"/>
                    </a:ext>
                  </a:extLst>
                </p:cNvPr>
                <p:cNvCxnSpPr>
                  <a:cxnSpLocks/>
                  <a:stCxn id="17" idx="1"/>
                  <a:endCxn id="19" idx="5"/>
                </p:cNvCxnSpPr>
                <p:nvPr/>
              </p:nvCxnSpPr>
              <p:spPr>
                <a:xfrm flipH="1" flipV="1">
                  <a:off x="6959821" y="3796998"/>
                  <a:ext cx="2144000" cy="87342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45C2D9D-89B5-1398-2766-6395143B1516}"/>
                    </a:ext>
                  </a:extLst>
                </p:cNvPr>
                <p:cNvCxnSpPr>
                  <a:cxnSpLocks/>
                  <a:stCxn id="17" idx="0"/>
                  <a:endCxn id="20" idx="5"/>
                </p:cNvCxnSpPr>
                <p:nvPr/>
              </p:nvCxnSpPr>
              <p:spPr>
                <a:xfrm flipH="1" flipV="1">
                  <a:off x="8865678" y="3796998"/>
                  <a:ext cx="521476" cy="75606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DD60A77-71AF-2011-A6E3-CFDE308A996D}"/>
                    </a:ext>
                  </a:extLst>
                </p:cNvPr>
                <p:cNvCxnSpPr>
                  <a:cxnSpLocks/>
                  <a:stCxn id="17" idx="7"/>
                  <a:endCxn id="21" idx="4"/>
                </p:cNvCxnSpPr>
                <p:nvPr/>
              </p:nvCxnSpPr>
              <p:spPr>
                <a:xfrm flipV="1">
                  <a:off x="9670486" y="3914357"/>
                  <a:ext cx="764633" cy="75607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F624F2F-5A9F-DE14-DA11-A346947A0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55494" y="3881611"/>
                  <a:ext cx="759494" cy="69411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BCB7786-CF1D-83C0-1CFA-BF41BFF3A03B}"/>
                    </a:ext>
                  </a:extLst>
                </p:cNvPr>
                <p:cNvCxnSpPr>
                  <a:cxnSpLocks/>
                  <a:stCxn id="18" idx="7"/>
                </p:cNvCxnSpPr>
                <p:nvPr/>
              </p:nvCxnSpPr>
              <p:spPr>
                <a:xfrm flipV="1">
                  <a:off x="5274860" y="2174163"/>
                  <a:ext cx="1926858" cy="105617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D0C4042-BA3E-191C-7EF8-D02B7CE91374}"/>
                    </a:ext>
                  </a:extLst>
                </p:cNvPr>
                <p:cNvCxnSpPr>
                  <a:cxnSpLocks/>
                  <a:stCxn id="19" idx="0"/>
                  <a:endCxn id="22" idx="3"/>
                </p:cNvCxnSpPr>
                <p:nvPr/>
              </p:nvCxnSpPr>
              <p:spPr>
                <a:xfrm flipV="1">
                  <a:off x="6676489" y="2311805"/>
                  <a:ext cx="589504" cy="80116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F8AB216-4F72-6B7C-956C-491572EE22C5}"/>
                    </a:ext>
                  </a:extLst>
                </p:cNvPr>
                <p:cNvCxnSpPr>
                  <a:cxnSpLocks/>
                  <a:stCxn id="22" idx="5"/>
                  <a:endCxn id="20" idx="0"/>
                </p:cNvCxnSpPr>
                <p:nvPr/>
              </p:nvCxnSpPr>
              <p:spPr>
                <a:xfrm>
                  <a:off x="7832658" y="2311805"/>
                  <a:ext cx="749688" cy="80116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C40CFE9-5AFB-7C13-D5DB-3DF6F82AEFD1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>
                  <a:off x="7913265" y="2193174"/>
                  <a:ext cx="2238520" cy="103715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62145562-F990-CBB8-8683-8D262FD0910F}"/>
                    </a:ext>
                  </a:extLst>
                </p:cNvPr>
                <p:cNvCxnSpPr>
                  <a:cxnSpLocks/>
                  <a:stCxn id="22" idx="0"/>
                </p:cNvCxnSpPr>
                <p:nvPr/>
              </p:nvCxnSpPr>
              <p:spPr>
                <a:xfrm flipH="1" flipV="1">
                  <a:off x="7545902" y="1075543"/>
                  <a:ext cx="3424" cy="55223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1DC7EF7-1FE1-5C24-E25C-7C10AA923076}"/>
                    </a:ext>
                  </a:extLst>
                </p:cNvPr>
                <p:cNvCxnSpPr>
                  <a:cxnSpLocks/>
                  <a:stCxn id="39" idx="0"/>
                  <a:endCxn id="15" idx="3"/>
                </p:cNvCxnSpPr>
                <p:nvPr/>
              </p:nvCxnSpPr>
              <p:spPr>
                <a:xfrm flipV="1">
                  <a:off x="5678562" y="5237092"/>
                  <a:ext cx="212872" cy="78881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FC9AB550-A4B1-DDA1-2858-5E47167415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FC9AB550-A4B1-DDA1-2858-5E47167415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91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DBAF9FEE-19F3-338E-D18B-F9F523C471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DBAF9FEE-19F3-338E-D18B-F9F523C471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489AD67E-E18D-2178-EA3E-E5A2753F8B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489AD67E-E18D-2178-EA3E-E5A2753F8BA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09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ECEDE653-9576-3C34-3A0B-4D8A7E3C28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ECEDE653-9576-3C34-3A0B-4D8A7E3C28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6923" r="-615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72665CA1-9325-8445-D528-7596BCCF65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72665CA1-9325-8445-D528-7596BCCF65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3C1FBF5-329C-CD0D-3CF3-004A42B8EBE8}"/>
                    </a:ext>
                  </a:extLst>
                </p:cNvPr>
                <p:cNvCxnSpPr>
                  <a:cxnSpLocks/>
                  <a:endCxn id="15" idx="4"/>
                </p:cNvCxnSpPr>
                <p:nvPr/>
              </p:nvCxnSpPr>
              <p:spPr>
                <a:xfrm flipH="1" flipV="1">
                  <a:off x="6174768" y="5354452"/>
                  <a:ext cx="349224" cy="75606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E025C18-55B5-6777-8C02-7B9866AED430}"/>
                    </a:ext>
                  </a:extLst>
                </p:cNvPr>
                <p:cNvCxnSpPr>
                  <a:cxnSpLocks/>
                  <a:endCxn id="15" idx="5"/>
                </p:cNvCxnSpPr>
                <p:nvPr/>
              </p:nvCxnSpPr>
              <p:spPr>
                <a:xfrm flipH="1" flipV="1">
                  <a:off x="6458100" y="5237092"/>
                  <a:ext cx="1021487" cy="84520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0F42553-D234-6CF9-4E1A-916F17A3F4F6}"/>
                    </a:ext>
                  </a:extLst>
                </p:cNvPr>
                <p:cNvCxnSpPr>
                  <a:cxnSpLocks/>
                  <a:endCxn id="16" idx="3"/>
                </p:cNvCxnSpPr>
                <p:nvPr/>
              </p:nvCxnSpPr>
              <p:spPr>
                <a:xfrm flipV="1">
                  <a:off x="6767191" y="5237092"/>
                  <a:ext cx="729196" cy="87342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8FF4CA4-4B81-2777-EF16-0CBD407F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3254" y="5144710"/>
                  <a:ext cx="1665090" cy="96841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7E1E972-BC1D-BAE9-B8F0-480230D79938}"/>
                    </a:ext>
                  </a:extLst>
                </p:cNvPr>
                <p:cNvCxnSpPr>
                  <a:cxnSpLocks/>
                  <a:stCxn id="41" idx="0"/>
                  <a:endCxn id="16" idx="4"/>
                </p:cNvCxnSpPr>
                <p:nvPr/>
              </p:nvCxnSpPr>
              <p:spPr>
                <a:xfrm flipV="1">
                  <a:off x="7706674" y="5354451"/>
                  <a:ext cx="73047" cy="68561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FA62FB6-53CE-6038-96D2-6C9B5220E54C}"/>
                    </a:ext>
                  </a:extLst>
                </p:cNvPr>
                <p:cNvCxnSpPr>
                  <a:cxnSpLocks/>
                  <a:stCxn id="17" idx="3"/>
                </p:cNvCxnSpPr>
                <p:nvPr/>
              </p:nvCxnSpPr>
              <p:spPr>
                <a:xfrm flipH="1">
                  <a:off x="7925382" y="5237091"/>
                  <a:ext cx="1178439" cy="86575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1E5BB3D2-8FF4-ED88-AD8D-EC61EB843541}"/>
                    </a:ext>
                  </a:extLst>
                </p:cNvPr>
                <p:cNvCxnSpPr>
                  <a:cxnSpLocks/>
                  <a:endCxn id="20" idx="4"/>
                </p:cNvCxnSpPr>
                <p:nvPr/>
              </p:nvCxnSpPr>
              <p:spPr>
                <a:xfrm flipH="1" flipV="1">
                  <a:off x="8582346" y="3914358"/>
                  <a:ext cx="68494" cy="213674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C10C9CB-1831-CAC5-1DFF-8FDAAA6067CB}"/>
                    </a:ext>
                  </a:extLst>
                </p:cNvPr>
                <p:cNvCxnSpPr>
                  <a:cxnSpLocks/>
                  <a:stCxn id="17" idx="4"/>
                </p:cNvCxnSpPr>
                <p:nvPr/>
              </p:nvCxnSpPr>
              <p:spPr>
                <a:xfrm flipH="1">
                  <a:off x="8774130" y="5354452"/>
                  <a:ext cx="613024" cy="74839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894B8749-4EA7-3884-B6DC-5544C4A75FE8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9507937" y="5336640"/>
                  <a:ext cx="356567" cy="68926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A4CCCE2-EA59-2EE5-CEC7-47F6E923E920}"/>
                    </a:ext>
                  </a:extLst>
                </p:cNvPr>
                <p:cNvCxnSpPr>
                  <a:cxnSpLocks/>
                  <a:endCxn id="16" idx="5"/>
                </p:cNvCxnSpPr>
                <p:nvPr/>
              </p:nvCxnSpPr>
              <p:spPr>
                <a:xfrm flipH="1" flipV="1">
                  <a:off x="8063052" y="5237092"/>
                  <a:ext cx="1531769" cy="86575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D268B84-6B81-A0E2-9DA2-5201BBF98E2B}"/>
                      </a:ext>
                    </a:extLst>
                  </p:cNvPr>
                  <p:cNvSpPr txBox="1"/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D268B84-6B81-A0E2-9DA2-5201BBF98E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D1D064-AC9E-9AAD-A569-F18977252070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D1D064-AC9E-9AAD-A569-F189772520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BFE4E6D-C177-08FF-00C3-D8FD1BD3A12D}"/>
                    </a:ext>
                  </a:extLst>
                </p:cNvPr>
                <p:cNvSpPr txBox="1"/>
                <p:nvPr/>
              </p:nvSpPr>
              <p:spPr>
                <a:xfrm>
                  <a:off x="9699253" y="2443372"/>
                  <a:ext cx="1971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BFE4E6D-C177-08FF-00C3-D8FD1BD3A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9253" y="2443372"/>
                  <a:ext cx="19714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2C79ACF-9EBD-4E34-A455-ABF21E814241}"/>
                    </a:ext>
                  </a:extLst>
                </p:cNvPr>
                <p:cNvSpPr txBox="1"/>
                <p:nvPr/>
              </p:nvSpPr>
              <p:spPr>
                <a:xfrm>
                  <a:off x="10545942" y="2456993"/>
                  <a:ext cx="1971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2C79ACF-9EBD-4E34-A455-ABF21E8142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5942" y="2456993"/>
                  <a:ext cx="19714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2079EE8-2EAD-0D54-BE6B-D75443DB6754}"/>
                    </a:ext>
                  </a:extLst>
                </p:cNvPr>
                <p:cNvSpPr txBox="1"/>
                <p:nvPr/>
              </p:nvSpPr>
              <p:spPr>
                <a:xfrm>
                  <a:off x="9594982" y="922063"/>
                  <a:ext cx="1971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2079EE8-2EAD-0D54-BE6B-D75443DB6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4982" y="922063"/>
                  <a:ext cx="19714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5714" r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5F42CEE-DDC9-252B-DAF5-F1F7278CB4F8}"/>
                    </a:ext>
                  </a:extLst>
                </p:cNvPr>
                <p:cNvSpPr txBox="1"/>
                <p:nvPr/>
              </p:nvSpPr>
              <p:spPr>
                <a:xfrm>
                  <a:off x="9135128" y="1720839"/>
                  <a:ext cx="1971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5F42CEE-DDC9-252B-DAF5-F1F7278CB4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5128" y="1720839"/>
                  <a:ext cx="19714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8618B1-CA9B-F113-8C77-7DFB1539E716}"/>
                    </a:ext>
                  </a:extLst>
                </p:cNvPr>
                <p:cNvSpPr txBox="1"/>
                <p:nvPr/>
              </p:nvSpPr>
              <p:spPr>
                <a:xfrm>
                  <a:off x="10129503" y="1692522"/>
                  <a:ext cx="1971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8618B1-CA9B-F113-8C77-7DFB1539E7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9503" y="1692522"/>
                  <a:ext cx="197143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094C99-D331-C85A-E55C-EB7B815845B1}"/>
                    </a:ext>
                  </a:extLst>
                </p:cNvPr>
                <p:cNvSpPr txBox="1"/>
                <p:nvPr/>
              </p:nvSpPr>
              <p:spPr>
                <a:xfrm>
                  <a:off x="11070777" y="1709310"/>
                  <a:ext cx="1971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094C99-D331-C85A-E55C-EB7B81584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0777" y="1709310"/>
                  <a:ext cx="197143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776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A9B068F-73A8-40B1-6A25-2E7158F29F6E}"/>
                  </a:ext>
                </a:extLst>
              </p:cNvPr>
              <p:cNvSpPr/>
              <p:nvPr/>
            </p:nvSpPr>
            <p:spPr>
              <a:xfrm>
                <a:off x="426735" y="5305299"/>
                <a:ext cx="10083444" cy="9098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A9B068F-73A8-40B1-6A25-2E7158F29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5" y="5305299"/>
                <a:ext cx="10083444" cy="909853"/>
              </a:xfrm>
              <a:prstGeom prst="rect">
                <a:avLst/>
              </a:prstGeom>
              <a:blipFill>
                <a:blip r:embed="rId2"/>
                <a:stretch>
                  <a:fillRect l="-102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EE349CA-1C1F-9BA1-195D-581C2F66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46" y="111488"/>
            <a:ext cx="9489628" cy="1325563"/>
          </a:xfrm>
        </p:spPr>
        <p:txBody>
          <a:bodyPr/>
          <a:lstStyle/>
          <a:p>
            <a:r>
              <a:rPr lang="en-US" dirty="0"/>
              <a:t>Lemma: Analyzing a given </a:t>
            </a:r>
            <a:r>
              <a:rPr lang="en-US" dirty="0">
                <a:solidFill>
                  <a:schemeClr val="accent1"/>
                </a:solidFill>
              </a:rPr>
              <a:t>biased</a:t>
            </a:r>
            <a:r>
              <a:rPr lang="en-US" dirty="0"/>
              <a:t> circuit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8A882-C85F-D7AA-D569-CCFDA75EB0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885" y="1437051"/>
                <a:ext cx="11739034" cy="3664338"/>
              </a:xfrm>
            </p:spPr>
            <p:txBody>
              <a:bodyPr>
                <a:normAutofit fontScale="92500"/>
              </a:bodyPr>
              <a:lstStyle/>
              <a:p>
                <a:pPr marL="287338" indent="-287338">
                  <a:lnSpc>
                    <a:spcPct val="150000"/>
                  </a:lnSpc>
                </a:pPr>
                <a:r>
                  <a:rPr lang="en-US" dirty="0"/>
                  <a:t>Suppose we are given a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circuit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287338" indent="-287338">
                  <a:lnSpc>
                    <a:spcPct val="150000"/>
                  </a:lnSpc>
                </a:pPr>
                <a:r>
                  <a:rPr lang="en-US" dirty="0"/>
                  <a:t>We want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287338" indent="-287338"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hitting sets for circuits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respectively</a:t>
                </a:r>
              </a:p>
              <a:p>
                <a:pPr marL="287338" indent="-287338">
                  <a:lnSpc>
                    <a:spcPct val="150000"/>
                  </a:lnSpc>
                </a:pPr>
                <a:r>
                  <a:rPr lang="en-US" b="0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is </a:t>
                </a:r>
                <a:r>
                  <a:rPr lang="en-US" b="0" dirty="0">
                    <a:solidFill>
                      <a:schemeClr val="accent1"/>
                    </a:solidFill>
                  </a:rPr>
                  <a:t>significantly biased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≤0.5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8A882-C85F-D7AA-D569-CCFDA75EB0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885" y="1437051"/>
                <a:ext cx="11739034" cy="3664338"/>
              </a:xfrm>
              <a:blipFill>
                <a:blip r:embed="rId3"/>
                <a:stretch>
                  <a:fillRect l="-779" r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D7020-D916-436B-038C-214ABC2843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418" y="1645126"/>
                <a:ext cx="10881189" cy="482075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Proof case 1: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Fix any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)=¬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hits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/>
                  <a:t> and 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 case 2: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≥1−0.5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circuit of 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Union bound: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≤0.5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hence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hits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✔️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D7020-D916-436B-038C-214ABC2843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418" y="1645126"/>
                <a:ext cx="10881189" cy="4820758"/>
              </a:xfrm>
              <a:blipFill>
                <a:blip r:embed="rId2"/>
                <a:stretch>
                  <a:fillRect l="-1008" b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96244FC-A66A-9DF0-6168-5BF2A8CE164E}"/>
              </a:ext>
            </a:extLst>
          </p:cNvPr>
          <p:cNvSpPr/>
          <p:nvPr/>
        </p:nvSpPr>
        <p:spPr>
          <a:xfrm>
            <a:off x="10901737" y="5897367"/>
            <a:ext cx="246580" cy="2465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FC87F1-A2D8-6AD5-FAC6-919D4420DBA6}"/>
                  </a:ext>
                </a:extLst>
              </p:cNvPr>
              <p:cNvSpPr/>
              <p:nvPr/>
            </p:nvSpPr>
            <p:spPr>
              <a:xfrm>
                <a:off x="987714" y="547051"/>
                <a:ext cx="10083444" cy="9098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Lemma: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FC87F1-A2D8-6AD5-FAC6-919D4420D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14" y="547051"/>
                <a:ext cx="10083444" cy="909853"/>
              </a:xfrm>
              <a:prstGeom prst="rect">
                <a:avLst/>
              </a:prstGeom>
              <a:blipFill>
                <a:blip r:embed="rId3"/>
                <a:stretch>
                  <a:fillRect l="-102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429F841-BAA0-828E-2C4C-DD064BDB5A5A}"/>
              </a:ext>
            </a:extLst>
          </p:cNvPr>
          <p:cNvGrpSpPr/>
          <p:nvPr/>
        </p:nvGrpSpPr>
        <p:grpSpPr>
          <a:xfrm>
            <a:off x="9881330" y="3796900"/>
            <a:ext cx="2040813" cy="1253910"/>
            <a:chOff x="10004620" y="3547857"/>
            <a:chExt cx="2040813" cy="12539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AF55CA-0585-E9EF-2039-A9A4AD372213}"/>
                </a:ext>
              </a:extLst>
            </p:cNvPr>
            <p:cNvGrpSpPr/>
            <p:nvPr/>
          </p:nvGrpSpPr>
          <p:grpSpPr>
            <a:xfrm>
              <a:off x="10004620" y="3857624"/>
              <a:ext cx="2040813" cy="944143"/>
              <a:chOff x="7387119" y="1868745"/>
              <a:chExt cx="3973854" cy="1220602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0995CB6A-4888-F1EC-4845-A3355E477C8C}"/>
                  </a:ext>
                </a:extLst>
              </p:cNvPr>
              <p:cNvSpPr/>
              <p:nvPr/>
            </p:nvSpPr>
            <p:spPr>
              <a:xfrm>
                <a:off x="7387119" y="2349607"/>
                <a:ext cx="760288" cy="739740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0897D8E4-9140-A837-77EE-3EA511B1DF0E}"/>
                  </a:ext>
                </a:extLst>
              </p:cNvPr>
              <p:cNvSpPr/>
              <p:nvPr/>
            </p:nvSpPr>
            <p:spPr>
              <a:xfrm>
                <a:off x="8322925" y="2349607"/>
                <a:ext cx="864311" cy="739740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B90F6C6E-88EB-E10F-C9FE-96CC882FD0BD}"/>
                  </a:ext>
                </a:extLst>
              </p:cNvPr>
              <p:cNvSpPr/>
              <p:nvPr/>
            </p:nvSpPr>
            <p:spPr>
              <a:xfrm>
                <a:off x="9420761" y="2349607"/>
                <a:ext cx="864311" cy="739740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8EFC6229-331B-780F-D3CD-F00AD6387014}"/>
                  </a:ext>
                </a:extLst>
              </p:cNvPr>
              <p:cNvSpPr/>
              <p:nvPr/>
            </p:nvSpPr>
            <p:spPr>
              <a:xfrm>
                <a:off x="10496661" y="2349607"/>
                <a:ext cx="864312" cy="739740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C03E6065-A5D5-55FB-9026-3A6B6626AA77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V="1">
                <a:off x="7767263" y="1868745"/>
                <a:ext cx="1236157" cy="4808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79F6099-63B7-EEDA-400A-38FA2EAAC225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8755081" y="1954945"/>
                <a:ext cx="341074" cy="3946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A9DFBC3-F5A0-DBAF-76A6-D7D656A6C120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H="1" flipV="1">
                <a:off x="9554966" y="1972638"/>
                <a:ext cx="297951" cy="3769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ECA838C-5814-AE2F-B4D9-7CE56AEE1ED0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flipH="1" flipV="1">
                <a:off x="9708206" y="1899531"/>
                <a:ext cx="1220611" cy="4500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A1321D-2302-C27A-15AA-7C4E35E51271}"/>
                </a:ext>
              </a:extLst>
            </p:cNvPr>
            <p:cNvSpPr/>
            <p:nvPr/>
          </p:nvSpPr>
          <p:spPr>
            <a:xfrm>
              <a:off x="10815845" y="3547857"/>
              <a:ext cx="414666" cy="4146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61390F0-2A1C-72FD-B973-8DCCF598364B}"/>
                    </a:ext>
                  </a:extLst>
                </p:cNvPr>
                <p:cNvSpPr txBox="1"/>
                <p:nvPr/>
              </p:nvSpPr>
              <p:spPr>
                <a:xfrm>
                  <a:off x="10947508" y="3570524"/>
                  <a:ext cx="1971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61390F0-2A1C-72FD-B973-8DCCF59836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7508" y="3570524"/>
                  <a:ext cx="19714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818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85F3FB-6FB4-BF1E-7DCA-D9F3C0D63C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16450" y="102545"/>
                <a:ext cx="9801546" cy="1325563"/>
              </a:xfrm>
            </p:spPr>
            <p:txBody>
              <a:bodyPr/>
              <a:lstStyle/>
              <a:p>
                <a:r>
                  <a:rPr lang="en-US" dirty="0"/>
                  <a:t>Derandomizing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using hitting sets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85F3FB-6FB4-BF1E-7DCA-D9F3C0D63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6450" y="102545"/>
                <a:ext cx="9801546" cy="1325563"/>
              </a:xfrm>
              <a:blipFill>
                <a:blip r:embed="rId2"/>
                <a:stretch>
                  <a:fillRect l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ABF1C-B525-1850-59B5-6DE8D0B840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042" y="1438382"/>
                <a:ext cx="12013915" cy="556859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and assume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be hitting sets for circuits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respectively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Assumption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efficiently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Now apply the lemma: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⇔ ∃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ABF1C-B525-1850-59B5-6DE8D0B84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042" y="1438382"/>
                <a:ext cx="12013915" cy="5568594"/>
              </a:xfrm>
              <a:blipFill>
                <a:blip r:embed="rId3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D29B661-B87E-66E3-E566-C1FCAF97FA25}"/>
              </a:ext>
            </a:extLst>
          </p:cNvPr>
          <p:cNvSpPr/>
          <p:nvPr/>
        </p:nvSpPr>
        <p:spPr>
          <a:xfrm>
            <a:off x="11199688" y="5741227"/>
            <a:ext cx="246580" cy="2465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3A294-A9A3-31E5-8F72-28EA36B2C616}"/>
                  </a:ext>
                </a:extLst>
              </p:cNvPr>
              <p:cNvSpPr txBox="1"/>
              <p:nvPr/>
            </p:nvSpPr>
            <p:spPr>
              <a:xfrm>
                <a:off x="5761543" y="3866889"/>
                <a:ext cx="2167848" cy="5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3A294-A9A3-31E5-8F72-28EA36B2C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43" y="3866889"/>
                <a:ext cx="2167848" cy="524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5C545F-A59E-1AE7-BC84-B12F97716CAD}"/>
                  </a:ext>
                </a:extLst>
              </p:cNvPr>
              <p:cNvSpPr txBox="1"/>
              <p:nvPr/>
            </p:nvSpPr>
            <p:spPr>
              <a:xfrm>
                <a:off x="7744456" y="3861850"/>
                <a:ext cx="3986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efficiently construct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5C545F-A59E-1AE7-BC84-B12F97716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456" y="3861850"/>
                <a:ext cx="3986371" cy="523220"/>
              </a:xfrm>
              <a:prstGeom prst="rect">
                <a:avLst/>
              </a:prstGeom>
              <a:blipFill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789CC5-6887-7E29-664B-92BADD2770F0}"/>
              </a:ext>
            </a:extLst>
          </p:cNvPr>
          <p:cNvSpPr/>
          <p:nvPr/>
        </p:nvSpPr>
        <p:spPr>
          <a:xfrm>
            <a:off x="698643" y="3202969"/>
            <a:ext cx="10655157" cy="1715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311AE-AC3A-4906-CE6D-4776D106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2466A-83CF-80E2-79AA-49590E5DA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6281" y="1805077"/>
                <a:ext cx="11203112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b="1" dirty="0"/>
                  <a:t>Theorem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[Andreev, Clementi,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Rolim</a:t>
                </a:r>
                <a:r>
                  <a:rPr lang="en-US" sz="1800" dirty="0">
                    <a:solidFill>
                      <a:srgbClr val="C00000"/>
                    </a:solidFill>
                  </a:rPr>
                  <a:t> 1996]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poly-time-computable hitting set for size-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circuits,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b="1" dirty="0"/>
                  <a:t>. ✔️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Theorem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[Cheng, H 2020]</a:t>
                </a:r>
                <a:r>
                  <a:rPr lang="en-US" sz="2800" dirty="0"/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log-space-computable hitting set for width-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ROBPs,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600" b="1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3000" dirty="0"/>
                  <a:t>Plan for today: Prove both theorems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2466A-83CF-80E2-79AA-49590E5DA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281" y="1805077"/>
                <a:ext cx="11203112" cy="4351338"/>
              </a:xfrm>
              <a:blipFill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9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5"/>
            <a:ext cx="10515600" cy="1325563"/>
          </a:xfrm>
        </p:spPr>
        <p:txBody>
          <a:bodyPr/>
          <a:lstStyle/>
          <a:p>
            <a:r>
              <a:rPr lang="en-US" dirty="0"/>
              <a:t>Read-once branching programs (ROBPs)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360644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772987-A59B-4A0D-920B-6C2289EDC9C1}"/>
              </a:ext>
            </a:extLst>
          </p:cNvPr>
          <p:cNvSpPr/>
          <p:nvPr/>
        </p:nvSpPr>
        <p:spPr>
          <a:xfrm>
            <a:off x="2360644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54CFCA-AD34-4746-B1DE-08261F6F42FD}"/>
              </a:ext>
            </a:extLst>
          </p:cNvPr>
          <p:cNvSpPr/>
          <p:nvPr/>
        </p:nvSpPr>
        <p:spPr>
          <a:xfrm>
            <a:off x="2360644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09DCD0-52FE-4559-81E5-C07A76E370C6}"/>
              </a:ext>
            </a:extLst>
          </p:cNvPr>
          <p:cNvSpPr/>
          <p:nvPr/>
        </p:nvSpPr>
        <p:spPr>
          <a:xfrm>
            <a:off x="2360644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E0F90-F9BD-4A87-A96B-EDE8D5837CD2}"/>
              </a:ext>
            </a:extLst>
          </p:cNvPr>
          <p:cNvSpPr/>
          <p:nvPr/>
        </p:nvSpPr>
        <p:spPr>
          <a:xfrm>
            <a:off x="2360643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C3DA67-245F-4AF8-ACC2-05694BA0DED8}"/>
              </a:ext>
            </a:extLst>
          </p:cNvPr>
          <p:cNvSpPr/>
          <p:nvPr/>
        </p:nvSpPr>
        <p:spPr>
          <a:xfrm>
            <a:off x="3399452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D9581-4CB0-4C66-9512-79AD5B0B5D3E}"/>
              </a:ext>
            </a:extLst>
          </p:cNvPr>
          <p:cNvSpPr/>
          <p:nvPr/>
        </p:nvSpPr>
        <p:spPr>
          <a:xfrm>
            <a:off x="3399452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DA1228-D8F8-43BF-9D80-5B5DE45A04C0}"/>
              </a:ext>
            </a:extLst>
          </p:cNvPr>
          <p:cNvSpPr/>
          <p:nvPr/>
        </p:nvSpPr>
        <p:spPr>
          <a:xfrm>
            <a:off x="3399452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9BFD37-4BCF-426D-868F-F50FA3AC90E4}"/>
              </a:ext>
            </a:extLst>
          </p:cNvPr>
          <p:cNvSpPr/>
          <p:nvPr/>
        </p:nvSpPr>
        <p:spPr>
          <a:xfrm>
            <a:off x="3399452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411DE-32BB-441D-A542-F59DD0892F25}"/>
              </a:ext>
            </a:extLst>
          </p:cNvPr>
          <p:cNvSpPr/>
          <p:nvPr/>
        </p:nvSpPr>
        <p:spPr>
          <a:xfrm>
            <a:off x="3399451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92C664-82D7-4943-8F12-054819A6E109}"/>
              </a:ext>
            </a:extLst>
          </p:cNvPr>
          <p:cNvSpPr/>
          <p:nvPr/>
        </p:nvSpPr>
        <p:spPr>
          <a:xfrm>
            <a:off x="4438260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6C9B0-14A8-4D0A-8F1A-19111A32349F}"/>
              </a:ext>
            </a:extLst>
          </p:cNvPr>
          <p:cNvSpPr/>
          <p:nvPr/>
        </p:nvSpPr>
        <p:spPr>
          <a:xfrm>
            <a:off x="4438260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102EC-886C-40B7-B754-B57377F5C65F}"/>
              </a:ext>
            </a:extLst>
          </p:cNvPr>
          <p:cNvSpPr/>
          <p:nvPr/>
        </p:nvSpPr>
        <p:spPr>
          <a:xfrm>
            <a:off x="4438260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F8A3C9-386E-4EA5-B9D5-3F19F443812A}"/>
              </a:ext>
            </a:extLst>
          </p:cNvPr>
          <p:cNvSpPr/>
          <p:nvPr/>
        </p:nvSpPr>
        <p:spPr>
          <a:xfrm>
            <a:off x="4438260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17BE96-03B5-4CBF-B88F-36AC45BB1BAE}"/>
              </a:ext>
            </a:extLst>
          </p:cNvPr>
          <p:cNvSpPr/>
          <p:nvPr/>
        </p:nvSpPr>
        <p:spPr>
          <a:xfrm>
            <a:off x="4438259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CC057-28A9-4E4A-BCFB-F62DD22041CB}"/>
              </a:ext>
            </a:extLst>
          </p:cNvPr>
          <p:cNvSpPr/>
          <p:nvPr/>
        </p:nvSpPr>
        <p:spPr>
          <a:xfrm>
            <a:off x="5477068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C21ED0-9760-42B9-B2E2-C71CFCD854CB}"/>
              </a:ext>
            </a:extLst>
          </p:cNvPr>
          <p:cNvSpPr/>
          <p:nvPr/>
        </p:nvSpPr>
        <p:spPr>
          <a:xfrm>
            <a:off x="5477068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69B131-57BC-4CEF-AF7E-F314D8654FE1}"/>
              </a:ext>
            </a:extLst>
          </p:cNvPr>
          <p:cNvSpPr/>
          <p:nvPr/>
        </p:nvSpPr>
        <p:spPr>
          <a:xfrm>
            <a:off x="5477068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9BA42-BE7B-4073-880C-D9AE3D1E133B}"/>
              </a:ext>
            </a:extLst>
          </p:cNvPr>
          <p:cNvSpPr/>
          <p:nvPr/>
        </p:nvSpPr>
        <p:spPr>
          <a:xfrm>
            <a:off x="5477068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88C67A-1DC5-4A3C-BD39-287667308BAF}"/>
              </a:ext>
            </a:extLst>
          </p:cNvPr>
          <p:cNvSpPr/>
          <p:nvPr/>
        </p:nvSpPr>
        <p:spPr>
          <a:xfrm>
            <a:off x="5477067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79D14-1EF8-4BCC-BE74-629D2FEB4568}"/>
              </a:ext>
            </a:extLst>
          </p:cNvPr>
          <p:cNvSpPr/>
          <p:nvPr/>
        </p:nvSpPr>
        <p:spPr>
          <a:xfrm>
            <a:off x="6515875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1B60B-4D97-4DEA-9C3B-F64B19176EE5}"/>
              </a:ext>
            </a:extLst>
          </p:cNvPr>
          <p:cNvSpPr/>
          <p:nvPr/>
        </p:nvSpPr>
        <p:spPr>
          <a:xfrm>
            <a:off x="6515875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D2B147-6E21-41B7-96F9-56E22EA531E1}"/>
              </a:ext>
            </a:extLst>
          </p:cNvPr>
          <p:cNvSpPr/>
          <p:nvPr/>
        </p:nvSpPr>
        <p:spPr>
          <a:xfrm>
            <a:off x="6515875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347855-175E-4A1D-B27B-20DE5BD78BF9}"/>
              </a:ext>
            </a:extLst>
          </p:cNvPr>
          <p:cNvSpPr/>
          <p:nvPr/>
        </p:nvSpPr>
        <p:spPr>
          <a:xfrm>
            <a:off x="6515875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8A3C0-A215-4B90-AF79-4C0ABA8A44C0}"/>
              </a:ext>
            </a:extLst>
          </p:cNvPr>
          <p:cNvSpPr/>
          <p:nvPr/>
        </p:nvSpPr>
        <p:spPr>
          <a:xfrm>
            <a:off x="6515874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16F90A-2766-4950-85FD-2B856875A6AD}"/>
              </a:ext>
            </a:extLst>
          </p:cNvPr>
          <p:cNvSpPr/>
          <p:nvPr/>
        </p:nvSpPr>
        <p:spPr>
          <a:xfrm>
            <a:off x="7554681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D61AA9-A3B8-490B-9E9B-86F84BBF3F81}"/>
              </a:ext>
            </a:extLst>
          </p:cNvPr>
          <p:cNvSpPr/>
          <p:nvPr/>
        </p:nvSpPr>
        <p:spPr>
          <a:xfrm>
            <a:off x="7554681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96B16-3DCB-4420-A8C0-2C5C7D29428B}"/>
              </a:ext>
            </a:extLst>
          </p:cNvPr>
          <p:cNvSpPr/>
          <p:nvPr/>
        </p:nvSpPr>
        <p:spPr>
          <a:xfrm>
            <a:off x="7554681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82A5D2-6CB8-4A6A-8158-185F1C0B0D92}"/>
              </a:ext>
            </a:extLst>
          </p:cNvPr>
          <p:cNvSpPr/>
          <p:nvPr/>
        </p:nvSpPr>
        <p:spPr>
          <a:xfrm>
            <a:off x="7554681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AE36BA-6665-451A-A98D-6D6A0FC126D4}"/>
              </a:ext>
            </a:extLst>
          </p:cNvPr>
          <p:cNvSpPr/>
          <p:nvPr/>
        </p:nvSpPr>
        <p:spPr>
          <a:xfrm>
            <a:off x="7554680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B2282-712B-4AC9-9382-BBB797EDB65B}"/>
              </a:ext>
            </a:extLst>
          </p:cNvPr>
          <p:cNvSpPr/>
          <p:nvPr/>
        </p:nvSpPr>
        <p:spPr>
          <a:xfrm>
            <a:off x="8593486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EF8041-E8C1-4A6A-97A5-F49EEAA43254}"/>
              </a:ext>
            </a:extLst>
          </p:cNvPr>
          <p:cNvSpPr/>
          <p:nvPr/>
        </p:nvSpPr>
        <p:spPr>
          <a:xfrm>
            <a:off x="8593486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AAF711-B61C-4E49-B90D-42AA2626ADB7}"/>
              </a:ext>
            </a:extLst>
          </p:cNvPr>
          <p:cNvSpPr/>
          <p:nvPr/>
        </p:nvSpPr>
        <p:spPr>
          <a:xfrm>
            <a:off x="8593486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2EACF7-0193-4B99-8EA6-EEDA55D733C8}"/>
              </a:ext>
            </a:extLst>
          </p:cNvPr>
          <p:cNvSpPr/>
          <p:nvPr/>
        </p:nvSpPr>
        <p:spPr>
          <a:xfrm>
            <a:off x="8593486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D68FAF4-63C5-4867-8576-010BBEB190A1}"/>
              </a:ext>
            </a:extLst>
          </p:cNvPr>
          <p:cNvSpPr/>
          <p:nvPr/>
        </p:nvSpPr>
        <p:spPr>
          <a:xfrm>
            <a:off x="8593485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blipFill>
                <a:blip r:embed="rId5"/>
                <a:stretch>
                  <a:fillRect r="-1481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CD0FBF-4D23-4C6D-8692-162249885574}"/>
              </a:ext>
            </a:extLst>
          </p:cNvPr>
          <p:cNvGrpSpPr/>
          <p:nvPr/>
        </p:nvGrpSpPr>
        <p:grpSpPr>
          <a:xfrm>
            <a:off x="2511965" y="1764559"/>
            <a:ext cx="6107483" cy="3732249"/>
            <a:chOff x="2511965" y="1764559"/>
            <a:chExt cx="6107483" cy="373224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8" idx="6"/>
              <a:endCxn id="23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80BE4FD-8383-473C-9243-A045AA42D80A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D507627-42B6-417A-9DA1-628529285A7B}"/>
                  </a:ext>
                </a:extLst>
              </p:cNvPr>
              <p:cNvCxnSpPr>
                <a:cxnSpLocks/>
                <a:stCxn id="15" idx="6"/>
                <a:endCxn id="21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A1D7BB3C-B6DE-4079-95BD-4EC3CD319F2A}"/>
                  </a:ext>
                </a:extLst>
              </p:cNvPr>
              <p:cNvCxnSpPr>
                <a:cxnSpLocks/>
                <a:stCxn id="23" idx="7"/>
                <a:endCxn id="27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A826F0C-FC80-44FB-BB75-755184C7D0AE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3968389-2A79-4A6E-995E-74FFC128715B}"/>
                    </a:ext>
                  </a:extLst>
                </p:cNvPr>
                <p:cNvCxnSpPr>
                  <a:stCxn id="4" idx="6"/>
                  <a:endCxn id="10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39F659A-6EB7-4AE4-81BA-F18CB2D6F2F5}"/>
                    </a:ext>
                  </a:extLst>
                </p:cNvPr>
                <p:cNvCxnSpPr>
                  <a:cxnSpLocks/>
                  <a:stCxn id="4" idx="5"/>
                  <a:endCxn id="11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9BE6AE1-4C30-4818-AF8E-DF3BCEE858E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F2ACBF8-0C03-4597-8D94-D3CFD7E84688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30802EC0-579F-4A1D-B332-1188A892E3B0}"/>
                    </a:ext>
                  </a:extLst>
                </p:cNvPr>
                <p:cNvCxnSpPr>
                  <a:cxnSpLocks/>
                  <a:stCxn id="11" idx="5"/>
                  <a:endCxn id="18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22FD34-63AE-4794-A902-3F197FD9EDAD}"/>
                    </a:ext>
                  </a:extLst>
                </p:cNvPr>
                <p:cNvCxnSpPr>
                  <a:cxnSpLocks/>
                  <a:stCxn id="11" idx="7"/>
                  <a:endCxn id="15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D9B7BA58-80C3-4D06-8639-93733916C902}"/>
                    </a:ext>
                  </a:extLst>
                </p:cNvPr>
                <p:cNvCxnSpPr>
                  <a:cxnSpLocks/>
                  <a:stCxn id="10" idx="5"/>
                  <a:endCxn id="16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E314083D-D50D-41BB-A2E2-6E92CD826E8B}"/>
                    </a:ext>
                  </a:extLst>
                </p:cNvPr>
                <p:cNvCxnSpPr>
                  <a:cxnSpLocks/>
                  <a:stCxn id="10" idx="6"/>
                  <a:endCxn id="15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5EBE971-9A1D-4796-BD45-4EF0E3A28A7F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9A2AC63-AD4A-4646-A74A-A4D5AE0280E9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51F80865-4379-43F8-A30B-80507734B96E}"/>
                    </a:ext>
                  </a:extLst>
                </p:cNvPr>
                <p:cNvCxnSpPr>
                  <a:cxnSpLocks/>
                  <a:stCxn id="18" idx="7"/>
                  <a:endCxn id="22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389C43C-EB99-41AD-A64B-04EF04FF3BC8}"/>
                    </a:ext>
                  </a:extLst>
                </p:cNvPr>
                <p:cNvCxnSpPr>
                  <a:cxnSpLocks/>
                  <a:stCxn id="15" idx="4"/>
                  <a:endCxn id="24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756F0A3-79D4-46F5-AE38-BC9B1FB9633E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68DB870-A0F5-4C55-80BB-8E25309CA769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E1E96105-4FDE-47A5-AD2F-F09A1804ABC5}"/>
                    </a:ext>
                  </a:extLst>
                </p:cNvPr>
                <p:cNvCxnSpPr>
                  <a:cxnSpLocks/>
                  <a:stCxn id="22" idx="7"/>
                  <a:endCxn id="25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DC15A505-4855-4D77-9591-57D698F4AA7C}"/>
                    </a:ext>
                  </a:extLst>
                </p:cNvPr>
                <p:cNvCxnSpPr>
                  <a:cxnSpLocks/>
                  <a:stCxn id="22" idx="5"/>
                  <a:endCxn id="29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2A0D78B-0324-4A65-8A14-8317EF630DA3}"/>
                    </a:ext>
                  </a:extLst>
                </p:cNvPr>
                <p:cNvSpPr txBox="1"/>
                <p:nvPr/>
              </p:nvSpPr>
              <p:spPr>
                <a:xfrm>
                  <a:off x="5512836" y="399701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5CE2B4-4AE3-4B2E-B490-8C63B56B2932}"/>
                    </a:ext>
                  </a:extLst>
                </p:cNvPr>
                <p:cNvSpPr txBox="1"/>
                <p:nvPr/>
              </p:nvSpPr>
              <p:spPr>
                <a:xfrm>
                  <a:off x="5797957" y="3311594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B816DCEB-2AD2-4067-8DE7-1AA035024BF5}"/>
                    </a:ext>
                  </a:extLst>
                </p:cNvPr>
                <p:cNvCxnSpPr>
                  <a:cxnSpLocks/>
                  <a:stCxn id="23" idx="5"/>
                  <a:endCxn id="29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0D3F864-4F0C-468F-AF9F-3129FB3DB640}"/>
                    </a:ext>
                  </a:extLst>
                </p:cNvPr>
                <p:cNvCxnSpPr>
                  <a:cxnSpLocks/>
                  <a:stCxn id="25" idx="5"/>
                  <a:endCxn id="32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994A662-4441-486F-95BF-DA09E6FF0CC8}"/>
                    </a:ext>
                  </a:extLst>
                </p:cNvPr>
                <p:cNvSpPr txBox="1"/>
                <p:nvPr/>
              </p:nvSpPr>
              <p:spPr>
                <a:xfrm>
                  <a:off x="6604515" y="2357408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7C8211BC-F5A4-42AB-9455-BA082AAEB0F6}"/>
                    </a:ext>
                  </a:extLst>
                </p:cNvPr>
                <p:cNvCxnSpPr>
                  <a:cxnSpLocks/>
                  <a:stCxn id="25" idx="6"/>
                  <a:endCxn id="30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7D068A-15DA-4DC2-A29D-26389D037AD1}"/>
                    </a:ext>
                  </a:extLst>
                </p:cNvPr>
                <p:cNvSpPr txBox="1"/>
                <p:nvPr/>
              </p:nvSpPr>
              <p:spPr>
                <a:xfrm>
                  <a:off x="6745488" y="179273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F34F3905-1917-4012-B215-984650233864}"/>
                    </a:ext>
                  </a:extLst>
                </p:cNvPr>
                <p:cNvCxnSpPr>
                  <a:cxnSpLocks/>
                  <a:stCxn id="29" idx="7"/>
                  <a:endCxn id="32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A29F5DBF-260A-43F3-B509-0B72FE7C5794}"/>
                    </a:ext>
                  </a:extLst>
                </p:cNvPr>
                <p:cNvCxnSpPr>
                  <a:cxnSpLocks/>
                  <a:stCxn id="29" idx="7"/>
                  <a:endCxn id="33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84679E7C-D653-4CB1-9DCE-338703D3B208}"/>
                    </a:ext>
                  </a:extLst>
                </p:cNvPr>
                <p:cNvCxnSpPr>
                  <a:cxnSpLocks/>
                  <a:stCxn id="32" idx="7"/>
                  <a:endCxn id="35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3206606-5C8A-4D10-A5DE-48098B0F6F02}"/>
                    </a:ext>
                  </a:extLst>
                </p:cNvPr>
                <p:cNvCxnSpPr>
                  <a:cxnSpLocks/>
                  <a:stCxn id="30" idx="5"/>
                  <a:endCxn id="36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99C184-5287-4DFF-A09F-703F6C862210}"/>
                    </a:ext>
                  </a:extLst>
                </p:cNvPr>
                <p:cNvSpPr txBox="1"/>
                <p:nvPr/>
              </p:nvSpPr>
              <p:spPr>
                <a:xfrm>
                  <a:off x="7581182" y="326945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A90F1607-8C54-4A41-BE73-4D376388CB1B}"/>
                    </a:ext>
                  </a:extLst>
                </p:cNvPr>
                <p:cNvCxnSpPr>
                  <a:cxnSpLocks/>
                  <a:stCxn id="30" idx="6"/>
                  <a:endCxn id="35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434360D6-1D06-46AF-838F-247AB597F53A}"/>
                    </a:ext>
                  </a:extLst>
                </p:cNvPr>
                <p:cNvCxnSpPr>
                  <a:cxnSpLocks/>
                  <a:stCxn id="32" idx="5"/>
                  <a:endCxn id="38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5D0BBFC1-E8FF-419A-94CC-A020E9CC64F9}"/>
                    </a:ext>
                  </a:extLst>
                </p:cNvPr>
                <p:cNvSpPr txBox="1"/>
                <p:nvPr/>
              </p:nvSpPr>
              <p:spPr>
                <a:xfrm>
                  <a:off x="7643321" y="3966681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13871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5B08AEE-E514-485D-853E-24DB247F88F9}"/>
                </a:ext>
              </a:extLst>
            </p:cNvPr>
            <p:cNvSpPr txBox="1"/>
            <p:nvPr/>
          </p:nvSpPr>
          <p:spPr>
            <a:xfrm>
              <a:off x="138713" y="3106518"/>
              <a:ext cx="553998" cy="14590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dirty="0"/>
                <a:t>Width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</p:cNvCxnSpPr>
          <p:nvPr/>
        </p:nvCxnSpPr>
        <p:spPr>
          <a:xfrm>
            <a:off x="2516549" y="2170227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" idx="5"/>
            <a:endCxn id="18" idx="1"/>
          </p:cNvCxnSpPr>
          <p:nvPr/>
        </p:nvCxnSpPr>
        <p:spPr>
          <a:xfrm>
            <a:off x="3550773" y="3037589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8" idx="7"/>
            <a:endCxn id="22" idx="3"/>
          </p:cNvCxnSpPr>
          <p:nvPr/>
        </p:nvCxnSpPr>
        <p:spPr>
          <a:xfrm flipV="1">
            <a:off x="4589581" y="3899115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22" idx="7"/>
            <a:endCxn id="25" idx="3"/>
          </p:cNvCxnSpPr>
          <p:nvPr/>
        </p:nvCxnSpPr>
        <p:spPr>
          <a:xfrm flipV="1">
            <a:off x="5628389" y="2176063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25" idx="5"/>
            <a:endCxn id="32" idx="1"/>
          </p:cNvCxnSpPr>
          <p:nvPr/>
        </p:nvCxnSpPr>
        <p:spPr>
          <a:xfrm>
            <a:off x="6667196" y="2176063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32" idx="7"/>
            <a:endCxn id="35" idx="3"/>
          </p:cNvCxnSpPr>
          <p:nvPr/>
        </p:nvCxnSpPr>
        <p:spPr>
          <a:xfrm flipV="1">
            <a:off x="7706002" y="2176063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blipFill>
                <a:blip r:embed="rId14"/>
                <a:stretch>
                  <a:fillRect l="-1942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/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1303B4-B8E2-407E-8FCB-50B4F2AF1B8B}"/>
              </a:ext>
            </a:extLst>
          </p:cNvPr>
          <p:cNvGrpSpPr/>
          <p:nvPr/>
        </p:nvGrpSpPr>
        <p:grpSpPr>
          <a:xfrm>
            <a:off x="2169132" y="5774956"/>
            <a:ext cx="548318" cy="761832"/>
            <a:chOff x="2169132" y="5774956"/>
            <a:chExt cx="548318" cy="761832"/>
          </a:xfrm>
        </p:grpSpPr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DEDDE07C-7817-42E3-BB23-F4682E4DF442}"/>
                </a:ext>
              </a:extLst>
            </p:cNvPr>
            <p:cNvSpPr/>
            <p:nvPr/>
          </p:nvSpPr>
          <p:spPr>
            <a:xfrm rot="16200000">
              <a:off x="2371255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3846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50D929-1234-45A7-ADFD-B5FD0F4F9D89}"/>
              </a:ext>
            </a:extLst>
          </p:cNvPr>
          <p:cNvGrpSpPr/>
          <p:nvPr/>
        </p:nvGrpSpPr>
        <p:grpSpPr>
          <a:xfrm>
            <a:off x="3186345" y="5774956"/>
            <a:ext cx="548318" cy="761832"/>
            <a:chOff x="3186345" y="5774956"/>
            <a:chExt cx="548318" cy="761832"/>
          </a:xfrm>
        </p:grpSpPr>
        <p:sp>
          <p:nvSpPr>
            <p:cNvPr id="101" name="Left Brace 100">
              <a:extLst>
                <a:ext uri="{FF2B5EF4-FFF2-40B4-BE49-F238E27FC236}">
                  <a16:creationId xmlns:a16="http://schemas.microsoft.com/office/drawing/2014/main" id="{39097A19-5DF0-436B-B0EC-75B198BA6082}"/>
                </a:ext>
              </a:extLst>
            </p:cNvPr>
            <p:cNvSpPr/>
            <p:nvPr/>
          </p:nvSpPr>
          <p:spPr>
            <a:xfrm rot="16200000">
              <a:off x="3388468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C6DD241-050E-4947-A3F9-4DE7EAE4EBA1}"/>
                    </a:ext>
                  </a:extLst>
                </p:cNvPr>
                <p:cNvSpPr txBox="1"/>
                <p:nvPr/>
              </p:nvSpPr>
              <p:spPr>
                <a:xfrm>
                  <a:off x="3223234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C6DD241-050E-4947-A3F9-4DE7EAE4E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234" y="6075123"/>
                  <a:ext cx="474540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564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131006A-7A79-405B-B9DD-26462796A1B9}"/>
              </a:ext>
            </a:extLst>
          </p:cNvPr>
          <p:cNvGrpSpPr/>
          <p:nvPr/>
        </p:nvGrpSpPr>
        <p:grpSpPr>
          <a:xfrm>
            <a:off x="4240447" y="5774956"/>
            <a:ext cx="548318" cy="761832"/>
            <a:chOff x="4240447" y="5774956"/>
            <a:chExt cx="548318" cy="761832"/>
          </a:xfrm>
        </p:grpSpPr>
        <p:sp>
          <p:nvSpPr>
            <p:cNvPr id="104" name="Left Brace 103">
              <a:extLst>
                <a:ext uri="{FF2B5EF4-FFF2-40B4-BE49-F238E27FC236}">
                  <a16:creationId xmlns:a16="http://schemas.microsoft.com/office/drawing/2014/main" id="{B9C7329D-1999-4F90-9944-A6C8C05B84AD}"/>
                </a:ext>
              </a:extLst>
            </p:cNvPr>
            <p:cNvSpPr/>
            <p:nvPr/>
          </p:nvSpPr>
          <p:spPr>
            <a:xfrm rot="16200000">
              <a:off x="4442570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A001A6B-A49A-4E0B-A1EA-086F83CE3CA1}"/>
                    </a:ext>
                  </a:extLst>
                </p:cNvPr>
                <p:cNvSpPr txBox="1"/>
                <p:nvPr/>
              </p:nvSpPr>
              <p:spPr>
                <a:xfrm>
                  <a:off x="4277336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A001A6B-A49A-4E0B-A1EA-086F83CE3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336" y="6075123"/>
                  <a:ext cx="474540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3846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02472401-78BC-4389-8FCE-BA8B2D0890CF}"/>
              </a:ext>
            </a:extLst>
          </p:cNvPr>
          <p:cNvSpPr/>
          <p:nvPr/>
        </p:nvSpPr>
        <p:spPr>
          <a:xfrm rot="16200000">
            <a:off x="8658764" y="5572833"/>
            <a:ext cx="144072" cy="548318"/>
          </a:xfrm>
          <a:prstGeom prst="leftBrace">
            <a:avLst>
              <a:gd name="adj1" fmla="val 8134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E53397E-C601-4703-B1BD-E2ACA99CB53D}"/>
                  </a:ext>
                </a:extLst>
              </p:cNvPr>
              <p:cNvSpPr txBox="1"/>
              <p:nvPr/>
            </p:nvSpPr>
            <p:spPr>
              <a:xfrm>
                <a:off x="8493530" y="6075123"/>
                <a:ext cx="47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E53397E-C601-4703-B1BD-E2ACA99CB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530" y="6075123"/>
                <a:ext cx="474540" cy="461665"/>
              </a:xfrm>
              <a:prstGeom prst="rect">
                <a:avLst/>
              </a:prstGeom>
              <a:blipFill>
                <a:blip r:embed="rId2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ECCFE66-9B43-469D-800C-48EC977DDF82}"/>
                  </a:ext>
                </a:extLst>
              </p:cNvPr>
              <p:cNvSpPr txBox="1"/>
              <p:nvPr/>
            </p:nvSpPr>
            <p:spPr>
              <a:xfrm>
                <a:off x="6351677" y="6075123"/>
                <a:ext cx="47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ECCFE66-9B43-469D-800C-48EC977D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77" y="6075123"/>
                <a:ext cx="47454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8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96" grpId="0"/>
      <p:bldP spid="107" grpId="0" animBg="1"/>
      <p:bldP spid="110" grpId="0"/>
      <p:bldP spid="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7BD7-C70A-4F03-83D9-3E69D3A4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are costly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157F1-07ED-4D19-8370-F5FB36E3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06" y="1671309"/>
            <a:ext cx="10515600" cy="22949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Randomness is an </a:t>
            </a:r>
            <a:r>
              <a:rPr lang="en-US" dirty="0">
                <a:solidFill>
                  <a:schemeClr val="accent1"/>
                </a:solidFill>
              </a:rPr>
              <a:t>expensive computational resource</a:t>
            </a:r>
          </a:p>
          <a:p>
            <a:pPr>
              <a:lnSpc>
                <a:spcPct val="150000"/>
              </a:lnSpc>
            </a:pPr>
            <a:r>
              <a:rPr lang="en-US" dirty="0"/>
              <a:t>Like time or space</a:t>
            </a:r>
          </a:p>
          <a:p>
            <a:pPr>
              <a:lnSpc>
                <a:spcPct val="150000"/>
              </a:lnSpc>
            </a:pPr>
            <a:r>
              <a:rPr lang="en-US" dirty="0"/>
              <a:t>Goal: </a:t>
            </a:r>
            <a:r>
              <a:rPr lang="en-US" dirty="0">
                <a:solidFill>
                  <a:schemeClr val="accent1"/>
                </a:solidFill>
              </a:rPr>
              <a:t>Derandomize</a:t>
            </a:r>
            <a:r>
              <a:rPr lang="en-US" dirty="0"/>
              <a:t> efficient algorithms</a:t>
            </a:r>
          </a:p>
        </p:txBody>
      </p:sp>
      <p:pic>
        <p:nvPicPr>
          <p:cNvPr id="15" name="Picture 1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4DEA44F-24CA-EE8C-4E33-2C3245B5A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38" y="356579"/>
            <a:ext cx="2682817" cy="3134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74F8BB6-88A0-E57D-0C3B-E7CEFF499D3E}"/>
              </a:ext>
            </a:extLst>
          </p:cNvPr>
          <p:cNvGrpSpPr/>
          <p:nvPr/>
        </p:nvGrpSpPr>
        <p:grpSpPr>
          <a:xfrm>
            <a:off x="838199" y="4421333"/>
            <a:ext cx="10515601" cy="3410713"/>
            <a:chOff x="838199" y="4421333"/>
            <a:chExt cx="10515601" cy="3410713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9C546D18-66E9-2898-44F1-2F166334CEE3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5537128"/>
              <a:ext cx="3077095" cy="22949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No known efficient algorithm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B5CDEC8C-5AF9-1557-B3BE-5D83C3F72620}"/>
                </a:ext>
              </a:extLst>
            </p:cNvPr>
            <p:cNvSpPr txBox="1">
              <a:spLocks/>
            </p:cNvSpPr>
            <p:nvPr/>
          </p:nvSpPr>
          <p:spPr>
            <a:xfrm>
              <a:off x="4557452" y="5537128"/>
              <a:ext cx="3077095" cy="22949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Efficient randomized algorithm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2679DD5-F35E-8EF8-CB81-1ADED2B37B3E}"/>
                </a:ext>
              </a:extLst>
            </p:cNvPr>
            <p:cNvSpPr txBox="1">
              <a:spLocks/>
            </p:cNvSpPr>
            <p:nvPr/>
          </p:nvSpPr>
          <p:spPr>
            <a:xfrm>
              <a:off x="8276705" y="5537128"/>
              <a:ext cx="3077095" cy="22949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Efficient </a:t>
              </a:r>
              <a:r>
                <a:rPr lang="en-US" sz="2400" dirty="0">
                  <a:solidFill>
                    <a:schemeClr val="accent1"/>
                  </a:solidFill>
                </a:rPr>
                <a:t>deterministic</a:t>
              </a:r>
              <a:r>
                <a:rPr lang="en-US" sz="2400" dirty="0"/>
                <a:t> algorithm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DBB1BEE9-3BCD-DBF8-B8AA-FBA5763A0339}"/>
                </a:ext>
              </a:extLst>
            </p:cNvPr>
            <p:cNvSpPr txBox="1">
              <a:spLocks/>
            </p:cNvSpPr>
            <p:nvPr/>
          </p:nvSpPr>
          <p:spPr>
            <a:xfrm>
              <a:off x="1377140" y="4421333"/>
              <a:ext cx="2019759" cy="15716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6600" dirty="0"/>
                <a:t>😢</a:t>
              </a:r>
              <a:endParaRPr lang="en-US" sz="3200" dirty="0"/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8A9EB7B2-2EB1-12E1-6754-6204C9D3EC68}"/>
                </a:ext>
              </a:extLst>
            </p:cNvPr>
            <p:cNvSpPr txBox="1">
              <a:spLocks/>
            </p:cNvSpPr>
            <p:nvPr/>
          </p:nvSpPr>
          <p:spPr>
            <a:xfrm>
              <a:off x="5096393" y="4421333"/>
              <a:ext cx="2019759" cy="15716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6600" dirty="0"/>
                <a:t>🙂</a:t>
              </a:r>
              <a:endParaRPr lang="en-US" sz="3200" dirty="0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5BA6D146-DFEA-FE58-CFE3-02709AF2F1A7}"/>
                </a:ext>
              </a:extLst>
            </p:cNvPr>
            <p:cNvSpPr txBox="1">
              <a:spLocks/>
            </p:cNvSpPr>
            <p:nvPr/>
          </p:nvSpPr>
          <p:spPr>
            <a:xfrm>
              <a:off x="8815649" y="4421333"/>
              <a:ext cx="2019759" cy="15716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6600" dirty="0"/>
                <a:t>😄</a:t>
              </a:r>
              <a:endParaRPr lang="en-US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42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38F983-BFB1-3BC7-B52D-24F02A160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57581" y="4825850"/>
            <a:ext cx="6876837" cy="1830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E07B5F-F403-3DD2-5E00-BC2AA6C413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12860" y="11815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Why we need a different proof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E07B5F-F403-3DD2-5E00-BC2AA6C41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12860" y="118153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8C12AD-3620-EC58-FF79-C9D0692A00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187" y="1443716"/>
                <a:ext cx="11059273" cy="496755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In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case, we used a hitting set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)≝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it seems necessary to </a:t>
                </a:r>
                <a:r>
                  <a:rPr lang="en-US" dirty="0">
                    <a:solidFill>
                      <a:schemeClr val="accent1"/>
                    </a:solidFill>
                  </a:rPr>
                  <a:t>read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many times</a:t>
                </a:r>
                <a:r>
                  <a:rPr lang="en-US" dirty="0"/>
                  <a:t>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There’s no reason to think that hitting sets for </a:t>
                </a:r>
                <a:r>
                  <a:rPr lang="en-US" dirty="0">
                    <a:solidFill>
                      <a:schemeClr val="accent1"/>
                    </a:solidFill>
                  </a:rPr>
                  <a:t>ROBPs</a:t>
                </a:r>
                <a:r>
                  <a:rPr lang="en-US" dirty="0"/>
                  <a:t> would hit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Read-once condition is a </a:t>
                </a:r>
                <a:r>
                  <a:rPr lang="en-US" dirty="0">
                    <a:solidFill>
                      <a:schemeClr val="accent1"/>
                    </a:solidFill>
                  </a:rPr>
                  <a:t>double-edged sword</a:t>
                </a:r>
                <a:r>
                  <a:rPr lang="en-US" dirty="0"/>
                  <a:t> for this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8C12AD-3620-EC58-FF79-C9D0692A0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187" y="1443716"/>
                <a:ext cx="11059273" cy="4967555"/>
              </a:xfrm>
              <a:blipFill>
                <a:blip r:embed="rId4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A935897-032C-D33E-407A-8E9675467134}"/>
              </a:ext>
            </a:extLst>
          </p:cNvPr>
          <p:cNvSpPr txBox="1"/>
          <p:nvPr/>
        </p:nvSpPr>
        <p:spPr>
          <a:xfrm>
            <a:off x="4387920" y="4973274"/>
            <a:ext cx="4744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Our task is easier: derandomize ROBPs 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D0CD9-208E-907B-18AD-5176B3D6D7EB}"/>
              </a:ext>
            </a:extLst>
          </p:cNvPr>
          <p:cNvSpPr txBox="1"/>
          <p:nvPr/>
        </p:nvSpPr>
        <p:spPr>
          <a:xfrm>
            <a:off x="4295453" y="5899526"/>
            <a:ext cx="5238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Assumption is weaker: hitting sets for ROBPs 😅</a:t>
            </a:r>
          </a:p>
        </p:txBody>
      </p:sp>
    </p:spTree>
    <p:extLst>
      <p:ext uri="{BB962C8B-B14F-4D97-AF65-F5344CB8AC3E}">
        <p14:creationId xmlns:p14="http://schemas.microsoft.com/office/powerpoint/2010/main" val="36851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11217D-7CF3-4620-8D1D-6AB6D7BFE3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derandomization setup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11217D-7CF3-4620-8D1D-6AB6D7BFE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10910-93AC-4A79-9CEE-69D5F10F5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3978" y="1690688"/>
                <a:ext cx="10515600" cy="452704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randomized log-space algorithm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 input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Step 1: compute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will use a hitting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will do it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That will complete the 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10910-93AC-4A79-9CEE-69D5F10F5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978" y="1690688"/>
                <a:ext cx="10515600" cy="4527049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449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8C0C-3454-024F-34DF-93E6E61A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F1C7B6-CD26-1C70-44F2-771FCC60D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159" y="2141537"/>
                <a:ext cx="11465959" cy="3046912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as a long </a:t>
                </a:r>
                <a:r>
                  <a:rPr lang="en-US" dirty="0">
                    <a:solidFill>
                      <a:srgbClr val="0070C0"/>
                    </a:solidFill>
                  </a:rPr>
                  <a:t>stream of random bits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will u</a:t>
                </a:r>
                <a:r>
                  <a:rPr lang="en-US" dirty="0">
                    <a:solidFill>
                      <a:schemeClr val="tx1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1"/>
                    </a:solidFill>
                  </a:rPr>
                  <a:t>estimate various statistics</a:t>
                </a:r>
                <a:r>
                  <a:rPr lang="en-US" dirty="0"/>
                  <a:t> about the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will identify at least one “good”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which these statistics are accurate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F1C7B6-CD26-1C70-44F2-771FCC60D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159" y="2141537"/>
                <a:ext cx="11465959" cy="3046912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1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BackgroundRect">
            <a:extLst>
              <a:ext uri="{FF2B5EF4-FFF2-40B4-BE49-F238E27FC236}">
                <a16:creationId xmlns:a16="http://schemas.microsoft.com/office/drawing/2014/main" id="{2891E59C-8A00-4A0E-BCDF-D9DB709B17EE}"/>
              </a:ext>
            </a:extLst>
          </p:cNvPr>
          <p:cNvSpPr/>
          <p:nvPr/>
        </p:nvSpPr>
        <p:spPr>
          <a:xfrm>
            <a:off x="250521" y="2267211"/>
            <a:ext cx="11674257" cy="2542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9A728-411D-402B-93C4-19389410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56" y="-21215"/>
            <a:ext cx="9965995" cy="1325562"/>
          </a:xfrm>
        </p:spPr>
        <p:txBody>
          <a:bodyPr/>
          <a:lstStyle/>
          <a:p>
            <a:r>
              <a:rPr lang="en-US" dirty="0"/>
              <a:t>Segments</a:t>
            </a:r>
          </a:p>
        </p:txBody>
      </p:sp>
      <p:sp>
        <p:nvSpPr>
          <p:cNvPr id="4" name="xrect">
            <a:extLst>
              <a:ext uri="{FF2B5EF4-FFF2-40B4-BE49-F238E27FC236}">
                <a16:creationId xmlns:a16="http://schemas.microsoft.com/office/drawing/2014/main" id="{773118B3-3ECF-4258-B646-9C52798A2D7A}"/>
              </a:ext>
            </a:extLst>
          </p:cNvPr>
          <p:cNvSpPr/>
          <p:nvPr/>
        </p:nvSpPr>
        <p:spPr>
          <a:xfrm>
            <a:off x="1211096" y="3274803"/>
            <a:ext cx="10231440" cy="35456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3865FB-D490-4DC4-A966-18A7CB8F4F9E}"/>
                  </a:ext>
                </a:extLst>
              </p:cNvPr>
              <p:cNvSpPr txBox="1"/>
              <p:nvPr/>
            </p:nvSpPr>
            <p:spPr>
              <a:xfrm>
                <a:off x="395016" y="3190121"/>
                <a:ext cx="6562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3865FB-D490-4DC4-A966-18A7CB8F4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6" y="3190121"/>
                <a:ext cx="65624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0C25B4-0BCC-4D7D-BA5F-DB14BEA45F4E}"/>
              </a:ext>
            </a:extLst>
          </p:cNvPr>
          <p:cNvCxnSpPr>
            <a:cxnSpLocks/>
          </p:cNvCxnSpPr>
          <p:nvPr/>
        </p:nvCxnSpPr>
        <p:spPr>
          <a:xfrm>
            <a:off x="1209872" y="2990323"/>
            <a:ext cx="10232664" cy="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0549D-B142-429B-BC9F-01D5BC3E373F}"/>
                  </a:ext>
                </a:extLst>
              </p:cNvPr>
              <p:cNvSpPr txBox="1"/>
              <p:nvPr/>
            </p:nvSpPr>
            <p:spPr>
              <a:xfrm>
                <a:off x="5246453" y="2484976"/>
                <a:ext cx="163987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0549D-B142-429B-BC9F-01D5BC3E3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453" y="2484976"/>
                <a:ext cx="163987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CDD74AF7-0599-4C09-910D-7B5A6DF1E7D2}"/>
              </a:ext>
            </a:extLst>
          </p:cNvPr>
          <p:cNvSpPr/>
          <p:nvPr/>
        </p:nvSpPr>
        <p:spPr>
          <a:xfrm rot="16200000">
            <a:off x="7349339" y="3300528"/>
            <a:ext cx="231498" cy="1137090"/>
          </a:xfrm>
          <a:prstGeom prst="leftBrace">
            <a:avLst>
              <a:gd name="adj1" fmla="val 8134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571EB8-2942-467C-B164-BDE5F2C9851A}"/>
                  </a:ext>
                </a:extLst>
              </p:cNvPr>
              <p:cNvSpPr txBox="1"/>
              <p:nvPr/>
            </p:nvSpPr>
            <p:spPr>
              <a:xfrm>
                <a:off x="6075610" y="3984822"/>
                <a:ext cx="27393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/>
                  <a:t>One segment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571EB8-2942-467C-B164-BDE5F2C9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610" y="3984822"/>
                <a:ext cx="2739341" cy="492443"/>
              </a:xfrm>
              <a:prstGeom prst="rect">
                <a:avLst/>
              </a:prstGeom>
              <a:blipFill>
                <a:blip r:embed="rId5"/>
                <a:stretch>
                  <a:fillRect l="-2673" t="-112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63021C-0317-49A5-A810-BACEFF81FCBC}"/>
                  </a:ext>
                </a:extLst>
              </p:cNvPr>
              <p:cNvSpPr txBox="1"/>
              <p:nvPr/>
            </p:nvSpPr>
            <p:spPr>
              <a:xfrm>
                <a:off x="813156" y="1256597"/>
                <a:ext cx="10921644" cy="58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consists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segments </a:t>
                </a:r>
                <a:r>
                  <a:rPr lang="en-US" sz="2800" dirty="0"/>
                  <a:t>(one per vertex)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63021C-0317-49A5-A810-BACEFF81F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56" y="1256597"/>
                <a:ext cx="10921644" cy="582724"/>
              </a:xfrm>
              <a:prstGeom prst="rect">
                <a:avLst/>
              </a:prstGeom>
              <a:blipFill>
                <a:blip r:embed="rId6"/>
                <a:stretch>
                  <a:fillRect l="-1004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7800A5-10A4-4650-BB9F-858392A36E29}"/>
                  </a:ext>
                </a:extLst>
              </p:cNvPr>
              <p:cNvSpPr txBox="1"/>
              <p:nvPr/>
            </p:nvSpPr>
            <p:spPr>
              <a:xfrm>
                <a:off x="1191209" y="4832721"/>
                <a:ext cx="10543591" cy="131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vertex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has an associated segment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will 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to try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visits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7800A5-10A4-4650-BB9F-858392A36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09" y="4832721"/>
                <a:ext cx="10543591" cy="1317092"/>
              </a:xfrm>
              <a:prstGeom prst="rect">
                <a:avLst/>
              </a:prstGeom>
              <a:blipFill>
                <a:blip r:embed="rId7"/>
                <a:stretch>
                  <a:fillRect l="-104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9702E45-9BF0-42BC-91E4-CE65F9D49565}"/>
              </a:ext>
            </a:extLst>
          </p:cNvPr>
          <p:cNvSpPr/>
          <p:nvPr/>
        </p:nvSpPr>
        <p:spPr>
          <a:xfrm>
            <a:off x="8042811" y="3984822"/>
            <a:ext cx="772140" cy="526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xsegrect8">
            <a:extLst>
              <a:ext uri="{FF2B5EF4-FFF2-40B4-BE49-F238E27FC236}">
                <a16:creationId xmlns:a16="http://schemas.microsoft.com/office/drawing/2014/main" id="{04906C40-ABAC-45C4-95D6-8BDCC929EAD9}"/>
              </a:ext>
            </a:extLst>
          </p:cNvPr>
          <p:cNvSpPr/>
          <p:nvPr/>
        </p:nvSpPr>
        <p:spPr>
          <a:xfrm>
            <a:off x="5759452" y="3267458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xsegrect7">
            <a:extLst>
              <a:ext uri="{FF2B5EF4-FFF2-40B4-BE49-F238E27FC236}">
                <a16:creationId xmlns:a16="http://schemas.microsoft.com/office/drawing/2014/main" id="{8D14BB35-93D3-40AD-9227-772925B17911}"/>
              </a:ext>
            </a:extLst>
          </p:cNvPr>
          <p:cNvSpPr/>
          <p:nvPr/>
        </p:nvSpPr>
        <p:spPr>
          <a:xfrm>
            <a:off x="4622363" y="3261323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xsegrect6">
            <a:extLst>
              <a:ext uri="{FF2B5EF4-FFF2-40B4-BE49-F238E27FC236}">
                <a16:creationId xmlns:a16="http://schemas.microsoft.com/office/drawing/2014/main" id="{484001C2-1DC0-4023-8DB1-BE70959F5F65}"/>
              </a:ext>
            </a:extLst>
          </p:cNvPr>
          <p:cNvSpPr/>
          <p:nvPr/>
        </p:nvSpPr>
        <p:spPr>
          <a:xfrm>
            <a:off x="3485274" y="3261645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xsegrect5">
            <a:extLst>
              <a:ext uri="{FF2B5EF4-FFF2-40B4-BE49-F238E27FC236}">
                <a16:creationId xmlns:a16="http://schemas.microsoft.com/office/drawing/2014/main" id="{A4221400-6B19-445F-8778-78FE675F6493}"/>
              </a:ext>
            </a:extLst>
          </p:cNvPr>
          <p:cNvSpPr/>
          <p:nvPr/>
        </p:nvSpPr>
        <p:spPr>
          <a:xfrm>
            <a:off x="2348185" y="3263369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xsegrect4">
            <a:extLst>
              <a:ext uri="{FF2B5EF4-FFF2-40B4-BE49-F238E27FC236}">
                <a16:creationId xmlns:a16="http://schemas.microsoft.com/office/drawing/2014/main" id="{96460526-7F33-4196-AB35-255224660AB2}"/>
              </a:ext>
            </a:extLst>
          </p:cNvPr>
          <p:cNvSpPr/>
          <p:nvPr/>
        </p:nvSpPr>
        <p:spPr>
          <a:xfrm>
            <a:off x="1211096" y="3261323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SegmentRect">
            <a:extLst>
              <a:ext uri="{FF2B5EF4-FFF2-40B4-BE49-F238E27FC236}">
                <a16:creationId xmlns:a16="http://schemas.microsoft.com/office/drawing/2014/main" id="{CCC0B28E-A2AB-497D-8ABC-2B0218493E76}"/>
              </a:ext>
            </a:extLst>
          </p:cNvPr>
          <p:cNvSpPr/>
          <p:nvPr/>
        </p:nvSpPr>
        <p:spPr>
          <a:xfrm>
            <a:off x="6896541" y="3263143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xsegrect3">
            <a:extLst>
              <a:ext uri="{FF2B5EF4-FFF2-40B4-BE49-F238E27FC236}">
                <a16:creationId xmlns:a16="http://schemas.microsoft.com/office/drawing/2014/main" id="{BF6A96F5-89B5-434F-8846-CFB28342D1EC}"/>
              </a:ext>
            </a:extLst>
          </p:cNvPr>
          <p:cNvSpPr/>
          <p:nvPr/>
        </p:nvSpPr>
        <p:spPr>
          <a:xfrm>
            <a:off x="8033630" y="3261323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xsegrect2">
            <a:extLst>
              <a:ext uri="{FF2B5EF4-FFF2-40B4-BE49-F238E27FC236}">
                <a16:creationId xmlns:a16="http://schemas.microsoft.com/office/drawing/2014/main" id="{16EFBC6A-6024-4A5A-972C-DE655DF922B8}"/>
              </a:ext>
            </a:extLst>
          </p:cNvPr>
          <p:cNvSpPr/>
          <p:nvPr/>
        </p:nvSpPr>
        <p:spPr>
          <a:xfrm>
            <a:off x="9170719" y="3261323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xsegrect">
            <a:extLst>
              <a:ext uri="{FF2B5EF4-FFF2-40B4-BE49-F238E27FC236}">
                <a16:creationId xmlns:a16="http://schemas.microsoft.com/office/drawing/2014/main" id="{ABF42DAE-446D-4F3C-ABB2-3E89A4142015}"/>
              </a:ext>
            </a:extLst>
          </p:cNvPr>
          <p:cNvSpPr/>
          <p:nvPr/>
        </p:nvSpPr>
        <p:spPr>
          <a:xfrm>
            <a:off x="10305447" y="3263380"/>
            <a:ext cx="1137089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50A7E8-E96B-4409-A87E-0CB8E5A11AE1}"/>
              </a:ext>
            </a:extLst>
          </p:cNvPr>
          <p:cNvCxnSpPr>
            <a:cxnSpLocks/>
          </p:cNvCxnSpPr>
          <p:nvPr/>
        </p:nvCxnSpPr>
        <p:spPr>
          <a:xfrm>
            <a:off x="2348185" y="3869072"/>
            <a:ext cx="1137089" cy="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65A5E6-9658-4D7B-AD49-98610A672482}"/>
                  </a:ext>
                </a:extLst>
              </p:cNvPr>
              <p:cNvSpPr txBox="1"/>
              <p:nvPr/>
            </p:nvSpPr>
            <p:spPr>
              <a:xfrm>
                <a:off x="1884192" y="3985119"/>
                <a:ext cx="2053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65A5E6-9658-4D7B-AD49-98610A67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192" y="3985119"/>
                <a:ext cx="205332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438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18" grpId="0"/>
      <p:bldP spid="25" grpId="0"/>
      <p:bldP spid="27" grpId="0" animBg="1"/>
      <p:bldP spid="28" grpId="0"/>
      <p:bldP spid="30" grpId="0"/>
      <p:bldP spid="31" grpId="0" uiExpand="1" build="p"/>
      <p:bldP spid="3" grpId="0" animBg="1"/>
      <p:bldP spid="3" grpId="1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itle">
            <a:extLst>
              <a:ext uri="{FF2B5EF4-FFF2-40B4-BE49-F238E27FC236}">
                <a16:creationId xmlns:a16="http://schemas.microsoft.com/office/drawing/2014/main" id="{E9B9A728-411D-402B-93C4-19389410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inputs</a:t>
            </a:r>
          </a:p>
        </p:txBody>
      </p:sp>
      <p:sp>
        <p:nvSpPr>
          <p:cNvPr id="5" name="!!BackgroundRect">
            <a:extLst>
              <a:ext uri="{FF2B5EF4-FFF2-40B4-BE49-F238E27FC236}">
                <a16:creationId xmlns:a16="http://schemas.microsoft.com/office/drawing/2014/main" id="{2401288B-8DCB-4442-925E-21E07997853C}"/>
              </a:ext>
            </a:extLst>
          </p:cNvPr>
          <p:cNvSpPr/>
          <p:nvPr/>
        </p:nvSpPr>
        <p:spPr>
          <a:xfrm>
            <a:off x="250521" y="2267211"/>
            <a:ext cx="11674257" cy="2542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DD74AF7-0599-4C09-910D-7B5A6DF1E7D2}"/>
              </a:ext>
            </a:extLst>
          </p:cNvPr>
          <p:cNvSpPr/>
          <p:nvPr/>
        </p:nvSpPr>
        <p:spPr>
          <a:xfrm rot="16200000">
            <a:off x="5932936" y="-1462106"/>
            <a:ext cx="282591" cy="10711540"/>
          </a:xfrm>
          <a:prstGeom prst="leftBrace">
            <a:avLst>
              <a:gd name="adj1" fmla="val 8134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571EB8-2942-467C-B164-BDE5F2C9851A}"/>
                  </a:ext>
                </a:extLst>
              </p:cNvPr>
              <p:cNvSpPr txBox="1"/>
              <p:nvPr/>
            </p:nvSpPr>
            <p:spPr>
              <a:xfrm>
                <a:off x="4702172" y="4034960"/>
                <a:ext cx="27393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One segment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571EB8-2942-467C-B164-BDE5F2C9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172" y="4034960"/>
                <a:ext cx="2739341" cy="492443"/>
              </a:xfrm>
              <a:prstGeom prst="rect">
                <a:avLst/>
              </a:prstGeom>
              <a:blipFill>
                <a:blip r:embed="rId5"/>
                <a:stretch>
                  <a:fillRect l="-4000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!!SegmentRect">
            <a:extLst>
              <a:ext uri="{FF2B5EF4-FFF2-40B4-BE49-F238E27FC236}">
                <a16:creationId xmlns:a16="http://schemas.microsoft.com/office/drawing/2014/main" id="{04906C40-ABAC-45C4-95D6-8BDCC929EAD9}"/>
              </a:ext>
            </a:extLst>
          </p:cNvPr>
          <p:cNvSpPr/>
          <p:nvPr/>
        </p:nvSpPr>
        <p:spPr>
          <a:xfrm>
            <a:off x="718460" y="3251720"/>
            <a:ext cx="10711540" cy="3545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25A1D9-6850-4E5B-984C-163415FAE4AE}"/>
                  </a:ext>
                </a:extLst>
              </p:cNvPr>
              <p:cNvSpPr txBox="1"/>
              <p:nvPr/>
            </p:nvSpPr>
            <p:spPr>
              <a:xfrm>
                <a:off x="838200" y="1455729"/>
                <a:ext cx="10364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segment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divided into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sample inputs </a:t>
                </a:r>
                <a:r>
                  <a:rPr lang="en-US" sz="2800" dirty="0">
                    <a:solidFill>
                      <a:schemeClr val="tx1"/>
                    </a:solidFill>
                  </a:rPr>
                  <a:t>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25A1D9-6850-4E5B-984C-163415FA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5729"/>
                <a:ext cx="10364752" cy="523220"/>
              </a:xfrm>
              <a:prstGeom prst="rect">
                <a:avLst/>
              </a:prstGeom>
              <a:blipFill>
                <a:blip r:embed="rId6"/>
                <a:stretch>
                  <a:fillRect l="-105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932F045F-9073-41CA-A008-E7AFB2794A9D}"/>
              </a:ext>
            </a:extLst>
          </p:cNvPr>
          <p:cNvSpPr/>
          <p:nvPr/>
        </p:nvSpPr>
        <p:spPr>
          <a:xfrm>
            <a:off x="718460" y="3251720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2BF4E0-CBF6-4C5D-8890-EE6FB1554D6C}"/>
              </a:ext>
            </a:extLst>
          </p:cNvPr>
          <p:cNvSpPr/>
          <p:nvPr/>
        </p:nvSpPr>
        <p:spPr>
          <a:xfrm>
            <a:off x="2248680" y="3251719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4277BD-9986-42CB-9624-9F3A31631845}"/>
              </a:ext>
            </a:extLst>
          </p:cNvPr>
          <p:cNvSpPr/>
          <p:nvPr/>
        </p:nvSpPr>
        <p:spPr>
          <a:xfrm>
            <a:off x="3778900" y="3240586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341460-2CC7-41BF-963A-7F168BBC8CD4}"/>
              </a:ext>
            </a:extLst>
          </p:cNvPr>
          <p:cNvSpPr/>
          <p:nvPr/>
        </p:nvSpPr>
        <p:spPr>
          <a:xfrm>
            <a:off x="5309120" y="3251719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C716F7-F9D8-49A2-81EA-092B0023090E}"/>
              </a:ext>
            </a:extLst>
          </p:cNvPr>
          <p:cNvSpPr/>
          <p:nvPr/>
        </p:nvSpPr>
        <p:spPr>
          <a:xfrm>
            <a:off x="6839340" y="3240586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505F72-3E0E-4668-99FC-B234EF206CD4}"/>
              </a:ext>
            </a:extLst>
          </p:cNvPr>
          <p:cNvSpPr/>
          <p:nvPr/>
        </p:nvSpPr>
        <p:spPr>
          <a:xfrm>
            <a:off x="8369560" y="3240586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DEACCF-7279-4F8F-A040-4147375D4B89}"/>
              </a:ext>
            </a:extLst>
          </p:cNvPr>
          <p:cNvSpPr/>
          <p:nvPr/>
        </p:nvSpPr>
        <p:spPr>
          <a:xfrm>
            <a:off x="9899780" y="3251719"/>
            <a:ext cx="1530220" cy="3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315A0574-5F0C-410D-AA44-D37E32BEF9CB}"/>
              </a:ext>
            </a:extLst>
          </p:cNvPr>
          <p:cNvSpPr/>
          <p:nvPr/>
        </p:nvSpPr>
        <p:spPr>
          <a:xfrm rot="5400000">
            <a:off x="7488700" y="2226729"/>
            <a:ext cx="231498" cy="1530221"/>
          </a:xfrm>
          <a:prstGeom prst="leftBrace">
            <a:avLst>
              <a:gd name="adj1" fmla="val 8134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F1FC5B-C739-4DCF-8711-C4D4C536DAF1}"/>
              </a:ext>
            </a:extLst>
          </p:cNvPr>
          <p:cNvSpPr txBox="1"/>
          <p:nvPr/>
        </p:nvSpPr>
        <p:spPr>
          <a:xfrm>
            <a:off x="6291984" y="2247148"/>
            <a:ext cx="2624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One sample input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55A83A-BDD7-4FF2-A486-B7CF5D8CFFDC}"/>
              </a:ext>
            </a:extLst>
          </p:cNvPr>
          <p:cNvCxnSpPr>
            <a:cxnSpLocks/>
          </p:cNvCxnSpPr>
          <p:nvPr/>
        </p:nvCxnSpPr>
        <p:spPr>
          <a:xfrm>
            <a:off x="2248680" y="3002173"/>
            <a:ext cx="1530220" cy="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3D269-192A-4939-91F1-A319516EAEA1}"/>
                  </a:ext>
                </a:extLst>
              </p:cNvPr>
              <p:cNvSpPr txBox="1"/>
              <p:nvPr/>
            </p:nvSpPr>
            <p:spPr>
              <a:xfrm>
                <a:off x="2621904" y="2446316"/>
                <a:ext cx="783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3D269-192A-4939-91F1-A319516EA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04" y="2446316"/>
                <a:ext cx="7837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nothing">
                <a:extLst>
                  <a:ext uri="{FF2B5EF4-FFF2-40B4-BE49-F238E27FC236}">
                    <a16:creationId xmlns:a16="http://schemas.microsoft.com/office/drawing/2014/main" id="{12C0211D-B3E8-498B-8A85-E3818D6BD8EC}"/>
                  </a:ext>
                </a:extLst>
              </p:cNvPr>
              <p:cNvSpPr txBox="1"/>
              <p:nvPr/>
            </p:nvSpPr>
            <p:spPr>
              <a:xfrm>
                <a:off x="704108" y="5098257"/>
                <a:ext cx="106329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∘…∘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!!nothing">
                <a:extLst>
                  <a:ext uri="{FF2B5EF4-FFF2-40B4-BE49-F238E27FC236}">
                    <a16:creationId xmlns:a16="http://schemas.microsoft.com/office/drawing/2014/main" id="{12C0211D-B3E8-498B-8A85-E3818D6B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08" y="5098257"/>
                <a:ext cx="10632936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5116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EECE-0E09-44D0-B1D5-A60D80D3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visit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C850F-1C80-42B9-ABB4-7A19A1AFD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fraction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visits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Shorthand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C850F-1C80-42B9-ABB4-7A19A1AFD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790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AE9E9A-2347-4C3B-BDA8-7DEAF75803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9619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Example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AE9E9A-2347-4C3B-BDA8-7DEAF7580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9619"/>
                <a:ext cx="10515600" cy="1325563"/>
              </a:xfr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A09FEB3E-A66B-4743-ABC4-CC6933A2D0DA}"/>
              </a:ext>
            </a:extLst>
          </p:cNvPr>
          <p:cNvSpPr/>
          <p:nvPr/>
        </p:nvSpPr>
        <p:spPr>
          <a:xfrm>
            <a:off x="2901820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4E1EBF0-D104-49A2-8F6D-261D08FC4FF7}"/>
              </a:ext>
            </a:extLst>
          </p:cNvPr>
          <p:cNvSpPr/>
          <p:nvPr/>
        </p:nvSpPr>
        <p:spPr>
          <a:xfrm>
            <a:off x="2901820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D80062A-85B5-49CB-9C08-0AF006C7B191}"/>
              </a:ext>
            </a:extLst>
          </p:cNvPr>
          <p:cNvSpPr/>
          <p:nvPr/>
        </p:nvSpPr>
        <p:spPr>
          <a:xfrm>
            <a:off x="2901820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D9BBAB6-5C17-4204-B084-5F01670E2782}"/>
              </a:ext>
            </a:extLst>
          </p:cNvPr>
          <p:cNvSpPr/>
          <p:nvPr/>
        </p:nvSpPr>
        <p:spPr>
          <a:xfrm>
            <a:off x="2901820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86AC959-1292-4F0A-97C9-C57FB7A56860}"/>
              </a:ext>
            </a:extLst>
          </p:cNvPr>
          <p:cNvSpPr/>
          <p:nvPr/>
        </p:nvSpPr>
        <p:spPr>
          <a:xfrm>
            <a:off x="2901819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0E24AB2-5926-4DA9-B27E-B6EC6DC08D21}"/>
              </a:ext>
            </a:extLst>
          </p:cNvPr>
          <p:cNvSpPr/>
          <p:nvPr/>
        </p:nvSpPr>
        <p:spPr>
          <a:xfrm>
            <a:off x="3940628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BFC2E15-33F0-40B7-9DA3-8F7AC791344D}"/>
              </a:ext>
            </a:extLst>
          </p:cNvPr>
          <p:cNvSpPr/>
          <p:nvPr/>
        </p:nvSpPr>
        <p:spPr>
          <a:xfrm>
            <a:off x="3940628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5611038-9900-49DF-8D48-F5DFB2CF40DF}"/>
              </a:ext>
            </a:extLst>
          </p:cNvPr>
          <p:cNvSpPr/>
          <p:nvPr/>
        </p:nvSpPr>
        <p:spPr>
          <a:xfrm>
            <a:off x="3940628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FAE2DA7-F36D-478D-8F30-3939B56DA2AC}"/>
              </a:ext>
            </a:extLst>
          </p:cNvPr>
          <p:cNvSpPr/>
          <p:nvPr/>
        </p:nvSpPr>
        <p:spPr>
          <a:xfrm>
            <a:off x="3940628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96AD9D9-9A87-4872-88CB-178EB469D97A}"/>
              </a:ext>
            </a:extLst>
          </p:cNvPr>
          <p:cNvSpPr/>
          <p:nvPr/>
        </p:nvSpPr>
        <p:spPr>
          <a:xfrm>
            <a:off x="3940627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D2ED00F-F9A5-467E-B0DA-95A77D1A6912}"/>
              </a:ext>
            </a:extLst>
          </p:cNvPr>
          <p:cNvSpPr/>
          <p:nvPr/>
        </p:nvSpPr>
        <p:spPr>
          <a:xfrm>
            <a:off x="4979436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A342CA5-2045-46E4-99A2-D5F5339DD6DF}"/>
              </a:ext>
            </a:extLst>
          </p:cNvPr>
          <p:cNvSpPr/>
          <p:nvPr/>
        </p:nvSpPr>
        <p:spPr>
          <a:xfrm>
            <a:off x="4979436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19E0816-3E7F-41B6-9426-AC33A2497287}"/>
              </a:ext>
            </a:extLst>
          </p:cNvPr>
          <p:cNvSpPr/>
          <p:nvPr/>
        </p:nvSpPr>
        <p:spPr>
          <a:xfrm>
            <a:off x="4979436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5E0D34-AE69-4632-8BCD-EFAC9C065F52}"/>
              </a:ext>
            </a:extLst>
          </p:cNvPr>
          <p:cNvSpPr/>
          <p:nvPr/>
        </p:nvSpPr>
        <p:spPr>
          <a:xfrm>
            <a:off x="4979436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4154040-EBA1-4CFD-B1C8-AE7A7FD6A21E}"/>
              </a:ext>
            </a:extLst>
          </p:cNvPr>
          <p:cNvSpPr/>
          <p:nvPr/>
        </p:nvSpPr>
        <p:spPr>
          <a:xfrm>
            <a:off x="4979435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393533A-EF62-438D-A03F-C19F98D6FFCF}"/>
              </a:ext>
            </a:extLst>
          </p:cNvPr>
          <p:cNvSpPr/>
          <p:nvPr/>
        </p:nvSpPr>
        <p:spPr>
          <a:xfrm>
            <a:off x="6018244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CE592FE-834C-46BD-8E17-7A61B708005B}"/>
              </a:ext>
            </a:extLst>
          </p:cNvPr>
          <p:cNvSpPr/>
          <p:nvPr/>
        </p:nvSpPr>
        <p:spPr>
          <a:xfrm>
            <a:off x="6018244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E7B0FDD-1188-44C8-87D5-414596ED6353}"/>
              </a:ext>
            </a:extLst>
          </p:cNvPr>
          <p:cNvSpPr/>
          <p:nvPr/>
        </p:nvSpPr>
        <p:spPr>
          <a:xfrm>
            <a:off x="6018244" y="4438259"/>
            <a:ext cx="177283" cy="177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5FBBB2C-76F9-4A9A-8B49-F43370F01984}"/>
              </a:ext>
            </a:extLst>
          </p:cNvPr>
          <p:cNvSpPr/>
          <p:nvPr/>
        </p:nvSpPr>
        <p:spPr>
          <a:xfrm>
            <a:off x="6018244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38F8826-A115-4AA6-8AE8-9A817FA886E0}"/>
              </a:ext>
            </a:extLst>
          </p:cNvPr>
          <p:cNvSpPr/>
          <p:nvPr/>
        </p:nvSpPr>
        <p:spPr>
          <a:xfrm>
            <a:off x="6018243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848CE9B-3C0E-4D0C-879A-B3C99A276308}"/>
              </a:ext>
            </a:extLst>
          </p:cNvPr>
          <p:cNvSpPr/>
          <p:nvPr/>
        </p:nvSpPr>
        <p:spPr>
          <a:xfrm>
            <a:off x="7057051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BE51440-B76F-4F96-A963-9CB76B056B60}"/>
              </a:ext>
            </a:extLst>
          </p:cNvPr>
          <p:cNvSpPr/>
          <p:nvPr/>
        </p:nvSpPr>
        <p:spPr>
          <a:xfrm>
            <a:off x="7057051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835330D-7F5E-4350-90B6-D3D6F59D87B5}"/>
              </a:ext>
            </a:extLst>
          </p:cNvPr>
          <p:cNvSpPr/>
          <p:nvPr/>
        </p:nvSpPr>
        <p:spPr>
          <a:xfrm>
            <a:off x="7057051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B063AE8-81E2-483B-8284-507864FA2400}"/>
              </a:ext>
            </a:extLst>
          </p:cNvPr>
          <p:cNvSpPr/>
          <p:nvPr/>
        </p:nvSpPr>
        <p:spPr>
          <a:xfrm>
            <a:off x="7057051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3ED24C6-EBF0-4185-A21F-702F156759EE}"/>
              </a:ext>
            </a:extLst>
          </p:cNvPr>
          <p:cNvSpPr/>
          <p:nvPr/>
        </p:nvSpPr>
        <p:spPr>
          <a:xfrm>
            <a:off x="7057050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393CE894-4628-4911-A17F-616C721B009E}"/>
              </a:ext>
            </a:extLst>
          </p:cNvPr>
          <p:cNvSpPr/>
          <p:nvPr/>
        </p:nvSpPr>
        <p:spPr>
          <a:xfrm>
            <a:off x="8095857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4803794-DA5F-4856-AB8C-1FB8D417D9D0}"/>
              </a:ext>
            </a:extLst>
          </p:cNvPr>
          <p:cNvSpPr/>
          <p:nvPr/>
        </p:nvSpPr>
        <p:spPr>
          <a:xfrm>
            <a:off x="8095857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58B3C70-F2C3-4D7F-83E6-59D1927F4302}"/>
              </a:ext>
            </a:extLst>
          </p:cNvPr>
          <p:cNvSpPr/>
          <p:nvPr/>
        </p:nvSpPr>
        <p:spPr>
          <a:xfrm>
            <a:off x="8095857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33A34D-5C09-4971-8581-21AF60FEE706}"/>
              </a:ext>
            </a:extLst>
          </p:cNvPr>
          <p:cNvSpPr/>
          <p:nvPr/>
        </p:nvSpPr>
        <p:spPr>
          <a:xfrm>
            <a:off x="8095857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93475E3-1D1C-4501-89E6-CDF43DBA86B9}"/>
              </a:ext>
            </a:extLst>
          </p:cNvPr>
          <p:cNvSpPr/>
          <p:nvPr/>
        </p:nvSpPr>
        <p:spPr>
          <a:xfrm>
            <a:off x="8095856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13269C9-432E-4A1D-9B88-C5103EC7CAA7}"/>
              </a:ext>
            </a:extLst>
          </p:cNvPr>
          <p:cNvSpPr/>
          <p:nvPr/>
        </p:nvSpPr>
        <p:spPr>
          <a:xfrm>
            <a:off x="9134662" y="2715207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B1AFEFE8-80EC-4270-8A81-64C623EFB2C7}"/>
              </a:ext>
            </a:extLst>
          </p:cNvPr>
          <p:cNvSpPr/>
          <p:nvPr/>
        </p:nvSpPr>
        <p:spPr>
          <a:xfrm>
            <a:off x="9134662" y="357673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F663B47-9279-4034-90D3-55AE27D5A8F2}"/>
              </a:ext>
            </a:extLst>
          </p:cNvPr>
          <p:cNvSpPr/>
          <p:nvPr/>
        </p:nvSpPr>
        <p:spPr>
          <a:xfrm>
            <a:off x="9134662" y="4438259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CB32889-024E-4FC1-B66A-A203E5883A35}"/>
              </a:ext>
            </a:extLst>
          </p:cNvPr>
          <p:cNvSpPr/>
          <p:nvPr/>
        </p:nvSpPr>
        <p:spPr>
          <a:xfrm>
            <a:off x="9134662" y="5299785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5C5F342-B0BB-4495-A747-370E828AC2AB}"/>
              </a:ext>
            </a:extLst>
          </p:cNvPr>
          <p:cNvSpPr/>
          <p:nvPr/>
        </p:nvSpPr>
        <p:spPr>
          <a:xfrm>
            <a:off x="9134661" y="6161311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562E293-2D2A-405F-9A6C-CDA9AB9EF00B}"/>
                  </a:ext>
                </a:extLst>
              </p:cNvPr>
              <p:cNvSpPr txBox="1"/>
              <p:nvPr/>
            </p:nvSpPr>
            <p:spPr>
              <a:xfrm>
                <a:off x="2075734" y="2608738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562E293-2D2A-405F-9A6C-CDA9AB9EF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34" y="2608738"/>
                <a:ext cx="662473" cy="369332"/>
              </a:xfrm>
              <a:prstGeom prst="rect">
                <a:avLst/>
              </a:prstGeom>
              <a:blipFill>
                <a:blip r:embed="rId6"/>
                <a:stretch>
                  <a:fillRect r="-14815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FF3DBBD-A4AD-4608-B543-9842BA65B493}"/>
              </a:ext>
            </a:extLst>
          </p:cNvPr>
          <p:cNvGrpSpPr/>
          <p:nvPr/>
        </p:nvGrpSpPr>
        <p:grpSpPr>
          <a:xfrm>
            <a:off x="3053141" y="2455024"/>
            <a:ext cx="6107483" cy="3732249"/>
            <a:chOff x="2511965" y="1764559"/>
            <a:chExt cx="6107483" cy="3732249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F1F55596-2F20-4913-B5BB-BBFFBA653E3E}"/>
                </a:ext>
              </a:extLst>
            </p:cNvPr>
            <p:cNvCxnSpPr>
              <a:cxnSpLocks/>
              <a:stCxn id="103" idx="6"/>
              <a:endCxn id="108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AA2F4E0-0294-45A6-8EA7-5D8FE61704BE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3B12C74F-1CE2-4A1E-AD33-4A2D67EFBBED}"/>
                  </a:ext>
                </a:extLst>
              </p:cNvPr>
              <p:cNvCxnSpPr>
                <a:cxnSpLocks/>
                <a:stCxn id="100" idx="6"/>
                <a:endCxn id="106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59B7248D-E7C1-4021-9687-525F79FE18E5}"/>
                  </a:ext>
                </a:extLst>
              </p:cNvPr>
              <p:cNvCxnSpPr>
                <a:cxnSpLocks/>
                <a:stCxn id="108" idx="7"/>
                <a:endCxn id="112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48D565E9-D73F-41CB-9E7B-D1A57C780B4D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6F21E91E-7072-4893-8A77-14E6BB9F746C}"/>
                    </a:ext>
                  </a:extLst>
                </p:cNvPr>
                <p:cNvCxnSpPr>
                  <a:stCxn id="90" idx="6"/>
                  <a:endCxn id="95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4A2F14E0-1220-4997-A8EE-BCB471852130}"/>
                    </a:ext>
                  </a:extLst>
                </p:cNvPr>
                <p:cNvCxnSpPr>
                  <a:cxnSpLocks/>
                  <a:stCxn id="90" idx="5"/>
                  <a:endCxn id="96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DD5F2F6-7FDF-480B-A776-0EE361F7724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A656DC27-4E88-47CA-8197-8D827DD1FEB9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3F2FAF4E-ACCE-4E0E-90DB-FD80F8EF5BBB}"/>
                    </a:ext>
                  </a:extLst>
                </p:cNvPr>
                <p:cNvCxnSpPr>
                  <a:cxnSpLocks/>
                  <a:stCxn id="96" idx="5"/>
                  <a:endCxn id="103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8BD45F10-06F7-4FB8-B9FA-0189F9AE45EB}"/>
                    </a:ext>
                  </a:extLst>
                </p:cNvPr>
                <p:cNvCxnSpPr>
                  <a:cxnSpLocks/>
                  <a:stCxn id="96" idx="7"/>
                  <a:endCxn id="100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9073E1C7-9DCD-4C30-AF8D-FB87DEE403B3}"/>
                    </a:ext>
                  </a:extLst>
                </p:cNvPr>
                <p:cNvCxnSpPr>
                  <a:cxnSpLocks/>
                  <a:stCxn id="95" idx="5"/>
                  <a:endCxn id="101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49E5AB7F-011C-494A-B01E-4200704963DC}"/>
                    </a:ext>
                  </a:extLst>
                </p:cNvPr>
                <p:cNvCxnSpPr>
                  <a:cxnSpLocks/>
                  <a:stCxn id="95" idx="6"/>
                  <a:endCxn id="100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0F1768C6-F267-4909-83DE-C6B5BDFCB6F5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02DA7535-E9FE-41D9-9C80-6CDBCEA427CC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8539CDDE-8444-489C-88FD-E7A5618BB545}"/>
                    </a:ext>
                  </a:extLst>
                </p:cNvPr>
                <p:cNvCxnSpPr>
                  <a:cxnSpLocks/>
                  <a:stCxn id="103" idx="7"/>
                  <a:endCxn id="107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AECA0127-F52E-489B-BFE4-EAFCE08787C3}"/>
                    </a:ext>
                  </a:extLst>
                </p:cNvPr>
                <p:cNvCxnSpPr>
                  <a:cxnSpLocks/>
                  <a:stCxn id="100" idx="4"/>
                  <a:endCxn id="109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10E709E-C4C4-464C-BB54-C19050315B89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DDB729C4-C6E1-45E3-AADF-84C3116E3A86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FBF09198-A78D-4BD4-BB81-C37169AC6E6B}"/>
                    </a:ext>
                  </a:extLst>
                </p:cNvPr>
                <p:cNvCxnSpPr>
                  <a:cxnSpLocks/>
                  <a:stCxn id="107" idx="7"/>
                  <a:endCxn id="110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>
                  <a:extLst>
                    <a:ext uri="{FF2B5EF4-FFF2-40B4-BE49-F238E27FC236}">
                      <a16:creationId xmlns:a16="http://schemas.microsoft.com/office/drawing/2014/main" id="{394ED052-1207-49FD-9A4B-C1C2506E2659}"/>
                    </a:ext>
                  </a:extLst>
                </p:cNvPr>
                <p:cNvCxnSpPr>
                  <a:cxnSpLocks/>
                  <a:stCxn id="107" idx="5"/>
                  <a:endCxn id="114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7AC6A940-6E96-4142-AA2B-110F319F0D26}"/>
                    </a:ext>
                  </a:extLst>
                </p:cNvPr>
                <p:cNvCxnSpPr>
                  <a:cxnSpLocks/>
                  <a:stCxn id="108" idx="5"/>
                  <a:endCxn id="114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B49495DD-09E2-49F6-88A7-83E87A696F4E}"/>
                    </a:ext>
                  </a:extLst>
                </p:cNvPr>
                <p:cNvCxnSpPr>
                  <a:cxnSpLocks/>
                  <a:stCxn id="110" idx="5"/>
                  <a:endCxn id="117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2FDD237E-DEAD-4194-BE38-B30815FA59CE}"/>
                    </a:ext>
                  </a:extLst>
                </p:cNvPr>
                <p:cNvCxnSpPr>
                  <a:cxnSpLocks/>
                  <a:stCxn id="110" idx="6"/>
                  <a:endCxn id="115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>
                  <a:extLst>
                    <a:ext uri="{FF2B5EF4-FFF2-40B4-BE49-F238E27FC236}">
                      <a16:creationId xmlns:a16="http://schemas.microsoft.com/office/drawing/2014/main" id="{27EE04C1-0AFC-4976-9F54-83B7DA307F48}"/>
                    </a:ext>
                  </a:extLst>
                </p:cNvPr>
                <p:cNvCxnSpPr>
                  <a:cxnSpLocks/>
                  <a:stCxn id="114" idx="7"/>
                  <a:endCxn id="117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>
                  <a:extLst>
                    <a:ext uri="{FF2B5EF4-FFF2-40B4-BE49-F238E27FC236}">
                      <a16:creationId xmlns:a16="http://schemas.microsoft.com/office/drawing/2014/main" id="{6BFEF87D-1FEB-4264-B6F8-D695E05D9ED3}"/>
                    </a:ext>
                  </a:extLst>
                </p:cNvPr>
                <p:cNvCxnSpPr>
                  <a:cxnSpLocks/>
                  <a:stCxn id="114" idx="7"/>
                  <a:endCxn id="118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C917CD33-C9ED-4B73-B944-37ABE3437CCE}"/>
                    </a:ext>
                  </a:extLst>
                </p:cNvPr>
                <p:cNvCxnSpPr>
                  <a:cxnSpLocks/>
                  <a:stCxn id="117" idx="7"/>
                  <a:endCxn id="120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>
                  <a:extLst>
                    <a:ext uri="{FF2B5EF4-FFF2-40B4-BE49-F238E27FC236}">
                      <a16:creationId xmlns:a16="http://schemas.microsoft.com/office/drawing/2014/main" id="{3D920805-1340-4C2A-9111-837F229946F8}"/>
                    </a:ext>
                  </a:extLst>
                </p:cNvPr>
                <p:cNvCxnSpPr>
                  <a:cxnSpLocks/>
                  <a:stCxn id="115" idx="5"/>
                  <a:endCxn id="121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>
                  <a:extLst>
                    <a:ext uri="{FF2B5EF4-FFF2-40B4-BE49-F238E27FC236}">
                      <a16:creationId xmlns:a16="http://schemas.microsoft.com/office/drawing/2014/main" id="{CB97B4CB-5476-4F23-9CF4-8D8932964D9F}"/>
                    </a:ext>
                  </a:extLst>
                </p:cNvPr>
                <p:cNvCxnSpPr>
                  <a:cxnSpLocks/>
                  <a:stCxn id="115" idx="6"/>
                  <a:endCxn id="120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B0650162-5A65-4637-AB60-A9F159EC900E}"/>
                    </a:ext>
                  </a:extLst>
                </p:cNvPr>
                <p:cNvCxnSpPr>
                  <a:cxnSpLocks/>
                  <a:stCxn id="117" idx="5"/>
                  <a:endCxn id="123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E99F57D-4A08-481C-981A-8FD0D618DE12}"/>
                  </a:ext>
                </a:extLst>
              </p:cNvPr>
              <p:cNvSpPr txBox="1"/>
              <p:nvPr/>
            </p:nvSpPr>
            <p:spPr>
              <a:xfrm>
                <a:off x="1800484" y="1415133"/>
                <a:ext cx="1247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,1]=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E99F57D-4A08-481C-981A-8FD0D618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84" y="1415133"/>
                <a:ext cx="1247996" cy="430887"/>
              </a:xfrm>
              <a:prstGeom prst="rect">
                <a:avLst/>
              </a:prstGeom>
              <a:blipFill>
                <a:blip r:embed="rId7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F396FFB-1561-4E73-848B-0ED23AE4C96F}"/>
                  </a:ext>
                </a:extLst>
              </p:cNvPr>
              <p:cNvSpPr txBox="1"/>
              <p:nvPr/>
            </p:nvSpPr>
            <p:spPr>
              <a:xfrm>
                <a:off x="3180186" y="1412665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F396FFB-1561-4E73-848B-0ED23AE4C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86" y="1412665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EAD44EB-1511-4066-9559-579DF12984CC}"/>
              </a:ext>
            </a:extLst>
          </p:cNvPr>
          <p:cNvCxnSpPr>
            <a:cxnSpLocks/>
          </p:cNvCxnSpPr>
          <p:nvPr/>
        </p:nvCxnSpPr>
        <p:spPr>
          <a:xfrm>
            <a:off x="3057725" y="2860692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FB3209FF-69F1-49FF-A4FE-639DBCC4EF34}"/>
              </a:ext>
            </a:extLst>
          </p:cNvPr>
          <p:cNvCxnSpPr>
            <a:cxnSpLocks/>
            <a:stCxn id="96" idx="5"/>
            <a:endCxn id="103" idx="1"/>
          </p:cNvCxnSpPr>
          <p:nvPr/>
        </p:nvCxnSpPr>
        <p:spPr>
          <a:xfrm>
            <a:off x="4091949" y="3728054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803A8648-3F8D-41B0-900C-3BCBEF07DD1C}"/>
                  </a:ext>
                </a:extLst>
              </p:cNvPr>
              <p:cNvSpPr txBox="1"/>
              <p:nvPr/>
            </p:nvSpPr>
            <p:spPr>
              <a:xfrm>
                <a:off x="4117910" y="1418959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803A8648-3F8D-41B0-900C-3BCBEF07D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10" y="1418959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BD43846E-B94E-48CE-B2BA-C5FC89F7394B}"/>
                  </a:ext>
                </a:extLst>
              </p:cNvPr>
              <p:cNvSpPr txBox="1"/>
              <p:nvPr/>
            </p:nvSpPr>
            <p:spPr>
              <a:xfrm>
                <a:off x="5219402" y="1412665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BD43846E-B94E-48CE-B2BA-C5FC89F73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402" y="1412665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44D22D30-87C8-457C-B733-84B1FBCDD2A7}"/>
              </a:ext>
            </a:extLst>
          </p:cNvPr>
          <p:cNvCxnSpPr>
            <a:cxnSpLocks/>
            <a:stCxn id="103" idx="7"/>
            <a:endCxn id="107" idx="3"/>
          </p:cNvCxnSpPr>
          <p:nvPr/>
        </p:nvCxnSpPr>
        <p:spPr>
          <a:xfrm flipV="1">
            <a:off x="5130757" y="4589580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C75E69-AA0B-4729-B4D2-2A16B7F9787D}"/>
                  </a:ext>
                </a:extLst>
              </p:cNvPr>
              <p:cNvSpPr txBox="1"/>
              <p:nvPr/>
            </p:nvSpPr>
            <p:spPr>
              <a:xfrm>
                <a:off x="6195526" y="4342235"/>
                <a:ext cx="335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C75E69-AA0B-4729-B4D2-2A16B7F97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526" y="4342235"/>
                <a:ext cx="3359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46792BB-3495-449C-83A9-C2A2B9E0745D}"/>
                  </a:ext>
                </a:extLst>
              </p:cNvPr>
              <p:cNvSpPr txBox="1"/>
              <p:nvPr/>
            </p:nvSpPr>
            <p:spPr>
              <a:xfrm>
                <a:off x="1800484" y="1948358"/>
                <a:ext cx="12526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,2]=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46792BB-3495-449C-83A9-C2A2B9E07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84" y="1948358"/>
                <a:ext cx="1252657" cy="430887"/>
              </a:xfrm>
              <a:prstGeom prst="rect">
                <a:avLst/>
              </a:prstGeom>
              <a:blipFill>
                <a:blip r:embed="rId1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901E6766-AB8C-44DD-8E99-CF09A533B65C}"/>
                  </a:ext>
                </a:extLst>
              </p:cNvPr>
              <p:cNvSpPr txBox="1"/>
              <p:nvPr/>
            </p:nvSpPr>
            <p:spPr>
              <a:xfrm>
                <a:off x="3184848" y="1945890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901E6766-AB8C-44DD-8E99-CF09A533B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48" y="1945890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B3B870BB-1174-4D13-A359-86AD3A3741D2}"/>
                  </a:ext>
                </a:extLst>
              </p:cNvPr>
              <p:cNvSpPr txBox="1"/>
              <p:nvPr/>
            </p:nvSpPr>
            <p:spPr>
              <a:xfrm>
                <a:off x="4122572" y="1952184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B3B870BB-1174-4D13-A359-86AD3A374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572" y="1952184"/>
                <a:ext cx="662473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1349E02-7870-4089-9DC5-A388495D1D23}"/>
                  </a:ext>
                </a:extLst>
              </p:cNvPr>
              <p:cNvSpPr txBox="1"/>
              <p:nvPr/>
            </p:nvSpPr>
            <p:spPr>
              <a:xfrm>
                <a:off x="5224064" y="1945890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1349E02-7870-4089-9DC5-A388495D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64" y="1945890"/>
                <a:ext cx="662473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heck Mark on Microsoft Windows 10 May 2019 Update">
            <a:extLst>
              <a:ext uri="{FF2B5EF4-FFF2-40B4-BE49-F238E27FC236}">
                <a16:creationId xmlns:a16="http://schemas.microsoft.com/office/drawing/2014/main" id="{1ECBDCFC-1C61-49EC-AC4C-C0D6C8D5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85" y="1412664"/>
            <a:ext cx="430888" cy="4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oss Mark on Microsoft Windows 10 May 2019 Update">
            <a:extLst>
              <a:ext uri="{FF2B5EF4-FFF2-40B4-BE49-F238E27FC236}">
                <a16:creationId xmlns:a16="http://schemas.microsoft.com/office/drawing/2014/main" id="{297EA286-24C4-4949-8EEE-D6F270DB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86" y="1946173"/>
            <a:ext cx="430887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287FC5B6-2C4B-4FAD-A3F6-0B7529388534}"/>
              </a:ext>
            </a:extLst>
          </p:cNvPr>
          <p:cNvCxnSpPr>
            <a:cxnSpLocks/>
            <a:stCxn id="103" idx="6"/>
            <a:endCxn id="108" idx="2"/>
          </p:cNvCxnSpPr>
          <p:nvPr/>
        </p:nvCxnSpPr>
        <p:spPr>
          <a:xfrm>
            <a:off x="5156719" y="5388427"/>
            <a:ext cx="861525" cy="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2561C-AEE0-4463-BEBD-3814EFB6561E}"/>
                  </a:ext>
                </a:extLst>
              </p:cNvPr>
              <p:cNvSpPr txBox="1"/>
              <p:nvPr/>
            </p:nvSpPr>
            <p:spPr>
              <a:xfrm>
                <a:off x="10525471" y="1355711"/>
                <a:ext cx="132159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2561C-AEE0-4463-BEBD-3814EFB65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471" y="1355711"/>
                <a:ext cx="1321594" cy="7838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B89C2D7-F3A7-41BD-B41D-646390C6F9F7}"/>
              </a:ext>
            </a:extLst>
          </p:cNvPr>
          <p:cNvCxnSpPr>
            <a:cxnSpLocks/>
            <a:stCxn id="107" idx="7"/>
            <a:endCxn id="110" idx="3"/>
          </p:cNvCxnSpPr>
          <p:nvPr/>
        </p:nvCxnSpPr>
        <p:spPr>
          <a:xfrm flipV="1">
            <a:off x="6169565" y="2866528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9BA2DE8-44A6-4092-907B-514CE5045789}"/>
              </a:ext>
            </a:extLst>
          </p:cNvPr>
          <p:cNvCxnSpPr>
            <a:cxnSpLocks/>
            <a:stCxn id="110" idx="5"/>
            <a:endCxn id="117" idx="1"/>
          </p:cNvCxnSpPr>
          <p:nvPr/>
        </p:nvCxnSpPr>
        <p:spPr>
          <a:xfrm>
            <a:off x="7208372" y="2866528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3C09FDC-E376-44D7-8EB7-A14E8F4DB3A6}"/>
              </a:ext>
            </a:extLst>
          </p:cNvPr>
          <p:cNvCxnSpPr>
            <a:cxnSpLocks/>
            <a:stCxn id="117" idx="7"/>
            <a:endCxn id="120" idx="3"/>
          </p:cNvCxnSpPr>
          <p:nvPr/>
        </p:nvCxnSpPr>
        <p:spPr>
          <a:xfrm flipV="1">
            <a:off x="8247178" y="2866528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FA5B787-3BF9-4DAB-9907-CA8C4CCA3A92}"/>
                  </a:ext>
                </a:extLst>
              </p:cNvPr>
              <p:cNvSpPr txBox="1"/>
              <p:nvPr/>
            </p:nvSpPr>
            <p:spPr>
              <a:xfrm>
                <a:off x="6295051" y="1411059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FA5B787-3BF9-4DAB-9907-CA8C4CCA3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51" y="1411059"/>
                <a:ext cx="662473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AB2B5FF4-877B-47CD-A1A6-010A135D267F}"/>
                  </a:ext>
                </a:extLst>
              </p:cNvPr>
              <p:cNvSpPr txBox="1"/>
              <p:nvPr/>
            </p:nvSpPr>
            <p:spPr>
              <a:xfrm>
                <a:off x="7313904" y="1411058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AB2B5FF4-877B-47CD-A1A6-010A135D2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904" y="1411058"/>
                <a:ext cx="662473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1339FCB-7FDF-44CC-A0F2-173D0CEE1C41}"/>
                  </a:ext>
                </a:extLst>
              </p:cNvPr>
              <p:cNvSpPr txBox="1"/>
              <p:nvPr/>
            </p:nvSpPr>
            <p:spPr>
              <a:xfrm>
                <a:off x="8371315" y="1418959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1339FCB-7FDF-44CC-A0F2-173D0CEE1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315" y="1418959"/>
                <a:ext cx="662473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FB3633-4B4C-4254-8430-5CA8D4363FD2}"/>
                  </a:ext>
                </a:extLst>
              </p:cNvPr>
              <p:cNvSpPr txBox="1"/>
              <p:nvPr/>
            </p:nvSpPr>
            <p:spPr>
              <a:xfrm>
                <a:off x="6295051" y="194187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FB3633-4B4C-4254-8430-5CA8D4363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51" y="1941872"/>
                <a:ext cx="662473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ABD9AAC-9EB1-4E34-8CE0-A2B19F35F9A0}"/>
                  </a:ext>
                </a:extLst>
              </p:cNvPr>
              <p:cNvSpPr txBox="1"/>
              <p:nvPr/>
            </p:nvSpPr>
            <p:spPr>
              <a:xfrm>
                <a:off x="7315708" y="193058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3ABD9AAC-9EB1-4E34-8CE0-A2B19F35F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08" y="1930587"/>
                <a:ext cx="662473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E9EBBF9-CD7B-450C-9851-ED8F968C626F}"/>
                  </a:ext>
                </a:extLst>
              </p:cNvPr>
              <p:cNvSpPr txBox="1"/>
              <p:nvPr/>
            </p:nvSpPr>
            <p:spPr>
              <a:xfrm>
                <a:off x="8371315" y="1920054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E9EBBF9-CD7B-450C-9851-ED8F968C6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315" y="1920054"/>
                <a:ext cx="662473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BD6354CD-AB29-4BD8-8E94-E2A406FF2D54}"/>
              </a:ext>
            </a:extLst>
          </p:cNvPr>
          <p:cNvCxnSpPr>
            <a:cxnSpLocks/>
            <a:stCxn id="108" idx="5"/>
            <a:endCxn id="114" idx="1"/>
          </p:cNvCxnSpPr>
          <p:nvPr/>
        </p:nvCxnSpPr>
        <p:spPr>
          <a:xfrm>
            <a:off x="6169565" y="5451106"/>
            <a:ext cx="913447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7A23ECE4-01E3-4A8C-B883-3C5376A2B8E5}"/>
              </a:ext>
            </a:extLst>
          </p:cNvPr>
          <p:cNvCxnSpPr>
            <a:cxnSpLocks/>
            <a:stCxn id="114" idx="7"/>
            <a:endCxn id="117" idx="3"/>
          </p:cNvCxnSpPr>
          <p:nvPr/>
        </p:nvCxnSpPr>
        <p:spPr>
          <a:xfrm flipV="1">
            <a:off x="7208371" y="4589580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8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8" grpId="0"/>
      <p:bldP spid="169" grpId="0"/>
      <p:bldP spid="186" grpId="0"/>
      <p:bldP spid="187" grpId="0"/>
      <p:bldP spid="188" grpId="0"/>
      <p:bldP spid="189" grpId="0"/>
      <p:bldP spid="8" grpId="0"/>
      <p:bldP spid="152" grpId="0"/>
      <p:bldP spid="154" grpId="0"/>
      <p:bldP spid="159" grpId="0"/>
      <p:bldP spid="162" grpId="0"/>
      <p:bldP spid="163" grpId="0"/>
      <p:bldP spid="1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6FCE-1618-4D56-BF90-48854F80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535"/>
            <a:ext cx="10515600" cy="1325563"/>
          </a:xfrm>
        </p:spPr>
        <p:txBody>
          <a:bodyPr/>
          <a:lstStyle/>
          <a:p>
            <a:r>
              <a:rPr lang="en-US" dirty="0"/>
              <a:t>Local consistency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E6F7E-F352-4370-9433-26DBBD7A5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0170"/>
                <a:ext cx="10515600" cy="481679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Hope: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:r>
                  <a:rPr lang="en-US" dirty="0">
                    <a:solidFill>
                      <a:schemeClr val="accent1"/>
                    </a:solidFill>
                  </a:rPr>
                  <a:t>“Accuracy”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probability of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locally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-consistent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E6F7E-F352-4370-9433-26DBBD7A5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0170"/>
                <a:ext cx="10515600" cy="4816793"/>
              </a:xfrm>
              <a:blipFill>
                <a:blip r:embed="rId5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402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6FF807-1D78-4DAD-8205-8F7490068C68}"/>
                  </a:ext>
                </a:extLst>
              </p:cNvPr>
              <p:cNvSpPr txBox="1"/>
              <p:nvPr/>
            </p:nvSpPr>
            <p:spPr>
              <a:xfrm>
                <a:off x="838200" y="3449516"/>
                <a:ext cx="10515600" cy="325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Assumption: Can enumerate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can be computed in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 local consistency test runs in space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(reading bits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multiple times</a:t>
                </a:r>
                <a:r>
                  <a:rPr lang="en-US" sz="2800" dirty="0"/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 entire algorithm runs in space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6FF807-1D78-4DAD-8205-8F749006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49516"/>
                <a:ext cx="10515600" cy="3256084"/>
              </a:xfrm>
              <a:prstGeom prst="rect">
                <a:avLst/>
              </a:prstGeom>
              <a:blipFill>
                <a:blip r:embed="rId5"/>
                <a:stretch>
                  <a:fillRect l="-1043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CD87D9-94D8-444B-8110-BC54D0209903}"/>
              </a:ext>
            </a:extLst>
          </p:cNvPr>
          <p:cNvCxnSpPr/>
          <p:nvPr/>
        </p:nvCxnSpPr>
        <p:spPr>
          <a:xfrm>
            <a:off x="344311" y="3381022"/>
            <a:ext cx="1150337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AlgorithmBox">
                <a:extLst>
                  <a:ext uri="{FF2B5EF4-FFF2-40B4-BE49-F238E27FC236}">
                    <a16:creationId xmlns:a16="http://schemas.microsoft.com/office/drawing/2014/main" id="{C570D559-DDC5-4BF5-B6F6-2294BEFE6CC8}"/>
                  </a:ext>
                </a:extLst>
              </p:cNvPr>
              <p:cNvSpPr txBox="1"/>
              <p:nvPr/>
            </p:nvSpPr>
            <p:spPr>
              <a:xfrm>
                <a:off x="838200" y="232511"/>
                <a:ext cx="10755489" cy="3057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+mj-lt"/>
                  </a:rPr>
                  <a:t>Our </a:t>
                </a:r>
                <a:r>
                  <a:rPr lang="en-US" sz="4400" dirty="0" err="1">
                    <a:latin typeface="+mj-lt"/>
                  </a:rPr>
                  <a:t>derandomization</a:t>
                </a:r>
                <a:r>
                  <a:rPr lang="en-US" sz="4400" dirty="0">
                    <a:latin typeface="+mj-lt"/>
                  </a:rPr>
                  <a:t> algorithm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that is locally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-consistent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!!AlgorithmBox">
                <a:extLst>
                  <a:ext uri="{FF2B5EF4-FFF2-40B4-BE49-F238E27FC236}">
                    <a16:creationId xmlns:a16="http://schemas.microsoft.com/office/drawing/2014/main" id="{C570D559-DDC5-4BF5-B6F6-2294BEFE6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2511"/>
                <a:ext cx="10755489" cy="3057440"/>
              </a:xfrm>
              <a:prstGeom prst="rect">
                <a:avLst/>
              </a:prstGeom>
              <a:blipFill>
                <a:blip r:embed="rId6"/>
                <a:stretch>
                  <a:fillRect l="-2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00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2ACA21-6AD5-427D-9E2D-A9189E9C0F50}"/>
              </a:ext>
            </a:extLst>
          </p:cNvPr>
          <p:cNvSpPr/>
          <p:nvPr/>
        </p:nvSpPr>
        <p:spPr>
          <a:xfrm>
            <a:off x="6318965" y="2319842"/>
            <a:ext cx="5720635" cy="7961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lgorithmBox">
                <a:extLst>
                  <a:ext uri="{FF2B5EF4-FFF2-40B4-BE49-F238E27FC236}">
                    <a16:creationId xmlns:a16="http://schemas.microsoft.com/office/drawing/2014/main" id="{0FC76178-E24E-4265-B023-24FB755D7F39}"/>
                  </a:ext>
                </a:extLst>
              </p:cNvPr>
              <p:cNvSpPr txBox="1"/>
              <p:nvPr/>
            </p:nvSpPr>
            <p:spPr>
              <a:xfrm>
                <a:off x="465668" y="1711355"/>
                <a:ext cx="5167488" cy="285603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Our </a:t>
                </a:r>
                <a:r>
                  <a:rPr lang="en-US" sz="2800" dirty="0" err="1"/>
                  <a:t>derandomization</a:t>
                </a:r>
                <a:r>
                  <a:rPr lang="en-US" sz="2800" dirty="0"/>
                  <a:t>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that is locally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-consistent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!!AlgorithmBox">
                <a:extLst>
                  <a:ext uri="{FF2B5EF4-FFF2-40B4-BE49-F238E27FC236}">
                    <a16:creationId xmlns:a16="http://schemas.microsoft.com/office/drawing/2014/main" id="{0FC76178-E24E-4265-B023-24FB755D7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8" y="1711355"/>
                <a:ext cx="5167488" cy="2856038"/>
              </a:xfrm>
              <a:prstGeom prst="rect">
                <a:avLst/>
              </a:prstGeom>
              <a:blipFill>
                <a:blip r:embed="rId5"/>
                <a:stretch>
                  <a:fillRect l="-2476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55676FA2-A91C-473E-9BBA-5F471C1D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Correctness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818E540-8211-4D0C-BDEC-B2AB7029E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5909" y="1392341"/>
                <a:ext cx="5663691" cy="500845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20000"/>
                  </a:lnSpc>
                  <a:buNone/>
                </a:pPr>
                <a:r>
                  <a:rPr lang="en-US" dirty="0"/>
                  <a:t>Must show two things: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is locally consistent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514350" indent="-514350">
                  <a:lnSpc>
                    <a:spcPct val="160000"/>
                  </a:lnSpc>
                  <a:buFont typeface="+mj-lt"/>
                  <a:buAutoNum type="arabicPeriod" startAt="2"/>
                </a:pP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locally consistent,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818E540-8211-4D0C-BDEC-B2AB7029E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5909" y="1392341"/>
                <a:ext cx="5663691" cy="5008459"/>
              </a:xfrm>
              <a:blipFill>
                <a:blip r:embed="rId6"/>
                <a:stretch>
                  <a:fillRect l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1511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C200-5D6E-4D8F-A77F-63A90D08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139093"/>
            <a:ext cx="10515600" cy="1325563"/>
          </a:xfrm>
        </p:spPr>
        <p:txBody>
          <a:bodyPr/>
          <a:lstStyle/>
          <a:p>
            <a:r>
              <a:rPr lang="en-US" dirty="0"/>
              <a:t>Randomized complexity classes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8060E-C1D9-4680-B90A-EECF8D09A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7272" y="1701550"/>
                <a:ext cx="10624333" cy="512107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be a language (decision problem)</a:t>
                </a:r>
                <a:endParaRPr lang="en-US" sz="1600" dirty="0"/>
              </a:p>
              <a:p>
                <a:pPr>
                  <a:lnSpc>
                    <a:spcPct val="200000"/>
                  </a:lnSpc>
                  <a:buClr>
                    <a:schemeClr val="tx1"/>
                  </a:buClr>
                </a:pPr>
                <a:r>
                  <a:rPr lang="en-US" sz="2400" dirty="0"/>
                  <a:t>Definition: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randomized poly-time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such that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400" dirty="0"/>
                  <a:t> is defined the same way, except “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log-space</a:t>
                </a:r>
                <a:r>
                  <a:rPr lang="en-US" sz="2400" dirty="0"/>
                  <a:t>” instead of “poly-time”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b="0" dirty="0">
                    <a:solidFill>
                      <a:schemeClr val="accent1"/>
                    </a:solidFill>
                  </a:rPr>
                  <a:t>Two-sided error: </a:t>
                </a:r>
                <a:r>
                  <a:rPr lang="en-US" sz="2400" b="0" dirty="0"/>
                  <a:t>false positives and false negatives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8060E-C1D9-4680-B90A-EECF8D09A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272" y="1701550"/>
                <a:ext cx="10624333" cy="5121079"/>
              </a:xfrm>
              <a:blipFill>
                <a:blip r:embed="rId4"/>
                <a:stretch>
                  <a:fillRect l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30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E07279-C1AA-4752-BAEE-B69100A3BB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accurate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E07279-C1AA-4752-BAEE-B69100A3B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87359F-6832-4892-B975-EDDD71492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-accurate</a:t>
                </a:r>
                <a:r>
                  <a:rPr lang="en-US" dirty="0"/>
                  <a:t> if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By </a:t>
                </a:r>
                <a:r>
                  <a:rPr lang="en-US" dirty="0" err="1"/>
                  <a:t>Hoeffding’s</a:t>
                </a:r>
                <a:r>
                  <a:rPr lang="en-US" dirty="0"/>
                  <a:t> inequality and the union bound,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</m:m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‑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accurate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(Recall: # sample inputs per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87359F-6832-4892-B975-EDDD71492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47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6FDD-65CE-4FCF-8128-BA3C2F00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Accuracy can be checked by an ROBP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CE1BA-1941-4246-9F51-DE8488420F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4196"/>
                <a:ext cx="10515600" cy="4562767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of width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accurate</m:t>
                      </m:r>
                    </m:oMath>
                  </m:oMathPara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on each successive sample input		(requires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states)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Count how many sample inputs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visit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	(requires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states)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Compare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					(</a:t>
                </a:r>
                <a:r>
                  <a:rPr lang="en-US" dirty="0">
                    <a:solidFill>
                      <a:schemeClr val="accent1"/>
                    </a:solidFill>
                  </a:rPr>
                  <a:t>hardcoded</a:t>
                </a:r>
                <a:r>
                  <a:rPr lang="en-US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state indicating failure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By hitting property,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-accurate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CE1BA-1941-4246-9F51-DE8488420F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4196"/>
                <a:ext cx="10515600" cy="4562767"/>
              </a:xfrm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193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63F8FC-0D4C-49B0-B595-FE0650F801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"/>
                <a:ext cx="10515600" cy="1223010"/>
              </a:xfrm>
            </p:spPr>
            <p:txBody>
              <a:bodyPr/>
              <a:lstStyle/>
              <a:p>
                <a:r>
                  <a:rPr lang="en-US" dirty="0"/>
                  <a:t>Accuracy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local consistency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63F8FC-0D4C-49B0-B595-FE0650F80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"/>
                <a:ext cx="10515600" cy="1223010"/>
              </a:xfrm>
              <a:blipFill>
                <a:blip r:embed="rId5"/>
                <a:stretch>
                  <a:fillRect l="-2377"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1A26D2-7327-473E-AEA2-DDF421E02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450" y="1314451"/>
                <a:ext cx="12020550" cy="14353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1A26D2-7327-473E-AEA2-DDF421E02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314451"/>
                <a:ext cx="12020550" cy="1435313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2F4FB5-7671-4D7B-8BC9-AABD95E4890C}"/>
                  </a:ext>
                </a:extLst>
              </p:cNvPr>
              <p:cNvSpPr txBox="1"/>
              <p:nvPr/>
            </p:nvSpPr>
            <p:spPr>
              <a:xfrm>
                <a:off x="4549140" y="2749764"/>
                <a:ext cx="7471410" cy="12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800" i="1" dirty="0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800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sz="2800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2F4FB5-7671-4D7B-8BC9-AABD95E48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40" y="2749764"/>
                <a:ext cx="7471410" cy="12098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9FD42C-AECF-4B64-8EDE-15B3BE22D929}"/>
                  </a:ext>
                </a:extLst>
              </p:cNvPr>
              <p:cNvSpPr txBox="1"/>
              <p:nvPr/>
            </p:nvSpPr>
            <p:spPr>
              <a:xfrm>
                <a:off x="4549140" y="4014120"/>
                <a:ext cx="4434840" cy="120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9FD42C-AECF-4B64-8EDE-15B3BE22D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40" y="4014120"/>
                <a:ext cx="4434840" cy="12059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71894A-1D63-4A1E-BC45-C3BBE60C02DB}"/>
                  </a:ext>
                </a:extLst>
              </p:cNvPr>
              <p:cNvSpPr txBox="1"/>
              <p:nvPr/>
            </p:nvSpPr>
            <p:spPr>
              <a:xfrm>
                <a:off x="4832635" y="5281939"/>
                <a:ext cx="1188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71894A-1D63-4A1E-BC45-C3BBE60C0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635" y="5281939"/>
                <a:ext cx="118872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1C7611A-8B86-4B3E-B818-3FAF44BC384F}"/>
              </a:ext>
            </a:extLst>
          </p:cNvPr>
          <p:cNvSpPr/>
          <p:nvPr/>
        </p:nvSpPr>
        <p:spPr>
          <a:xfrm>
            <a:off x="5296395" y="1413164"/>
            <a:ext cx="6234545" cy="13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1C63ED-E61A-46DE-9179-4C8C9D100835}"/>
              </a:ext>
            </a:extLst>
          </p:cNvPr>
          <p:cNvSpPr/>
          <p:nvPr/>
        </p:nvSpPr>
        <p:spPr>
          <a:xfrm>
            <a:off x="5775852" y="3516448"/>
            <a:ext cx="5577948" cy="1650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7CBE3-799A-4961-A9F0-A3F97628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14C77-8F96-44D5-A30F-4E89A72D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5470" y="1690688"/>
                <a:ext cx="5799330" cy="42665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Must show two things: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is locally consistent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locally consistent,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14C77-8F96-44D5-A30F-4E89A72D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5470" y="1690688"/>
                <a:ext cx="5799330" cy="4266565"/>
              </a:xfrm>
              <a:blipFill>
                <a:blip r:embed="rId5"/>
                <a:stretch>
                  <a:fillRect l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heck Mark on Microsoft Windows 10 May 2019 Update">
            <a:extLst>
              <a:ext uri="{FF2B5EF4-FFF2-40B4-BE49-F238E27FC236}">
                <a16:creationId xmlns:a16="http://schemas.microsoft.com/office/drawing/2014/main" id="{947B7B6B-6A0C-45E9-964C-B182B4A4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530" y="2445598"/>
            <a:ext cx="430888" cy="4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AlgorithmBox">
                <a:extLst>
                  <a:ext uri="{FF2B5EF4-FFF2-40B4-BE49-F238E27FC236}">
                    <a16:creationId xmlns:a16="http://schemas.microsoft.com/office/drawing/2014/main" id="{F49E37D6-BC36-40FA-A3ED-AD0D6733B52A}"/>
                  </a:ext>
                </a:extLst>
              </p:cNvPr>
              <p:cNvSpPr txBox="1"/>
              <p:nvPr/>
            </p:nvSpPr>
            <p:spPr>
              <a:xfrm>
                <a:off x="465668" y="1711355"/>
                <a:ext cx="5167488" cy="285603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Our </a:t>
                </a:r>
                <a:r>
                  <a:rPr lang="en-US" sz="2800" dirty="0" err="1"/>
                  <a:t>derandomization</a:t>
                </a:r>
                <a:r>
                  <a:rPr lang="en-US" sz="2800" dirty="0"/>
                  <a:t>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that is locally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-consistent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!!AlgorithmBox">
                <a:extLst>
                  <a:ext uri="{FF2B5EF4-FFF2-40B4-BE49-F238E27FC236}">
                    <a16:creationId xmlns:a16="http://schemas.microsoft.com/office/drawing/2014/main" id="{F49E37D6-BC36-40FA-A3ED-AD0D6733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8" y="1711355"/>
                <a:ext cx="5167488" cy="2856038"/>
              </a:xfrm>
              <a:prstGeom prst="rect">
                <a:avLst/>
              </a:prstGeom>
              <a:blipFill>
                <a:blip r:embed="rId8"/>
                <a:stretch>
                  <a:fillRect l="-2476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202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024BBB-E2F4-4FDF-9DF2-C54290964211}"/>
              </a:ext>
            </a:extLst>
          </p:cNvPr>
          <p:cNvSpPr/>
          <p:nvPr/>
        </p:nvSpPr>
        <p:spPr>
          <a:xfrm>
            <a:off x="6480937" y="5806886"/>
            <a:ext cx="1504060" cy="10144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21D47D-8C23-4DAD-BE80-723F50635B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1493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Local consistency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accuracy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21D47D-8C23-4DAD-BE80-723F50635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14935"/>
                <a:ext cx="10515600" cy="1325563"/>
              </a:xfr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E1093-D017-4F79-B691-86B8C169B7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4340" y="905069"/>
                <a:ext cx="10919460" cy="288638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locally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-consistent, then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Proof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E1093-D017-4F79-B691-86B8C169B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340" y="905069"/>
                <a:ext cx="10919460" cy="2886383"/>
              </a:xfrm>
              <a:blipFill>
                <a:blip r:embed="rId6"/>
                <a:stretch>
                  <a:fillRect l="-725" t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BD7E4E-BDAF-4304-9549-191199662AEB}"/>
                  </a:ext>
                </a:extLst>
              </p:cNvPr>
              <p:cNvSpPr txBox="1"/>
              <p:nvPr/>
            </p:nvSpPr>
            <p:spPr>
              <a:xfrm>
                <a:off x="3090310" y="3746304"/>
                <a:ext cx="8667349" cy="10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BD7E4E-BDAF-4304-9549-191199662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310" y="3746304"/>
                <a:ext cx="8667349" cy="10502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132BD-3EB0-4D5E-8DD8-4CB9BCE567ED}"/>
                  </a:ext>
                </a:extLst>
              </p:cNvPr>
              <p:cNvSpPr txBox="1"/>
              <p:nvPr/>
            </p:nvSpPr>
            <p:spPr>
              <a:xfrm>
                <a:off x="1491615" y="4794426"/>
                <a:ext cx="8161020" cy="10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132BD-3EB0-4D5E-8DD8-4CB9BCE56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615" y="4794426"/>
                <a:ext cx="8161020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067837-0CE3-4B84-AB9C-41D2D1C54209}"/>
                  </a:ext>
                </a:extLst>
              </p:cNvPr>
              <p:cNvSpPr txBox="1"/>
              <p:nvPr/>
            </p:nvSpPr>
            <p:spPr>
              <a:xfrm>
                <a:off x="1596390" y="5784660"/>
                <a:ext cx="7951470" cy="103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067837-0CE3-4B84-AB9C-41D2D1C54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90" y="5784660"/>
                <a:ext cx="7951470" cy="10366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F2DEA0B-22D4-4D19-B64F-4515A4A2E652}"/>
              </a:ext>
            </a:extLst>
          </p:cNvPr>
          <p:cNvSpPr/>
          <p:nvPr/>
        </p:nvSpPr>
        <p:spPr>
          <a:xfrm>
            <a:off x="6352376" y="5759349"/>
            <a:ext cx="1761182" cy="108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936B92-EE07-469B-B4D6-C1FEF4BEEBFD}"/>
              </a:ext>
            </a:extLst>
          </p:cNvPr>
          <p:cNvSpPr/>
          <p:nvPr/>
        </p:nvSpPr>
        <p:spPr>
          <a:xfrm>
            <a:off x="3515096" y="2802577"/>
            <a:ext cx="7493330" cy="98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4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4" grpId="0"/>
      <p:bldP spid="5" grpId="0"/>
      <p:bldP spid="7" grpId="0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CBE3-799A-4961-A9F0-A3F97628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14C77-8F96-44D5-A30F-4E89A72D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829435"/>
                <a:ext cx="5525912" cy="42665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Must show two things: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is locally consistent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locally consistent,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14C77-8F96-44D5-A30F-4E89A72D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829435"/>
                <a:ext cx="5525912" cy="4266565"/>
              </a:xfrm>
              <a:blipFill>
                <a:blip r:embed="rId5"/>
                <a:stretch>
                  <a:fillRect l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heck Mark on Microsoft Windows 10 May 2019 Update">
            <a:extLst>
              <a:ext uri="{FF2B5EF4-FFF2-40B4-BE49-F238E27FC236}">
                <a16:creationId xmlns:a16="http://schemas.microsoft.com/office/drawing/2014/main" id="{947B7B6B-6A0C-45E9-964C-B182B4A4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356" y="2739109"/>
            <a:ext cx="430888" cy="4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 Mark on Microsoft Windows 10 May 2019 Update">
            <a:extLst>
              <a:ext uri="{FF2B5EF4-FFF2-40B4-BE49-F238E27FC236}">
                <a16:creationId xmlns:a16="http://schemas.microsoft.com/office/drawing/2014/main" id="{BF85D05E-7D5F-422C-A61A-5AD7A713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256" y="4695660"/>
            <a:ext cx="430888" cy="4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lgorithmBox">
                <a:extLst>
                  <a:ext uri="{FF2B5EF4-FFF2-40B4-BE49-F238E27FC236}">
                    <a16:creationId xmlns:a16="http://schemas.microsoft.com/office/drawing/2014/main" id="{997D652A-3F46-4587-AEBF-F7C1B214CEF5}"/>
                  </a:ext>
                </a:extLst>
              </p:cNvPr>
              <p:cNvSpPr txBox="1"/>
              <p:nvPr/>
            </p:nvSpPr>
            <p:spPr>
              <a:xfrm>
                <a:off x="510824" y="2055066"/>
                <a:ext cx="5167488" cy="285603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Our </a:t>
                </a:r>
                <a:r>
                  <a:rPr lang="en-US" sz="2800" dirty="0" err="1"/>
                  <a:t>derandomization</a:t>
                </a:r>
                <a:r>
                  <a:rPr lang="en-US" sz="2800" dirty="0"/>
                  <a:t>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that is locally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-consistent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!!AlgorithmBox">
                <a:extLst>
                  <a:ext uri="{FF2B5EF4-FFF2-40B4-BE49-F238E27FC236}">
                    <a16:creationId xmlns:a16="http://schemas.microsoft.com/office/drawing/2014/main" id="{997D652A-3F46-4587-AEBF-F7C1B214C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4" y="2055066"/>
                <a:ext cx="5167488" cy="2856038"/>
              </a:xfrm>
              <a:prstGeom prst="rect">
                <a:avLst/>
              </a:prstGeom>
              <a:blipFill>
                <a:blip r:embed="rId7"/>
                <a:stretch>
                  <a:fillRect l="-2479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10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11AE-AC3A-4906-CE6D-4776D106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2466A-83CF-80E2-79AA-49590E5DA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6281" y="1805076"/>
                <a:ext cx="11203112" cy="505292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b="1" dirty="0"/>
                  <a:t>Theorem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[Andreev, Clementi,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Rolim</a:t>
                </a:r>
                <a:r>
                  <a:rPr lang="en-US" sz="1800" dirty="0">
                    <a:solidFill>
                      <a:srgbClr val="C00000"/>
                    </a:solidFill>
                  </a:rPr>
                  <a:t> 1996]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poly-time-computable hitting set for size-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circuits,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sz="2600" b="1" dirty="0"/>
                  <a:t>. ✔️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Theorem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[Cheng, H 2020]</a:t>
                </a:r>
                <a:r>
                  <a:rPr lang="en-US" sz="2800" dirty="0"/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log-space-computable hitting set for width-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ROBPs,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600" b="1" dirty="0"/>
                  <a:t>. ✔️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3000" dirty="0"/>
                  <a:t>Plan for today: Prove both theorems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2466A-83CF-80E2-79AA-49590E5DA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281" y="1805076"/>
                <a:ext cx="11203112" cy="5052923"/>
              </a:xfrm>
              <a:blipFill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263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B0C1-9C2D-2219-7716-845C3CC2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Open problem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6424C9-775C-7AE5-FE8D-EB8947555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696" y="1253331"/>
                <a:ext cx="10515600" cy="535200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Recall algorithm for derandomizing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⇔ ∃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treat the randomized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a </a:t>
                </a:r>
                <a:r>
                  <a:rPr lang="en-US" dirty="0">
                    <a:solidFill>
                      <a:schemeClr val="accent1"/>
                    </a:solidFill>
                  </a:rPr>
                  <a:t>black box</a:t>
                </a:r>
                <a:r>
                  <a:rPr lang="en-US" dirty="0"/>
                  <a:t>. A nice feature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hitting sets for ROBPs imply </a:t>
                </a:r>
                <a:r>
                  <a:rPr lang="en-US" dirty="0">
                    <a:solidFill>
                      <a:schemeClr val="accent1"/>
                    </a:solidFill>
                  </a:rPr>
                  <a:t>black-box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derandomization</a:t>
                </a:r>
                <a:r>
                  <a:rPr lang="en-US" dirty="0">
                    <a:solidFill>
                      <a:schemeClr val="accent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6424C9-775C-7AE5-FE8D-EB8947555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696" y="1253331"/>
                <a:ext cx="10515600" cy="5352006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B4C693D-7162-18B2-F4E9-E91FB0307A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696" y="4730792"/>
                <a:ext cx="11169315" cy="17477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400" dirty="0"/>
                  <a:t>Assume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log-space hitting set for width-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length‑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ROBPs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Suppose we have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black-box</a:t>
                </a:r>
                <a:r>
                  <a:rPr lang="en-US" sz="2400" dirty="0"/>
                  <a:t> access to a width-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length-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ROBP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 [see paper]: Can deterministically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estimate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in space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B4C693D-7162-18B2-F4E9-E91FB0307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96" y="4730792"/>
                <a:ext cx="11169315" cy="1747753"/>
              </a:xfrm>
              <a:prstGeom prst="rect">
                <a:avLst/>
              </a:prstGeom>
              <a:blipFill>
                <a:blip r:embed="rId3"/>
                <a:stretch>
                  <a:fillRect l="-708" b="-69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3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8DB5-4729-B372-DBFA-4AC6EC96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Open problem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1BB9E-4BB7-5DC3-6EF0-93660682BD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547" y="1464676"/>
                <a:ext cx="11201400" cy="494815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More generic connections between </a:t>
                </a:r>
                <a:r>
                  <a:rPr lang="en-US" dirty="0">
                    <a:solidFill>
                      <a:schemeClr val="accent1"/>
                    </a:solidFill>
                  </a:rPr>
                  <a:t>one-sided</a:t>
                </a:r>
                <a:r>
                  <a:rPr lang="en-US" dirty="0"/>
                  <a:t> error and </a:t>
                </a:r>
                <a:r>
                  <a:rPr lang="en-US" dirty="0">
                    <a:solidFill>
                      <a:schemeClr val="accent1"/>
                    </a:solidFill>
                  </a:rPr>
                  <a:t>two-sided</a:t>
                </a:r>
                <a:r>
                  <a:rPr lang="en-US" dirty="0"/>
                  <a:t> error?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Buhrman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Fortnow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1999]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>
                        <a:latin typeface="Cambria Math" panose="02040503050406030204" pitchFamily="18" charset="0"/>
                      </a:rPr>
                      <m:t>promi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se</m:t>
                    </m:r>
                    <m:r>
                      <m:rPr>
                        <m:nor/>
                      </m:rPr>
                      <a:rPr lang="en-US" b="1" i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>
                        <a:latin typeface="Cambria Math" panose="02040503050406030204" pitchFamily="18" charset="0"/>
                      </a:rPr>
                      <m:t>promise</m:t>
                    </m:r>
                    <m:r>
                      <m:rPr>
                        <m:nor/>
                      </m:rPr>
                      <a:rPr lang="en-US" b="1" i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Problem: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promise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promise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Easier: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NL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Thanks for listening! Questions?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1BB9E-4BB7-5DC3-6EF0-93660682BD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547" y="1464676"/>
                <a:ext cx="11201400" cy="4948155"/>
              </a:xfrm>
              <a:blipFill>
                <a:blip r:embed="rId2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79E-DB16-4DDC-8BB3-D3A877EC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8" y="352433"/>
            <a:ext cx="10515600" cy="1325563"/>
          </a:xfrm>
        </p:spPr>
        <p:txBody>
          <a:bodyPr/>
          <a:lstStyle/>
          <a:p>
            <a:r>
              <a:rPr lang="en-US" dirty="0"/>
              <a:t>Power of randomness?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987" y="2361285"/>
                <a:ext cx="5444489" cy="381567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Clearly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chemeClr val="accent2"/>
                    </a:solidFill>
                  </a:rPr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dirty="0"/>
                  <a:t> for efficient computation”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987" y="2361285"/>
                <a:ext cx="5444489" cy="3815678"/>
              </a:xfrm>
              <a:blipFill>
                <a:blip r:embed="rId3"/>
                <a:stretch>
                  <a:fillRect l="-2016" r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19C92-0366-43DB-9A76-086515BAF87D}"/>
              </a:ext>
            </a:extLst>
          </p:cNvPr>
          <p:cNvGrpSpPr/>
          <p:nvPr/>
        </p:nvGrpSpPr>
        <p:grpSpPr>
          <a:xfrm>
            <a:off x="5980476" y="50494"/>
            <a:ext cx="6312267" cy="4975138"/>
            <a:chOff x="5995237" y="365125"/>
            <a:chExt cx="6312267" cy="49751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7F492D-A5AA-4531-9D72-AE9618BFF83C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41" name="Picture 40" descr="Trash can">
                <a:extLst>
                  <a:ext uri="{FF2B5EF4-FFF2-40B4-BE49-F238E27FC236}">
                    <a16:creationId xmlns:a16="http://schemas.microsoft.com/office/drawing/2014/main" id="{6C41DE5D-DA75-4DC7-A5DB-F25F3C87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42" name="Arrow: Bent 41">
                <a:extLst>
                  <a:ext uri="{FF2B5EF4-FFF2-40B4-BE49-F238E27FC236}">
                    <a16:creationId xmlns:a16="http://schemas.microsoft.com/office/drawing/2014/main" id="{53BAA37F-C2D3-4751-B80D-91C19B9D46D9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5364028E-810D-472C-A2B2-2AEA290C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76DAA92-BF6F-40BE-96F1-AED002E2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2A0C104-94F5-46D7-BDDA-C0B70D2A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2DCDC9D3-3594-4892-96E1-8109DDBB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9" name="Picture 38" descr="A close up of a coin&#10;&#10;Description automatically generated">
              <a:extLst>
                <a:ext uri="{FF2B5EF4-FFF2-40B4-BE49-F238E27FC236}">
                  <a16:creationId xmlns:a16="http://schemas.microsoft.com/office/drawing/2014/main" id="{A9458409-5DDA-42AE-839C-1988C334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4CCA2F8-EC7D-485A-AF4E-193469F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A32824-C5D8-C6C5-E5BA-D610297D8A2B}"/>
              </a:ext>
            </a:extLst>
          </p:cNvPr>
          <p:cNvGrpSpPr/>
          <p:nvPr/>
        </p:nvGrpSpPr>
        <p:grpSpPr>
          <a:xfrm>
            <a:off x="6282620" y="3508099"/>
            <a:ext cx="2054831" cy="2997468"/>
            <a:chOff x="6503542" y="3675975"/>
            <a:chExt cx="2054831" cy="29974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B2A0A4F-B2E9-DAB7-C752-C60943907626}"/>
                </a:ext>
              </a:extLst>
            </p:cNvPr>
            <p:cNvSpPr/>
            <p:nvPr/>
          </p:nvSpPr>
          <p:spPr>
            <a:xfrm>
              <a:off x="6503542" y="3675975"/>
              <a:ext cx="2054831" cy="29974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F071AEF-70BC-35DC-5F25-D2AE3E4B6D00}"/>
                    </a:ext>
                  </a:extLst>
                </p:cNvPr>
                <p:cNvSpPr/>
                <p:nvPr/>
              </p:nvSpPr>
              <p:spPr>
                <a:xfrm>
                  <a:off x="6739453" y="4332519"/>
                  <a:ext cx="1613731" cy="2232588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F071AEF-70BC-35DC-5F25-D2AE3E4B6D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453" y="4332519"/>
                  <a:ext cx="1613731" cy="223258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850E3C0-D448-0C40-A46A-4C7C1551AEE5}"/>
                    </a:ext>
                  </a:extLst>
                </p:cNvPr>
                <p:cNvSpPr/>
                <p:nvPr/>
              </p:nvSpPr>
              <p:spPr>
                <a:xfrm>
                  <a:off x="6960304" y="4956361"/>
                  <a:ext cx="1172027" cy="147842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BPL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850E3C0-D448-0C40-A46A-4C7C1551AE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304" y="4956361"/>
                  <a:ext cx="1172027" cy="147842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431A058-6D3F-8A07-F05F-9ED7BEF7185B}"/>
                    </a:ext>
                  </a:extLst>
                </p:cNvPr>
                <p:cNvSpPr/>
                <p:nvPr/>
              </p:nvSpPr>
              <p:spPr>
                <a:xfrm>
                  <a:off x="7161758" y="5505429"/>
                  <a:ext cx="777667" cy="77766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431A058-6D3F-8A07-F05F-9ED7BEF718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758" y="5505429"/>
                  <a:ext cx="777667" cy="77766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A6F59B0-2C68-A979-ACAB-70C024944B91}"/>
                    </a:ext>
                  </a:extLst>
                </p:cNvPr>
                <p:cNvSpPr txBox="1"/>
                <p:nvPr/>
              </p:nvSpPr>
              <p:spPr>
                <a:xfrm>
                  <a:off x="7202613" y="3779052"/>
                  <a:ext cx="656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BPP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A6F59B0-2C68-A979-ACAB-70C024944B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2613" y="3779052"/>
                  <a:ext cx="65668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567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67" y="222072"/>
            <a:ext cx="10515600" cy="1325563"/>
          </a:xfrm>
        </p:spPr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/>
              <p:nvPr/>
            </p:nvSpPr>
            <p:spPr>
              <a:xfrm>
                <a:off x="709123" y="1621324"/>
                <a:ext cx="9750489" cy="53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3" y="1621324"/>
                <a:ext cx="9750489" cy="5314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709123" y="2244662"/>
                <a:ext cx="9750489" cy="398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 is a class of functions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Try all seeds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Deterministically 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b="0" dirty="0">
                  <a:solidFill>
                    <a:schemeClr val="accent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Good PRG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800" dirty="0"/>
                  <a:t> 🙂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However, constructing good PRGs is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difficult</a:t>
                </a:r>
                <a:r>
                  <a:rPr lang="en-US" sz="2800" dirty="0"/>
                  <a:t> 😢</a:t>
                </a:r>
                <a:endParaRPr lang="en-US" sz="2800" b="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3" y="2244662"/>
                <a:ext cx="9750489" cy="3983848"/>
              </a:xfrm>
              <a:prstGeom prst="rect">
                <a:avLst/>
              </a:prstGeom>
              <a:blipFill>
                <a:blip r:embed="rId8"/>
                <a:stretch>
                  <a:fillRect l="-1125" b="-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069596A5-1FED-4DB7-B77C-32BC2E47EC6A}"/>
                  </a:ext>
                </a:extLst>
              </p:cNvPr>
              <p:cNvSpPr/>
              <p:nvPr/>
            </p:nvSpPr>
            <p:spPr>
              <a:xfrm>
                <a:off x="7948141" y="3101820"/>
                <a:ext cx="2697905" cy="1329579"/>
              </a:xfrm>
              <a:prstGeom prst="cloudCallout">
                <a:avLst>
                  <a:gd name="adj1" fmla="val -68160"/>
                  <a:gd name="adj2" fmla="val -24563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069596A5-1FED-4DB7-B77C-32BC2E47E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41" y="3101820"/>
                <a:ext cx="2697905" cy="1329579"/>
              </a:xfrm>
              <a:prstGeom prst="cloudCallout">
                <a:avLst>
                  <a:gd name="adj1" fmla="val -68160"/>
                  <a:gd name="adj2" fmla="val -2456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31F9187-4616-5B94-C7CD-0526D3C4D5A9}"/>
              </a:ext>
            </a:extLst>
          </p:cNvPr>
          <p:cNvGrpSpPr/>
          <p:nvPr/>
        </p:nvGrpSpPr>
        <p:grpSpPr>
          <a:xfrm>
            <a:off x="7404011" y="619637"/>
            <a:ext cx="4608492" cy="1579070"/>
            <a:chOff x="7487596" y="983155"/>
            <a:chExt cx="4268054" cy="14624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A71FD9-68DC-13AF-DAEE-BF19D3F113E3}"/>
                </a:ext>
              </a:extLst>
            </p:cNvPr>
            <p:cNvGrpSpPr/>
            <p:nvPr/>
          </p:nvGrpSpPr>
          <p:grpSpPr>
            <a:xfrm>
              <a:off x="7487596" y="2017957"/>
              <a:ext cx="4267198" cy="427619"/>
              <a:chOff x="7198633" y="2403854"/>
              <a:chExt cx="4564351" cy="47221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CE064F-1F2B-DA84-FCF6-4106C68844EE}"/>
                  </a:ext>
                </a:extLst>
              </p:cNvPr>
              <p:cNvSpPr/>
              <p:nvPr/>
            </p:nvSpPr>
            <p:spPr>
              <a:xfrm>
                <a:off x="7198633" y="2405120"/>
                <a:ext cx="4564351" cy="4614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02969372-E1DB-C04E-24FE-A6837CACD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634" y="2410690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4" name="Picture 23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E1D7CF1F-2F61-3ED0-C492-122419C36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5833" y="24076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5" name="Picture 24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C2B95158-5881-569C-6A4F-1111CD5D8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1781" y="2422305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6" name="Picture 25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D021463A-904E-FF62-3664-400D1EA68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8165" y="2411319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7" name="Picture 26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3856A42C-A3CA-A3FB-D18C-7F2B4C9EE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1333" y="2417058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8" name="Picture 27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3648FCCC-E81A-CAEC-1919-CCF24920D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0163" y="240385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40" name="Picture 39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64FFA0E2-870B-8FCA-E864-89B836239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163" y="241438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41" name="Picture 40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84449559-61A5-30D2-5FFA-EADA3539F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3110" y="2411811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42" name="Picture 41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9DBACF54-3A73-62A3-4B4A-FD7ECF5F5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4164" y="2405708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43" name="Picture 42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3EEF0B3C-6622-EEF2-4598-F205BE99E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1297" y="2413852"/>
                <a:ext cx="461687" cy="461687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A63AF5-2EA8-461A-5DBB-71969CF79E5A}"/>
                </a:ext>
              </a:extLst>
            </p:cNvPr>
            <p:cNvGrpSpPr/>
            <p:nvPr/>
          </p:nvGrpSpPr>
          <p:grpSpPr>
            <a:xfrm>
              <a:off x="8555598" y="983155"/>
              <a:ext cx="2151373" cy="426586"/>
              <a:chOff x="3102372" y="2413114"/>
              <a:chExt cx="2301187" cy="47107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1CCBB-3299-D4BF-6CD4-EDD90CEBB0CE}"/>
                  </a:ext>
                </a:extLst>
              </p:cNvPr>
              <p:cNvSpPr/>
              <p:nvPr/>
            </p:nvSpPr>
            <p:spPr>
              <a:xfrm>
                <a:off x="3102372" y="2413114"/>
                <a:ext cx="2301187" cy="464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53F43AB3-074C-CAB8-04A4-D53B7BDD4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3332" y="2421434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8" name="Picture 17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93BEE9B2-99D8-D2EA-9B5A-650F6A362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7928" y="2421680"/>
                <a:ext cx="461688" cy="461688"/>
              </a:xfrm>
              <a:prstGeom prst="rect">
                <a:avLst/>
              </a:prstGeom>
            </p:spPr>
          </p:pic>
          <p:pic>
            <p:nvPicPr>
              <p:cNvPr id="19" name="Picture 18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4A3A9C34-2A9B-3509-1959-B44A46383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5991" y="2419296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0" name="Picture 19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4233925D-3F56-F53D-2D1E-9C22FA42A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9834" y="24282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1" name="Picture 20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941EBD78-9BA8-FE98-C152-B6EA7420F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027" y="2422502"/>
                <a:ext cx="461688" cy="46168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452540-7ADD-73FA-8E34-8AB4B67847DD}"/>
                </a:ext>
              </a:extLst>
            </p:cNvPr>
            <p:cNvGrpSpPr/>
            <p:nvPr/>
          </p:nvGrpSpPr>
          <p:grpSpPr>
            <a:xfrm flipV="1">
              <a:off x="7488454" y="1390649"/>
              <a:ext cx="4267196" cy="630107"/>
              <a:chOff x="7060158" y="1687339"/>
              <a:chExt cx="4267196" cy="602397"/>
            </a:xfrm>
          </p:grpSpPr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2758DC58-72A9-7FF5-D6F6-7E9A5DEAE258}"/>
                  </a:ext>
                </a:extLst>
              </p:cNvPr>
              <p:cNvSpPr/>
              <p:nvPr/>
            </p:nvSpPr>
            <p:spPr>
              <a:xfrm rot="10800000">
                <a:off x="7060158" y="1687339"/>
                <a:ext cx="4267196" cy="602397"/>
              </a:xfrm>
              <a:prstGeom prst="trapezoid">
                <a:avLst>
                  <a:gd name="adj" fmla="val 16954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BB49CB-D806-B9C0-23E4-2640EFC3A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46745" y="1714913"/>
                <a:ext cx="558906" cy="5489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3AD7592-58B1-A79F-02E8-A2EEC46CC8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8042" y="1714913"/>
                <a:ext cx="290040" cy="5415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2C8C109-680B-C67F-0130-2B003178FE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0901" y="1713821"/>
                <a:ext cx="7531" cy="5426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C849C69-675D-E3DE-01BB-86DE3FE223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26230" y="1713821"/>
                <a:ext cx="266505" cy="53234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58FAF2C-89B0-DB7B-6C46-682E028ED7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37655" y="1764523"/>
                <a:ext cx="538477" cy="4919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20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1E3A-FCCF-4478-96A5-93F48F81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F9B78-B89C-433E-A633-1E7F2243E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431" y="1848211"/>
                <a:ext cx="10422276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be a language (decision problem)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dirty="0"/>
                  <a:t>Definition: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RP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poly-time randomized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such that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/>
                  <a:t> 		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:r>
                  <a:rPr lang="en-US" b="0" dirty="0">
                    <a:solidFill>
                      <a:schemeClr val="accent1"/>
                    </a:solidFill>
                  </a:rPr>
                  <a:t>No false positives</a:t>
                </a:r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  <a:endParaRPr lang="en-US" b="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dirty="0">
                    <a:latin typeface="Cambria Math" panose="02040503050406030204" pitchFamily="18" charset="0"/>
                  </a:rPr>
                  <a:t>Similarly,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is the one-sided version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400" b="1" dirty="0">
                    <a:latin typeface="Cambria Math" panose="02040503050406030204" pitchFamily="18" charset="0"/>
                  </a:rPr>
                  <a:t> </a:t>
                </a:r>
                <a:br>
                  <a:rPr lang="en-US" sz="2400" b="1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(randomized log-space)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F9B78-B89C-433E-A633-1E7F2243E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431" y="1848211"/>
                <a:ext cx="10422276" cy="4351338"/>
              </a:xfrm>
              <a:blipFill>
                <a:blip r:embed="rId3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B2591C0E-5423-BC28-167C-E590F3D00914}"/>
              </a:ext>
            </a:extLst>
          </p:cNvPr>
          <p:cNvGrpSpPr/>
          <p:nvPr/>
        </p:nvGrpSpPr>
        <p:grpSpPr>
          <a:xfrm>
            <a:off x="9745073" y="681228"/>
            <a:ext cx="2168702" cy="5495544"/>
            <a:chOff x="9759806" y="768096"/>
            <a:chExt cx="2168702" cy="549554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CA36501-780E-0856-00E2-A8CD96C5A12A}"/>
                </a:ext>
              </a:extLst>
            </p:cNvPr>
            <p:cNvSpPr/>
            <p:nvPr/>
          </p:nvSpPr>
          <p:spPr>
            <a:xfrm>
              <a:off x="9759806" y="768096"/>
              <a:ext cx="2168702" cy="54955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2A36BE-A96C-0CB6-9272-19239A1D36EC}"/>
                </a:ext>
              </a:extLst>
            </p:cNvPr>
            <p:cNvGrpSpPr/>
            <p:nvPr/>
          </p:nvGrpSpPr>
          <p:grpSpPr>
            <a:xfrm>
              <a:off x="9799348" y="1686908"/>
              <a:ext cx="2019728" cy="2073271"/>
              <a:chOff x="8608889" y="4565357"/>
              <a:chExt cx="2019728" cy="207327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4E05B2E7-DE15-D17E-BE29-FEC50B37BEDA}"/>
                      </a:ext>
                    </a:extLst>
                  </p:cNvPr>
                  <p:cNvSpPr txBox="1"/>
                  <p:nvPr/>
                </p:nvSpPr>
                <p:spPr>
                  <a:xfrm>
                    <a:off x="9411128" y="6176963"/>
                    <a:ext cx="4006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4E05B2E7-DE15-D17E-BE29-FEC50B37BE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1128" y="6176963"/>
                    <a:ext cx="400692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966637C-32C1-89A1-B02B-EAC9171776FE}"/>
                      </a:ext>
                    </a:extLst>
                  </p:cNvPr>
                  <p:cNvSpPr txBox="1"/>
                  <p:nvPr/>
                </p:nvSpPr>
                <p:spPr>
                  <a:xfrm>
                    <a:off x="9272427" y="5289759"/>
                    <a:ext cx="678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RP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966637C-32C1-89A1-B02B-EAC9171776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2427" y="5289759"/>
                    <a:ext cx="678095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9AFB54D-3F86-07F4-2BF7-E6E7F9E5824A}"/>
                      </a:ext>
                    </a:extLst>
                  </p:cNvPr>
                  <p:cNvSpPr txBox="1"/>
                  <p:nvPr/>
                </p:nvSpPr>
                <p:spPr>
                  <a:xfrm>
                    <a:off x="8608889" y="4567139"/>
                    <a:ext cx="678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NP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9AFB54D-3F86-07F4-2BF7-E6E7F9E582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889" y="4567139"/>
                    <a:ext cx="67809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B05E62F8-96AD-EE17-02C7-C7DDF68D1700}"/>
                      </a:ext>
                    </a:extLst>
                  </p:cNvPr>
                  <p:cNvSpPr txBox="1"/>
                  <p:nvPr/>
                </p:nvSpPr>
                <p:spPr>
                  <a:xfrm>
                    <a:off x="9950522" y="4565357"/>
                    <a:ext cx="678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BPP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B05E62F8-96AD-EE17-02C7-C7DDF68D17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0522" y="4565357"/>
                    <a:ext cx="678095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802" r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628139-2AF2-B1D1-94EA-412F3F9522C0}"/>
                </a:ext>
              </a:extLst>
            </p:cNvPr>
            <p:cNvGrpSpPr/>
            <p:nvPr/>
          </p:nvGrpSpPr>
          <p:grpSpPr>
            <a:xfrm>
              <a:off x="9834293" y="4110849"/>
              <a:ext cx="2019728" cy="2073271"/>
              <a:chOff x="8608889" y="4565357"/>
              <a:chExt cx="2019728" cy="207327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6963DEB-A267-F728-D936-99497A7D7BA0}"/>
                      </a:ext>
                    </a:extLst>
                  </p:cNvPr>
                  <p:cNvSpPr txBox="1"/>
                  <p:nvPr/>
                </p:nvSpPr>
                <p:spPr>
                  <a:xfrm>
                    <a:off x="9411128" y="6176963"/>
                    <a:ext cx="4006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6963DEB-A267-F728-D936-99497A7D7B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1128" y="6176963"/>
                    <a:ext cx="40069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E1F2E84-1E19-4812-F874-C5E2A5D882C4}"/>
                      </a:ext>
                    </a:extLst>
                  </p:cNvPr>
                  <p:cNvSpPr txBox="1"/>
                  <p:nvPr/>
                </p:nvSpPr>
                <p:spPr>
                  <a:xfrm>
                    <a:off x="9272427" y="5289759"/>
                    <a:ext cx="678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RL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E1F2E84-1E19-4812-F874-C5E2A5D882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2427" y="5289759"/>
                    <a:ext cx="678095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C0DA892-9DED-B28A-470F-B1A5C67A400D}"/>
                      </a:ext>
                    </a:extLst>
                  </p:cNvPr>
                  <p:cNvSpPr txBox="1"/>
                  <p:nvPr/>
                </p:nvSpPr>
                <p:spPr>
                  <a:xfrm>
                    <a:off x="8608889" y="4567139"/>
                    <a:ext cx="678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NL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C0DA892-9DED-B28A-470F-B1A5C67A40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8889" y="4567139"/>
                    <a:ext cx="67809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24C019B-90A9-3CAA-29E8-EA35A733346A}"/>
                      </a:ext>
                    </a:extLst>
                  </p:cNvPr>
                  <p:cNvSpPr txBox="1"/>
                  <p:nvPr/>
                </p:nvSpPr>
                <p:spPr>
                  <a:xfrm>
                    <a:off x="9950522" y="4565357"/>
                    <a:ext cx="678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BPL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24C019B-90A9-3CAA-29E8-EA35A73334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0522" y="4565357"/>
                    <a:ext cx="678095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03" r="-5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F615A5-4EEB-3B46-E097-CF9FDF2191E4}"/>
                    </a:ext>
                  </a:extLst>
                </p:cNvPr>
                <p:cNvSpPr txBox="1"/>
                <p:nvPr/>
              </p:nvSpPr>
              <p:spPr>
                <a:xfrm>
                  <a:off x="10217940" y="853317"/>
                  <a:ext cx="12378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1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latin typeface="Cambria Math" panose="02040503050406030204" pitchFamily="18" charset="0"/>
                          </a:rPr>
                          <m:t>SPACE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F615A5-4EEB-3B46-E097-CF9FDF2191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7940" y="853317"/>
                  <a:ext cx="123787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E71CF1-8BF7-4DE5-A949-8DDE9852146C}"/>
                </a:ext>
              </a:extLst>
            </p:cNvPr>
            <p:cNvCxnSpPr>
              <a:stCxn id="17" idx="0"/>
              <a:endCxn id="18" idx="2"/>
            </p:cNvCxnSpPr>
            <p:nvPr/>
          </p:nvCxnSpPr>
          <p:spPr>
            <a:xfrm flipV="1">
              <a:off x="10836878" y="5296916"/>
              <a:ext cx="1" cy="425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1135F3-829F-F31F-08FA-30602BAA6C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37224" y="4572514"/>
              <a:ext cx="276118" cy="3757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402CB22-E38F-C6EC-4783-03649764F0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60415" y="4539392"/>
              <a:ext cx="290675" cy="3621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76B1F5-71E5-0081-1644-F8C4EAEB01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0415" y="3717210"/>
              <a:ext cx="290675" cy="3936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DEEAA67-4376-34E9-5796-6286EB5525C5}"/>
                </a:ext>
              </a:extLst>
            </p:cNvPr>
            <p:cNvCxnSpPr>
              <a:cxnSpLocks/>
            </p:cNvCxnSpPr>
            <p:nvPr/>
          </p:nvCxnSpPr>
          <p:spPr>
            <a:xfrm>
              <a:off x="11002279" y="3701781"/>
              <a:ext cx="351521" cy="4090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DF3681D-8708-02E3-B971-B326CA14620C}"/>
                </a:ext>
              </a:extLst>
            </p:cNvPr>
            <p:cNvCxnSpPr>
              <a:cxnSpLocks/>
              <a:stCxn id="5" idx="2"/>
              <a:endCxn id="4" idx="0"/>
            </p:cNvCxnSpPr>
            <p:nvPr/>
          </p:nvCxnSpPr>
          <p:spPr>
            <a:xfrm flipH="1">
              <a:off x="10801933" y="2872975"/>
              <a:ext cx="1" cy="425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B3604DC-A23F-EACB-2435-29A68A670F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2279" y="2103120"/>
              <a:ext cx="253985" cy="380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31F9531-1E71-FF60-7BCD-E2F4D9E0D28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0035" y="2084111"/>
              <a:ext cx="286110" cy="3891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8DA9128-19EF-FCBE-011F-9488168628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82155" y="1281016"/>
              <a:ext cx="271552" cy="459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32DC761-6B1E-7A6F-2D5E-ACC8FAA29BE8}"/>
                </a:ext>
              </a:extLst>
            </p:cNvPr>
            <p:cNvCxnSpPr>
              <a:cxnSpLocks/>
            </p:cNvCxnSpPr>
            <p:nvPr/>
          </p:nvCxnSpPr>
          <p:spPr>
            <a:xfrm>
              <a:off x="11096048" y="1280741"/>
              <a:ext cx="253985" cy="4597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2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Hitting sets: “One-sided PRG”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580049" y="1572451"/>
                <a:ext cx="10773751" cy="4252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hitting set</a:t>
                </a:r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 is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US" sz="2800" b="0" dirty="0">
                  <a:solidFill>
                    <a:schemeClr val="accent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By default,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Goal: Hitting set that can be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efficiently enumerated</a:t>
                </a:r>
                <a:endParaRPr lang="en-US" sz="2800" b="0" dirty="0">
                  <a:solidFill>
                    <a:schemeClr val="accent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solidFill>
                      <a:schemeClr val="accent1"/>
                    </a:solidFill>
                  </a:rPr>
                  <a:t>PRG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0" dirty="0">
                    <a:solidFill>
                      <a:schemeClr val="accent1"/>
                    </a:solidFill>
                  </a:rPr>
                  <a:t> hitting set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Compared to PRGs, h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itting sets are potentially </a:t>
                </a:r>
                <a:r>
                  <a:rPr lang="en-US" sz="2800" b="0" dirty="0">
                    <a:solidFill>
                      <a:schemeClr val="accent1"/>
                    </a:solidFill>
                  </a:rPr>
                  <a:t>easier to construct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49" y="1572451"/>
                <a:ext cx="10773751" cy="4252959"/>
              </a:xfrm>
              <a:prstGeom prst="rect">
                <a:avLst/>
              </a:prstGeom>
              <a:blipFill>
                <a:blip r:embed="rId3"/>
                <a:stretch>
                  <a:fillRect l="-1018" b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957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E5AB-6092-4A59-A2B3-05D45E78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12"/>
            <a:ext cx="10515600" cy="1325563"/>
          </a:xfrm>
        </p:spPr>
        <p:txBody>
          <a:bodyPr/>
          <a:lstStyle/>
          <a:p>
            <a:r>
              <a:rPr lang="en-US" dirty="0"/>
              <a:t>Hitting set success stories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C124B-10DF-4872-880D-C6A85C708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036" y="1536575"/>
                <a:ext cx="11239928" cy="4802187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Many cases where hitting set parameters are </a:t>
                </a:r>
                <a:r>
                  <a:rPr lang="en-US" dirty="0">
                    <a:solidFill>
                      <a:schemeClr val="accent1"/>
                    </a:solidFill>
                  </a:rPr>
                  <a:t>superior to best PRGs</a:t>
                </a:r>
                <a:r>
                  <a:rPr lang="en-US" dirty="0"/>
                  <a:t> so far</a:t>
                </a: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linear threshold functions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Rabani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Shpilka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2009]</a:t>
                </a: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combinatorial rectangles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Linial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Luby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Saks, Zuckerman 1997]</a:t>
                </a: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sparse polynomials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[Lu 2012]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width-3 ROBPs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[Gopalan,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Trevisan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2012]</a:t>
                </a:r>
                <a:endParaRPr lang="en-US" sz="1800" dirty="0"/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regular ROBPs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[Braverman, Rao, Raz,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Yehudayoff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2010] [Bogdanov, H,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Prakriya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2022]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C124B-10DF-4872-880D-C6A85C708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036" y="1536575"/>
                <a:ext cx="11239928" cy="4802187"/>
              </a:xfrm>
              <a:blipFill>
                <a:blip r:embed="rId3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45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060C-CC1F-DDE4-E44B-DE1EED8B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hitting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EEC6DD-24C2-34FF-836F-5806CB05D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87527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accent1"/>
                    </a:solidFill>
                  </a:rPr>
                  <a:t>Given</a:t>
                </a:r>
                <a:r>
                  <a:rPr lang="en-US" sz="2800" dirty="0"/>
                  <a:t> a hitting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, what can we do with it?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we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, we can d</a:t>
                </a:r>
                <a:r>
                  <a:rPr lang="en-US" dirty="0"/>
                  <a:t>eterministically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:r>
                  <a:rPr lang="en-US" b="0" dirty="0"/>
                  <a:t>vs.</a:t>
                </a:r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This allows us to derandomize algorithms that have </a:t>
                </a:r>
                <a:r>
                  <a:rPr lang="en-US" dirty="0">
                    <a:solidFill>
                      <a:schemeClr val="accent1"/>
                    </a:solidFill>
                  </a:rPr>
                  <a:t>one-sided error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EEC6DD-24C2-34FF-836F-5806CB05D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87527" cy="4351338"/>
              </a:xfrm>
              <a:blipFill>
                <a:blip r:embed="rId2"/>
                <a:stretch>
                  <a:fillRect l="-1037" r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4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7|2.7|1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9|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6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0.4|0.2|0.4|0.4|0.7|2.1|0.5|0.3|0.3|0.3|0.4|0.3|0.3|0.7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4.2|13.5|1.6|14.8|5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2|11.1|9.8|11|1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8|4.4|8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9|6.7|2.6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9|17.8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4|1.9|6.1|5.7|26.6|28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9.1|12.7|12.7|9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8|7|20.6|7.9|21.5|20.4|16.2|4.6|18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5.7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6.2|0.7|11|12.1|10.9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2.8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|11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5|1.8|1.9|1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4.3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6|18.3|6.6|2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24787</TotalTime>
  <Words>2466</Words>
  <Application>Microsoft Office PowerPoint</Application>
  <PresentationFormat>Widescreen</PresentationFormat>
  <Paragraphs>338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Courier New</vt:lpstr>
      <vt:lpstr>Office Theme</vt:lpstr>
      <vt:lpstr>Hitting Sets Give Two-Sided Derandomization of Small Space</vt:lpstr>
      <vt:lpstr>Coins are costly</vt:lpstr>
      <vt:lpstr>Randomized complexity classes</vt:lpstr>
      <vt:lpstr>Power of randomness?</vt:lpstr>
      <vt:lpstr>Pseudorandom generators (PRGs)</vt:lpstr>
      <vt:lpstr>One-sided error</vt:lpstr>
      <vt:lpstr>Hitting sets: “One-sided PRG”</vt:lpstr>
      <vt:lpstr>Hitting set success stories</vt:lpstr>
      <vt:lpstr>Using hitting sets</vt:lpstr>
      <vt:lpstr>Using hitting sets for poly-time derandomization</vt:lpstr>
      <vt:lpstr>Using hitting sets for log-space derandomization</vt:lpstr>
      <vt:lpstr>Today’s presentation</vt:lpstr>
      <vt:lpstr>Hitting sets for circuits would derandomize "BPP"</vt:lpstr>
      <vt:lpstr>Boolean circuits</vt:lpstr>
      <vt:lpstr>Lemma: Analyzing a given biased circuit</vt:lpstr>
      <vt:lpstr>PowerPoint Presentation</vt:lpstr>
      <vt:lpstr>Derandomizing L∈ "BPP" using hitting sets</vt:lpstr>
      <vt:lpstr>Today’s presentation</vt:lpstr>
      <vt:lpstr>Read-once branching programs (ROBPs)</vt:lpstr>
      <vt:lpstr>Why we need a different proof for "BPL"</vt:lpstr>
      <vt:lpstr>"BPL" derandomization setup</vt:lpstr>
      <vt:lpstr>Intuition</vt:lpstr>
      <vt:lpstr>Segments</vt:lpstr>
      <vt:lpstr>Sample inputs</vt:lpstr>
      <vt:lpstr>Estimated visit probabilities</vt:lpstr>
      <vt:lpstr>Example with t=2</vt:lpstr>
      <vt:lpstr>Local consistency test</vt:lpstr>
      <vt:lpstr>PowerPoint Presentation</vt:lpstr>
      <vt:lpstr>Correctness proof outline</vt:lpstr>
      <vt:lpstr>A random x is accurate</vt:lpstr>
      <vt:lpstr>Accuracy can be checked by an ROBP</vt:lpstr>
      <vt:lpstr>Accuracy ⇒ local consistency</vt:lpstr>
      <vt:lpstr>Correctness proof outline</vt:lpstr>
      <vt:lpstr>Local consistency ⇒ accuracy</vt:lpstr>
      <vt:lpstr>Correctness proof outline</vt:lpstr>
      <vt:lpstr>Today’s presentation</vt:lpstr>
      <vt:lpstr>Open problem 1</vt:lpstr>
      <vt:lpstr>Open problem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247</cp:revision>
  <dcterms:created xsi:type="dcterms:W3CDTF">2020-06-14T00:56:49Z</dcterms:created>
  <dcterms:modified xsi:type="dcterms:W3CDTF">2022-11-28T23:10:21Z</dcterms:modified>
</cp:coreProperties>
</file>